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61218609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61218609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61218609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61218609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61218609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61218609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561218609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561218609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561218609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561218609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61218609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61218609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61218609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61218609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61218609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561218609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61218609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61218609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61218609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61218609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61218609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61218609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Healthcare Administration</a:t>
            </a:r>
            <a:endParaRPr/>
          </a:p>
          <a:p>
            <a:pPr indent="0" lvl="0" marL="0" rtl="0" algn="ctr">
              <a:spcBef>
                <a:spcPts val="0"/>
              </a:spcBef>
              <a:spcAft>
                <a:spcPts val="0"/>
              </a:spcAft>
              <a:buNone/>
            </a:pPr>
            <a:r>
              <a:rPr lang="en"/>
              <a:t>Data Warehouse</a:t>
            </a:r>
            <a:endParaRPr/>
          </a:p>
        </p:txBody>
      </p:sp>
      <p:sp>
        <p:nvSpPr>
          <p:cNvPr id="55" name="Google Shape;55;p13"/>
          <p:cNvSpPr txBox="1"/>
          <p:nvPr>
            <p:ph idx="1" type="subTitle"/>
          </p:nvPr>
        </p:nvSpPr>
        <p:spPr>
          <a:xfrm>
            <a:off x="311700" y="3000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 779: Term Project</a:t>
            </a:r>
            <a:endParaRPr/>
          </a:p>
        </p:txBody>
      </p:sp>
      <p:pic>
        <p:nvPicPr>
          <p:cNvPr id="56" name="Google Shape;56;p13"/>
          <p:cNvPicPr preferRelativeResize="0"/>
          <p:nvPr/>
        </p:nvPicPr>
        <p:blipFill>
          <a:blip r:embed="rId3">
            <a:alphaModFix/>
          </a:blip>
          <a:stretch>
            <a:fillRect/>
          </a:stretch>
        </p:blipFill>
        <p:spPr>
          <a:xfrm>
            <a:off x="176325" y="220049"/>
            <a:ext cx="847725" cy="394725"/>
          </a:xfrm>
          <a:prstGeom prst="rect">
            <a:avLst/>
          </a:prstGeom>
          <a:noFill/>
          <a:ln>
            <a:noFill/>
          </a:ln>
        </p:spPr>
      </p:pic>
      <p:sp>
        <p:nvSpPr>
          <p:cNvPr id="57" name="Google Shape;57;p13"/>
          <p:cNvSpPr txBox="1"/>
          <p:nvPr>
            <p:ph idx="1" type="subTitle"/>
          </p:nvPr>
        </p:nvSpPr>
        <p:spPr>
          <a:xfrm>
            <a:off x="311700" y="3793350"/>
            <a:ext cx="8520600" cy="792600"/>
          </a:xfrm>
          <a:prstGeom prst="rect">
            <a:avLst/>
          </a:prstGeom>
        </p:spPr>
        <p:txBody>
          <a:bodyPr anchorCtr="0" anchor="t" bIns="91425" lIns="91425" spcFirstLastPara="1" rIns="91425" wrap="square" tIns="91425">
            <a:normAutofit/>
          </a:bodyPr>
          <a:lstStyle/>
          <a:p>
            <a:pPr indent="-336550" lvl="0" marL="457200" rtl="0" algn="ctr">
              <a:spcBef>
                <a:spcPts val="0"/>
              </a:spcBef>
              <a:spcAft>
                <a:spcPts val="0"/>
              </a:spcAft>
              <a:buSzPts val="1700"/>
              <a:buChar char="-"/>
            </a:pPr>
            <a:r>
              <a:rPr lang="en" sz="1700"/>
              <a:t>Vaidehi Shah</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13"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MODELING</a:t>
            </a:r>
            <a:endParaRPr/>
          </a:p>
        </p:txBody>
      </p:sp>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8" name="Google Shape;128;p22"/>
          <p:cNvPicPr preferRelativeResize="0"/>
          <p:nvPr/>
        </p:nvPicPr>
        <p:blipFill>
          <a:blip r:embed="rId3">
            <a:alphaModFix/>
          </a:blip>
          <a:stretch>
            <a:fillRect/>
          </a:stretch>
        </p:blipFill>
        <p:spPr>
          <a:xfrm>
            <a:off x="134950" y="137024"/>
            <a:ext cx="483165" cy="224975"/>
          </a:xfrm>
          <a:prstGeom prst="rect">
            <a:avLst/>
          </a:prstGeom>
          <a:noFill/>
          <a:ln>
            <a:noFill/>
          </a:ln>
        </p:spPr>
      </p:pic>
      <p:pic>
        <p:nvPicPr>
          <p:cNvPr id="129" name="Google Shape;129;p22"/>
          <p:cNvPicPr preferRelativeResize="0"/>
          <p:nvPr/>
        </p:nvPicPr>
        <p:blipFill>
          <a:blip r:embed="rId4">
            <a:alphaModFix/>
          </a:blip>
          <a:stretch>
            <a:fillRect/>
          </a:stretch>
        </p:blipFill>
        <p:spPr>
          <a:xfrm>
            <a:off x="2021150" y="1017725"/>
            <a:ext cx="5101692" cy="3929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713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ELT (Extract Load Transform)</a:t>
            </a:r>
            <a:endParaRPr/>
          </a:p>
          <a:p>
            <a:pPr indent="0" lvl="0" marL="0" rtl="0" algn="l">
              <a:spcBef>
                <a:spcPts val="0"/>
              </a:spcBef>
              <a:spcAft>
                <a:spcPts val="0"/>
              </a:spcAft>
              <a:buNone/>
            </a:pPr>
            <a:r>
              <a:t/>
            </a:r>
            <a:endParaRPr/>
          </a:p>
        </p:txBody>
      </p:sp>
      <p:sp>
        <p:nvSpPr>
          <p:cNvPr id="135" name="Google Shape;13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6" name="Google Shape;136;p23"/>
          <p:cNvPicPr preferRelativeResize="0"/>
          <p:nvPr/>
        </p:nvPicPr>
        <p:blipFill>
          <a:blip r:embed="rId3">
            <a:alphaModFix/>
          </a:blip>
          <a:stretch>
            <a:fillRect/>
          </a:stretch>
        </p:blipFill>
        <p:spPr>
          <a:xfrm>
            <a:off x="134950" y="137024"/>
            <a:ext cx="483165" cy="224975"/>
          </a:xfrm>
          <a:prstGeom prst="rect">
            <a:avLst/>
          </a:prstGeom>
          <a:noFill/>
          <a:ln>
            <a:noFill/>
          </a:ln>
        </p:spPr>
      </p:pic>
      <p:sp>
        <p:nvSpPr>
          <p:cNvPr id="137" name="Google Shape;137;p23"/>
          <p:cNvSpPr txBox="1"/>
          <p:nvPr>
            <p:ph idx="1" type="body"/>
          </p:nvPr>
        </p:nvSpPr>
        <p:spPr>
          <a:xfrm>
            <a:off x="311700" y="13903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74206"/>
              <a:buNone/>
            </a:pPr>
            <a:r>
              <a:rPr lang="en" sz="1260"/>
              <a:t>In ELT, data is first extracted from various sources, then loaded into a target data storage system (such as a data warehouse or data lake), and finally transformed within the target system itself using its native processing capabilities, such as SQL queries, stored procedures, or distributed computing frameworks. The key difference between ELT and ETL lies in the location where data transformation occurs.</a:t>
            </a:r>
            <a:endParaRPr sz="1260"/>
          </a:p>
          <a:p>
            <a:pPr indent="0" lvl="0" marL="0" rtl="0" algn="l">
              <a:lnSpc>
                <a:spcPct val="100000"/>
              </a:lnSpc>
              <a:spcBef>
                <a:spcPts val="0"/>
              </a:spcBef>
              <a:spcAft>
                <a:spcPts val="0"/>
              </a:spcAft>
              <a:buSzPct val="74206"/>
              <a:buNone/>
            </a:pPr>
            <a:r>
              <a:t/>
            </a:r>
            <a:endParaRPr sz="1260"/>
          </a:p>
          <a:p>
            <a:pPr indent="0" lvl="0" marL="0" rtl="0" algn="l">
              <a:lnSpc>
                <a:spcPct val="100000"/>
              </a:lnSpc>
              <a:spcBef>
                <a:spcPts val="0"/>
              </a:spcBef>
              <a:spcAft>
                <a:spcPts val="0"/>
              </a:spcAft>
              <a:buClr>
                <a:schemeClr val="dk1"/>
              </a:buClr>
              <a:buSzPct val="74206"/>
              <a:buFont typeface="Arial"/>
              <a:buNone/>
            </a:pPr>
            <a:r>
              <a:rPr b="1" lang="en" sz="1260"/>
              <a:t>Advantages of ELT:</a:t>
            </a:r>
            <a:endParaRPr b="1" sz="1260"/>
          </a:p>
          <a:p>
            <a:pPr indent="-302609" lvl="0" marL="457200" rtl="0" algn="l">
              <a:lnSpc>
                <a:spcPct val="100000"/>
              </a:lnSpc>
              <a:spcBef>
                <a:spcPts val="0"/>
              </a:spcBef>
              <a:spcAft>
                <a:spcPts val="0"/>
              </a:spcAft>
              <a:buSzPct val="100000"/>
              <a:buAutoNum type="arabicPeriod"/>
            </a:pPr>
            <a:r>
              <a:rPr lang="en" sz="1260"/>
              <a:t>Scalability: ELT leverages the power and scalability of the target system, allowing it to process large volumes of data efficiently.</a:t>
            </a:r>
            <a:endParaRPr sz="1260"/>
          </a:p>
          <a:p>
            <a:pPr indent="-302609" lvl="0" marL="457200" rtl="0" algn="l">
              <a:lnSpc>
                <a:spcPct val="100000"/>
              </a:lnSpc>
              <a:spcBef>
                <a:spcPts val="0"/>
              </a:spcBef>
              <a:spcAft>
                <a:spcPts val="0"/>
              </a:spcAft>
              <a:buSzPct val="100000"/>
              <a:buAutoNum type="arabicPeriod"/>
            </a:pPr>
            <a:r>
              <a:rPr lang="en" sz="1260"/>
              <a:t>Flexibility: With ELT, data can be transformed and analyzed in various ways based on the specific needs of different users or applications. Users have access to raw data and can perform transformations as per their requirements.</a:t>
            </a:r>
            <a:endParaRPr sz="1260"/>
          </a:p>
          <a:p>
            <a:pPr indent="-302609" lvl="0" marL="457200" rtl="0" algn="l">
              <a:lnSpc>
                <a:spcPct val="100000"/>
              </a:lnSpc>
              <a:spcBef>
                <a:spcPts val="0"/>
              </a:spcBef>
              <a:spcAft>
                <a:spcPts val="0"/>
              </a:spcAft>
              <a:buSzPct val="100000"/>
              <a:buAutoNum type="arabicPeriod"/>
            </a:pPr>
            <a:r>
              <a:rPr lang="en" sz="1260"/>
              <a:t>Cost-effectiveness: ELT reduces the need for dedicated transformation servers or systems, which can lower infrastructure and maintenance costs.</a:t>
            </a:r>
            <a:endParaRPr sz="1260"/>
          </a:p>
          <a:p>
            <a:pPr indent="-302609" lvl="0" marL="457200" rtl="0" algn="l">
              <a:lnSpc>
                <a:spcPct val="100000"/>
              </a:lnSpc>
              <a:spcBef>
                <a:spcPts val="0"/>
              </a:spcBef>
              <a:spcAft>
                <a:spcPts val="0"/>
              </a:spcAft>
              <a:buSzPct val="100000"/>
              <a:buAutoNum type="arabicPeriod"/>
            </a:pPr>
            <a:r>
              <a:rPr lang="en" sz="1260"/>
              <a:t>Real-time insights: Since data is loaded first and transformations occur within the target system, ELT can enable near real-time analytics and reporting.</a:t>
            </a:r>
            <a:endParaRPr sz="1260"/>
          </a:p>
          <a:p>
            <a:pPr indent="0" lvl="0" marL="0" rtl="0" algn="l">
              <a:lnSpc>
                <a:spcPct val="100000"/>
              </a:lnSpc>
              <a:spcBef>
                <a:spcPts val="0"/>
              </a:spcBef>
              <a:spcAft>
                <a:spcPts val="0"/>
              </a:spcAft>
              <a:buClr>
                <a:schemeClr val="dk1"/>
              </a:buClr>
              <a:buSzPct val="74206"/>
              <a:buFont typeface="Arial"/>
              <a:buNone/>
            </a:pPr>
            <a:r>
              <a:rPr b="1" lang="en" sz="1260"/>
              <a:t>Disadvantages of ELT: </a:t>
            </a:r>
            <a:endParaRPr b="1" sz="1260"/>
          </a:p>
          <a:p>
            <a:pPr indent="-302609" lvl="0" marL="457200" rtl="0" algn="l">
              <a:lnSpc>
                <a:spcPct val="100000"/>
              </a:lnSpc>
              <a:spcBef>
                <a:spcPts val="0"/>
              </a:spcBef>
              <a:spcAft>
                <a:spcPts val="0"/>
              </a:spcAft>
              <a:buSzPct val="100000"/>
              <a:buAutoNum type="arabicPeriod"/>
            </a:pPr>
            <a:r>
              <a:rPr lang="en" sz="1260"/>
              <a:t>Data quality and governance: With ELT, data quality and governance practices must be implemented within the target system itself, as data transformation happens there. This requires careful planning and management to ensure consistent data quality and compliance.</a:t>
            </a:r>
            <a:endParaRPr sz="1260"/>
          </a:p>
          <a:p>
            <a:pPr indent="-302609" lvl="0" marL="457200" rtl="0" algn="l">
              <a:lnSpc>
                <a:spcPct val="100000"/>
              </a:lnSpc>
              <a:spcBef>
                <a:spcPts val="0"/>
              </a:spcBef>
              <a:spcAft>
                <a:spcPts val="0"/>
              </a:spcAft>
              <a:buSzPct val="100000"/>
              <a:buAutoNum type="arabicPeriod"/>
            </a:pPr>
            <a:r>
              <a:rPr lang="en" sz="1260"/>
              <a:t>Performance impact: Depending on the target system and the complexity of transformations, ELT processes may put a higher load on the system, impacting overall performance. System optimization and tuning might be necessary to mitigate any performance issues.</a:t>
            </a:r>
            <a:endParaRPr sz="126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713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a:p>
            <a:pPr indent="0" lvl="0" marL="0" rtl="0" algn="l">
              <a:spcBef>
                <a:spcPts val="0"/>
              </a:spcBef>
              <a:spcAft>
                <a:spcPts val="0"/>
              </a:spcAft>
              <a:buNone/>
            </a:pPr>
            <a:r>
              <a:t/>
            </a:r>
            <a:endParaRPr/>
          </a:p>
        </p:txBody>
      </p:sp>
      <p:sp>
        <p:nvSpPr>
          <p:cNvPr id="143" name="Google Shape;14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4" name="Google Shape;144;p24"/>
          <p:cNvPicPr preferRelativeResize="0"/>
          <p:nvPr/>
        </p:nvPicPr>
        <p:blipFill>
          <a:blip r:embed="rId3">
            <a:alphaModFix/>
          </a:blip>
          <a:stretch>
            <a:fillRect/>
          </a:stretch>
        </p:blipFill>
        <p:spPr>
          <a:xfrm>
            <a:off x="134950" y="137024"/>
            <a:ext cx="483165" cy="224975"/>
          </a:xfrm>
          <a:prstGeom prst="rect">
            <a:avLst/>
          </a:prstGeom>
          <a:noFill/>
          <a:ln>
            <a:noFill/>
          </a:ln>
        </p:spPr>
      </p:pic>
      <p:sp>
        <p:nvSpPr>
          <p:cNvPr id="145" name="Google Shape;145;p24"/>
          <p:cNvSpPr txBox="1"/>
          <p:nvPr>
            <p:ph idx="1" type="body"/>
          </p:nvPr>
        </p:nvSpPr>
        <p:spPr>
          <a:xfrm>
            <a:off x="311700" y="13903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260"/>
              <a:t>In conclusion, the implementation of a tailored data warehousing solution for Hospital Administration is essential for achieving data-driven decision-making, streamlined processes, and enhanced efficiency. </a:t>
            </a:r>
            <a:endParaRPr sz="1260"/>
          </a:p>
          <a:p>
            <a:pPr indent="0" lvl="0" marL="0" rtl="0" algn="l">
              <a:lnSpc>
                <a:spcPct val="100000"/>
              </a:lnSpc>
              <a:spcBef>
                <a:spcPts val="0"/>
              </a:spcBef>
              <a:spcAft>
                <a:spcPts val="0"/>
              </a:spcAft>
              <a:buClr>
                <a:schemeClr val="dk1"/>
              </a:buClr>
              <a:buSzPts val="1100"/>
              <a:buFont typeface="Arial"/>
              <a:buNone/>
            </a:pPr>
            <a:r>
              <a:t/>
            </a:r>
            <a:endParaRPr sz="1260"/>
          </a:p>
          <a:p>
            <a:pPr indent="0" lvl="0" marL="0" rtl="0" algn="l">
              <a:lnSpc>
                <a:spcPct val="100000"/>
              </a:lnSpc>
              <a:spcBef>
                <a:spcPts val="0"/>
              </a:spcBef>
              <a:spcAft>
                <a:spcPts val="0"/>
              </a:spcAft>
              <a:buClr>
                <a:schemeClr val="dk1"/>
              </a:buClr>
              <a:buSzPts val="1100"/>
              <a:buFont typeface="Arial"/>
              <a:buNone/>
            </a:pPr>
            <a:r>
              <a:rPr lang="en" sz="1260"/>
              <a:t>The solution provides a comprehensive patient database, enabling valuable insights into patient demographics and medical history. It also facilitates financial efficiency by identifying improvement areas and streamlining processes for financial stability. Moreover, by analyzing operational metrics such as patient flow and healthcare provider performance, the administration can make informed decisions on staffing, equipment utilization, and facility planning. </a:t>
            </a:r>
            <a:endParaRPr sz="1260"/>
          </a:p>
          <a:p>
            <a:pPr indent="0" lvl="0" marL="0" rtl="0" algn="l">
              <a:lnSpc>
                <a:spcPct val="100000"/>
              </a:lnSpc>
              <a:spcBef>
                <a:spcPts val="0"/>
              </a:spcBef>
              <a:spcAft>
                <a:spcPts val="0"/>
              </a:spcAft>
              <a:buClr>
                <a:schemeClr val="dk1"/>
              </a:buClr>
              <a:buSzPts val="1100"/>
              <a:buFont typeface="Arial"/>
              <a:buNone/>
            </a:pPr>
            <a:r>
              <a:t/>
            </a:r>
            <a:endParaRPr sz="1260"/>
          </a:p>
          <a:p>
            <a:pPr indent="0" lvl="0" marL="0" rtl="0" algn="l">
              <a:lnSpc>
                <a:spcPct val="100000"/>
              </a:lnSpc>
              <a:spcBef>
                <a:spcPts val="0"/>
              </a:spcBef>
              <a:spcAft>
                <a:spcPts val="0"/>
              </a:spcAft>
              <a:buNone/>
            </a:pPr>
            <a:r>
              <a:rPr lang="en" sz="1260"/>
              <a:t>Overall, this tailored data warehousing solution empowers the Hospital Administration to leverage data strategically, resulting in improved patient care, optimized financial operations, and enhanced resource allocation and planning. Embracing this solution drives positive changes, optimizes processes, and ensures the delivery of high-quality healthcare services while achieving operational excellence.</a:t>
            </a:r>
            <a:endParaRPr sz="126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713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3" name="Google Shape;63;p14"/>
          <p:cNvSpPr txBox="1"/>
          <p:nvPr>
            <p:ph idx="1" type="body"/>
          </p:nvPr>
        </p:nvSpPr>
        <p:spPr>
          <a:xfrm>
            <a:off x="311700" y="13903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Clr>
                <a:schemeClr val="dk1"/>
              </a:buClr>
              <a:buSzPct val="61111"/>
              <a:buFont typeface="Arial"/>
              <a:buNone/>
            </a:pPr>
            <a:r>
              <a:rPr lang="en"/>
              <a:t>This project aims to develop a tailored data warehousing solution for Hospital Administration, enabling data-driven decision-making, streamlined processes, and enhanced efficiency. Implementing a tailored data warehousing solution empowers the Hospital Administration with a centralized platform for efficient data access, analysis, and interpretation. It enhances patient care, financial operations, and resource allocation.</a:t>
            </a:r>
            <a:endParaRPr/>
          </a:p>
          <a:p>
            <a:pPr indent="0" lvl="0" marL="0" rtl="0" algn="l">
              <a:spcBef>
                <a:spcPts val="1200"/>
              </a:spcBef>
              <a:spcAft>
                <a:spcPts val="0"/>
              </a:spcAft>
              <a:buClr>
                <a:schemeClr val="dk1"/>
              </a:buClr>
              <a:buSzPct val="61111"/>
              <a:buFont typeface="Arial"/>
              <a:buNone/>
            </a:pPr>
            <a:r>
              <a:rPr lang="en"/>
              <a:t>The Hospital Administration has several key areas requiring comprehensive reporting and analysis:</a:t>
            </a:r>
            <a:endParaRPr/>
          </a:p>
          <a:p>
            <a:pPr indent="0" lvl="0" marL="0" rtl="0" algn="l">
              <a:spcBef>
                <a:spcPts val="1200"/>
              </a:spcBef>
              <a:spcAft>
                <a:spcPts val="0"/>
              </a:spcAft>
              <a:buClr>
                <a:schemeClr val="dk1"/>
              </a:buClr>
              <a:buSzPct val="61111"/>
              <a:buFont typeface="Arial"/>
              <a:buNone/>
            </a:pPr>
            <a:r>
              <a:rPr lang="en"/>
              <a:t>1.</a:t>
            </a:r>
            <a:r>
              <a:rPr b="1" lang="en"/>
              <a:t>Patient Data:</a:t>
            </a:r>
            <a:r>
              <a:rPr lang="en"/>
              <a:t> By leveraging the data warehousing solution, the Hospital Administration gains access to a comprehensive patient database that enables a deeper understanding of patient demographics and medical history. </a:t>
            </a:r>
            <a:endParaRPr/>
          </a:p>
          <a:p>
            <a:pPr indent="0" lvl="0" marL="0" rtl="0" algn="l">
              <a:spcBef>
                <a:spcPts val="1200"/>
              </a:spcBef>
              <a:spcAft>
                <a:spcPts val="0"/>
              </a:spcAft>
              <a:buClr>
                <a:schemeClr val="dk1"/>
              </a:buClr>
              <a:buSzPct val="61111"/>
              <a:buFont typeface="Arial"/>
              <a:buNone/>
            </a:pPr>
            <a:r>
              <a:rPr lang="en"/>
              <a:t>2.</a:t>
            </a:r>
            <a:r>
              <a:rPr b="1" lang="en"/>
              <a:t>Financial Operations Optimization:</a:t>
            </a:r>
            <a:r>
              <a:rPr lang="en"/>
              <a:t> This analysis aids in identifying potential areas for improvement, streamlining financial operations, and optimizing revenue generation.</a:t>
            </a:r>
            <a:endParaRPr/>
          </a:p>
          <a:p>
            <a:pPr indent="0" lvl="0" marL="0" rtl="0" algn="l">
              <a:spcBef>
                <a:spcPts val="1200"/>
              </a:spcBef>
              <a:spcAft>
                <a:spcPts val="1200"/>
              </a:spcAft>
              <a:buNone/>
            </a:pPr>
            <a:r>
              <a:rPr lang="en"/>
              <a:t>3.</a:t>
            </a:r>
            <a:r>
              <a:rPr b="1" lang="en"/>
              <a:t>Resource Allocation &amp; Planning:</a:t>
            </a:r>
            <a:r>
              <a:rPr lang="en"/>
              <a:t> By analyzing various operational metrics, such as patient flow and healthcare provider performance, the administration can make informed decisions regarding staffing, equipment, and facility utilization, leading to optimized resource allocation and planning.</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5" name="Google Shape;65;p14"/>
          <p:cNvPicPr preferRelativeResize="0"/>
          <p:nvPr/>
        </p:nvPicPr>
        <p:blipFill>
          <a:blip r:embed="rId3">
            <a:alphaModFix/>
          </a:blip>
          <a:stretch>
            <a:fillRect/>
          </a:stretch>
        </p:blipFill>
        <p:spPr>
          <a:xfrm>
            <a:off x="134950" y="137024"/>
            <a:ext cx="483165" cy="224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713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DESIGNING HOSPITAL ADMINISTRATION SCHEMA</a:t>
            </a:r>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2" name="Google Shape;72;p15"/>
          <p:cNvPicPr preferRelativeResize="0"/>
          <p:nvPr/>
        </p:nvPicPr>
        <p:blipFill>
          <a:blip r:embed="rId3">
            <a:alphaModFix/>
          </a:blip>
          <a:stretch>
            <a:fillRect/>
          </a:stretch>
        </p:blipFill>
        <p:spPr>
          <a:xfrm>
            <a:off x="134950" y="137024"/>
            <a:ext cx="483165" cy="224975"/>
          </a:xfrm>
          <a:prstGeom prst="rect">
            <a:avLst/>
          </a:prstGeom>
          <a:noFill/>
          <a:ln>
            <a:noFill/>
          </a:ln>
        </p:spPr>
      </p:pic>
      <p:pic>
        <p:nvPicPr>
          <p:cNvPr id="73" name="Google Shape;73;p15"/>
          <p:cNvPicPr preferRelativeResize="0"/>
          <p:nvPr/>
        </p:nvPicPr>
        <p:blipFill>
          <a:blip r:embed="rId4">
            <a:alphaModFix/>
          </a:blip>
          <a:stretch>
            <a:fillRect/>
          </a:stretch>
        </p:blipFill>
        <p:spPr>
          <a:xfrm>
            <a:off x="1435050" y="1356300"/>
            <a:ext cx="6393643" cy="3552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ENTITY-RELATION DIAGRAM </a:t>
            </a:r>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6"/>
          <p:cNvPicPr preferRelativeResize="0"/>
          <p:nvPr/>
        </p:nvPicPr>
        <p:blipFill>
          <a:blip r:embed="rId3">
            <a:alphaModFix/>
          </a:blip>
          <a:stretch>
            <a:fillRect/>
          </a:stretch>
        </p:blipFill>
        <p:spPr>
          <a:xfrm>
            <a:off x="134950" y="137024"/>
            <a:ext cx="483165" cy="224975"/>
          </a:xfrm>
          <a:prstGeom prst="rect">
            <a:avLst/>
          </a:prstGeom>
          <a:noFill/>
          <a:ln>
            <a:noFill/>
          </a:ln>
        </p:spPr>
      </p:pic>
      <p:pic>
        <p:nvPicPr>
          <p:cNvPr id="81" name="Google Shape;81;p16"/>
          <p:cNvPicPr preferRelativeResize="0"/>
          <p:nvPr/>
        </p:nvPicPr>
        <p:blipFill>
          <a:blip r:embed="rId4">
            <a:alphaModFix/>
          </a:blip>
          <a:stretch>
            <a:fillRect/>
          </a:stretch>
        </p:blipFill>
        <p:spPr>
          <a:xfrm>
            <a:off x="1450049" y="1017725"/>
            <a:ext cx="6243902" cy="396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713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GENERATION &amp; DATABASE CREATION</a:t>
            </a:r>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8" name="Google Shape;88;p17"/>
          <p:cNvPicPr preferRelativeResize="0"/>
          <p:nvPr/>
        </p:nvPicPr>
        <p:blipFill>
          <a:blip r:embed="rId3">
            <a:alphaModFix/>
          </a:blip>
          <a:stretch>
            <a:fillRect/>
          </a:stretch>
        </p:blipFill>
        <p:spPr>
          <a:xfrm>
            <a:off x="134950" y="137024"/>
            <a:ext cx="483165" cy="224975"/>
          </a:xfrm>
          <a:prstGeom prst="rect">
            <a:avLst/>
          </a:prstGeom>
          <a:noFill/>
          <a:ln>
            <a:noFill/>
          </a:ln>
        </p:spPr>
      </p:pic>
      <p:sp>
        <p:nvSpPr>
          <p:cNvPr id="89" name="Google Shape;89;p17"/>
          <p:cNvSpPr txBox="1"/>
          <p:nvPr>
            <p:ph idx="1" type="body"/>
          </p:nvPr>
        </p:nvSpPr>
        <p:spPr>
          <a:xfrm>
            <a:off x="311700" y="13903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852"/>
              <a:buNone/>
            </a:pPr>
            <a:r>
              <a:rPr lang="en" sz="1295"/>
              <a:t>Here is a comprehensive overview of the implemented Python code which utilizes loops and conditional statements to ensure the desired volume and characteristics of the data to be generated for the database. </a:t>
            </a:r>
            <a:endParaRPr sz="1295"/>
          </a:p>
          <a:p>
            <a:pPr indent="0" lvl="0" marL="0" rtl="0" algn="l">
              <a:lnSpc>
                <a:spcPct val="95000"/>
              </a:lnSpc>
              <a:spcBef>
                <a:spcPts val="0"/>
              </a:spcBef>
              <a:spcAft>
                <a:spcPts val="0"/>
              </a:spcAft>
              <a:buSzPts val="852"/>
              <a:buNone/>
            </a:pPr>
            <a:r>
              <a:t/>
            </a:r>
            <a:endParaRPr sz="1295"/>
          </a:p>
          <a:p>
            <a:pPr indent="0" lvl="0" marL="0" rtl="0" algn="l">
              <a:lnSpc>
                <a:spcPct val="95000"/>
              </a:lnSpc>
              <a:spcBef>
                <a:spcPts val="0"/>
              </a:spcBef>
              <a:spcAft>
                <a:spcPts val="0"/>
              </a:spcAft>
              <a:buSzPts val="852"/>
              <a:buNone/>
            </a:pPr>
            <a:r>
              <a:rPr lang="en" sz="1295"/>
              <a:t>The code leverages various libraries, including </a:t>
            </a:r>
            <a:endParaRPr sz="1295"/>
          </a:p>
          <a:p>
            <a:pPr indent="-310832" lvl="0" marL="457200" rtl="0" algn="l">
              <a:lnSpc>
                <a:spcPct val="95000"/>
              </a:lnSpc>
              <a:spcBef>
                <a:spcPts val="0"/>
              </a:spcBef>
              <a:spcAft>
                <a:spcPts val="0"/>
              </a:spcAft>
              <a:buSzPts val="1295"/>
              <a:buAutoNum type="arabicPeriod"/>
            </a:pPr>
            <a:r>
              <a:rPr b="1" lang="en" sz="1295"/>
              <a:t>Faker</a:t>
            </a:r>
            <a:r>
              <a:rPr lang="en" sz="1295"/>
              <a:t>: Used for generating fake data, such as names, addresses, and other relevant information.</a:t>
            </a:r>
            <a:endParaRPr sz="1295"/>
          </a:p>
          <a:p>
            <a:pPr indent="-310832" lvl="0" marL="457200" rtl="0" algn="l">
              <a:lnSpc>
                <a:spcPct val="95000"/>
              </a:lnSpc>
              <a:spcBef>
                <a:spcPts val="0"/>
              </a:spcBef>
              <a:spcAft>
                <a:spcPts val="0"/>
              </a:spcAft>
              <a:buSzPts val="1295"/>
              <a:buAutoNum type="arabicPeriod"/>
            </a:pPr>
            <a:r>
              <a:rPr b="1" lang="en" sz="1295"/>
              <a:t>csv</a:t>
            </a:r>
            <a:r>
              <a:rPr lang="en" sz="1295"/>
              <a:t>: Employed for handling CSV files, facilitating efficient data manipulation and storage.</a:t>
            </a:r>
            <a:endParaRPr sz="1295"/>
          </a:p>
          <a:p>
            <a:pPr indent="-310832" lvl="0" marL="457200" rtl="0" algn="l">
              <a:lnSpc>
                <a:spcPct val="95000"/>
              </a:lnSpc>
              <a:spcBef>
                <a:spcPts val="0"/>
              </a:spcBef>
              <a:spcAft>
                <a:spcPts val="0"/>
              </a:spcAft>
              <a:buSzPts val="1295"/>
              <a:buAutoNum type="arabicPeriod"/>
            </a:pPr>
            <a:r>
              <a:rPr b="1" lang="en" sz="1295"/>
              <a:t>random</a:t>
            </a:r>
            <a:r>
              <a:rPr lang="en" sz="1295"/>
              <a:t>: Utilized to generate random numbers, enabling diverse data distribution.</a:t>
            </a:r>
            <a:endParaRPr sz="1295"/>
          </a:p>
          <a:p>
            <a:pPr indent="-310832" lvl="0" marL="457200" rtl="0" algn="l">
              <a:lnSpc>
                <a:spcPct val="95000"/>
              </a:lnSpc>
              <a:spcBef>
                <a:spcPts val="0"/>
              </a:spcBef>
              <a:spcAft>
                <a:spcPts val="0"/>
              </a:spcAft>
              <a:buSzPts val="1295"/>
              <a:buAutoNum type="arabicPeriod"/>
            </a:pPr>
            <a:r>
              <a:rPr b="1" lang="en" sz="1295"/>
              <a:t>pandas</a:t>
            </a:r>
            <a:r>
              <a:rPr lang="en" sz="1295"/>
              <a:t>: Employed for creating DataFrames, a convenient data structure, and for exporting data to Excel.</a:t>
            </a:r>
            <a:endParaRPr sz="1295"/>
          </a:p>
          <a:p>
            <a:pPr indent="0" lvl="0" marL="0" rtl="0" algn="l">
              <a:lnSpc>
                <a:spcPct val="95000"/>
              </a:lnSpc>
              <a:spcBef>
                <a:spcPts val="0"/>
              </a:spcBef>
              <a:spcAft>
                <a:spcPts val="0"/>
              </a:spcAft>
              <a:buSzPts val="852"/>
              <a:buNone/>
            </a:pPr>
            <a:r>
              <a:t/>
            </a:r>
            <a:endParaRPr sz="1295"/>
          </a:p>
          <a:p>
            <a:pPr indent="0" lvl="0" marL="0" rtl="0" algn="l">
              <a:lnSpc>
                <a:spcPct val="95000"/>
              </a:lnSpc>
              <a:spcBef>
                <a:spcPts val="0"/>
              </a:spcBef>
              <a:spcAft>
                <a:spcPts val="0"/>
              </a:spcAft>
              <a:buSzPts val="852"/>
              <a:buNone/>
            </a:pPr>
            <a:r>
              <a:rPr lang="en" sz="1295"/>
              <a:t>This section outlines the approach employed to generate data, organize it into multiple tables in CSV format, and subsequently import the tables into a database using create table and insert value queries.</a:t>
            </a:r>
            <a:endParaRPr sz="1295"/>
          </a:p>
          <a:p>
            <a:pPr indent="0" lvl="0" marL="0" rtl="0" algn="l">
              <a:lnSpc>
                <a:spcPct val="95000"/>
              </a:lnSpc>
              <a:spcBef>
                <a:spcPts val="0"/>
              </a:spcBef>
              <a:spcAft>
                <a:spcPts val="0"/>
              </a:spcAft>
              <a:buSzPts val="852"/>
              <a:buNone/>
            </a:pPr>
            <a:r>
              <a:rPr lang="en" sz="1295"/>
              <a:t>I have worked on PostgreSQL on pgAdmin Tool for this project. To import the generated data into a database, I used the create table and insert value queries in SQL. The create table query facilitates the creation of appropriate tables within the database including the constraints, and the insert value query allows for the population of these tables with the generated data. By executing these queries, the data is seamlessly imported into the database, ready for further analysis and utilization.</a:t>
            </a:r>
            <a:endParaRPr sz="129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713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MODELING </a:t>
            </a:r>
            <a:endParaRPr/>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6" name="Google Shape;96;p18"/>
          <p:cNvPicPr preferRelativeResize="0"/>
          <p:nvPr/>
        </p:nvPicPr>
        <p:blipFill>
          <a:blip r:embed="rId3">
            <a:alphaModFix/>
          </a:blip>
          <a:stretch>
            <a:fillRect/>
          </a:stretch>
        </p:blipFill>
        <p:spPr>
          <a:xfrm>
            <a:off x="134950" y="137024"/>
            <a:ext cx="483165" cy="224975"/>
          </a:xfrm>
          <a:prstGeom prst="rect">
            <a:avLst/>
          </a:prstGeom>
          <a:noFill/>
          <a:ln>
            <a:noFill/>
          </a:ln>
        </p:spPr>
      </p:pic>
      <p:pic>
        <p:nvPicPr>
          <p:cNvPr id="97" name="Google Shape;97;p18"/>
          <p:cNvPicPr preferRelativeResize="0"/>
          <p:nvPr/>
        </p:nvPicPr>
        <p:blipFill>
          <a:blip r:embed="rId4">
            <a:alphaModFix/>
          </a:blip>
          <a:stretch>
            <a:fillRect/>
          </a:stretch>
        </p:blipFill>
        <p:spPr>
          <a:xfrm>
            <a:off x="488175" y="1418400"/>
            <a:ext cx="8167658" cy="3447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713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DATA MODELING </a:t>
            </a:r>
            <a:endParaRPr/>
          </a:p>
          <a:p>
            <a:pPr indent="0" lvl="0" marL="0" rtl="0" algn="l">
              <a:spcBef>
                <a:spcPts val="0"/>
              </a:spcBef>
              <a:spcAft>
                <a:spcPts val="0"/>
              </a:spcAft>
              <a:buNone/>
            </a:pPr>
            <a:r>
              <a:t/>
            </a:r>
            <a:endParaRPr/>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19"/>
          <p:cNvPicPr preferRelativeResize="0"/>
          <p:nvPr/>
        </p:nvPicPr>
        <p:blipFill>
          <a:blip r:embed="rId3">
            <a:alphaModFix/>
          </a:blip>
          <a:stretch>
            <a:fillRect/>
          </a:stretch>
        </p:blipFill>
        <p:spPr>
          <a:xfrm>
            <a:off x="134950" y="137024"/>
            <a:ext cx="483165" cy="224975"/>
          </a:xfrm>
          <a:prstGeom prst="rect">
            <a:avLst/>
          </a:prstGeom>
          <a:noFill/>
          <a:ln>
            <a:noFill/>
          </a:ln>
        </p:spPr>
      </p:pic>
      <p:sp>
        <p:nvSpPr>
          <p:cNvPr id="105" name="Google Shape;105;p19"/>
          <p:cNvSpPr txBox="1"/>
          <p:nvPr>
            <p:ph idx="1" type="body"/>
          </p:nvPr>
        </p:nvSpPr>
        <p:spPr>
          <a:xfrm>
            <a:off x="311700" y="13903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b="1" lang="en" sz="1600"/>
              <a:t>2.Dimension &amp; Fact Tables</a:t>
            </a:r>
            <a:r>
              <a:rPr lang="en" sz="1600"/>
              <a:t>: Dimension tables and fact tables are important aspect of a data warehouse.</a:t>
            </a:r>
            <a:endParaRPr sz="1600"/>
          </a:p>
          <a:p>
            <a:pPr indent="-330200" lvl="0" marL="457200" rtl="0" algn="l">
              <a:lnSpc>
                <a:spcPct val="105000"/>
              </a:lnSpc>
              <a:spcBef>
                <a:spcPts val="1200"/>
              </a:spcBef>
              <a:spcAft>
                <a:spcPts val="0"/>
              </a:spcAft>
              <a:buSzPts val="1600"/>
              <a:buAutoNum type="alphaLcParenR"/>
            </a:pPr>
            <a:r>
              <a:rPr lang="en" sz="1600"/>
              <a:t>Dimension Tables: Dimension tables contain descriptive attributes that provide context and details about the data in a data warehouse. The tables in my data warehouse that are classified as dimension tables are: patient_data, medical_history, tests, doctors, nurses, diagnosis, outcomes.  </a:t>
            </a:r>
            <a:endParaRPr sz="1600"/>
          </a:p>
          <a:p>
            <a:pPr indent="-330200" lvl="0" marL="457200" rtl="0" algn="l">
              <a:lnSpc>
                <a:spcPct val="105000"/>
              </a:lnSpc>
              <a:spcBef>
                <a:spcPts val="0"/>
              </a:spcBef>
              <a:spcAft>
                <a:spcPts val="0"/>
              </a:spcAft>
              <a:buSzPts val="1600"/>
              <a:buAutoNum type="alphaLcParenR"/>
            </a:pPr>
            <a:r>
              <a:rPr lang="en" sz="1600"/>
              <a:t>Fact Tables: Fact tables contain the quantitative and measurable data that are the focus of analysis in a data warehouse. The tables in my data warehouse that are classified as fact tables are: treatment, vital_signs, lab_results, insurance_claims, billing_info.</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713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MODELING </a:t>
            </a:r>
            <a:endParaRPr/>
          </a:p>
          <a:p>
            <a:pPr indent="0" lvl="0" marL="0" rtl="0" algn="l">
              <a:spcBef>
                <a:spcPts val="0"/>
              </a:spcBef>
              <a:spcAft>
                <a:spcPts val="0"/>
              </a:spcAft>
              <a:buNone/>
            </a:pPr>
            <a:r>
              <a:t/>
            </a:r>
            <a:endParaRPr/>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2" name="Google Shape;112;p20"/>
          <p:cNvPicPr preferRelativeResize="0"/>
          <p:nvPr/>
        </p:nvPicPr>
        <p:blipFill>
          <a:blip r:embed="rId3">
            <a:alphaModFix/>
          </a:blip>
          <a:stretch>
            <a:fillRect/>
          </a:stretch>
        </p:blipFill>
        <p:spPr>
          <a:xfrm>
            <a:off x="134950" y="137024"/>
            <a:ext cx="483165" cy="224975"/>
          </a:xfrm>
          <a:prstGeom prst="rect">
            <a:avLst/>
          </a:prstGeom>
          <a:noFill/>
          <a:ln>
            <a:noFill/>
          </a:ln>
        </p:spPr>
      </p:pic>
      <p:sp>
        <p:nvSpPr>
          <p:cNvPr id="113" name="Google Shape;113;p20"/>
          <p:cNvSpPr txBox="1"/>
          <p:nvPr>
            <p:ph idx="1" type="body"/>
          </p:nvPr>
        </p:nvSpPr>
        <p:spPr>
          <a:xfrm>
            <a:off x="311700" y="13903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b="1" lang="en"/>
              <a:t>3.Snowflake Dimensional Model: </a:t>
            </a:r>
            <a:r>
              <a:rPr lang="en"/>
              <a:t>Based on my data modeling for the data warehouse, Snowflake Schema is the appropriate choice. In a snowflake schema, the dimension tables are structured hierarchically, with each level of the hierarchy represented by a separate table. This normalization process reduces data redundancy by removing repeating groups of attributes. The normalized tables are connected through foreign key relationships, creating a "snowflake" shape when viewed visually. It involves certain important dimension tables (diagnosis, patient_data, treatment) which are in turn connected to several other tables (medical_history, vital_signs, outcomes, doctors, nurses, etc.) to extract information. </a:t>
            </a:r>
            <a:endParaRPr/>
          </a:p>
          <a:p>
            <a:pPr indent="0" lvl="0" marL="0" rtl="0" algn="l">
              <a:lnSpc>
                <a:spcPct val="100000"/>
              </a:lnSpc>
              <a:spcBef>
                <a:spcPts val="1200"/>
              </a:spcBef>
              <a:spcAft>
                <a:spcPts val="0"/>
              </a:spcAft>
              <a:buClr>
                <a:schemeClr val="dk1"/>
              </a:buClr>
              <a:buSzPct val="61111"/>
              <a:buFont typeface="Arial"/>
              <a:buNone/>
            </a:pPr>
            <a:r>
              <a:rPr b="1" lang="en"/>
              <a:t>Pros of Snowflake Schema:</a:t>
            </a:r>
            <a:endParaRPr b="1"/>
          </a:p>
          <a:p>
            <a:pPr indent="-300037" lvl="0" marL="457200" rtl="0" algn="l">
              <a:lnSpc>
                <a:spcPct val="100000"/>
              </a:lnSpc>
              <a:spcBef>
                <a:spcPts val="0"/>
              </a:spcBef>
              <a:spcAft>
                <a:spcPts val="0"/>
              </a:spcAft>
              <a:buSzPct val="100000"/>
              <a:buAutoNum type="alphaLcParenR"/>
            </a:pPr>
            <a:r>
              <a:rPr lang="en"/>
              <a:t>Improved Data Integrity: Normalization reduces data redundancy, leading to improved data consistency and integrity.</a:t>
            </a:r>
            <a:endParaRPr/>
          </a:p>
          <a:p>
            <a:pPr indent="-300037" lvl="0" marL="457200" rtl="0" algn="l">
              <a:lnSpc>
                <a:spcPct val="100000"/>
              </a:lnSpc>
              <a:spcBef>
                <a:spcPts val="0"/>
              </a:spcBef>
              <a:spcAft>
                <a:spcPts val="0"/>
              </a:spcAft>
              <a:buSzPct val="100000"/>
              <a:buAutoNum type="alphaLcParenR"/>
            </a:pPr>
            <a:r>
              <a:rPr lang="en"/>
              <a:t>Space Efficiency: By eliminating duplicate data, the snowflake schema can save storage space.</a:t>
            </a:r>
            <a:endParaRPr/>
          </a:p>
          <a:p>
            <a:pPr indent="-300037" lvl="0" marL="457200" rtl="0" algn="l">
              <a:lnSpc>
                <a:spcPct val="100000"/>
              </a:lnSpc>
              <a:spcBef>
                <a:spcPts val="0"/>
              </a:spcBef>
              <a:spcAft>
                <a:spcPts val="0"/>
              </a:spcAft>
              <a:buSzPct val="100000"/>
              <a:buAutoNum type="alphaLcParenR"/>
            </a:pPr>
            <a:r>
              <a:rPr lang="en"/>
              <a:t>Flexibility: The hierarchical structure of the dimension tables allows for more complex relationships and accommodates additional attributes.</a:t>
            </a:r>
            <a:endParaRPr/>
          </a:p>
          <a:p>
            <a:pPr indent="-300037" lvl="0" marL="457200" rtl="0" algn="l">
              <a:lnSpc>
                <a:spcPct val="100000"/>
              </a:lnSpc>
              <a:spcBef>
                <a:spcPts val="0"/>
              </a:spcBef>
              <a:spcAft>
                <a:spcPts val="0"/>
              </a:spcAft>
              <a:buSzPct val="100000"/>
              <a:buAutoNum type="alphaLcParenR"/>
            </a:pPr>
            <a:r>
              <a:rPr lang="en"/>
              <a:t>Scalability: Snowflake schemas are well-suited for large-scale data warehouses that require efficient storage and support for complex queries.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Clr>
                <a:schemeClr val="dk1"/>
              </a:buClr>
              <a:buSzPct val="61111"/>
              <a:buFont typeface="Arial"/>
              <a:buNone/>
            </a:pPr>
            <a:r>
              <a:rPr b="1" lang="en"/>
              <a:t>Cons of Snowflake Schema: </a:t>
            </a:r>
            <a:endParaRPr b="1"/>
          </a:p>
          <a:p>
            <a:pPr indent="-300037" lvl="0" marL="457200" rtl="0" algn="l">
              <a:lnSpc>
                <a:spcPct val="100000"/>
              </a:lnSpc>
              <a:spcBef>
                <a:spcPts val="0"/>
              </a:spcBef>
              <a:spcAft>
                <a:spcPts val="0"/>
              </a:spcAft>
              <a:buSzPct val="100000"/>
              <a:buAutoNum type="alphaLcParenR"/>
            </a:pPr>
            <a:r>
              <a:rPr lang="en"/>
              <a:t>Increased Complexity: The normalized structure of the snowflake schema requires more joins to retrieve data, which can lead to increased query complexity and potential performance overhead.</a:t>
            </a:r>
            <a:endParaRPr/>
          </a:p>
          <a:p>
            <a:pPr indent="-300037" lvl="0" marL="457200" rtl="0" algn="l">
              <a:lnSpc>
                <a:spcPct val="100000"/>
              </a:lnSpc>
              <a:spcBef>
                <a:spcPts val="0"/>
              </a:spcBef>
              <a:spcAft>
                <a:spcPts val="0"/>
              </a:spcAft>
              <a:buSzPct val="100000"/>
              <a:buAutoNum type="alphaLcParenR"/>
            </a:pPr>
            <a:r>
              <a:rPr lang="en"/>
              <a:t>Query Performance: Due to the additional joins involved, queries on a snowflake schema may take longer to execute compared to a star schema, especially for complex queries spanning multiple tables.</a:t>
            </a:r>
            <a:endParaRPr/>
          </a:p>
          <a:p>
            <a:pPr indent="-300037" lvl="0" marL="457200" rtl="0" algn="l">
              <a:lnSpc>
                <a:spcPct val="100000"/>
              </a:lnSpc>
              <a:spcBef>
                <a:spcPts val="0"/>
              </a:spcBef>
              <a:spcAft>
                <a:spcPts val="0"/>
              </a:spcAft>
              <a:buSzPct val="100000"/>
              <a:buAutoNum type="alphaLcParenR"/>
            </a:pPr>
            <a:r>
              <a:rPr lang="en"/>
              <a:t>Maintenance Overhead: The increased number of tables and joins in a snowflake schema can make it more challenging to maintain and update the database.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713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MODELING </a:t>
            </a:r>
            <a:endParaRPr/>
          </a:p>
          <a:p>
            <a:pPr indent="0" lvl="0" marL="0" rtl="0" algn="l">
              <a:spcBef>
                <a:spcPts val="0"/>
              </a:spcBef>
              <a:spcAft>
                <a:spcPts val="0"/>
              </a:spcAft>
              <a:buNone/>
            </a:pPr>
            <a:r>
              <a:t/>
            </a:r>
            <a:endParaRPr/>
          </a:p>
        </p:txBody>
      </p:sp>
      <p:sp>
        <p:nvSpPr>
          <p:cNvPr id="119" name="Google Shape;11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0" name="Google Shape;120;p21"/>
          <p:cNvPicPr preferRelativeResize="0"/>
          <p:nvPr/>
        </p:nvPicPr>
        <p:blipFill>
          <a:blip r:embed="rId3">
            <a:alphaModFix/>
          </a:blip>
          <a:stretch>
            <a:fillRect/>
          </a:stretch>
        </p:blipFill>
        <p:spPr>
          <a:xfrm>
            <a:off x="134950" y="137024"/>
            <a:ext cx="483165" cy="224975"/>
          </a:xfrm>
          <a:prstGeom prst="rect">
            <a:avLst/>
          </a:prstGeom>
          <a:noFill/>
          <a:ln>
            <a:noFill/>
          </a:ln>
        </p:spPr>
      </p:pic>
      <p:sp>
        <p:nvSpPr>
          <p:cNvPr id="121" name="Google Shape;121;p21"/>
          <p:cNvSpPr txBox="1"/>
          <p:nvPr>
            <p:ph idx="1" type="body"/>
          </p:nvPr>
        </p:nvSpPr>
        <p:spPr>
          <a:xfrm>
            <a:off x="311700" y="1390375"/>
            <a:ext cx="8520600" cy="34164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b="1" lang="en" sz="1600"/>
              <a:t>4.SCDs (Slowly Changing Dimensions): </a:t>
            </a:r>
            <a:endParaRPr b="1" sz="1600"/>
          </a:p>
          <a:p>
            <a:pPr indent="0" lvl="0" marL="0" rtl="0" algn="l">
              <a:lnSpc>
                <a:spcPct val="90000"/>
              </a:lnSpc>
              <a:spcBef>
                <a:spcPts val="0"/>
              </a:spcBef>
              <a:spcAft>
                <a:spcPts val="0"/>
              </a:spcAft>
              <a:buNone/>
            </a:pPr>
            <a:r>
              <a:t/>
            </a:r>
            <a:endParaRPr b="1" sz="1600"/>
          </a:p>
          <a:p>
            <a:pPr indent="-330200" lvl="0" marL="457200" rtl="0" algn="l">
              <a:lnSpc>
                <a:spcPct val="90000"/>
              </a:lnSpc>
              <a:spcBef>
                <a:spcPts val="0"/>
              </a:spcBef>
              <a:spcAft>
                <a:spcPts val="0"/>
              </a:spcAft>
              <a:buSzPts val="1600"/>
              <a:buAutoNum type="alphaLcParenR"/>
            </a:pPr>
            <a:r>
              <a:rPr b="1" lang="en" sz="1600"/>
              <a:t>Type-1: </a:t>
            </a:r>
            <a:r>
              <a:rPr lang="en" sz="1600"/>
              <a:t>In a Type 1 SCD, when a change occurs in a dimension attribute, the existing record is simply updated with the new value, overwriting the old value. This means the historical values are lost, and the dimension only reflects the latest state of the attribute.</a:t>
            </a:r>
            <a:endParaRPr sz="1600"/>
          </a:p>
          <a:p>
            <a:pPr indent="-330200" lvl="0" marL="457200" rtl="0" algn="l">
              <a:lnSpc>
                <a:spcPct val="90000"/>
              </a:lnSpc>
              <a:spcBef>
                <a:spcPts val="0"/>
              </a:spcBef>
              <a:spcAft>
                <a:spcPts val="0"/>
              </a:spcAft>
              <a:buSzPts val="1600"/>
              <a:buAutoNum type="alphaLcParenR"/>
            </a:pPr>
            <a:r>
              <a:rPr b="1" lang="en" sz="1600"/>
              <a:t>Type-2:</a:t>
            </a:r>
            <a:r>
              <a:rPr lang="en" sz="1600"/>
              <a:t> In a Type 2 SCD, when a change occurs, a new record is added to the dimension table to represent the updated attribute value. This way, historical versions of the data are preserved, and the dimension table maintains a history of changes over time.</a:t>
            </a:r>
            <a:endParaRPr sz="1600"/>
          </a:p>
          <a:p>
            <a:pPr indent="-330200" lvl="0" marL="457200" rtl="0" algn="l">
              <a:lnSpc>
                <a:spcPct val="90000"/>
              </a:lnSpc>
              <a:spcBef>
                <a:spcPts val="0"/>
              </a:spcBef>
              <a:spcAft>
                <a:spcPts val="0"/>
              </a:spcAft>
              <a:buSzPts val="1600"/>
              <a:buAutoNum type="alphaLcParenR"/>
            </a:pPr>
            <a:r>
              <a:rPr b="1" lang="en" sz="1600"/>
              <a:t>Type-3: </a:t>
            </a:r>
            <a:r>
              <a:rPr lang="en" sz="1600"/>
              <a:t>In a Type 3 SCD, only a limited set of historical attribute values are stored in the dimension table. Usually, two columns are added to represent the current value and a previous value.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