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5"/>
  </p:notesMasterIdLst>
  <p:sldIdLst>
    <p:sldId id="256" r:id="rId2"/>
    <p:sldId id="267" r:id="rId3"/>
    <p:sldId id="268" r:id="rId4"/>
    <p:sldId id="266" r:id="rId5"/>
    <p:sldId id="258" r:id="rId6"/>
    <p:sldId id="259" r:id="rId7"/>
    <p:sldId id="260" r:id="rId8"/>
    <p:sldId id="261" r:id="rId9"/>
    <p:sldId id="262" r:id="rId10"/>
    <p:sldId id="263" r:id="rId11"/>
    <p:sldId id="264" r:id="rId12"/>
    <p:sldId id="265" r:id="rId13"/>
    <p:sldId id="269"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17EE86-ACF3-42B2-8274-45938180D9E0}">
  <a:tblStyle styleId="{6817EE86-ACF3-42B2-8274-45938180D9E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9474"/>
  </p:normalViewPr>
  <p:slideViewPr>
    <p:cSldViewPr snapToGrid="0">
      <p:cViewPr varScale="1">
        <p:scale>
          <a:sx n="132" d="100"/>
          <a:sy n="132" d="100"/>
        </p:scale>
        <p:origin x="10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08EEA-E57A-854B-AF04-15BA1C49723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8918320-58DB-2043-9742-DD6ECF5F4EBF}">
      <dgm:prSet/>
      <dgm:spPr>
        <a:noFill/>
        <a:ln w="25400">
          <a:solidFill>
            <a:schemeClr val="tx1"/>
          </a:solidFill>
        </a:ln>
      </dgm:spPr>
      <dgm:t>
        <a:bodyPr/>
        <a:lstStyle/>
        <a:p>
          <a:r>
            <a:rPr lang="en-US" b="0" i="0" dirty="0">
              <a:solidFill>
                <a:schemeClr val="tx1"/>
              </a:solidFill>
            </a:rPr>
            <a:t>Transformations</a:t>
          </a:r>
          <a:endParaRPr lang="en-US" b="0" dirty="0">
            <a:solidFill>
              <a:schemeClr val="tx1"/>
            </a:solidFill>
          </a:endParaRPr>
        </a:p>
      </dgm:t>
    </dgm:pt>
    <dgm:pt modelId="{ECFCEE19-59BB-2447-9B9B-7FD94DAD7AD3}" type="parTrans" cxnId="{23C008B1-E813-0745-837B-570823B89E3B}">
      <dgm:prSet/>
      <dgm:spPr/>
      <dgm:t>
        <a:bodyPr/>
        <a:lstStyle/>
        <a:p>
          <a:endParaRPr lang="en-US"/>
        </a:p>
      </dgm:t>
    </dgm:pt>
    <dgm:pt modelId="{4B67309F-C629-9640-A25B-F22F743849C7}" type="sibTrans" cxnId="{23C008B1-E813-0745-837B-570823B89E3B}">
      <dgm:prSet/>
      <dgm:spPr/>
      <dgm:t>
        <a:bodyPr/>
        <a:lstStyle/>
        <a:p>
          <a:endParaRPr lang="en-US"/>
        </a:p>
      </dgm:t>
    </dgm:pt>
    <dgm:pt modelId="{C8B2F2D0-D600-F242-ACC7-8DCAEDC37028}">
      <dgm:prSet/>
      <dgm:spPr>
        <a:noFill/>
        <a:ln w="25400">
          <a:solidFill>
            <a:schemeClr val="tx1"/>
          </a:solidFill>
        </a:ln>
      </dgm:spPr>
      <dgm:t>
        <a:bodyPr/>
        <a:lstStyle/>
        <a:p>
          <a:r>
            <a:rPr lang="en-US" b="0" i="0" dirty="0">
              <a:solidFill>
                <a:schemeClr val="tx1"/>
              </a:solidFill>
            </a:rPr>
            <a:t>Data Type Transformation</a:t>
          </a:r>
          <a:endParaRPr lang="en-US" b="0" dirty="0">
            <a:solidFill>
              <a:schemeClr val="tx1"/>
            </a:solidFill>
          </a:endParaRPr>
        </a:p>
      </dgm:t>
    </dgm:pt>
    <dgm:pt modelId="{1F981F64-90C2-0F4A-ACA7-A8320D0BB382}" type="parTrans" cxnId="{23FD7816-4602-8341-9BE3-68196DAB99CC}">
      <dgm:prSet/>
      <dgm:spPr>
        <a:ln w="25400">
          <a:solidFill>
            <a:schemeClr val="tx1"/>
          </a:solidFill>
        </a:ln>
      </dgm:spPr>
      <dgm:t>
        <a:bodyPr/>
        <a:lstStyle/>
        <a:p>
          <a:endParaRPr lang="en-US"/>
        </a:p>
      </dgm:t>
    </dgm:pt>
    <dgm:pt modelId="{ACCBB7E1-E739-DA48-BA34-0451C0BED4D3}" type="sibTrans" cxnId="{23FD7816-4602-8341-9BE3-68196DAB99CC}">
      <dgm:prSet/>
      <dgm:spPr/>
      <dgm:t>
        <a:bodyPr/>
        <a:lstStyle/>
        <a:p>
          <a:endParaRPr lang="en-US"/>
        </a:p>
      </dgm:t>
    </dgm:pt>
    <dgm:pt modelId="{D94104DF-A6B7-E947-830F-8D9765F67392}">
      <dgm:prSet/>
      <dgm:spPr>
        <a:noFill/>
        <a:ln w="25400">
          <a:solidFill>
            <a:schemeClr val="tx1"/>
          </a:solidFill>
        </a:ln>
      </dgm:spPr>
      <dgm:t>
        <a:bodyPr/>
        <a:lstStyle/>
        <a:p>
          <a:r>
            <a:rPr lang="en-US" b="0" i="0" dirty="0">
              <a:solidFill>
                <a:schemeClr val="tx1"/>
              </a:solidFill>
            </a:rPr>
            <a:t>Min-Max Scaling</a:t>
          </a:r>
          <a:endParaRPr lang="en-US" b="0" dirty="0">
            <a:solidFill>
              <a:schemeClr val="tx1"/>
            </a:solidFill>
          </a:endParaRPr>
        </a:p>
      </dgm:t>
    </dgm:pt>
    <dgm:pt modelId="{C45818D6-D09B-DB45-BA30-3BF59BAC279C}" type="parTrans" cxnId="{76E7E441-9699-A444-B464-49C50373DE99}">
      <dgm:prSet/>
      <dgm:spPr>
        <a:ln w="25400">
          <a:solidFill>
            <a:schemeClr val="tx1"/>
          </a:solidFill>
        </a:ln>
      </dgm:spPr>
      <dgm:t>
        <a:bodyPr/>
        <a:lstStyle/>
        <a:p>
          <a:endParaRPr lang="en-US"/>
        </a:p>
      </dgm:t>
    </dgm:pt>
    <dgm:pt modelId="{88876013-07FF-484C-878B-49E68E12B2B2}" type="sibTrans" cxnId="{76E7E441-9699-A444-B464-49C50373DE99}">
      <dgm:prSet/>
      <dgm:spPr/>
      <dgm:t>
        <a:bodyPr/>
        <a:lstStyle/>
        <a:p>
          <a:endParaRPr lang="en-US"/>
        </a:p>
      </dgm:t>
    </dgm:pt>
    <dgm:pt modelId="{8E99EA6E-62C4-7641-985B-E101B07ECA67}">
      <dgm:prSet/>
      <dgm:spPr>
        <a:noFill/>
        <a:ln w="25400">
          <a:solidFill>
            <a:schemeClr val="tx1"/>
          </a:solidFill>
        </a:ln>
      </dgm:spPr>
      <dgm:t>
        <a:bodyPr/>
        <a:lstStyle/>
        <a:p>
          <a:r>
            <a:rPr lang="en-US" b="0" i="0" dirty="0">
              <a:solidFill>
                <a:schemeClr val="tx1"/>
              </a:solidFill>
            </a:rPr>
            <a:t>Target variable set up</a:t>
          </a:r>
          <a:endParaRPr lang="en-US" b="0" dirty="0">
            <a:solidFill>
              <a:schemeClr val="tx1"/>
            </a:solidFill>
          </a:endParaRPr>
        </a:p>
      </dgm:t>
    </dgm:pt>
    <dgm:pt modelId="{2EB564A5-4A39-4445-B963-DCF670B873F4}" type="parTrans" cxnId="{8EDF83DE-E56C-9B45-8C7E-AEAFEAA3C034}">
      <dgm:prSet/>
      <dgm:spPr>
        <a:ln w="25400">
          <a:solidFill>
            <a:schemeClr val="tx1"/>
          </a:solidFill>
        </a:ln>
      </dgm:spPr>
      <dgm:t>
        <a:bodyPr/>
        <a:lstStyle/>
        <a:p>
          <a:endParaRPr lang="en-US"/>
        </a:p>
      </dgm:t>
    </dgm:pt>
    <dgm:pt modelId="{3EAB0830-F600-C84B-97CB-E85E2F4D694D}" type="sibTrans" cxnId="{8EDF83DE-E56C-9B45-8C7E-AEAFEAA3C034}">
      <dgm:prSet/>
      <dgm:spPr/>
      <dgm:t>
        <a:bodyPr/>
        <a:lstStyle/>
        <a:p>
          <a:endParaRPr lang="en-US"/>
        </a:p>
      </dgm:t>
    </dgm:pt>
    <dgm:pt modelId="{8E895B56-A5C9-F944-9894-574B754DA593}" type="pres">
      <dgm:prSet presAssocID="{62608EEA-E57A-854B-AF04-15BA1C497230}" presName="hierChild1" presStyleCnt="0">
        <dgm:presLayoutVars>
          <dgm:orgChart val="1"/>
          <dgm:chPref val="1"/>
          <dgm:dir/>
          <dgm:animOne val="branch"/>
          <dgm:animLvl val="lvl"/>
          <dgm:resizeHandles/>
        </dgm:presLayoutVars>
      </dgm:prSet>
      <dgm:spPr/>
    </dgm:pt>
    <dgm:pt modelId="{1F7BB6BF-8AE0-D04B-9F34-AB236F49CF15}" type="pres">
      <dgm:prSet presAssocID="{48918320-58DB-2043-9742-DD6ECF5F4EBF}" presName="hierRoot1" presStyleCnt="0">
        <dgm:presLayoutVars>
          <dgm:hierBranch val="init"/>
        </dgm:presLayoutVars>
      </dgm:prSet>
      <dgm:spPr/>
    </dgm:pt>
    <dgm:pt modelId="{D050130E-E63D-A440-A5A0-4BAD80F1951E}" type="pres">
      <dgm:prSet presAssocID="{48918320-58DB-2043-9742-DD6ECF5F4EBF}" presName="rootComposite1" presStyleCnt="0"/>
      <dgm:spPr/>
    </dgm:pt>
    <dgm:pt modelId="{62D24712-319A-6140-8CF2-1C95B28AB146}" type="pres">
      <dgm:prSet presAssocID="{48918320-58DB-2043-9742-DD6ECF5F4EBF}" presName="rootText1" presStyleLbl="node0" presStyleIdx="0" presStyleCnt="1">
        <dgm:presLayoutVars>
          <dgm:chPref val="3"/>
        </dgm:presLayoutVars>
      </dgm:prSet>
      <dgm:spPr/>
    </dgm:pt>
    <dgm:pt modelId="{3B7028DD-44ED-2544-91DE-3C1E387AFA44}" type="pres">
      <dgm:prSet presAssocID="{48918320-58DB-2043-9742-DD6ECF5F4EBF}" presName="rootConnector1" presStyleLbl="node1" presStyleIdx="0" presStyleCnt="0"/>
      <dgm:spPr/>
    </dgm:pt>
    <dgm:pt modelId="{C417FC6A-3F32-F448-9FEA-B92D7FF07A50}" type="pres">
      <dgm:prSet presAssocID="{48918320-58DB-2043-9742-DD6ECF5F4EBF}" presName="hierChild2" presStyleCnt="0"/>
      <dgm:spPr/>
    </dgm:pt>
    <dgm:pt modelId="{F538EDA0-BC45-9246-AAB1-5FB0ECA3E7B2}" type="pres">
      <dgm:prSet presAssocID="{1F981F64-90C2-0F4A-ACA7-A8320D0BB382}" presName="Name37" presStyleLbl="parChTrans1D2" presStyleIdx="0" presStyleCnt="3"/>
      <dgm:spPr/>
    </dgm:pt>
    <dgm:pt modelId="{ACE8B204-1BC1-7344-B89A-AA1E8B58A0E8}" type="pres">
      <dgm:prSet presAssocID="{C8B2F2D0-D600-F242-ACC7-8DCAEDC37028}" presName="hierRoot2" presStyleCnt="0">
        <dgm:presLayoutVars>
          <dgm:hierBranch val="init"/>
        </dgm:presLayoutVars>
      </dgm:prSet>
      <dgm:spPr/>
    </dgm:pt>
    <dgm:pt modelId="{D6C73912-1279-5841-BE45-349B0E9AB12B}" type="pres">
      <dgm:prSet presAssocID="{C8B2F2D0-D600-F242-ACC7-8DCAEDC37028}" presName="rootComposite" presStyleCnt="0"/>
      <dgm:spPr/>
    </dgm:pt>
    <dgm:pt modelId="{94D07699-0570-4745-92AC-2281136824F5}" type="pres">
      <dgm:prSet presAssocID="{C8B2F2D0-D600-F242-ACC7-8DCAEDC37028}" presName="rootText" presStyleLbl="node2" presStyleIdx="0" presStyleCnt="3">
        <dgm:presLayoutVars>
          <dgm:chPref val="3"/>
        </dgm:presLayoutVars>
      </dgm:prSet>
      <dgm:spPr/>
    </dgm:pt>
    <dgm:pt modelId="{F2C1827D-8607-C843-AA95-150BAE322462}" type="pres">
      <dgm:prSet presAssocID="{C8B2F2D0-D600-F242-ACC7-8DCAEDC37028}" presName="rootConnector" presStyleLbl="node2" presStyleIdx="0" presStyleCnt="3"/>
      <dgm:spPr/>
    </dgm:pt>
    <dgm:pt modelId="{B16E4D56-A9E1-6941-946F-26985179A648}" type="pres">
      <dgm:prSet presAssocID="{C8B2F2D0-D600-F242-ACC7-8DCAEDC37028}" presName="hierChild4" presStyleCnt="0"/>
      <dgm:spPr/>
    </dgm:pt>
    <dgm:pt modelId="{220EF51D-92D1-CD42-AF98-6FFCFCCB3A34}" type="pres">
      <dgm:prSet presAssocID="{C8B2F2D0-D600-F242-ACC7-8DCAEDC37028}" presName="hierChild5" presStyleCnt="0"/>
      <dgm:spPr/>
    </dgm:pt>
    <dgm:pt modelId="{65B6A87F-BDA0-9345-9DEB-7D67855C3FDC}" type="pres">
      <dgm:prSet presAssocID="{C45818D6-D09B-DB45-BA30-3BF59BAC279C}" presName="Name37" presStyleLbl="parChTrans1D2" presStyleIdx="1" presStyleCnt="3"/>
      <dgm:spPr/>
    </dgm:pt>
    <dgm:pt modelId="{CE55BD93-DEF4-0645-A26D-D1473F53BAF2}" type="pres">
      <dgm:prSet presAssocID="{D94104DF-A6B7-E947-830F-8D9765F67392}" presName="hierRoot2" presStyleCnt="0">
        <dgm:presLayoutVars>
          <dgm:hierBranch val="init"/>
        </dgm:presLayoutVars>
      </dgm:prSet>
      <dgm:spPr/>
    </dgm:pt>
    <dgm:pt modelId="{9ADB6AD2-91D1-9C43-B0AE-CCA77D1DF6C0}" type="pres">
      <dgm:prSet presAssocID="{D94104DF-A6B7-E947-830F-8D9765F67392}" presName="rootComposite" presStyleCnt="0"/>
      <dgm:spPr/>
    </dgm:pt>
    <dgm:pt modelId="{FF57CD47-D066-2344-8E07-472631F90E54}" type="pres">
      <dgm:prSet presAssocID="{D94104DF-A6B7-E947-830F-8D9765F67392}" presName="rootText" presStyleLbl="node2" presStyleIdx="1" presStyleCnt="3">
        <dgm:presLayoutVars>
          <dgm:chPref val="3"/>
        </dgm:presLayoutVars>
      </dgm:prSet>
      <dgm:spPr/>
    </dgm:pt>
    <dgm:pt modelId="{B6CD1B14-2161-AB43-8745-C4D5D799C1ED}" type="pres">
      <dgm:prSet presAssocID="{D94104DF-A6B7-E947-830F-8D9765F67392}" presName="rootConnector" presStyleLbl="node2" presStyleIdx="1" presStyleCnt="3"/>
      <dgm:spPr/>
    </dgm:pt>
    <dgm:pt modelId="{43921E4E-4DD3-D84D-843D-F544EF63746D}" type="pres">
      <dgm:prSet presAssocID="{D94104DF-A6B7-E947-830F-8D9765F67392}" presName="hierChild4" presStyleCnt="0"/>
      <dgm:spPr/>
    </dgm:pt>
    <dgm:pt modelId="{2808DE9F-82A7-8A4A-9C30-1B6CB93F5054}" type="pres">
      <dgm:prSet presAssocID="{D94104DF-A6B7-E947-830F-8D9765F67392}" presName="hierChild5" presStyleCnt="0"/>
      <dgm:spPr/>
    </dgm:pt>
    <dgm:pt modelId="{D08FE95A-E412-BD41-9D7F-F89B03409AFB}" type="pres">
      <dgm:prSet presAssocID="{2EB564A5-4A39-4445-B963-DCF670B873F4}" presName="Name37" presStyleLbl="parChTrans1D2" presStyleIdx="2" presStyleCnt="3"/>
      <dgm:spPr/>
    </dgm:pt>
    <dgm:pt modelId="{EED9B42B-CC1E-6B40-B7A0-39BDF8199F62}" type="pres">
      <dgm:prSet presAssocID="{8E99EA6E-62C4-7641-985B-E101B07ECA67}" presName="hierRoot2" presStyleCnt="0">
        <dgm:presLayoutVars>
          <dgm:hierBranch val="init"/>
        </dgm:presLayoutVars>
      </dgm:prSet>
      <dgm:spPr/>
    </dgm:pt>
    <dgm:pt modelId="{93373C56-CD43-4144-9326-CB7D000E9601}" type="pres">
      <dgm:prSet presAssocID="{8E99EA6E-62C4-7641-985B-E101B07ECA67}" presName="rootComposite" presStyleCnt="0"/>
      <dgm:spPr/>
    </dgm:pt>
    <dgm:pt modelId="{ACD37CC4-704D-0F42-A0EA-E600ED705604}" type="pres">
      <dgm:prSet presAssocID="{8E99EA6E-62C4-7641-985B-E101B07ECA67}" presName="rootText" presStyleLbl="node2" presStyleIdx="2" presStyleCnt="3">
        <dgm:presLayoutVars>
          <dgm:chPref val="3"/>
        </dgm:presLayoutVars>
      </dgm:prSet>
      <dgm:spPr/>
    </dgm:pt>
    <dgm:pt modelId="{B3C926E6-F8AF-0A4A-85AD-0DBA18BD5B21}" type="pres">
      <dgm:prSet presAssocID="{8E99EA6E-62C4-7641-985B-E101B07ECA67}" presName="rootConnector" presStyleLbl="node2" presStyleIdx="2" presStyleCnt="3"/>
      <dgm:spPr/>
    </dgm:pt>
    <dgm:pt modelId="{FE7457AA-DD29-F942-B259-347D05AD8CB7}" type="pres">
      <dgm:prSet presAssocID="{8E99EA6E-62C4-7641-985B-E101B07ECA67}" presName="hierChild4" presStyleCnt="0"/>
      <dgm:spPr/>
    </dgm:pt>
    <dgm:pt modelId="{4BA974F9-2A74-FE4A-B6CB-499C3015C654}" type="pres">
      <dgm:prSet presAssocID="{8E99EA6E-62C4-7641-985B-E101B07ECA67}" presName="hierChild5" presStyleCnt="0"/>
      <dgm:spPr/>
    </dgm:pt>
    <dgm:pt modelId="{3499830F-2814-BE47-BD8F-374F857E6D47}" type="pres">
      <dgm:prSet presAssocID="{48918320-58DB-2043-9742-DD6ECF5F4EBF}" presName="hierChild3" presStyleCnt="0"/>
      <dgm:spPr/>
    </dgm:pt>
  </dgm:ptLst>
  <dgm:cxnLst>
    <dgm:cxn modelId="{23FD7816-4602-8341-9BE3-68196DAB99CC}" srcId="{48918320-58DB-2043-9742-DD6ECF5F4EBF}" destId="{C8B2F2D0-D600-F242-ACC7-8DCAEDC37028}" srcOrd="0" destOrd="0" parTransId="{1F981F64-90C2-0F4A-ACA7-A8320D0BB382}" sibTransId="{ACCBB7E1-E739-DA48-BA34-0451C0BED4D3}"/>
    <dgm:cxn modelId="{2B91D01F-D8D4-FE47-9D4B-84E8CC0E343D}" type="presOf" srcId="{48918320-58DB-2043-9742-DD6ECF5F4EBF}" destId="{3B7028DD-44ED-2544-91DE-3C1E387AFA44}" srcOrd="1" destOrd="0" presId="urn:microsoft.com/office/officeart/2005/8/layout/orgChart1"/>
    <dgm:cxn modelId="{0DE9492E-862C-D441-B77D-E8F21FB0C9DC}" type="presOf" srcId="{C8B2F2D0-D600-F242-ACC7-8DCAEDC37028}" destId="{94D07699-0570-4745-92AC-2281136824F5}" srcOrd="0" destOrd="0" presId="urn:microsoft.com/office/officeart/2005/8/layout/orgChart1"/>
    <dgm:cxn modelId="{0F59553B-C6B6-B347-AFA0-78B57EC971CA}" type="presOf" srcId="{2EB564A5-4A39-4445-B963-DCF670B873F4}" destId="{D08FE95A-E412-BD41-9D7F-F89B03409AFB}" srcOrd="0" destOrd="0" presId="urn:microsoft.com/office/officeart/2005/8/layout/orgChart1"/>
    <dgm:cxn modelId="{76E7E441-9699-A444-B464-49C50373DE99}" srcId="{48918320-58DB-2043-9742-DD6ECF5F4EBF}" destId="{D94104DF-A6B7-E947-830F-8D9765F67392}" srcOrd="1" destOrd="0" parTransId="{C45818D6-D09B-DB45-BA30-3BF59BAC279C}" sibTransId="{88876013-07FF-484C-878B-49E68E12B2B2}"/>
    <dgm:cxn modelId="{971B7842-A816-2246-ACBF-CCB539D3FB3E}" type="presOf" srcId="{D94104DF-A6B7-E947-830F-8D9765F67392}" destId="{FF57CD47-D066-2344-8E07-472631F90E54}" srcOrd="0" destOrd="0" presId="urn:microsoft.com/office/officeart/2005/8/layout/orgChart1"/>
    <dgm:cxn modelId="{F9F4F462-96DC-7947-B8B1-3BA38BCDC8A8}" type="presOf" srcId="{D94104DF-A6B7-E947-830F-8D9765F67392}" destId="{B6CD1B14-2161-AB43-8745-C4D5D799C1ED}" srcOrd="1" destOrd="0" presId="urn:microsoft.com/office/officeart/2005/8/layout/orgChart1"/>
    <dgm:cxn modelId="{2173F869-5F9D-0246-B03E-2383D9320DF6}" type="presOf" srcId="{8E99EA6E-62C4-7641-985B-E101B07ECA67}" destId="{B3C926E6-F8AF-0A4A-85AD-0DBA18BD5B21}" srcOrd="1" destOrd="0" presId="urn:microsoft.com/office/officeart/2005/8/layout/orgChart1"/>
    <dgm:cxn modelId="{75EAFF71-28B4-3F43-99FA-91EDD53E9A3A}" type="presOf" srcId="{8E99EA6E-62C4-7641-985B-E101B07ECA67}" destId="{ACD37CC4-704D-0F42-A0EA-E600ED705604}" srcOrd="0" destOrd="0" presId="urn:microsoft.com/office/officeart/2005/8/layout/orgChart1"/>
    <dgm:cxn modelId="{8B98618F-FD83-604B-BFA0-19D66A7AC1BA}" type="presOf" srcId="{1F981F64-90C2-0F4A-ACA7-A8320D0BB382}" destId="{F538EDA0-BC45-9246-AAB1-5FB0ECA3E7B2}" srcOrd="0" destOrd="0" presId="urn:microsoft.com/office/officeart/2005/8/layout/orgChart1"/>
    <dgm:cxn modelId="{4723F492-452B-B34A-9D6F-7C8626F36DB1}" type="presOf" srcId="{48918320-58DB-2043-9742-DD6ECF5F4EBF}" destId="{62D24712-319A-6140-8CF2-1C95B28AB146}" srcOrd="0" destOrd="0" presId="urn:microsoft.com/office/officeart/2005/8/layout/orgChart1"/>
    <dgm:cxn modelId="{02444DA0-F91A-0846-AF65-D401251E3B7C}" type="presOf" srcId="{C8B2F2D0-D600-F242-ACC7-8DCAEDC37028}" destId="{F2C1827D-8607-C843-AA95-150BAE322462}" srcOrd="1" destOrd="0" presId="urn:microsoft.com/office/officeart/2005/8/layout/orgChart1"/>
    <dgm:cxn modelId="{23C008B1-E813-0745-837B-570823B89E3B}" srcId="{62608EEA-E57A-854B-AF04-15BA1C497230}" destId="{48918320-58DB-2043-9742-DD6ECF5F4EBF}" srcOrd="0" destOrd="0" parTransId="{ECFCEE19-59BB-2447-9B9B-7FD94DAD7AD3}" sibTransId="{4B67309F-C629-9640-A25B-F22F743849C7}"/>
    <dgm:cxn modelId="{223DE3D7-269F-A24A-BDE9-E63FBA1EECBA}" type="presOf" srcId="{62608EEA-E57A-854B-AF04-15BA1C497230}" destId="{8E895B56-A5C9-F944-9894-574B754DA593}" srcOrd="0" destOrd="0" presId="urn:microsoft.com/office/officeart/2005/8/layout/orgChart1"/>
    <dgm:cxn modelId="{8EDF83DE-E56C-9B45-8C7E-AEAFEAA3C034}" srcId="{48918320-58DB-2043-9742-DD6ECF5F4EBF}" destId="{8E99EA6E-62C4-7641-985B-E101B07ECA67}" srcOrd="2" destOrd="0" parTransId="{2EB564A5-4A39-4445-B963-DCF670B873F4}" sibTransId="{3EAB0830-F600-C84B-97CB-E85E2F4D694D}"/>
    <dgm:cxn modelId="{DBBE9BE1-BE48-3C41-87D4-ADC26658A2BD}" type="presOf" srcId="{C45818D6-D09B-DB45-BA30-3BF59BAC279C}" destId="{65B6A87F-BDA0-9345-9DEB-7D67855C3FDC}" srcOrd="0" destOrd="0" presId="urn:microsoft.com/office/officeart/2005/8/layout/orgChart1"/>
    <dgm:cxn modelId="{4D0F1022-7616-364D-957C-301A3A39AE49}" type="presParOf" srcId="{8E895B56-A5C9-F944-9894-574B754DA593}" destId="{1F7BB6BF-8AE0-D04B-9F34-AB236F49CF15}" srcOrd="0" destOrd="0" presId="urn:microsoft.com/office/officeart/2005/8/layout/orgChart1"/>
    <dgm:cxn modelId="{948B72DA-784C-B34A-885A-2EF5B900445C}" type="presParOf" srcId="{1F7BB6BF-8AE0-D04B-9F34-AB236F49CF15}" destId="{D050130E-E63D-A440-A5A0-4BAD80F1951E}" srcOrd="0" destOrd="0" presId="urn:microsoft.com/office/officeart/2005/8/layout/orgChart1"/>
    <dgm:cxn modelId="{DBD83F65-8DF6-664B-803A-A0BDE8BC16B8}" type="presParOf" srcId="{D050130E-E63D-A440-A5A0-4BAD80F1951E}" destId="{62D24712-319A-6140-8CF2-1C95B28AB146}" srcOrd="0" destOrd="0" presId="urn:microsoft.com/office/officeart/2005/8/layout/orgChart1"/>
    <dgm:cxn modelId="{3858ED30-5B2C-3148-8006-492C40A4CC0F}" type="presParOf" srcId="{D050130E-E63D-A440-A5A0-4BAD80F1951E}" destId="{3B7028DD-44ED-2544-91DE-3C1E387AFA44}" srcOrd="1" destOrd="0" presId="urn:microsoft.com/office/officeart/2005/8/layout/orgChart1"/>
    <dgm:cxn modelId="{BACAC858-4ACB-4449-9B4C-B1AF408D8146}" type="presParOf" srcId="{1F7BB6BF-8AE0-D04B-9F34-AB236F49CF15}" destId="{C417FC6A-3F32-F448-9FEA-B92D7FF07A50}" srcOrd="1" destOrd="0" presId="urn:microsoft.com/office/officeart/2005/8/layout/orgChart1"/>
    <dgm:cxn modelId="{A84A0AA4-0DB9-2540-B59F-D56692376DCA}" type="presParOf" srcId="{C417FC6A-3F32-F448-9FEA-B92D7FF07A50}" destId="{F538EDA0-BC45-9246-AAB1-5FB0ECA3E7B2}" srcOrd="0" destOrd="0" presId="urn:microsoft.com/office/officeart/2005/8/layout/orgChart1"/>
    <dgm:cxn modelId="{0B8EAD14-ECFA-F145-A641-96D56BDE8D12}" type="presParOf" srcId="{C417FC6A-3F32-F448-9FEA-B92D7FF07A50}" destId="{ACE8B204-1BC1-7344-B89A-AA1E8B58A0E8}" srcOrd="1" destOrd="0" presId="urn:microsoft.com/office/officeart/2005/8/layout/orgChart1"/>
    <dgm:cxn modelId="{2AE830C4-FEA7-0C4B-BEBC-D7EA1250EAB4}" type="presParOf" srcId="{ACE8B204-1BC1-7344-B89A-AA1E8B58A0E8}" destId="{D6C73912-1279-5841-BE45-349B0E9AB12B}" srcOrd="0" destOrd="0" presId="urn:microsoft.com/office/officeart/2005/8/layout/orgChart1"/>
    <dgm:cxn modelId="{D2906C28-A233-AE42-930A-BD1E4081A4C6}" type="presParOf" srcId="{D6C73912-1279-5841-BE45-349B0E9AB12B}" destId="{94D07699-0570-4745-92AC-2281136824F5}" srcOrd="0" destOrd="0" presId="urn:microsoft.com/office/officeart/2005/8/layout/orgChart1"/>
    <dgm:cxn modelId="{F81510CD-D6DB-1A40-A222-A3D218668689}" type="presParOf" srcId="{D6C73912-1279-5841-BE45-349B0E9AB12B}" destId="{F2C1827D-8607-C843-AA95-150BAE322462}" srcOrd="1" destOrd="0" presId="urn:microsoft.com/office/officeart/2005/8/layout/orgChart1"/>
    <dgm:cxn modelId="{BF916E53-4CE9-0047-8578-FE9AA2212663}" type="presParOf" srcId="{ACE8B204-1BC1-7344-B89A-AA1E8B58A0E8}" destId="{B16E4D56-A9E1-6941-946F-26985179A648}" srcOrd="1" destOrd="0" presId="urn:microsoft.com/office/officeart/2005/8/layout/orgChart1"/>
    <dgm:cxn modelId="{E22C9D0D-BD09-274A-B5FD-6577ADFD17BE}" type="presParOf" srcId="{ACE8B204-1BC1-7344-B89A-AA1E8B58A0E8}" destId="{220EF51D-92D1-CD42-AF98-6FFCFCCB3A34}" srcOrd="2" destOrd="0" presId="urn:microsoft.com/office/officeart/2005/8/layout/orgChart1"/>
    <dgm:cxn modelId="{077E17B5-DAEB-3C4B-89BE-5B6E71CE49D0}" type="presParOf" srcId="{C417FC6A-3F32-F448-9FEA-B92D7FF07A50}" destId="{65B6A87F-BDA0-9345-9DEB-7D67855C3FDC}" srcOrd="2" destOrd="0" presId="urn:microsoft.com/office/officeart/2005/8/layout/orgChart1"/>
    <dgm:cxn modelId="{FC2FF9D6-7163-BE4C-9277-C1F277F249E0}" type="presParOf" srcId="{C417FC6A-3F32-F448-9FEA-B92D7FF07A50}" destId="{CE55BD93-DEF4-0645-A26D-D1473F53BAF2}" srcOrd="3" destOrd="0" presId="urn:microsoft.com/office/officeart/2005/8/layout/orgChart1"/>
    <dgm:cxn modelId="{05A9CD27-02AA-4741-8C3C-A71857FA02A4}" type="presParOf" srcId="{CE55BD93-DEF4-0645-A26D-D1473F53BAF2}" destId="{9ADB6AD2-91D1-9C43-B0AE-CCA77D1DF6C0}" srcOrd="0" destOrd="0" presId="urn:microsoft.com/office/officeart/2005/8/layout/orgChart1"/>
    <dgm:cxn modelId="{C8397CDB-DD12-834C-B43A-FABDA8524ADF}" type="presParOf" srcId="{9ADB6AD2-91D1-9C43-B0AE-CCA77D1DF6C0}" destId="{FF57CD47-D066-2344-8E07-472631F90E54}" srcOrd="0" destOrd="0" presId="urn:microsoft.com/office/officeart/2005/8/layout/orgChart1"/>
    <dgm:cxn modelId="{8B29FE93-8BC5-AA48-BDD0-3AD573C82994}" type="presParOf" srcId="{9ADB6AD2-91D1-9C43-B0AE-CCA77D1DF6C0}" destId="{B6CD1B14-2161-AB43-8745-C4D5D799C1ED}" srcOrd="1" destOrd="0" presId="urn:microsoft.com/office/officeart/2005/8/layout/orgChart1"/>
    <dgm:cxn modelId="{981AF3FD-A0B9-5A47-B32B-0440E8919699}" type="presParOf" srcId="{CE55BD93-DEF4-0645-A26D-D1473F53BAF2}" destId="{43921E4E-4DD3-D84D-843D-F544EF63746D}" srcOrd="1" destOrd="0" presId="urn:microsoft.com/office/officeart/2005/8/layout/orgChart1"/>
    <dgm:cxn modelId="{21EFB65E-20C6-874C-991D-F83323554871}" type="presParOf" srcId="{CE55BD93-DEF4-0645-A26D-D1473F53BAF2}" destId="{2808DE9F-82A7-8A4A-9C30-1B6CB93F5054}" srcOrd="2" destOrd="0" presId="urn:microsoft.com/office/officeart/2005/8/layout/orgChart1"/>
    <dgm:cxn modelId="{59C986A5-FB4C-FC4E-B0E1-5245FF792B39}" type="presParOf" srcId="{C417FC6A-3F32-F448-9FEA-B92D7FF07A50}" destId="{D08FE95A-E412-BD41-9D7F-F89B03409AFB}" srcOrd="4" destOrd="0" presId="urn:microsoft.com/office/officeart/2005/8/layout/orgChart1"/>
    <dgm:cxn modelId="{031DEA3E-F042-974B-A9B5-E3D3BDCA9F68}" type="presParOf" srcId="{C417FC6A-3F32-F448-9FEA-B92D7FF07A50}" destId="{EED9B42B-CC1E-6B40-B7A0-39BDF8199F62}" srcOrd="5" destOrd="0" presId="urn:microsoft.com/office/officeart/2005/8/layout/orgChart1"/>
    <dgm:cxn modelId="{D9712780-01AD-4645-B8DB-F54C6FCCD44D}" type="presParOf" srcId="{EED9B42B-CC1E-6B40-B7A0-39BDF8199F62}" destId="{93373C56-CD43-4144-9326-CB7D000E9601}" srcOrd="0" destOrd="0" presId="urn:microsoft.com/office/officeart/2005/8/layout/orgChart1"/>
    <dgm:cxn modelId="{4B7F363D-1C78-E941-AF55-2EAE54E02438}" type="presParOf" srcId="{93373C56-CD43-4144-9326-CB7D000E9601}" destId="{ACD37CC4-704D-0F42-A0EA-E600ED705604}" srcOrd="0" destOrd="0" presId="urn:microsoft.com/office/officeart/2005/8/layout/orgChart1"/>
    <dgm:cxn modelId="{7FC1DFEB-7FFE-704E-B2DA-0B7843C4A23E}" type="presParOf" srcId="{93373C56-CD43-4144-9326-CB7D000E9601}" destId="{B3C926E6-F8AF-0A4A-85AD-0DBA18BD5B21}" srcOrd="1" destOrd="0" presId="urn:microsoft.com/office/officeart/2005/8/layout/orgChart1"/>
    <dgm:cxn modelId="{B046FC6D-19D0-1147-A5C7-9EF93C67E230}" type="presParOf" srcId="{EED9B42B-CC1E-6B40-B7A0-39BDF8199F62}" destId="{FE7457AA-DD29-F942-B259-347D05AD8CB7}" srcOrd="1" destOrd="0" presId="urn:microsoft.com/office/officeart/2005/8/layout/orgChart1"/>
    <dgm:cxn modelId="{0E08ED1A-49F8-D646-A43A-574D200C6B42}" type="presParOf" srcId="{EED9B42B-CC1E-6B40-B7A0-39BDF8199F62}" destId="{4BA974F9-2A74-FE4A-B6CB-499C3015C654}" srcOrd="2" destOrd="0" presId="urn:microsoft.com/office/officeart/2005/8/layout/orgChart1"/>
    <dgm:cxn modelId="{17D9CCDB-1EDE-3C41-9597-5AC814BB0577}" type="presParOf" srcId="{1F7BB6BF-8AE0-D04B-9F34-AB236F49CF15}" destId="{3499830F-2814-BE47-BD8F-374F857E6D4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C97678-73D4-9C4F-A199-F80E2E920DE0}" type="doc">
      <dgm:prSet loTypeId="urn:microsoft.com/office/officeart/2005/8/layout/default" loCatId="hierarchy" qsTypeId="urn:microsoft.com/office/officeart/2005/8/quickstyle/simple1" qsCatId="simple" csTypeId="urn:microsoft.com/office/officeart/2005/8/colors/accent1_2" csCatId="accent1" phldr="1"/>
      <dgm:spPr/>
      <dgm:t>
        <a:bodyPr/>
        <a:lstStyle/>
        <a:p>
          <a:endParaRPr lang="en-US"/>
        </a:p>
      </dgm:t>
    </dgm:pt>
    <dgm:pt modelId="{700BB0AB-FD81-E74B-9327-C3A202E47DB5}">
      <dgm:prSet custT="1"/>
      <dgm:spPr>
        <a:noFill/>
        <a:ln>
          <a:solidFill>
            <a:schemeClr val="tx1"/>
          </a:solidFill>
        </a:ln>
      </dgm:spPr>
      <dgm:t>
        <a:bodyPr/>
        <a:lstStyle/>
        <a:p>
          <a:r>
            <a:rPr lang="en-US" sz="1800" b="0" i="0" dirty="0">
              <a:solidFill>
                <a:schemeClr val="tx1"/>
              </a:solidFill>
            </a:rPr>
            <a:t>Logistic Regression</a:t>
          </a:r>
          <a:endParaRPr lang="en-US" sz="1800" dirty="0">
            <a:solidFill>
              <a:schemeClr val="tx1"/>
            </a:solidFill>
          </a:endParaRPr>
        </a:p>
      </dgm:t>
    </dgm:pt>
    <dgm:pt modelId="{0D2EBC25-ABF4-7F46-8CEE-FA2809658AEE}" type="parTrans" cxnId="{0E9A3160-1BAE-BB44-BE1D-59B501CE3853}">
      <dgm:prSet/>
      <dgm:spPr/>
      <dgm:t>
        <a:bodyPr/>
        <a:lstStyle/>
        <a:p>
          <a:endParaRPr lang="en-US"/>
        </a:p>
      </dgm:t>
    </dgm:pt>
    <dgm:pt modelId="{1D97C33E-A106-F343-85D7-1554AE1D333E}" type="sibTrans" cxnId="{0E9A3160-1BAE-BB44-BE1D-59B501CE3853}">
      <dgm:prSet/>
      <dgm:spPr/>
      <dgm:t>
        <a:bodyPr/>
        <a:lstStyle/>
        <a:p>
          <a:endParaRPr lang="en-US"/>
        </a:p>
      </dgm:t>
    </dgm:pt>
    <dgm:pt modelId="{3F9EB6EC-6A98-C546-BB58-B8F4A8836222}">
      <dgm:prSet custT="1"/>
      <dgm:spPr>
        <a:noFill/>
        <a:ln>
          <a:solidFill>
            <a:schemeClr val="tx1"/>
          </a:solidFill>
        </a:ln>
      </dgm:spPr>
      <dgm:t>
        <a:bodyPr/>
        <a:lstStyle/>
        <a:p>
          <a:r>
            <a:rPr lang="en-US" sz="1800" b="0" i="0">
              <a:solidFill>
                <a:schemeClr val="tx1"/>
              </a:solidFill>
            </a:rPr>
            <a:t>k-Nearest Neighbours</a:t>
          </a:r>
          <a:endParaRPr lang="en-US" sz="1800">
            <a:solidFill>
              <a:schemeClr val="tx1"/>
            </a:solidFill>
          </a:endParaRPr>
        </a:p>
      </dgm:t>
    </dgm:pt>
    <dgm:pt modelId="{CEE2BA34-43A0-3E4A-8943-20AF8EC1DE4B}" type="parTrans" cxnId="{95B72516-B8CE-394E-BF60-12EF2FFF8865}">
      <dgm:prSet/>
      <dgm:spPr/>
      <dgm:t>
        <a:bodyPr/>
        <a:lstStyle/>
        <a:p>
          <a:endParaRPr lang="en-US"/>
        </a:p>
      </dgm:t>
    </dgm:pt>
    <dgm:pt modelId="{FCAC315E-6A4F-424D-A37E-EE5D71B65EB7}" type="sibTrans" cxnId="{95B72516-B8CE-394E-BF60-12EF2FFF8865}">
      <dgm:prSet/>
      <dgm:spPr/>
      <dgm:t>
        <a:bodyPr/>
        <a:lstStyle/>
        <a:p>
          <a:endParaRPr lang="en-US"/>
        </a:p>
      </dgm:t>
    </dgm:pt>
    <dgm:pt modelId="{A03B0199-BFE3-1340-90A6-698BF8B3B623}">
      <dgm:prSet custT="1"/>
      <dgm:spPr>
        <a:noFill/>
        <a:ln>
          <a:solidFill>
            <a:schemeClr val="tx1"/>
          </a:solidFill>
        </a:ln>
      </dgm:spPr>
      <dgm:t>
        <a:bodyPr/>
        <a:lstStyle/>
        <a:p>
          <a:r>
            <a:rPr lang="en-US" sz="1800" b="0" i="0" dirty="0">
              <a:solidFill>
                <a:schemeClr val="tx1"/>
              </a:solidFill>
            </a:rPr>
            <a:t>Support Machine Vector</a:t>
          </a:r>
          <a:endParaRPr lang="en-US" sz="1800" dirty="0">
            <a:solidFill>
              <a:schemeClr val="tx1"/>
            </a:solidFill>
          </a:endParaRPr>
        </a:p>
      </dgm:t>
    </dgm:pt>
    <dgm:pt modelId="{091405BA-72E6-8E49-BF97-5C670B43FE06}" type="parTrans" cxnId="{A9FC1DEE-906F-144E-A5B6-EC30A2913DF0}">
      <dgm:prSet/>
      <dgm:spPr/>
      <dgm:t>
        <a:bodyPr/>
        <a:lstStyle/>
        <a:p>
          <a:endParaRPr lang="en-US"/>
        </a:p>
      </dgm:t>
    </dgm:pt>
    <dgm:pt modelId="{A3A9C078-86B3-364F-A7A3-E73FB8594288}" type="sibTrans" cxnId="{A9FC1DEE-906F-144E-A5B6-EC30A2913DF0}">
      <dgm:prSet/>
      <dgm:spPr/>
      <dgm:t>
        <a:bodyPr/>
        <a:lstStyle/>
        <a:p>
          <a:endParaRPr lang="en-US"/>
        </a:p>
      </dgm:t>
    </dgm:pt>
    <dgm:pt modelId="{485C5E2B-E69F-224F-8318-205238974125}">
      <dgm:prSet custT="1"/>
      <dgm:spPr>
        <a:noFill/>
        <a:ln>
          <a:solidFill>
            <a:schemeClr val="tx1"/>
          </a:solidFill>
        </a:ln>
      </dgm:spPr>
      <dgm:t>
        <a:bodyPr/>
        <a:lstStyle/>
        <a:p>
          <a:r>
            <a:rPr lang="en-US" sz="1800" b="0" i="0">
              <a:solidFill>
                <a:schemeClr val="tx1"/>
              </a:solidFill>
            </a:rPr>
            <a:t>Naive-Bayes</a:t>
          </a:r>
          <a:endParaRPr lang="en-US" sz="1800">
            <a:solidFill>
              <a:schemeClr val="tx1"/>
            </a:solidFill>
          </a:endParaRPr>
        </a:p>
      </dgm:t>
    </dgm:pt>
    <dgm:pt modelId="{DF10F912-7510-6849-BCC5-CC42594963D7}" type="parTrans" cxnId="{1681A942-E4CC-CB45-85F9-56C53DCD1B01}">
      <dgm:prSet/>
      <dgm:spPr/>
      <dgm:t>
        <a:bodyPr/>
        <a:lstStyle/>
        <a:p>
          <a:endParaRPr lang="en-US"/>
        </a:p>
      </dgm:t>
    </dgm:pt>
    <dgm:pt modelId="{65B5639C-5135-9347-8CAD-F21B813044CD}" type="sibTrans" cxnId="{1681A942-E4CC-CB45-85F9-56C53DCD1B01}">
      <dgm:prSet/>
      <dgm:spPr/>
      <dgm:t>
        <a:bodyPr/>
        <a:lstStyle/>
        <a:p>
          <a:endParaRPr lang="en-US"/>
        </a:p>
      </dgm:t>
    </dgm:pt>
    <dgm:pt modelId="{E18A9DE6-96D9-CD46-B871-55CCA23D1D01}">
      <dgm:prSet custT="1"/>
      <dgm:spPr>
        <a:noFill/>
        <a:ln>
          <a:solidFill>
            <a:schemeClr val="tx1"/>
          </a:solidFill>
        </a:ln>
      </dgm:spPr>
      <dgm:t>
        <a:bodyPr/>
        <a:lstStyle/>
        <a:p>
          <a:r>
            <a:rPr lang="en-US" sz="1800" b="0" i="0">
              <a:solidFill>
                <a:schemeClr val="tx1"/>
              </a:solidFill>
            </a:rPr>
            <a:t>Random Forest</a:t>
          </a:r>
          <a:endParaRPr lang="en-US" sz="1800">
            <a:solidFill>
              <a:schemeClr val="tx1"/>
            </a:solidFill>
          </a:endParaRPr>
        </a:p>
      </dgm:t>
    </dgm:pt>
    <dgm:pt modelId="{4D86AAED-0C6E-264A-A512-7CAE861FA6CA}" type="parTrans" cxnId="{CF34E534-DC52-1A41-BECE-F5C86D6B56A2}">
      <dgm:prSet/>
      <dgm:spPr/>
      <dgm:t>
        <a:bodyPr/>
        <a:lstStyle/>
        <a:p>
          <a:endParaRPr lang="en-US"/>
        </a:p>
      </dgm:t>
    </dgm:pt>
    <dgm:pt modelId="{467387F9-1694-1446-BEA6-431EDFC3A9DB}" type="sibTrans" cxnId="{CF34E534-DC52-1A41-BECE-F5C86D6B56A2}">
      <dgm:prSet/>
      <dgm:spPr/>
      <dgm:t>
        <a:bodyPr/>
        <a:lstStyle/>
        <a:p>
          <a:endParaRPr lang="en-US"/>
        </a:p>
      </dgm:t>
    </dgm:pt>
    <dgm:pt modelId="{6B565083-F705-E442-BFB5-F05BE2E64828}" type="pres">
      <dgm:prSet presAssocID="{3AC97678-73D4-9C4F-A199-F80E2E920DE0}" presName="diagram" presStyleCnt="0">
        <dgm:presLayoutVars>
          <dgm:dir/>
          <dgm:resizeHandles val="exact"/>
        </dgm:presLayoutVars>
      </dgm:prSet>
      <dgm:spPr/>
    </dgm:pt>
    <dgm:pt modelId="{C2A9509F-68B6-234A-B47B-F0668BC1CF03}" type="pres">
      <dgm:prSet presAssocID="{700BB0AB-FD81-E74B-9327-C3A202E47DB5}" presName="node" presStyleLbl="node1" presStyleIdx="0" presStyleCnt="5">
        <dgm:presLayoutVars>
          <dgm:bulletEnabled val="1"/>
        </dgm:presLayoutVars>
      </dgm:prSet>
      <dgm:spPr/>
    </dgm:pt>
    <dgm:pt modelId="{6D0CC17F-4AD8-2B4B-8362-8AE16E72FCB3}" type="pres">
      <dgm:prSet presAssocID="{1D97C33E-A106-F343-85D7-1554AE1D333E}" presName="sibTrans" presStyleCnt="0"/>
      <dgm:spPr/>
    </dgm:pt>
    <dgm:pt modelId="{90C57793-8888-CE4B-BC17-A2DB6C7D8347}" type="pres">
      <dgm:prSet presAssocID="{3F9EB6EC-6A98-C546-BB58-B8F4A8836222}" presName="node" presStyleLbl="node1" presStyleIdx="1" presStyleCnt="5">
        <dgm:presLayoutVars>
          <dgm:bulletEnabled val="1"/>
        </dgm:presLayoutVars>
      </dgm:prSet>
      <dgm:spPr/>
    </dgm:pt>
    <dgm:pt modelId="{3E5A489A-846E-C043-B788-BF891E5CFE37}" type="pres">
      <dgm:prSet presAssocID="{FCAC315E-6A4F-424D-A37E-EE5D71B65EB7}" presName="sibTrans" presStyleCnt="0"/>
      <dgm:spPr/>
    </dgm:pt>
    <dgm:pt modelId="{EF103626-B303-8F4E-9A72-58FE9BADA419}" type="pres">
      <dgm:prSet presAssocID="{A03B0199-BFE3-1340-90A6-698BF8B3B623}" presName="node" presStyleLbl="node1" presStyleIdx="2" presStyleCnt="5">
        <dgm:presLayoutVars>
          <dgm:bulletEnabled val="1"/>
        </dgm:presLayoutVars>
      </dgm:prSet>
      <dgm:spPr/>
    </dgm:pt>
    <dgm:pt modelId="{90FEFA74-76B7-7945-A891-5B5728E373C9}" type="pres">
      <dgm:prSet presAssocID="{A3A9C078-86B3-364F-A7A3-E73FB8594288}" presName="sibTrans" presStyleCnt="0"/>
      <dgm:spPr/>
    </dgm:pt>
    <dgm:pt modelId="{F97E1C15-5C9D-3843-A3A9-3E6E1F7A1BC0}" type="pres">
      <dgm:prSet presAssocID="{485C5E2B-E69F-224F-8318-205238974125}" presName="node" presStyleLbl="node1" presStyleIdx="3" presStyleCnt="5">
        <dgm:presLayoutVars>
          <dgm:bulletEnabled val="1"/>
        </dgm:presLayoutVars>
      </dgm:prSet>
      <dgm:spPr/>
    </dgm:pt>
    <dgm:pt modelId="{E44DA75F-C24A-E046-81F5-C31112FCF8B7}" type="pres">
      <dgm:prSet presAssocID="{65B5639C-5135-9347-8CAD-F21B813044CD}" presName="sibTrans" presStyleCnt="0"/>
      <dgm:spPr/>
    </dgm:pt>
    <dgm:pt modelId="{447DE030-B995-3B46-9E9C-4BDD5C512AEE}" type="pres">
      <dgm:prSet presAssocID="{E18A9DE6-96D9-CD46-B871-55CCA23D1D01}" presName="node" presStyleLbl="node1" presStyleIdx="4" presStyleCnt="5">
        <dgm:presLayoutVars>
          <dgm:bulletEnabled val="1"/>
        </dgm:presLayoutVars>
      </dgm:prSet>
      <dgm:spPr/>
    </dgm:pt>
  </dgm:ptLst>
  <dgm:cxnLst>
    <dgm:cxn modelId="{95B72516-B8CE-394E-BF60-12EF2FFF8865}" srcId="{3AC97678-73D4-9C4F-A199-F80E2E920DE0}" destId="{3F9EB6EC-6A98-C546-BB58-B8F4A8836222}" srcOrd="1" destOrd="0" parTransId="{CEE2BA34-43A0-3E4A-8943-20AF8EC1DE4B}" sibTransId="{FCAC315E-6A4F-424D-A37E-EE5D71B65EB7}"/>
    <dgm:cxn modelId="{CF34E534-DC52-1A41-BECE-F5C86D6B56A2}" srcId="{3AC97678-73D4-9C4F-A199-F80E2E920DE0}" destId="{E18A9DE6-96D9-CD46-B871-55CCA23D1D01}" srcOrd="4" destOrd="0" parTransId="{4D86AAED-0C6E-264A-A512-7CAE861FA6CA}" sibTransId="{467387F9-1694-1446-BEA6-431EDFC3A9DB}"/>
    <dgm:cxn modelId="{1681A942-E4CC-CB45-85F9-56C53DCD1B01}" srcId="{3AC97678-73D4-9C4F-A199-F80E2E920DE0}" destId="{485C5E2B-E69F-224F-8318-205238974125}" srcOrd="3" destOrd="0" parTransId="{DF10F912-7510-6849-BCC5-CC42594963D7}" sibTransId="{65B5639C-5135-9347-8CAD-F21B813044CD}"/>
    <dgm:cxn modelId="{A940945E-E8BE-1B4B-AAC0-2B40FFF3DA2D}" type="presOf" srcId="{3F9EB6EC-6A98-C546-BB58-B8F4A8836222}" destId="{90C57793-8888-CE4B-BC17-A2DB6C7D8347}" srcOrd="0" destOrd="0" presId="urn:microsoft.com/office/officeart/2005/8/layout/default"/>
    <dgm:cxn modelId="{0E9A3160-1BAE-BB44-BE1D-59B501CE3853}" srcId="{3AC97678-73D4-9C4F-A199-F80E2E920DE0}" destId="{700BB0AB-FD81-E74B-9327-C3A202E47DB5}" srcOrd="0" destOrd="0" parTransId="{0D2EBC25-ABF4-7F46-8CEE-FA2809658AEE}" sibTransId="{1D97C33E-A106-F343-85D7-1554AE1D333E}"/>
    <dgm:cxn modelId="{F653BF67-92E4-0545-B0DA-76FBC751F160}" type="presOf" srcId="{E18A9DE6-96D9-CD46-B871-55CCA23D1D01}" destId="{447DE030-B995-3B46-9E9C-4BDD5C512AEE}" srcOrd="0" destOrd="0" presId="urn:microsoft.com/office/officeart/2005/8/layout/default"/>
    <dgm:cxn modelId="{7895F083-7602-5A49-8FF1-3D5AB4DB352A}" type="presOf" srcId="{A03B0199-BFE3-1340-90A6-698BF8B3B623}" destId="{EF103626-B303-8F4E-9A72-58FE9BADA419}" srcOrd="0" destOrd="0" presId="urn:microsoft.com/office/officeart/2005/8/layout/default"/>
    <dgm:cxn modelId="{E7AE18A0-D6C5-AE44-BD58-51A82E276ABA}" type="presOf" srcId="{485C5E2B-E69F-224F-8318-205238974125}" destId="{F97E1C15-5C9D-3843-A3A9-3E6E1F7A1BC0}" srcOrd="0" destOrd="0" presId="urn:microsoft.com/office/officeart/2005/8/layout/default"/>
    <dgm:cxn modelId="{453F8FA4-8A3E-1C42-B0A3-B70972A3CEB8}" type="presOf" srcId="{700BB0AB-FD81-E74B-9327-C3A202E47DB5}" destId="{C2A9509F-68B6-234A-B47B-F0668BC1CF03}" srcOrd="0" destOrd="0" presId="urn:microsoft.com/office/officeart/2005/8/layout/default"/>
    <dgm:cxn modelId="{74ED4DC0-0701-EB48-967D-4580891E69E1}" type="presOf" srcId="{3AC97678-73D4-9C4F-A199-F80E2E920DE0}" destId="{6B565083-F705-E442-BFB5-F05BE2E64828}" srcOrd="0" destOrd="0" presId="urn:microsoft.com/office/officeart/2005/8/layout/default"/>
    <dgm:cxn modelId="{A9FC1DEE-906F-144E-A5B6-EC30A2913DF0}" srcId="{3AC97678-73D4-9C4F-A199-F80E2E920DE0}" destId="{A03B0199-BFE3-1340-90A6-698BF8B3B623}" srcOrd="2" destOrd="0" parTransId="{091405BA-72E6-8E49-BF97-5C670B43FE06}" sibTransId="{A3A9C078-86B3-364F-A7A3-E73FB8594288}"/>
    <dgm:cxn modelId="{44589210-FE79-7A4C-A3F9-ADD3F8F0CF91}" type="presParOf" srcId="{6B565083-F705-E442-BFB5-F05BE2E64828}" destId="{C2A9509F-68B6-234A-B47B-F0668BC1CF03}" srcOrd="0" destOrd="0" presId="urn:microsoft.com/office/officeart/2005/8/layout/default"/>
    <dgm:cxn modelId="{BEC66E3E-F5BD-0E49-BDD0-64EFFC7AFEBB}" type="presParOf" srcId="{6B565083-F705-E442-BFB5-F05BE2E64828}" destId="{6D0CC17F-4AD8-2B4B-8362-8AE16E72FCB3}" srcOrd="1" destOrd="0" presId="urn:microsoft.com/office/officeart/2005/8/layout/default"/>
    <dgm:cxn modelId="{3E230F53-312F-B644-9972-7BD940841A84}" type="presParOf" srcId="{6B565083-F705-E442-BFB5-F05BE2E64828}" destId="{90C57793-8888-CE4B-BC17-A2DB6C7D8347}" srcOrd="2" destOrd="0" presId="urn:microsoft.com/office/officeart/2005/8/layout/default"/>
    <dgm:cxn modelId="{B5FF58CA-EA34-4948-B2AB-61FC55BB0E16}" type="presParOf" srcId="{6B565083-F705-E442-BFB5-F05BE2E64828}" destId="{3E5A489A-846E-C043-B788-BF891E5CFE37}" srcOrd="3" destOrd="0" presId="urn:microsoft.com/office/officeart/2005/8/layout/default"/>
    <dgm:cxn modelId="{4835ECDD-FE21-614A-BE45-E69F77900D46}" type="presParOf" srcId="{6B565083-F705-E442-BFB5-F05BE2E64828}" destId="{EF103626-B303-8F4E-9A72-58FE9BADA419}" srcOrd="4" destOrd="0" presId="urn:microsoft.com/office/officeart/2005/8/layout/default"/>
    <dgm:cxn modelId="{0100A1CC-921C-7948-816C-6D3CC36AA50B}" type="presParOf" srcId="{6B565083-F705-E442-BFB5-F05BE2E64828}" destId="{90FEFA74-76B7-7945-A891-5B5728E373C9}" srcOrd="5" destOrd="0" presId="urn:microsoft.com/office/officeart/2005/8/layout/default"/>
    <dgm:cxn modelId="{AD6A393D-E270-6848-A445-A19C5EC86E94}" type="presParOf" srcId="{6B565083-F705-E442-BFB5-F05BE2E64828}" destId="{F97E1C15-5C9D-3843-A3A9-3E6E1F7A1BC0}" srcOrd="6" destOrd="0" presId="urn:microsoft.com/office/officeart/2005/8/layout/default"/>
    <dgm:cxn modelId="{B6B2B09E-1EC0-1142-B285-830B5F932150}" type="presParOf" srcId="{6B565083-F705-E442-BFB5-F05BE2E64828}" destId="{E44DA75F-C24A-E046-81F5-C31112FCF8B7}" srcOrd="7" destOrd="0" presId="urn:microsoft.com/office/officeart/2005/8/layout/default"/>
    <dgm:cxn modelId="{ECA8AAA1-AFAE-244F-959B-A210425E88AB}" type="presParOf" srcId="{6B565083-F705-E442-BFB5-F05BE2E64828}" destId="{447DE030-B995-3B46-9E9C-4BDD5C512AEE}"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FE95A-E412-BD41-9D7F-F89B03409AFB}">
      <dsp:nvSpPr>
        <dsp:cNvPr id="0" name=""/>
        <dsp:cNvSpPr/>
      </dsp:nvSpPr>
      <dsp:spPr>
        <a:xfrm>
          <a:off x="2023824" y="813257"/>
          <a:ext cx="1431870" cy="248506"/>
        </a:xfrm>
        <a:custGeom>
          <a:avLst/>
          <a:gdLst/>
          <a:ahLst/>
          <a:cxnLst/>
          <a:rect l="0" t="0" r="0" b="0"/>
          <a:pathLst>
            <a:path>
              <a:moveTo>
                <a:pt x="0" y="0"/>
              </a:moveTo>
              <a:lnTo>
                <a:pt x="0" y="124253"/>
              </a:lnTo>
              <a:lnTo>
                <a:pt x="1431870" y="124253"/>
              </a:lnTo>
              <a:lnTo>
                <a:pt x="1431870" y="2485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5B6A87F-BDA0-9345-9DEB-7D67855C3FDC}">
      <dsp:nvSpPr>
        <dsp:cNvPr id="0" name=""/>
        <dsp:cNvSpPr/>
      </dsp:nvSpPr>
      <dsp:spPr>
        <a:xfrm>
          <a:off x="1978104" y="813257"/>
          <a:ext cx="91440" cy="248506"/>
        </a:xfrm>
        <a:custGeom>
          <a:avLst/>
          <a:gdLst/>
          <a:ahLst/>
          <a:cxnLst/>
          <a:rect l="0" t="0" r="0" b="0"/>
          <a:pathLst>
            <a:path>
              <a:moveTo>
                <a:pt x="45720" y="0"/>
              </a:moveTo>
              <a:lnTo>
                <a:pt x="45720" y="2485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538EDA0-BC45-9246-AAB1-5FB0ECA3E7B2}">
      <dsp:nvSpPr>
        <dsp:cNvPr id="0" name=""/>
        <dsp:cNvSpPr/>
      </dsp:nvSpPr>
      <dsp:spPr>
        <a:xfrm>
          <a:off x="591953" y="813257"/>
          <a:ext cx="1431870" cy="248506"/>
        </a:xfrm>
        <a:custGeom>
          <a:avLst/>
          <a:gdLst/>
          <a:ahLst/>
          <a:cxnLst/>
          <a:rect l="0" t="0" r="0" b="0"/>
          <a:pathLst>
            <a:path>
              <a:moveTo>
                <a:pt x="1431870" y="0"/>
              </a:moveTo>
              <a:lnTo>
                <a:pt x="1431870" y="124253"/>
              </a:lnTo>
              <a:lnTo>
                <a:pt x="0" y="124253"/>
              </a:lnTo>
              <a:lnTo>
                <a:pt x="0" y="2485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2D24712-319A-6140-8CF2-1C95B28AB146}">
      <dsp:nvSpPr>
        <dsp:cNvPr id="0" name=""/>
        <dsp:cNvSpPr/>
      </dsp:nvSpPr>
      <dsp:spPr>
        <a:xfrm>
          <a:off x="1432142" y="221575"/>
          <a:ext cx="1183364" cy="591682"/>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dirty="0">
              <a:solidFill>
                <a:schemeClr val="tx1"/>
              </a:solidFill>
            </a:rPr>
            <a:t>Transformations</a:t>
          </a:r>
          <a:endParaRPr lang="en-US" sz="1200" b="0" kern="1200" dirty="0">
            <a:solidFill>
              <a:schemeClr val="tx1"/>
            </a:solidFill>
          </a:endParaRPr>
        </a:p>
      </dsp:txBody>
      <dsp:txXfrm>
        <a:off x="1432142" y="221575"/>
        <a:ext cx="1183364" cy="591682"/>
      </dsp:txXfrm>
    </dsp:sp>
    <dsp:sp modelId="{94D07699-0570-4745-92AC-2281136824F5}">
      <dsp:nvSpPr>
        <dsp:cNvPr id="0" name=""/>
        <dsp:cNvSpPr/>
      </dsp:nvSpPr>
      <dsp:spPr>
        <a:xfrm>
          <a:off x="271" y="1061763"/>
          <a:ext cx="1183364" cy="591682"/>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dirty="0">
              <a:solidFill>
                <a:schemeClr val="tx1"/>
              </a:solidFill>
            </a:rPr>
            <a:t>Data Type Transformation</a:t>
          </a:r>
          <a:endParaRPr lang="en-US" sz="1200" b="0" kern="1200" dirty="0">
            <a:solidFill>
              <a:schemeClr val="tx1"/>
            </a:solidFill>
          </a:endParaRPr>
        </a:p>
      </dsp:txBody>
      <dsp:txXfrm>
        <a:off x="271" y="1061763"/>
        <a:ext cx="1183364" cy="591682"/>
      </dsp:txXfrm>
    </dsp:sp>
    <dsp:sp modelId="{FF57CD47-D066-2344-8E07-472631F90E54}">
      <dsp:nvSpPr>
        <dsp:cNvPr id="0" name=""/>
        <dsp:cNvSpPr/>
      </dsp:nvSpPr>
      <dsp:spPr>
        <a:xfrm>
          <a:off x="1432142" y="1061763"/>
          <a:ext cx="1183364" cy="591682"/>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dirty="0">
              <a:solidFill>
                <a:schemeClr val="tx1"/>
              </a:solidFill>
            </a:rPr>
            <a:t>Min-Max Scaling</a:t>
          </a:r>
          <a:endParaRPr lang="en-US" sz="1200" b="0" kern="1200" dirty="0">
            <a:solidFill>
              <a:schemeClr val="tx1"/>
            </a:solidFill>
          </a:endParaRPr>
        </a:p>
      </dsp:txBody>
      <dsp:txXfrm>
        <a:off x="1432142" y="1061763"/>
        <a:ext cx="1183364" cy="591682"/>
      </dsp:txXfrm>
    </dsp:sp>
    <dsp:sp modelId="{ACD37CC4-704D-0F42-A0EA-E600ED705604}">
      <dsp:nvSpPr>
        <dsp:cNvPr id="0" name=""/>
        <dsp:cNvSpPr/>
      </dsp:nvSpPr>
      <dsp:spPr>
        <a:xfrm>
          <a:off x="2864013" y="1061763"/>
          <a:ext cx="1183364" cy="591682"/>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dirty="0">
              <a:solidFill>
                <a:schemeClr val="tx1"/>
              </a:solidFill>
            </a:rPr>
            <a:t>Target variable set up</a:t>
          </a:r>
          <a:endParaRPr lang="en-US" sz="1200" b="0" kern="1200" dirty="0">
            <a:solidFill>
              <a:schemeClr val="tx1"/>
            </a:solidFill>
          </a:endParaRPr>
        </a:p>
      </dsp:txBody>
      <dsp:txXfrm>
        <a:off x="2864013" y="1061763"/>
        <a:ext cx="1183364" cy="5916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9509F-68B6-234A-B47B-F0668BC1CF03}">
      <dsp:nvSpPr>
        <dsp:cNvPr id="0" name=""/>
        <dsp:cNvSpPr/>
      </dsp:nvSpPr>
      <dsp:spPr>
        <a:xfrm>
          <a:off x="793713" y="1171"/>
          <a:ext cx="1918265" cy="1150959"/>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schemeClr val="tx1"/>
              </a:solidFill>
            </a:rPr>
            <a:t>Logistic Regression</a:t>
          </a:r>
          <a:endParaRPr lang="en-US" sz="1800" kern="1200" dirty="0">
            <a:solidFill>
              <a:schemeClr val="tx1"/>
            </a:solidFill>
          </a:endParaRPr>
        </a:p>
      </dsp:txBody>
      <dsp:txXfrm>
        <a:off x="793713" y="1171"/>
        <a:ext cx="1918265" cy="1150959"/>
      </dsp:txXfrm>
    </dsp:sp>
    <dsp:sp modelId="{90C57793-8888-CE4B-BC17-A2DB6C7D8347}">
      <dsp:nvSpPr>
        <dsp:cNvPr id="0" name=""/>
        <dsp:cNvSpPr/>
      </dsp:nvSpPr>
      <dsp:spPr>
        <a:xfrm>
          <a:off x="2903805" y="1171"/>
          <a:ext cx="1918265" cy="1150959"/>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solidFill>
                <a:schemeClr val="tx1"/>
              </a:solidFill>
            </a:rPr>
            <a:t>k-Nearest Neighbours</a:t>
          </a:r>
          <a:endParaRPr lang="en-US" sz="1800" kern="1200">
            <a:solidFill>
              <a:schemeClr val="tx1"/>
            </a:solidFill>
          </a:endParaRPr>
        </a:p>
      </dsp:txBody>
      <dsp:txXfrm>
        <a:off x="2903805" y="1171"/>
        <a:ext cx="1918265" cy="1150959"/>
      </dsp:txXfrm>
    </dsp:sp>
    <dsp:sp modelId="{EF103626-B303-8F4E-9A72-58FE9BADA419}">
      <dsp:nvSpPr>
        <dsp:cNvPr id="0" name=""/>
        <dsp:cNvSpPr/>
      </dsp:nvSpPr>
      <dsp:spPr>
        <a:xfrm>
          <a:off x="5013897" y="1171"/>
          <a:ext cx="1918265" cy="1150959"/>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schemeClr val="tx1"/>
              </a:solidFill>
            </a:rPr>
            <a:t>Support Machine Vector</a:t>
          </a:r>
          <a:endParaRPr lang="en-US" sz="1800" kern="1200" dirty="0">
            <a:solidFill>
              <a:schemeClr val="tx1"/>
            </a:solidFill>
          </a:endParaRPr>
        </a:p>
      </dsp:txBody>
      <dsp:txXfrm>
        <a:off x="5013897" y="1171"/>
        <a:ext cx="1918265" cy="1150959"/>
      </dsp:txXfrm>
    </dsp:sp>
    <dsp:sp modelId="{F97E1C15-5C9D-3843-A3A9-3E6E1F7A1BC0}">
      <dsp:nvSpPr>
        <dsp:cNvPr id="0" name=""/>
        <dsp:cNvSpPr/>
      </dsp:nvSpPr>
      <dsp:spPr>
        <a:xfrm>
          <a:off x="1848759" y="1343957"/>
          <a:ext cx="1918265" cy="1150959"/>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solidFill>
                <a:schemeClr val="tx1"/>
              </a:solidFill>
            </a:rPr>
            <a:t>Naive-Bayes</a:t>
          </a:r>
          <a:endParaRPr lang="en-US" sz="1800" kern="1200">
            <a:solidFill>
              <a:schemeClr val="tx1"/>
            </a:solidFill>
          </a:endParaRPr>
        </a:p>
      </dsp:txBody>
      <dsp:txXfrm>
        <a:off x="1848759" y="1343957"/>
        <a:ext cx="1918265" cy="1150959"/>
      </dsp:txXfrm>
    </dsp:sp>
    <dsp:sp modelId="{447DE030-B995-3B46-9E9C-4BDD5C512AEE}">
      <dsp:nvSpPr>
        <dsp:cNvPr id="0" name=""/>
        <dsp:cNvSpPr/>
      </dsp:nvSpPr>
      <dsp:spPr>
        <a:xfrm>
          <a:off x="3958851" y="1343957"/>
          <a:ext cx="1918265" cy="1150959"/>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solidFill>
                <a:schemeClr val="tx1"/>
              </a:solidFill>
            </a:rPr>
            <a:t>Random Forest</a:t>
          </a:r>
          <a:endParaRPr lang="en-US" sz="1800" kern="1200">
            <a:solidFill>
              <a:schemeClr val="tx1"/>
            </a:solidFill>
          </a:endParaRPr>
        </a:p>
      </dsp:txBody>
      <dsp:txXfrm>
        <a:off x="3958851" y="1343957"/>
        <a:ext cx="1918265" cy="115095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32d65f48b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32d65f48b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Because of the disbalance in the dataset, we decided to combine certain types of housing together. We came up with a binary problem where a property type could either be an apartment or not. This reduced the imbalance in our dataset a lot which is very clearly reflected in the two diagrams.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32d65f48b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32d65f48b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Cleaning: </a:t>
            </a:r>
            <a:endParaRPr sz="1200" dirty="0">
              <a:solidFill>
                <a:schemeClr val="dk1"/>
              </a:solidFill>
            </a:endParaRPr>
          </a:p>
          <a:p>
            <a:pPr marL="457200" lvl="0" indent="-304800" algn="l" rtl="0">
              <a:lnSpc>
                <a:spcPct val="115000"/>
              </a:lnSpc>
              <a:spcBef>
                <a:spcPts val="1200"/>
              </a:spcBef>
              <a:spcAft>
                <a:spcPts val="0"/>
              </a:spcAft>
              <a:buClr>
                <a:schemeClr val="dk1"/>
              </a:buClr>
              <a:buSzPts val="1200"/>
              <a:buAutoNum type="arabicPeriod"/>
            </a:pPr>
            <a:r>
              <a:rPr lang="en" sz="1200" dirty="0">
                <a:solidFill>
                  <a:schemeClr val="dk1"/>
                </a:solidFill>
              </a:rPr>
              <a:t>Remove Duplicate or Irrelevant Data: removed columns which were not relevant to the predictions for our target variable </a:t>
            </a:r>
            <a:endParaRPr sz="1200" dirty="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 sz="1200" dirty="0">
                <a:solidFill>
                  <a:schemeClr val="dk1"/>
                </a:solidFill>
              </a:rPr>
              <a:t>Handle Missing Data: removed the NA values as they were not required and could not be filled out with mean, mode or median because they were categorical variables. </a:t>
            </a:r>
            <a:endParaRPr sz="1200" dirty="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 sz="1200" dirty="0">
                <a:solidFill>
                  <a:schemeClr val="dk1"/>
                </a:solidFill>
              </a:rPr>
              <a:t>Not Removed Unwanted Outliers: For the analysis we are doing, depending on the size and location of the property, the prices would definitely have an impact on the analysis. We believe these outliers for prices and sizes of the house belong to the distribution and decided to keep the outlier values.</a:t>
            </a:r>
            <a:endParaRPr sz="1200" dirty="0">
              <a:solidFill>
                <a:schemeClr val="dk1"/>
              </a:solidFill>
            </a:endParaRPr>
          </a:p>
          <a:p>
            <a:pPr marL="0" lvl="0" indent="0" algn="l" rtl="0">
              <a:lnSpc>
                <a:spcPct val="115000"/>
              </a:lnSpc>
              <a:spcBef>
                <a:spcPts val="1200"/>
              </a:spcBef>
              <a:spcAft>
                <a:spcPts val="0"/>
              </a:spcAft>
              <a:buNone/>
            </a:pPr>
            <a:r>
              <a:rPr lang="en" sz="1200" dirty="0">
                <a:solidFill>
                  <a:schemeClr val="dk1"/>
                </a:solidFill>
              </a:rPr>
              <a:t>Transformations: </a:t>
            </a:r>
            <a:endParaRPr sz="1200" dirty="0">
              <a:solidFill>
                <a:schemeClr val="dk1"/>
              </a:solidFill>
            </a:endParaRPr>
          </a:p>
          <a:p>
            <a:pPr marL="457200" lvl="0" indent="-304800" algn="l" rtl="0">
              <a:lnSpc>
                <a:spcPct val="115000"/>
              </a:lnSpc>
              <a:spcBef>
                <a:spcPts val="1200"/>
              </a:spcBef>
              <a:spcAft>
                <a:spcPts val="0"/>
              </a:spcAft>
              <a:buClr>
                <a:schemeClr val="dk1"/>
              </a:buClr>
              <a:buSzPts val="1200"/>
              <a:buAutoNum type="arabicPeriod"/>
            </a:pPr>
            <a:r>
              <a:rPr lang="en" sz="1200" dirty="0">
                <a:solidFill>
                  <a:schemeClr val="dk1"/>
                </a:solidFill>
              </a:rPr>
              <a:t>Data Type Transformation: Most of the numerical variables in our dataset were set to data type character, and not integer or double. We converted price, area and size of the property attributes to numeric. This was important to ensure that numeric variable are not used as text variables, but as numeric ones. The factor() function is used to convert categorical variables into factors.</a:t>
            </a:r>
            <a:endParaRPr sz="1200" dirty="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 sz="1200" dirty="0">
                <a:solidFill>
                  <a:schemeClr val="dk1"/>
                </a:solidFill>
              </a:rPr>
              <a:t>Min-Max Scaling: The </a:t>
            </a:r>
            <a:r>
              <a:rPr lang="en" sz="1200" dirty="0" err="1">
                <a:solidFill>
                  <a:schemeClr val="dk1"/>
                </a:solidFill>
              </a:rPr>
              <a:t>minMax</a:t>
            </a:r>
            <a:r>
              <a:rPr lang="en" sz="1200" dirty="0">
                <a:solidFill>
                  <a:schemeClr val="dk1"/>
                </a:solidFill>
              </a:rPr>
              <a:t>() function is defined to implement min-max scaling, which is a normalization technique that scales variables to a range of 0 and 1. This step is important to ensure that variables are on the same scale and to avoid any bias that may arise from variables that are measured on different scales. It is used to normalize the </a:t>
            </a:r>
            <a:r>
              <a:rPr lang="en" sz="1200" dirty="0" err="1">
                <a:solidFill>
                  <a:schemeClr val="dk1"/>
                </a:solidFill>
              </a:rPr>
              <a:t>Price_per_unit_area</a:t>
            </a:r>
            <a:r>
              <a:rPr lang="en" sz="1200" dirty="0">
                <a:solidFill>
                  <a:schemeClr val="dk1"/>
                </a:solidFill>
              </a:rPr>
              <a:t>, Price, and Size variables.</a:t>
            </a:r>
            <a:endParaRPr sz="1200" dirty="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 sz="1200" dirty="0">
                <a:solidFill>
                  <a:schemeClr val="dk1"/>
                </a:solidFill>
              </a:rPr>
              <a:t>Target variable set up: For removing the bias from the data and predicting the target variable correctly, we categorized the target variable to be either Apartment or non-Apartment.</a:t>
            </a:r>
            <a:endParaRPr sz="1200"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2d65f48b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2d65f48b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Logistic Regression: works by calculating the probability of the input variables belonging to one of the two classes, using a logistic function and maps any input value to a value between 0 and 1.</a:t>
            </a:r>
            <a:endParaRPr/>
          </a:p>
          <a:p>
            <a:pPr marL="457200" lvl="0" indent="-298450" algn="l" rtl="0">
              <a:spcBef>
                <a:spcPts val="0"/>
              </a:spcBef>
              <a:spcAft>
                <a:spcPts val="0"/>
              </a:spcAft>
              <a:buSzPts val="1100"/>
              <a:buAutoNum type="arabicPeriod"/>
            </a:pPr>
            <a:r>
              <a:rPr lang="en"/>
              <a:t>kNN: this classification model categorizes data by calculating the distance between a test instance and all points in the training dataset. Once “k” nearest neighbors are identified, the kNN algorithm calculates the probability of the test instance belonging to each class represented in the k-training data.</a:t>
            </a:r>
            <a:endParaRPr/>
          </a:p>
          <a:p>
            <a:pPr marL="457200" lvl="0" indent="-298450" algn="l" rtl="0">
              <a:spcBef>
                <a:spcPts val="0"/>
              </a:spcBef>
              <a:spcAft>
                <a:spcPts val="0"/>
              </a:spcAft>
              <a:buSzPts val="1100"/>
              <a:buAutoNum type="arabicPeriod"/>
            </a:pPr>
            <a:r>
              <a:rPr lang="en"/>
              <a:t>SVM: works by constructing an optimal hyperplane by iteration in a multidimensional space to separate the classes. It minimizes the error and maximizes the margin between the support vectors and the dataset.</a:t>
            </a:r>
            <a:endParaRPr/>
          </a:p>
          <a:p>
            <a:pPr marL="457200" lvl="0" indent="-298450" algn="l" rtl="0">
              <a:spcBef>
                <a:spcPts val="0"/>
              </a:spcBef>
              <a:spcAft>
                <a:spcPts val="0"/>
              </a:spcAft>
              <a:buSzPts val="1100"/>
              <a:buAutoNum type="arabicPeriod"/>
            </a:pPr>
            <a:r>
              <a:rPr lang="en"/>
              <a:t>Naive-Bayes: it is a statistical classifier that uses probability to predict labels. It works by implementing Bayes’ Theorem of conditional probability to calculate the likelihood of each class label, given the data point belongs to a particular class.</a:t>
            </a:r>
            <a:endParaRPr/>
          </a:p>
          <a:p>
            <a:pPr marL="457200" lvl="0" indent="-298450" algn="l" rtl="0">
              <a:spcBef>
                <a:spcPts val="0"/>
              </a:spcBef>
              <a:spcAft>
                <a:spcPts val="0"/>
              </a:spcAft>
              <a:buSzPts val="1100"/>
              <a:buAutoNum type="arabicPeriod"/>
            </a:pPr>
            <a:r>
              <a:rPr lang="en"/>
              <a:t>Random Forest: it is an ensemble learning algorithm that consists of multiple decision trees. The model operates by randomly selecting a subset of samples from the dataset and constructing a decision tree for each sample.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32d65f48b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32d65f48b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AutoNum type="arabicPeriod"/>
            </a:pPr>
            <a:r>
              <a:rPr lang="en" sz="1200">
                <a:solidFill>
                  <a:schemeClr val="dk1"/>
                </a:solidFill>
              </a:rPr>
              <a:t>Chi-Square Test: It employs applying the Chi-Square test individually to each attribute in order to evaluate the degree of independence between two occurrences. When the Chi-Square test shows that the predictor variable and the class variable are independent, then the predictor variable is excluded.</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 sz="1200">
                <a:solidFill>
                  <a:schemeClr val="dk1"/>
                </a:solidFill>
              </a:rPr>
              <a:t>Boruta Model: It operates by using the random forest method to assess the importance of each feature. In the training phase, the Boruta Model generates a set of random shadow features and adds them to the original dataset. Mean Decrease Impurity (MDI) is used to distinguish between the truly important and not important variables by iterating through the random features. </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 sz="1200">
                <a:solidFill>
                  <a:schemeClr val="dk1"/>
                </a:solidFill>
              </a:rPr>
              <a:t>R-part: Recursive partitioning operates by repeatedly partitioning the data into subsets, evaluating all possible feature splits at each node, and selecting the split that optimizes a particular criterion, such as information gain or Gini impurity.</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 sz="1200">
                <a:solidFill>
                  <a:schemeClr val="dk1"/>
                </a:solidFill>
              </a:rPr>
              <a:t>Random Forest Feature Importance: By amalgamating each decision tree created in training phase using a random subset of features selected from the entire feature set, Random Forest estimates the importance of each feature based on its contribution to the model's accuracy.</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 sz="1200">
                <a:solidFill>
                  <a:schemeClr val="dk1"/>
                </a:solidFill>
              </a:rPr>
              <a:t>Recursive Feature Elimination: Works by iteratively eliminating the least important features in a model until a desired number of features is achieved.</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2d65f48b4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2d65f48b4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Reasons why r-part has higher accuracy than Boruta for most classification models: </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Noise in the data: The dataset may contain a lot of noise or irrelevant variables that could negatively impact Boruta's ability to identify the most important variables.</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Overfitting: Boruta may select too many variables, leading to overfitting of the model, while Rpart can create a simpler and interpretable model by selecting only the most important variables.</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Class imbalance: If the dataset is imbalanced, with one class having significantly fewer samples than the other, Boruta may not perform well, as it relies on random forests to estimate variable importance, which can be biased towards the majority class. Rpart can handle class imbalance by using weighted splits to account for the differences in class frequencies.</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2d65f48b4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2d65f48b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32d65f48b4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32d65f48b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2d65f48b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2d65f48b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85017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400" dirty="0"/>
              <a:t>Categorization of Property Type in Housing Website</a:t>
            </a:r>
            <a:endParaRPr sz="4400" dirty="0"/>
          </a:p>
        </p:txBody>
      </p:sp>
      <p:sp>
        <p:nvSpPr>
          <p:cNvPr id="55" name="Google Shape;55;p13"/>
          <p:cNvSpPr txBox="1">
            <a:spLocks noGrp="1"/>
          </p:cNvSpPr>
          <p:nvPr>
            <p:ph type="subTitle" idx="1"/>
          </p:nvPr>
        </p:nvSpPr>
        <p:spPr>
          <a:xfrm>
            <a:off x="311700" y="1556900"/>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MET CS-699: Data Mining</a:t>
            </a:r>
            <a:endParaRPr/>
          </a:p>
          <a:p>
            <a:pPr marL="0" lvl="0" indent="0" algn="ctr" rtl="0">
              <a:spcBef>
                <a:spcPts val="0"/>
              </a:spcBef>
              <a:spcAft>
                <a:spcPts val="0"/>
              </a:spcAft>
              <a:buNone/>
            </a:pPr>
            <a:r>
              <a:rPr lang="en"/>
              <a:t>Term Project</a:t>
            </a:r>
            <a:endParaRPr/>
          </a:p>
        </p:txBody>
      </p:sp>
      <p:sp>
        <p:nvSpPr>
          <p:cNvPr id="56" name="Google Shape;56;p13"/>
          <p:cNvSpPr txBox="1"/>
          <p:nvPr/>
        </p:nvSpPr>
        <p:spPr>
          <a:xfrm>
            <a:off x="5272975" y="4182775"/>
            <a:ext cx="34809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chemeClr val="dk1"/>
                </a:solidFill>
              </a:rPr>
              <a:t>Aditya Maheshwari (U54025068) </a:t>
            </a:r>
            <a:endParaRPr>
              <a:solidFill>
                <a:schemeClr val="dk1"/>
              </a:solidFill>
            </a:endParaRPr>
          </a:p>
          <a:p>
            <a:pPr marL="0" lvl="0" indent="0" algn="r" rtl="0">
              <a:spcBef>
                <a:spcPts val="0"/>
              </a:spcBef>
              <a:spcAft>
                <a:spcPts val="0"/>
              </a:spcAft>
              <a:buNone/>
            </a:pPr>
            <a:r>
              <a:rPr lang="en">
                <a:solidFill>
                  <a:schemeClr val="dk1"/>
                </a:solidFill>
              </a:rPr>
              <a:t> Vaidehi Shah (U90080562)</a:t>
            </a:r>
            <a:endParaRPr>
              <a:solidFill>
                <a:schemeClr val="dk1"/>
              </a:solidFill>
            </a:endParaRPr>
          </a:p>
        </p:txBody>
      </p:sp>
      <p:pic>
        <p:nvPicPr>
          <p:cNvPr id="57" name="Google Shape;57;p13"/>
          <p:cNvPicPr preferRelativeResize="0"/>
          <p:nvPr/>
        </p:nvPicPr>
        <p:blipFill>
          <a:blip r:embed="rId3">
            <a:alphaModFix/>
          </a:blip>
          <a:stretch>
            <a:fillRect/>
          </a:stretch>
        </p:blipFill>
        <p:spPr>
          <a:xfrm>
            <a:off x="3673776" y="289300"/>
            <a:ext cx="1796451" cy="837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20"/>
          <p:cNvGraphicFramePr/>
          <p:nvPr/>
        </p:nvGraphicFramePr>
        <p:xfrm>
          <a:off x="440250" y="1292838"/>
          <a:ext cx="8263500" cy="3075942"/>
        </p:xfrm>
        <a:graphic>
          <a:graphicData uri="http://schemas.openxmlformats.org/drawingml/2006/table">
            <a:tbl>
              <a:tblPr>
                <a:noFill/>
                <a:tableStyleId>{6817EE86-ACF3-42B2-8274-45938180D9E0}</a:tableStyleId>
              </a:tblPr>
              <a:tblGrid>
                <a:gridCol w="1377250">
                  <a:extLst>
                    <a:ext uri="{9D8B030D-6E8A-4147-A177-3AD203B41FA5}">
                      <a16:colId xmlns:a16="http://schemas.microsoft.com/office/drawing/2014/main" val="20000"/>
                    </a:ext>
                  </a:extLst>
                </a:gridCol>
                <a:gridCol w="1377250">
                  <a:extLst>
                    <a:ext uri="{9D8B030D-6E8A-4147-A177-3AD203B41FA5}">
                      <a16:colId xmlns:a16="http://schemas.microsoft.com/office/drawing/2014/main" val="20001"/>
                    </a:ext>
                  </a:extLst>
                </a:gridCol>
                <a:gridCol w="1377250">
                  <a:extLst>
                    <a:ext uri="{9D8B030D-6E8A-4147-A177-3AD203B41FA5}">
                      <a16:colId xmlns:a16="http://schemas.microsoft.com/office/drawing/2014/main" val="20002"/>
                    </a:ext>
                  </a:extLst>
                </a:gridCol>
                <a:gridCol w="1377250">
                  <a:extLst>
                    <a:ext uri="{9D8B030D-6E8A-4147-A177-3AD203B41FA5}">
                      <a16:colId xmlns:a16="http://schemas.microsoft.com/office/drawing/2014/main" val="20003"/>
                    </a:ext>
                  </a:extLst>
                </a:gridCol>
                <a:gridCol w="1377250">
                  <a:extLst>
                    <a:ext uri="{9D8B030D-6E8A-4147-A177-3AD203B41FA5}">
                      <a16:colId xmlns:a16="http://schemas.microsoft.com/office/drawing/2014/main" val="20004"/>
                    </a:ext>
                  </a:extLst>
                </a:gridCol>
                <a:gridCol w="1377250">
                  <a:extLst>
                    <a:ext uri="{9D8B030D-6E8A-4147-A177-3AD203B41FA5}">
                      <a16:colId xmlns:a16="http://schemas.microsoft.com/office/drawing/2014/main" val="20005"/>
                    </a:ext>
                  </a:extLst>
                </a:gridCol>
              </a:tblGrid>
              <a:tr h="702875">
                <a:tc>
                  <a:txBody>
                    <a:bodyPr/>
                    <a:lstStyle/>
                    <a:p>
                      <a:pPr marL="0" lvl="0" indent="0" algn="ctr" rtl="0">
                        <a:lnSpc>
                          <a:spcPct val="115000"/>
                        </a:lnSpc>
                        <a:spcBef>
                          <a:spcPts val="0"/>
                        </a:spcBef>
                        <a:spcAft>
                          <a:spcPts val="0"/>
                        </a:spcAft>
                        <a:buNone/>
                      </a:pPr>
                      <a:r>
                        <a:rPr lang="en" sz="1350" b="1"/>
                        <a:t>Model / Method</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b="1"/>
                        <a:t>Random Forest Feature Selection</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b="1"/>
                        <a:t>Boruta Model</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b="1"/>
                        <a:t>Chi Square</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b="1"/>
                        <a:t>R-Part</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b="1"/>
                        <a:t>Recursive Feature Elimination</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91150">
                <a:tc>
                  <a:txBody>
                    <a:bodyPr/>
                    <a:lstStyle/>
                    <a:p>
                      <a:pPr marL="0" lvl="0" indent="0" algn="ctr" rtl="0">
                        <a:lnSpc>
                          <a:spcPct val="115000"/>
                        </a:lnSpc>
                        <a:spcBef>
                          <a:spcPts val="0"/>
                        </a:spcBef>
                        <a:spcAft>
                          <a:spcPts val="0"/>
                        </a:spcAft>
                        <a:buNone/>
                      </a:pPr>
                      <a:r>
                        <a:rPr lang="en" sz="1350" b="1"/>
                        <a:t>Logistic Regression</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a:t>0.8639</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0.8871</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algn="ctr" rtl="0">
                        <a:lnSpc>
                          <a:spcPct val="115000"/>
                        </a:lnSpc>
                        <a:spcBef>
                          <a:spcPts val="0"/>
                        </a:spcBef>
                        <a:spcAft>
                          <a:spcPts val="0"/>
                        </a:spcAft>
                        <a:buNone/>
                      </a:pPr>
                      <a:r>
                        <a:rPr lang="en" sz="1350"/>
                        <a:t>0.8607</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0.8726</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0.8371</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r h="279450">
                <a:tc>
                  <a:txBody>
                    <a:bodyPr/>
                    <a:lstStyle/>
                    <a:p>
                      <a:pPr marL="0" lvl="0" indent="0" algn="ctr" rtl="0">
                        <a:lnSpc>
                          <a:spcPct val="115000"/>
                        </a:lnSpc>
                        <a:spcBef>
                          <a:spcPts val="0"/>
                        </a:spcBef>
                        <a:spcAft>
                          <a:spcPts val="0"/>
                        </a:spcAft>
                        <a:buNone/>
                      </a:pPr>
                      <a:r>
                        <a:rPr lang="en" sz="1350" b="1"/>
                        <a:t>Naive Bayes</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a:t>0.7569</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0.8291</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0.8170</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0.8326</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algn="ctr" rtl="0">
                        <a:lnSpc>
                          <a:spcPct val="115000"/>
                        </a:lnSpc>
                        <a:spcBef>
                          <a:spcPts val="0"/>
                        </a:spcBef>
                        <a:spcAft>
                          <a:spcPts val="0"/>
                        </a:spcAft>
                        <a:buNone/>
                      </a:pPr>
                      <a:r>
                        <a:rPr lang="en" sz="1350"/>
                        <a:t>0.7578</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491150">
                <a:tc>
                  <a:txBody>
                    <a:bodyPr/>
                    <a:lstStyle/>
                    <a:p>
                      <a:pPr marL="0" lvl="0" indent="0" algn="ctr" rtl="0">
                        <a:lnSpc>
                          <a:spcPct val="115000"/>
                        </a:lnSpc>
                        <a:spcBef>
                          <a:spcPts val="0"/>
                        </a:spcBef>
                        <a:spcAft>
                          <a:spcPts val="0"/>
                        </a:spcAft>
                        <a:buNone/>
                      </a:pPr>
                      <a:r>
                        <a:rPr lang="en" sz="1350" b="1"/>
                        <a:t>K-Nearest Neighbors</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a:t>0.8489</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0.9324</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0.8458</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0.9371</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algn="ctr" rtl="0">
                        <a:lnSpc>
                          <a:spcPct val="115000"/>
                        </a:lnSpc>
                        <a:spcBef>
                          <a:spcPts val="0"/>
                        </a:spcBef>
                        <a:spcAft>
                          <a:spcPts val="0"/>
                        </a:spcAft>
                        <a:buNone/>
                      </a:pPr>
                      <a:r>
                        <a:rPr lang="en" sz="1350"/>
                        <a:t>0.8786</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r h="564425">
                <a:tc>
                  <a:txBody>
                    <a:bodyPr/>
                    <a:lstStyle/>
                    <a:p>
                      <a:pPr marL="0" lvl="0" indent="0" algn="ctr" rtl="0">
                        <a:lnSpc>
                          <a:spcPct val="115000"/>
                        </a:lnSpc>
                        <a:spcBef>
                          <a:spcPts val="0"/>
                        </a:spcBef>
                        <a:spcAft>
                          <a:spcPts val="0"/>
                        </a:spcAft>
                        <a:buNone/>
                      </a:pPr>
                      <a:r>
                        <a:rPr lang="en" sz="1350" b="1"/>
                        <a:t>Support Vector Machine </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a:t>0.8699</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0.8973</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0.8639</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0.9046</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algn="ctr" rtl="0">
                        <a:lnSpc>
                          <a:spcPct val="115000"/>
                        </a:lnSpc>
                        <a:spcBef>
                          <a:spcPts val="0"/>
                        </a:spcBef>
                        <a:spcAft>
                          <a:spcPts val="0"/>
                        </a:spcAft>
                        <a:buNone/>
                      </a:pPr>
                      <a:r>
                        <a:rPr lang="en" sz="1350"/>
                        <a:t>0.8837</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r h="394425">
                <a:tc>
                  <a:txBody>
                    <a:bodyPr/>
                    <a:lstStyle/>
                    <a:p>
                      <a:pPr marL="0" lvl="0" indent="0" algn="ctr" rtl="0">
                        <a:lnSpc>
                          <a:spcPct val="115000"/>
                        </a:lnSpc>
                        <a:spcBef>
                          <a:spcPts val="0"/>
                        </a:spcBef>
                        <a:spcAft>
                          <a:spcPts val="0"/>
                        </a:spcAft>
                        <a:buNone/>
                      </a:pPr>
                      <a:r>
                        <a:rPr lang="en" sz="1350" b="1"/>
                        <a:t>Random Forest</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a:t>0.8756</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sz="1350"/>
                        <a:t>0.9498</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1350"/>
                        <a:t>0.8765</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sz="1350"/>
                        <a:t>0.9453</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sz="1350"/>
                        <a:t>0.8816</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5"/>
                  </a:ext>
                </a:extLst>
              </a:tr>
            </a:tbl>
          </a:graphicData>
        </a:graphic>
      </p:graphicFrame>
      <p:sp>
        <p:nvSpPr>
          <p:cNvPr id="113" name="Google Shape;11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METRICS - PRECISION</a:t>
            </a:r>
            <a:endParaRPr/>
          </a:p>
        </p:txBody>
      </p:sp>
      <p:sp>
        <p:nvSpPr>
          <p:cNvPr id="114" name="Google Shape;11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aphicFrame>
        <p:nvGraphicFramePr>
          <p:cNvPr id="119" name="Google Shape;119;p21"/>
          <p:cNvGraphicFramePr/>
          <p:nvPr/>
        </p:nvGraphicFramePr>
        <p:xfrm>
          <a:off x="517013" y="1240900"/>
          <a:ext cx="8109975" cy="3073249"/>
        </p:xfrm>
        <a:graphic>
          <a:graphicData uri="http://schemas.openxmlformats.org/drawingml/2006/table">
            <a:tbl>
              <a:tblPr>
                <a:noFill/>
                <a:tableStyleId>{6817EE86-ACF3-42B2-8274-45938180D9E0}</a:tableStyleId>
              </a:tblPr>
              <a:tblGrid>
                <a:gridCol w="1343750">
                  <a:extLst>
                    <a:ext uri="{9D8B030D-6E8A-4147-A177-3AD203B41FA5}">
                      <a16:colId xmlns:a16="http://schemas.microsoft.com/office/drawing/2014/main" val="20000"/>
                    </a:ext>
                  </a:extLst>
                </a:gridCol>
                <a:gridCol w="1359575">
                  <a:extLst>
                    <a:ext uri="{9D8B030D-6E8A-4147-A177-3AD203B41FA5}">
                      <a16:colId xmlns:a16="http://schemas.microsoft.com/office/drawing/2014/main" val="20001"/>
                    </a:ext>
                  </a:extLst>
                </a:gridCol>
                <a:gridCol w="1343750">
                  <a:extLst>
                    <a:ext uri="{9D8B030D-6E8A-4147-A177-3AD203B41FA5}">
                      <a16:colId xmlns:a16="http://schemas.microsoft.com/office/drawing/2014/main" val="20002"/>
                    </a:ext>
                  </a:extLst>
                </a:gridCol>
                <a:gridCol w="1359575">
                  <a:extLst>
                    <a:ext uri="{9D8B030D-6E8A-4147-A177-3AD203B41FA5}">
                      <a16:colId xmlns:a16="http://schemas.microsoft.com/office/drawing/2014/main" val="20003"/>
                    </a:ext>
                  </a:extLst>
                </a:gridCol>
                <a:gridCol w="1343750">
                  <a:extLst>
                    <a:ext uri="{9D8B030D-6E8A-4147-A177-3AD203B41FA5}">
                      <a16:colId xmlns:a16="http://schemas.microsoft.com/office/drawing/2014/main" val="20004"/>
                    </a:ext>
                  </a:extLst>
                </a:gridCol>
                <a:gridCol w="1359575">
                  <a:extLst>
                    <a:ext uri="{9D8B030D-6E8A-4147-A177-3AD203B41FA5}">
                      <a16:colId xmlns:a16="http://schemas.microsoft.com/office/drawing/2014/main" val="20005"/>
                    </a:ext>
                  </a:extLst>
                </a:gridCol>
              </a:tblGrid>
              <a:tr h="759000">
                <a:tc>
                  <a:txBody>
                    <a:bodyPr/>
                    <a:lstStyle/>
                    <a:p>
                      <a:pPr marL="0" lvl="0" indent="0" algn="ctr" rtl="0">
                        <a:lnSpc>
                          <a:spcPct val="115000"/>
                        </a:lnSpc>
                        <a:spcBef>
                          <a:spcPts val="0"/>
                        </a:spcBef>
                        <a:spcAft>
                          <a:spcPts val="0"/>
                        </a:spcAft>
                        <a:buNone/>
                      </a:pPr>
                      <a:r>
                        <a:rPr lang="en" sz="1350" b="1"/>
                        <a:t>Model / Method</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b="1"/>
                        <a:t>Random Forest Feature Selection</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b="1"/>
                        <a:t>Boruta Model</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b="1"/>
                        <a:t>Chi Square</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b="1"/>
                        <a:t>R-Part</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b="1"/>
                        <a:t>Recursive Feature Elimination</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546475">
                <a:tc>
                  <a:txBody>
                    <a:bodyPr/>
                    <a:lstStyle/>
                    <a:p>
                      <a:pPr marL="0" lvl="0" indent="0" algn="ctr" rtl="0">
                        <a:lnSpc>
                          <a:spcPct val="115000"/>
                        </a:lnSpc>
                        <a:spcBef>
                          <a:spcPts val="0"/>
                        </a:spcBef>
                        <a:spcAft>
                          <a:spcPts val="0"/>
                        </a:spcAft>
                        <a:buNone/>
                      </a:pPr>
                      <a:r>
                        <a:rPr lang="en" sz="1350" b="1"/>
                        <a:t>Logistic Regression</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a:t>0.7495</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0.8619</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algn="ctr" rtl="0">
                        <a:lnSpc>
                          <a:spcPct val="115000"/>
                        </a:lnSpc>
                        <a:spcBef>
                          <a:spcPts val="0"/>
                        </a:spcBef>
                        <a:spcAft>
                          <a:spcPts val="0"/>
                        </a:spcAft>
                        <a:buNone/>
                      </a:pPr>
                      <a:r>
                        <a:rPr lang="en" sz="1350"/>
                        <a:t>0.7473</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0.8305</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0.7781</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r h="333975">
                <a:tc>
                  <a:txBody>
                    <a:bodyPr/>
                    <a:lstStyle/>
                    <a:p>
                      <a:pPr marL="0" lvl="0" indent="0" algn="ctr" rtl="0">
                        <a:lnSpc>
                          <a:spcPct val="115000"/>
                        </a:lnSpc>
                        <a:spcBef>
                          <a:spcPts val="0"/>
                        </a:spcBef>
                        <a:spcAft>
                          <a:spcPts val="0"/>
                        </a:spcAft>
                        <a:buNone/>
                      </a:pPr>
                      <a:r>
                        <a:rPr lang="en" sz="1350" b="1"/>
                        <a:t>Naive Bayes</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a:t>0.7534</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0.8493</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0.5753</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0.8648</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algn="ctr" rtl="0">
                        <a:lnSpc>
                          <a:spcPct val="115000"/>
                        </a:lnSpc>
                        <a:spcBef>
                          <a:spcPts val="0"/>
                        </a:spcBef>
                        <a:spcAft>
                          <a:spcPts val="0"/>
                        </a:spcAft>
                        <a:buNone/>
                      </a:pPr>
                      <a:r>
                        <a:rPr lang="en" sz="1350"/>
                        <a:t>0.5533</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546475">
                <a:tc>
                  <a:txBody>
                    <a:bodyPr/>
                    <a:lstStyle/>
                    <a:p>
                      <a:pPr marL="0" lvl="0" indent="0" algn="ctr" rtl="0">
                        <a:lnSpc>
                          <a:spcPct val="115000"/>
                        </a:lnSpc>
                        <a:spcBef>
                          <a:spcPts val="0"/>
                        </a:spcBef>
                        <a:spcAft>
                          <a:spcPts val="0"/>
                        </a:spcAft>
                        <a:buNone/>
                      </a:pPr>
                      <a:r>
                        <a:rPr lang="en" sz="1350" b="1"/>
                        <a:t>K-Nearest Neighbors</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a:t>0.8061</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0.9235</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0.8032</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0.9274</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algn="ctr" rtl="0">
                        <a:lnSpc>
                          <a:spcPct val="115000"/>
                        </a:lnSpc>
                        <a:spcBef>
                          <a:spcPts val="0"/>
                        </a:spcBef>
                        <a:spcAft>
                          <a:spcPts val="0"/>
                        </a:spcAft>
                        <a:buNone/>
                      </a:pPr>
                      <a:r>
                        <a:rPr lang="en" sz="1350"/>
                        <a:t>0.8429</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r h="546475">
                <a:tc>
                  <a:txBody>
                    <a:bodyPr/>
                    <a:lstStyle/>
                    <a:p>
                      <a:pPr marL="0" lvl="0" indent="0" algn="ctr" rtl="0">
                        <a:lnSpc>
                          <a:spcPct val="115000"/>
                        </a:lnSpc>
                        <a:spcBef>
                          <a:spcPts val="0"/>
                        </a:spcBef>
                        <a:spcAft>
                          <a:spcPts val="0"/>
                        </a:spcAft>
                        <a:buNone/>
                      </a:pPr>
                      <a:r>
                        <a:rPr lang="en" sz="1350" b="1"/>
                        <a:t>Support Vector Machine </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a:t>0.7687</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0.8795</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lvl="0" indent="0" algn="ctr" rtl="0">
                        <a:lnSpc>
                          <a:spcPct val="115000"/>
                        </a:lnSpc>
                        <a:spcBef>
                          <a:spcPts val="0"/>
                        </a:spcBef>
                        <a:spcAft>
                          <a:spcPts val="0"/>
                        </a:spcAft>
                        <a:buNone/>
                      </a:pPr>
                      <a:r>
                        <a:rPr lang="en" sz="1350"/>
                        <a:t>0.7738</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0.8677</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0.8192</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333975">
                <a:tc>
                  <a:txBody>
                    <a:bodyPr/>
                    <a:lstStyle/>
                    <a:p>
                      <a:pPr marL="0" lvl="0" indent="0" algn="ctr" rtl="0">
                        <a:lnSpc>
                          <a:spcPct val="115000"/>
                        </a:lnSpc>
                        <a:spcBef>
                          <a:spcPts val="0"/>
                        </a:spcBef>
                        <a:spcAft>
                          <a:spcPts val="0"/>
                        </a:spcAft>
                        <a:buNone/>
                      </a:pPr>
                      <a:r>
                        <a:rPr lang="en" sz="1350" b="1"/>
                        <a:t>Random Forest</a:t>
                      </a:r>
                      <a:endParaRPr sz="13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 sz="1350"/>
                        <a:t>0.8131</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sz="1350"/>
                        <a:t>0.9445</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1350"/>
                        <a:t>0.8138</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sz="1350"/>
                        <a:t>0.9420</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sz="1350"/>
                        <a:t>0.8522</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extLst>
                  <a:ext uri="{0D108BD9-81ED-4DB2-BD59-A6C34878D82A}">
                    <a16:rowId xmlns:a16="http://schemas.microsoft.com/office/drawing/2014/main" val="10005"/>
                  </a:ext>
                </a:extLst>
              </a:tr>
            </a:tbl>
          </a:graphicData>
        </a:graphic>
      </p:graphicFrame>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METRICS - RECALL</a:t>
            </a:r>
            <a:endParaRPr/>
          </a:p>
        </p:txBody>
      </p:sp>
      <p:sp>
        <p:nvSpPr>
          <p:cNvPr id="121" name="Google Shape;12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BEST MODEL</a:t>
            </a:r>
            <a:endParaRPr/>
          </a:p>
        </p:txBody>
      </p:sp>
      <p:sp>
        <p:nvSpPr>
          <p:cNvPr id="127" name="Google Shape;127;p22"/>
          <p:cNvSpPr txBox="1">
            <a:spLocks noGrp="1"/>
          </p:cNvSpPr>
          <p:nvPr>
            <p:ph type="body" idx="1"/>
          </p:nvPr>
        </p:nvSpPr>
        <p:spPr>
          <a:xfrm>
            <a:off x="311700" y="1371599"/>
            <a:ext cx="8520600" cy="3326876"/>
          </a:xfrm>
          <a:prstGeom prst="rect">
            <a:avLst/>
          </a:prstGeom>
        </p:spPr>
        <p:txBody>
          <a:bodyPr spcFirstLastPara="1" wrap="square" lIns="91425" tIns="91425" rIns="91425" bIns="91425" anchor="t" anchorCtr="0">
            <a:normAutofit/>
          </a:bodyPr>
          <a:lstStyle/>
          <a:p>
            <a:pPr marL="171450" indent="-171450"/>
            <a:r>
              <a:rPr lang="en" sz="1600" dirty="0"/>
              <a:t>Looking at the average accuracy, precision, and recall values for each model, we can see that the Random Forest model consistently performs well across all attribute selection methods, followed by the K-Nearest Neighbors and Support Vector Machine models. The Logistic Regression and Naive Bayes models generally have lower average performance across all attribute selection methods. Therefore, we can conclude that the Random Forest model is the best performing model across all classifiers.</a:t>
            </a:r>
          </a:p>
          <a:p>
            <a:pPr marL="171450" indent="-171450"/>
            <a:endParaRPr sz="1600" dirty="0"/>
          </a:p>
          <a:p>
            <a:pPr marL="171450" indent="-171450">
              <a:spcBef>
                <a:spcPts val="1200"/>
              </a:spcBef>
              <a:spcAft>
                <a:spcPts val="1200"/>
              </a:spcAft>
            </a:pPr>
            <a:r>
              <a:rPr lang="en" sz="1600" dirty="0"/>
              <a:t>Among the attribute selection methods, Boruta Attribute Selection takes the win with Random Forest Classification Model. It is closely competing with r-part attribute selection method which has overall higher statistics for all models except for Random Forest. </a:t>
            </a:r>
            <a:endParaRPr sz="1600" dirty="0"/>
          </a:p>
        </p:txBody>
      </p:sp>
      <p:sp>
        <p:nvSpPr>
          <p:cNvPr id="128" name="Google Shape;12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DBB5-DCF0-41EE-4786-07BCBA6D97F4}"/>
              </a:ext>
            </a:extLst>
          </p:cNvPr>
          <p:cNvSpPr>
            <a:spLocks noGrp="1"/>
          </p:cNvSpPr>
          <p:nvPr>
            <p:ph type="title"/>
          </p:nvPr>
        </p:nvSpPr>
        <p:spPr/>
        <p:txBody>
          <a:bodyPr>
            <a:normAutofit/>
          </a:bodyPr>
          <a:lstStyle/>
          <a:p>
            <a:r>
              <a:rPr lang="en-US" sz="4000" dirty="0"/>
              <a:t>THANK YOU</a:t>
            </a:r>
          </a:p>
        </p:txBody>
      </p:sp>
      <p:sp>
        <p:nvSpPr>
          <p:cNvPr id="3" name="Slide Number Placeholder 2">
            <a:extLst>
              <a:ext uri="{FF2B5EF4-FFF2-40B4-BE49-F238E27FC236}">
                <a16:creationId xmlns:a16="http://schemas.microsoft.com/office/drawing/2014/main" id="{E9F7C38B-D196-15DE-2EB9-533FCE7B25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06378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F40234-BF30-CD8E-CCD2-F16A141B0FE3}"/>
              </a:ext>
            </a:extLst>
          </p:cNvPr>
          <p:cNvSpPr txBox="1"/>
          <p:nvPr/>
        </p:nvSpPr>
        <p:spPr>
          <a:xfrm>
            <a:off x="500558" y="485433"/>
            <a:ext cx="8520600" cy="572700"/>
          </a:xfrm>
          <a:prstGeom prst="rect">
            <a:avLst/>
          </a:prstGeom>
          <a:noFill/>
          <a:ln>
            <a:noFill/>
          </a:ln>
        </p:spPr>
        <p:txBody>
          <a:bodyPr spcFirstLastPara="1" wrap="square" lIns="91425" tIns="91425" rIns="91425" bIns="91425" rtlCol="0" anchor="t" anchorCtr="0">
            <a:normAutofit lnSpcReduction="10000"/>
          </a:bodyPr>
          <a:lstStyle/>
          <a:p>
            <a:pPr>
              <a:lnSpc>
                <a:spcPct val="90000"/>
              </a:lnSpc>
              <a:spcAft>
                <a:spcPts val="600"/>
              </a:spcAft>
              <a:buClr>
                <a:schemeClr val="dk1"/>
              </a:buClr>
              <a:buSzPts val="2800"/>
            </a:pPr>
            <a:r>
              <a:rPr lang="en-US" sz="2400" b="0" i="0" u="none" strike="noStrike" cap="none" dirty="0">
                <a:solidFill>
                  <a:schemeClr val="dk1"/>
                </a:solidFill>
                <a:latin typeface="Arial"/>
                <a:ea typeface="Arial"/>
                <a:cs typeface="Arial"/>
                <a:sym typeface="Arial"/>
              </a:rPr>
              <a:t>INTRODUCTION</a:t>
            </a:r>
            <a:endParaRPr lang="en-US" sz="2200" b="0" i="0" u="none" strike="noStrike" cap="none" dirty="0">
              <a:solidFill>
                <a:schemeClr val="dk1"/>
              </a:solidFill>
              <a:latin typeface="Arial"/>
              <a:ea typeface="Arial"/>
              <a:cs typeface="Arial"/>
              <a:sym typeface="Arial"/>
            </a:endParaRPr>
          </a:p>
        </p:txBody>
      </p:sp>
      <p:sp>
        <p:nvSpPr>
          <p:cNvPr id="4" name="TextBox 3">
            <a:extLst>
              <a:ext uri="{FF2B5EF4-FFF2-40B4-BE49-F238E27FC236}">
                <a16:creationId xmlns:a16="http://schemas.microsoft.com/office/drawing/2014/main" id="{35B7CA6F-35D4-DB6A-BA24-1FFC3479F908}"/>
              </a:ext>
            </a:extLst>
          </p:cNvPr>
          <p:cNvSpPr txBox="1"/>
          <p:nvPr/>
        </p:nvSpPr>
        <p:spPr>
          <a:xfrm>
            <a:off x="311700" y="1152475"/>
            <a:ext cx="8520600" cy="3416400"/>
          </a:xfrm>
          <a:prstGeom prst="rect">
            <a:avLst/>
          </a:prstGeom>
          <a:noFill/>
          <a:ln>
            <a:noFill/>
          </a:ln>
        </p:spPr>
        <p:txBody>
          <a:bodyPr spcFirstLastPara="1" wrap="square" lIns="91425" tIns="91425" rIns="91425" bIns="91425" rtlCol="0" anchor="t" anchorCtr="0">
            <a:normAutofit/>
          </a:bodyPr>
          <a:lstStyle/>
          <a:p>
            <a:pPr marL="457200" lvl="0" indent="-342900">
              <a:lnSpc>
                <a:spcPct val="105000"/>
              </a:lnSpc>
              <a:spcAft>
                <a:spcPts val="600"/>
              </a:spcAft>
              <a:buClr>
                <a:schemeClr val="lt2"/>
              </a:buClr>
              <a:buSzPts val="1800"/>
              <a:buFont typeface="Arial"/>
              <a:buChar char="●"/>
            </a:pPr>
            <a:r>
              <a:rPr lang="en-US" sz="1600" b="0" i="0" u="none" strike="noStrike" cap="none" dirty="0" err="1">
                <a:solidFill>
                  <a:schemeClr val="lt2"/>
                </a:solidFill>
                <a:latin typeface="Arial"/>
                <a:ea typeface="Arial"/>
                <a:cs typeface="Arial"/>
                <a:sym typeface="Arial"/>
              </a:rPr>
              <a:t>Makaan.com</a:t>
            </a:r>
            <a:r>
              <a:rPr lang="en-US" sz="1600" b="0" i="0" u="none" strike="noStrike" cap="none" dirty="0">
                <a:solidFill>
                  <a:schemeClr val="lt2"/>
                </a:solidFill>
                <a:latin typeface="Arial"/>
                <a:ea typeface="Arial"/>
                <a:cs typeface="Arial"/>
                <a:sym typeface="Arial"/>
              </a:rPr>
              <a:t> is a renowned real estate portal based in India. The dataset used for this project has been prepared by scraping information off of </a:t>
            </a:r>
            <a:r>
              <a:rPr lang="en-US" sz="1600" b="0" i="0" u="none" strike="noStrike" cap="none" dirty="0" err="1">
                <a:solidFill>
                  <a:schemeClr val="lt2"/>
                </a:solidFill>
                <a:latin typeface="Arial"/>
                <a:ea typeface="Arial"/>
                <a:cs typeface="Arial"/>
                <a:sym typeface="Arial"/>
              </a:rPr>
              <a:t>makaan.com's</a:t>
            </a:r>
            <a:r>
              <a:rPr lang="en-US" sz="1600" b="0" i="0" u="none" strike="noStrike" cap="none" dirty="0">
                <a:solidFill>
                  <a:schemeClr val="lt2"/>
                </a:solidFill>
                <a:latin typeface="Arial"/>
                <a:ea typeface="Arial"/>
                <a:cs typeface="Arial"/>
                <a:sym typeface="Arial"/>
              </a:rPr>
              <a:t> website. The primary focus of this project is the listings that are stated as “sell” under the “Listing Category” attribute.</a:t>
            </a:r>
          </a:p>
          <a:p>
            <a:pPr marL="114300" lvl="0">
              <a:lnSpc>
                <a:spcPct val="105000"/>
              </a:lnSpc>
              <a:spcAft>
                <a:spcPts val="600"/>
              </a:spcAft>
              <a:buClr>
                <a:schemeClr val="lt2"/>
              </a:buClr>
              <a:buSzPts val="1800"/>
            </a:pPr>
            <a:endParaRPr lang="en-US" sz="1600" b="0" i="0" u="none" strike="noStrike" cap="none" dirty="0">
              <a:solidFill>
                <a:schemeClr val="lt2"/>
              </a:solidFill>
              <a:latin typeface="Arial"/>
              <a:ea typeface="Arial"/>
              <a:cs typeface="Arial"/>
              <a:sym typeface="Arial"/>
            </a:endParaRPr>
          </a:p>
          <a:p>
            <a:pPr marL="457200" lvl="0" indent="-342900">
              <a:lnSpc>
                <a:spcPct val="105000"/>
              </a:lnSpc>
              <a:spcAft>
                <a:spcPts val="600"/>
              </a:spcAft>
              <a:buClr>
                <a:schemeClr val="lt2"/>
              </a:buClr>
              <a:buSzPts val="1800"/>
              <a:buFont typeface="Arial"/>
              <a:buChar char="●"/>
            </a:pPr>
            <a:r>
              <a:rPr lang="en-US" sz="1600" b="0" i="0" u="none" strike="noStrike" cap="none" dirty="0">
                <a:solidFill>
                  <a:schemeClr val="lt2"/>
                </a:solidFill>
                <a:latin typeface="Arial"/>
                <a:ea typeface="Arial"/>
                <a:cs typeface="Arial"/>
                <a:sym typeface="Arial"/>
              </a:rPr>
              <a:t>The analysis of this project will be based on determining the type of property based on its features and characteristics. To avoid data imbalance, the categorization is done as “Apartments” and “Non-Apartments”. By addressing this, the aim is to enhance the search engine of the </a:t>
            </a:r>
            <a:r>
              <a:rPr lang="en-US" sz="1600" b="0" i="0" u="none" strike="noStrike" cap="none" dirty="0" err="1">
                <a:solidFill>
                  <a:schemeClr val="lt2"/>
                </a:solidFill>
                <a:latin typeface="Arial"/>
                <a:ea typeface="Arial"/>
                <a:cs typeface="Arial"/>
                <a:sym typeface="Arial"/>
              </a:rPr>
              <a:t>Makaan.com</a:t>
            </a:r>
            <a:r>
              <a:rPr lang="en-US" sz="1600" b="0" i="0" u="none" strike="noStrike" cap="none" dirty="0">
                <a:solidFill>
                  <a:schemeClr val="lt2"/>
                </a:solidFill>
                <a:latin typeface="Arial"/>
                <a:ea typeface="Arial"/>
                <a:cs typeface="Arial"/>
                <a:sym typeface="Arial"/>
              </a:rPr>
              <a:t> website, providing more tailored search results that are in line with customers' preferences and requirements.</a:t>
            </a:r>
          </a:p>
          <a:p>
            <a:pPr marL="457200" indent="-342900">
              <a:lnSpc>
                <a:spcPct val="105000"/>
              </a:lnSpc>
              <a:spcAft>
                <a:spcPts val="600"/>
              </a:spcAft>
              <a:buClr>
                <a:schemeClr val="lt2"/>
              </a:buClr>
              <a:buSzPts val="1800"/>
              <a:buFont typeface="Arial"/>
              <a:buChar char="●"/>
            </a:pPr>
            <a:endParaRPr lang="en-US" sz="1600" b="0" i="0" u="none" strike="noStrike" cap="none" dirty="0">
              <a:solidFill>
                <a:schemeClr val="lt2"/>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9CB1627D-977C-0DD2-10D1-004A38830627}"/>
              </a:ext>
            </a:extLst>
          </p:cNvPr>
          <p:cNvSpPr>
            <a:spLocks noGrp="1"/>
          </p:cNvSpPr>
          <p:nvPr>
            <p:ph type="sldNum" idx="12"/>
          </p:nvPr>
        </p:nvSpPr>
        <p:spPr>
          <a:xfrm>
            <a:off x="8472458" y="4663217"/>
            <a:ext cx="548700" cy="393600"/>
          </a:xfrm>
        </p:spPr>
        <p:txBody>
          <a:bodyPr spcFirstLastPara="1" wrap="square" lIns="91425" tIns="91425" rIns="91425" bIns="91425" anchor="ctr" anchorCtr="0">
            <a:normAutofit/>
          </a:bodyPr>
          <a:lstStyle/>
          <a:p>
            <a:pPr>
              <a:lnSpc>
                <a:spcPct val="90000"/>
              </a:lnSpc>
              <a:spcAft>
                <a:spcPts val="600"/>
              </a:spcAft>
            </a:pPr>
            <a:fld id="{00000000-1234-1234-1234-123412341234}" type="slidenum">
              <a:rPr lang="en" sz="900"/>
              <a:pPr>
                <a:lnSpc>
                  <a:spcPct val="90000"/>
                </a:lnSpc>
                <a:spcAft>
                  <a:spcPts val="600"/>
                </a:spcAft>
              </a:pPr>
              <a:t>2</a:t>
            </a:fld>
            <a:endParaRPr lang="en" sz="900"/>
          </a:p>
        </p:txBody>
      </p:sp>
    </p:spTree>
    <p:extLst>
      <p:ext uri="{BB962C8B-B14F-4D97-AF65-F5344CB8AC3E}">
        <p14:creationId xmlns:p14="http://schemas.microsoft.com/office/powerpoint/2010/main" val="163439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55C9-1B80-1B68-8D12-B962B7727E46}"/>
              </a:ext>
            </a:extLst>
          </p:cNvPr>
          <p:cNvSpPr>
            <a:spLocks noGrp="1"/>
          </p:cNvSpPr>
          <p:nvPr>
            <p:ph type="title"/>
          </p:nvPr>
        </p:nvSpPr>
        <p:spPr>
          <a:xfrm>
            <a:off x="311700" y="271749"/>
            <a:ext cx="8520600" cy="572700"/>
          </a:xfrm>
        </p:spPr>
        <p:txBody>
          <a:bodyPr>
            <a:normAutofit fontScale="90000"/>
          </a:bodyPr>
          <a:lstStyle/>
          <a:p>
            <a:pPr algn="ctr"/>
            <a:r>
              <a:rPr lang="en-US" dirty="0"/>
              <a:t>EXPLORATORY DATA ANALYSIS</a:t>
            </a:r>
          </a:p>
        </p:txBody>
      </p:sp>
      <p:sp>
        <p:nvSpPr>
          <p:cNvPr id="3" name="Slide Number Placeholder 2">
            <a:extLst>
              <a:ext uri="{FF2B5EF4-FFF2-40B4-BE49-F238E27FC236}">
                <a16:creationId xmlns:a16="http://schemas.microsoft.com/office/drawing/2014/main" id="{96A517D5-9E48-2BFA-9447-C9FF2ECF3F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5" name="Picture 4" descr="Chart, pie chart&#10;&#10;Description automatically generated">
            <a:extLst>
              <a:ext uri="{FF2B5EF4-FFF2-40B4-BE49-F238E27FC236}">
                <a16:creationId xmlns:a16="http://schemas.microsoft.com/office/drawing/2014/main" id="{9ED97B5D-48B6-2810-DFF5-EFE2101E2260}"/>
              </a:ext>
            </a:extLst>
          </p:cNvPr>
          <p:cNvPicPr>
            <a:picLocks noChangeAspect="1"/>
          </p:cNvPicPr>
          <p:nvPr/>
        </p:nvPicPr>
        <p:blipFill rotWithShape="1">
          <a:blip r:embed="rId2"/>
          <a:srcRect l="10370" r="3518"/>
          <a:stretch/>
        </p:blipFill>
        <p:spPr>
          <a:xfrm>
            <a:off x="5241850" y="1087991"/>
            <a:ext cx="1783121" cy="1684706"/>
          </a:xfrm>
          <a:prstGeom prst="rect">
            <a:avLst/>
          </a:prstGeom>
        </p:spPr>
      </p:pic>
      <p:pic>
        <p:nvPicPr>
          <p:cNvPr id="7" name="Picture 6" descr="Chart, pie chart&#10;&#10;Description automatically generated">
            <a:extLst>
              <a:ext uri="{FF2B5EF4-FFF2-40B4-BE49-F238E27FC236}">
                <a16:creationId xmlns:a16="http://schemas.microsoft.com/office/drawing/2014/main" id="{6D4CBB3D-B00B-5A4E-BD87-32F0D091F0E8}"/>
              </a:ext>
            </a:extLst>
          </p:cNvPr>
          <p:cNvPicPr>
            <a:picLocks noChangeAspect="1"/>
          </p:cNvPicPr>
          <p:nvPr/>
        </p:nvPicPr>
        <p:blipFill rotWithShape="1">
          <a:blip r:embed="rId3"/>
          <a:srcRect l="7035" r="3518"/>
          <a:stretch/>
        </p:blipFill>
        <p:spPr>
          <a:xfrm>
            <a:off x="5241850" y="2978511"/>
            <a:ext cx="1783121" cy="1684707"/>
          </a:xfrm>
          <a:prstGeom prst="rect">
            <a:avLst/>
          </a:prstGeom>
        </p:spPr>
      </p:pic>
      <p:pic>
        <p:nvPicPr>
          <p:cNvPr id="9" name="Picture 8" descr="Chart, pie chart&#10;&#10;Description automatically generated">
            <a:extLst>
              <a:ext uri="{FF2B5EF4-FFF2-40B4-BE49-F238E27FC236}">
                <a16:creationId xmlns:a16="http://schemas.microsoft.com/office/drawing/2014/main" id="{3D867846-8FF2-A19F-3A85-8709D5230F16}"/>
              </a:ext>
            </a:extLst>
          </p:cNvPr>
          <p:cNvPicPr>
            <a:picLocks noChangeAspect="1"/>
          </p:cNvPicPr>
          <p:nvPr/>
        </p:nvPicPr>
        <p:blipFill>
          <a:blip r:embed="rId4"/>
          <a:stretch>
            <a:fillRect/>
          </a:stretch>
        </p:blipFill>
        <p:spPr>
          <a:xfrm>
            <a:off x="2119029" y="2978511"/>
            <a:ext cx="1783121" cy="1684706"/>
          </a:xfrm>
          <a:prstGeom prst="rect">
            <a:avLst/>
          </a:prstGeom>
        </p:spPr>
      </p:pic>
      <p:pic>
        <p:nvPicPr>
          <p:cNvPr id="11" name="Picture 10" descr="Chart, pie chart&#10;&#10;Description automatically generated">
            <a:extLst>
              <a:ext uri="{FF2B5EF4-FFF2-40B4-BE49-F238E27FC236}">
                <a16:creationId xmlns:a16="http://schemas.microsoft.com/office/drawing/2014/main" id="{1F015319-1E3D-5406-343C-04D4EC26389A}"/>
              </a:ext>
            </a:extLst>
          </p:cNvPr>
          <p:cNvPicPr>
            <a:picLocks noChangeAspect="1"/>
          </p:cNvPicPr>
          <p:nvPr/>
        </p:nvPicPr>
        <p:blipFill rotWithShape="1">
          <a:blip r:embed="rId5"/>
          <a:srcRect l="5706" r="8181"/>
          <a:stretch/>
        </p:blipFill>
        <p:spPr>
          <a:xfrm>
            <a:off x="2119029" y="1069127"/>
            <a:ext cx="1783121" cy="1684706"/>
          </a:xfrm>
          <a:prstGeom prst="rect">
            <a:avLst/>
          </a:prstGeom>
        </p:spPr>
      </p:pic>
    </p:spTree>
    <p:extLst>
      <p:ext uri="{BB962C8B-B14F-4D97-AF65-F5344CB8AC3E}">
        <p14:creationId xmlns:p14="http://schemas.microsoft.com/office/powerpoint/2010/main" val="147136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4">
            <a:extLst>
              <a:ext uri="{FF2B5EF4-FFF2-40B4-BE49-F238E27FC236}">
                <a16:creationId xmlns:a16="http://schemas.microsoft.com/office/drawing/2014/main" id="{A0DC8CD3-5232-C15E-B915-00EA9ECE3153}"/>
              </a:ext>
            </a:extLst>
          </p:cNvPr>
          <p:cNvSpPr txBox="1">
            <a:spLocks noGrp="1"/>
          </p:cNvSpPr>
          <p:nvPr>
            <p:ph type="title"/>
          </p:nvPr>
        </p:nvSpPr>
        <p:spPr>
          <a:xfrm>
            <a:off x="301714" y="2093151"/>
            <a:ext cx="4045200" cy="741150"/>
          </a:xfrm>
        </p:spPr>
        <p:txBody>
          <a:bodyPr spcFirstLastPara="1" wrap="square" lIns="91425" tIns="91425" rIns="91425" bIns="91425" anchor="b" anchorCtr="0">
            <a:normAutofit/>
          </a:bodyPr>
          <a:lstStyle/>
          <a:p>
            <a:pPr marL="0" lvl="0" indent="0" rtl="0">
              <a:spcBef>
                <a:spcPts val="0"/>
              </a:spcBef>
              <a:spcAft>
                <a:spcPts val="0"/>
              </a:spcAft>
              <a:buNone/>
            </a:pPr>
            <a:r>
              <a:rPr lang="en" sz="2400" dirty="0"/>
              <a:t>PROBLEM STATEMENT</a:t>
            </a:r>
            <a:endParaRPr lang="en-US" sz="2400" dirty="0"/>
          </a:p>
        </p:txBody>
      </p:sp>
      <p:sp>
        <p:nvSpPr>
          <p:cNvPr id="6" name="Google Shape;63;p14">
            <a:extLst>
              <a:ext uri="{FF2B5EF4-FFF2-40B4-BE49-F238E27FC236}">
                <a16:creationId xmlns:a16="http://schemas.microsoft.com/office/drawing/2014/main" id="{CA25D13D-018B-D501-90AF-A1FCB72BC5BB}"/>
              </a:ext>
            </a:extLst>
          </p:cNvPr>
          <p:cNvSpPr txBox="1">
            <a:spLocks noGrp="1"/>
          </p:cNvSpPr>
          <p:nvPr>
            <p:ph type="body" idx="2"/>
          </p:nvPr>
        </p:nvSpPr>
        <p:spPr>
          <a:xfrm>
            <a:off x="4939500" y="724200"/>
            <a:ext cx="3837000" cy="3695100"/>
          </a:xfrm>
        </p:spPr>
        <p:txBody>
          <a:bodyPr spcFirstLastPara="1" wrap="square" lIns="91425" tIns="91425" rIns="91425" bIns="91425" anchor="ctr" anchorCtr="0">
            <a:normAutofit/>
          </a:bodyPr>
          <a:lstStyle/>
          <a:p>
            <a:pPr marL="0" lvl="0" indent="0" rtl="0">
              <a:spcBef>
                <a:spcPts val="0"/>
              </a:spcBef>
              <a:spcAft>
                <a:spcPts val="1200"/>
              </a:spcAft>
              <a:buNone/>
            </a:pPr>
            <a:r>
              <a:rPr lang="en-US" sz="1700"/>
              <a:t>Predicting if a property is an apartment or not is crucial for real estate. It helps investors, managers, lenders, and buyers analyze the market, manage properties, and make investment decisions. Analyzing the property's features, location, size, amenities, and demographics using machine learning algorithms can lead to informed decisions and better outcomes.</a:t>
            </a:r>
          </a:p>
        </p:txBody>
      </p:sp>
      <p:sp>
        <p:nvSpPr>
          <p:cNvPr id="4" name="Slide Number Placeholder 3">
            <a:extLst>
              <a:ext uri="{FF2B5EF4-FFF2-40B4-BE49-F238E27FC236}">
                <a16:creationId xmlns:a16="http://schemas.microsoft.com/office/drawing/2014/main" id="{7B23B332-29D0-0ADC-390E-E5A5A6039F1D}"/>
              </a:ext>
            </a:extLst>
          </p:cNvPr>
          <p:cNvSpPr>
            <a:spLocks noGrp="1"/>
          </p:cNvSpPr>
          <p:nvPr>
            <p:ph type="sldNum" idx="12"/>
          </p:nvPr>
        </p:nvSpPr>
        <p:spPr>
          <a:xfrm>
            <a:off x="8472458" y="4663217"/>
            <a:ext cx="548700" cy="393600"/>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 sz="900" smtClean="0"/>
              <a:pPr marL="0" lvl="0" indent="0" rtl="0">
                <a:lnSpc>
                  <a:spcPct val="90000"/>
                </a:lnSpc>
                <a:spcBef>
                  <a:spcPts val="0"/>
                </a:spcBef>
                <a:spcAft>
                  <a:spcPts val="600"/>
                </a:spcAft>
                <a:buNone/>
              </a:pPr>
              <a:t>4</a:t>
            </a:fld>
            <a:endParaRPr lang="en" sz="900"/>
          </a:p>
        </p:txBody>
      </p:sp>
    </p:spTree>
    <p:extLst>
      <p:ext uri="{BB962C8B-B14F-4D97-AF65-F5344CB8AC3E}">
        <p14:creationId xmlns:p14="http://schemas.microsoft.com/office/powerpoint/2010/main" val="87243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191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1820" dirty="0"/>
              <a:t>Transforming data according to the Problem Statement: </a:t>
            </a:r>
            <a:endParaRPr sz="1820" dirty="0"/>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3" name="Google Shape;73;p15"/>
          <p:cNvPicPr preferRelativeResize="0"/>
          <p:nvPr/>
        </p:nvPicPr>
        <p:blipFill>
          <a:blip r:embed="rId3">
            <a:alphaModFix/>
          </a:blip>
          <a:stretch>
            <a:fillRect/>
          </a:stretch>
        </p:blipFill>
        <p:spPr>
          <a:xfrm>
            <a:off x="5790500" y="1152475"/>
            <a:ext cx="3200424" cy="3416400"/>
          </a:xfrm>
          <a:prstGeom prst="rect">
            <a:avLst/>
          </a:prstGeom>
          <a:noFill/>
          <a:ln>
            <a:noFill/>
          </a:ln>
        </p:spPr>
      </p:pic>
      <p:pic>
        <p:nvPicPr>
          <p:cNvPr id="74" name="Google Shape;74;p15"/>
          <p:cNvPicPr preferRelativeResize="0"/>
          <p:nvPr/>
        </p:nvPicPr>
        <p:blipFill>
          <a:blip r:embed="rId4">
            <a:alphaModFix/>
          </a:blip>
          <a:stretch>
            <a:fillRect/>
          </a:stretch>
        </p:blipFill>
        <p:spPr>
          <a:xfrm>
            <a:off x="146650" y="1152475"/>
            <a:ext cx="5466230" cy="3416400"/>
          </a:xfrm>
          <a:prstGeom prst="rect">
            <a:avLst/>
          </a:prstGeom>
          <a:noFill/>
          <a:ln>
            <a:noFill/>
          </a:ln>
        </p:spPr>
      </p:pic>
      <p:sp>
        <p:nvSpPr>
          <p:cNvPr id="75" name="Google Shape;75;p15"/>
          <p:cNvSpPr txBox="1"/>
          <p:nvPr/>
        </p:nvSpPr>
        <p:spPr>
          <a:xfrm>
            <a:off x="1850165" y="4583866"/>
            <a:ext cx="20592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dirty="0">
                <a:solidFill>
                  <a:schemeClr val="dk1"/>
                </a:solidFill>
              </a:rPr>
              <a:t>Before</a:t>
            </a:r>
            <a:endParaRPr sz="1100" dirty="0">
              <a:solidFill>
                <a:schemeClr val="dk1"/>
              </a:solidFill>
            </a:endParaRPr>
          </a:p>
        </p:txBody>
      </p:sp>
      <p:sp>
        <p:nvSpPr>
          <p:cNvPr id="76" name="Google Shape;76;p15"/>
          <p:cNvSpPr txBox="1"/>
          <p:nvPr/>
        </p:nvSpPr>
        <p:spPr>
          <a:xfrm>
            <a:off x="6361112" y="4592655"/>
            <a:ext cx="20592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dirty="0">
                <a:solidFill>
                  <a:schemeClr val="dk1"/>
                </a:solidFill>
              </a:rPr>
              <a:t>After</a:t>
            </a:r>
            <a:endParaRPr sz="1100" dirty="0">
              <a:solidFill>
                <a:schemeClr val="dk1"/>
              </a:solidFill>
            </a:endParaRPr>
          </a:p>
        </p:txBody>
      </p:sp>
      <p:sp>
        <p:nvSpPr>
          <p:cNvPr id="77" name="Google Shape;7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CLEANING &amp; TRANSFORMATION</a:t>
            </a:r>
            <a:endParaRPr/>
          </a:p>
        </p:txBody>
      </p:sp>
      <p:sp>
        <p:nvSpPr>
          <p:cNvPr id="84" name="Google Shape;8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3" name="Diagram 2">
            <a:extLst>
              <a:ext uri="{FF2B5EF4-FFF2-40B4-BE49-F238E27FC236}">
                <a16:creationId xmlns:a16="http://schemas.microsoft.com/office/drawing/2014/main" id="{0FB8C63E-4979-3253-3570-BBBCB35B401C}"/>
              </a:ext>
            </a:extLst>
          </p:cNvPr>
          <p:cNvGraphicFramePr/>
          <p:nvPr>
            <p:extLst>
              <p:ext uri="{D42A27DB-BD31-4B8C-83A1-F6EECF244321}">
                <p14:modId xmlns:p14="http://schemas.microsoft.com/office/powerpoint/2010/main" val="2587234179"/>
              </p:ext>
            </p:extLst>
          </p:nvPr>
        </p:nvGraphicFramePr>
        <p:xfrm>
          <a:off x="4873413" y="1850065"/>
          <a:ext cx="4047649" cy="18750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traight Connector 3">
            <a:extLst>
              <a:ext uri="{FF2B5EF4-FFF2-40B4-BE49-F238E27FC236}">
                <a16:creationId xmlns:a16="http://schemas.microsoft.com/office/drawing/2014/main" id="{E9C54BF1-4229-6BAA-9772-514C2283C9BB}"/>
              </a:ext>
            </a:extLst>
          </p:cNvPr>
          <p:cNvSpPr/>
          <p:nvPr/>
        </p:nvSpPr>
        <p:spPr>
          <a:xfrm>
            <a:off x="2246491" y="2670781"/>
            <a:ext cx="1431870" cy="248506"/>
          </a:xfrm>
          <a:custGeom>
            <a:avLst/>
            <a:gdLst/>
            <a:ahLst/>
            <a:cxnLst/>
            <a:rect l="0" t="0" r="0" b="0"/>
            <a:pathLst>
              <a:path>
                <a:moveTo>
                  <a:pt x="0" y="0"/>
                </a:moveTo>
                <a:lnTo>
                  <a:pt x="0" y="124253"/>
                </a:lnTo>
                <a:lnTo>
                  <a:pt x="1431870" y="124253"/>
                </a:lnTo>
                <a:lnTo>
                  <a:pt x="1431870" y="248506"/>
                </a:lnTo>
              </a:path>
            </a:pathLst>
          </a:custGeom>
          <a:noFill/>
          <a:ln w="25400">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 name="Straight Connector 4">
            <a:extLst>
              <a:ext uri="{FF2B5EF4-FFF2-40B4-BE49-F238E27FC236}">
                <a16:creationId xmlns:a16="http://schemas.microsoft.com/office/drawing/2014/main" id="{36492124-D210-8F08-FB61-1FC02A97F613}"/>
              </a:ext>
            </a:extLst>
          </p:cNvPr>
          <p:cNvSpPr/>
          <p:nvPr/>
        </p:nvSpPr>
        <p:spPr>
          <a:xfrm>
            <a:off x="2200771" y="2670781"/>
            <a:ext cx="91440" cy="248506"/>
          </a:xfrm>
          <a:custGeom>
            <a:avLst/>
            <a:gdLst/>
            <a:ahLst/>
            <a:cxnLst/>
            <a:rect l="0" t="0" r="0" b="0"/>
            <a:pathLst>
              <a:path>
                <a:moveTo>
                  <a:pt x="45720" y="0"/>
                </a:moveTo>
                <a:lnTo>
                  <a:pt x="45720" y="248506"/>
                </a:lnTo>
              </a:path>
            </a:pathLst>
          </a:custGeom>
          <a:noFill/>
          <a:ln w="25400">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 name="Straight Connector 5">
            <a:extLst>
              <a:ext uri="{FF2B5EF4-FFF2-40B4-BE49-F238E27FC236}">
                <a16:creationId xmlns:a16="http://schemas.microsoft.com/office/drawing/2014/main" id="{9CC90918-3630-4C15-6CB1-B1FD7CB794A9}"/>
              </a:ext>
            </a:extLst>
          </p:cNvPr>
          <p:cNvSpPr/>
          <p:nvPr/>
        </p:nvSpPr>
        <p:spPr>
          <a:xfrm>
            <a:off x="814620" y="2670781"/>
            <a:ext cx="1431870" cy="248506"/>
          </a:xfrm>
          <a:custGeom>
            <a:avLst/>
            <a:gdLst/>
            <a:ahLst/>
            <a:cxnLst/>
            <a:rect l="0" t="0" r="0" b="0"/>
            <a:pathLst>
              <a:path>
                <a:moveTo>
                  <a:pt x="1431870" y="0"/>
                </a:moveTo>
                <a:lnTo>
                  <a:pt x="1431870" y="124253"/>
                </a:lnTo>
                <a:lnTo>
                  <a:pt x="0" y="124253"/>
                </a:lnTo>
                <a:lnTo>
                  <a:pt x="0" y="248506"/>
                </a:lnTo>
              </a:path>
            </a:pathLst>
          </a:custGeom>
          <a:noFill/>
          <a:ln w="25400">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7" name="Group 6">
            <a:extLst>
              <a:ext uri="{FF2B5EF4-FFF2-40B4-BE49-F238E27FC236}">
                <a16:creationId xmlns:a16="http://schemas.microsoft.com/office/drawing/2014/main" id="{E34B1BE2-1B23-3678-4472-3793E22EECDE}"/>
              </a:ext>
            </a:extLst>
          </p:cNvPr>
          <p:cNvGrpSpPr/>
          <p:nvPr/>
        </p:nvGrpSpPr>
        <p:grpSpPr>
          <a:xfrm>
            <a:off x="1654809" y="2079099"/>
            <a:ext cx="1183364" cy="591682"/>
            <a:chOff x="1432142" y="221575"/>
            <a:chExt cx="1183364" cy="591682"/>
          </a:xfrm>
        </p:grpSpPr>
        <p:sp>
          <p:nvSpPr>
            <p:cNvPr id="17" name="Rectangle 16">
              <a:extLst>
                <a:ext uri="{FF2B5EF4-FFF2-40B4-BE49-F238E27FC236}">
                  <a16:creationId xmlns:a16="http://schemas.microsoft.com/office/drawing/2014/main" id="{F7DE8286-6184-B280-5B15-35378B2369AF}"/>
                </a:ext>
              </a:extLst>
            </p:cNvPr>
            <p:cNvSpPr/>
            <p:nvPr/>
          </p:nvSpPr>
          <p:spPr>
            <a:xfrm>
              <a:off x="1432142" y="221575"/>
              <a:ext cx="1183364" cy="591682"/>
            </a:xfrm>
            <a:prstGeom prst="rect">
              <a:avLst/>
            </a:prstGeom>
            <a:noFill/>
            <a:ln w="254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8" name="TextBox 17">
              <a:extLst>
                <a:ext uri="{FF2B5EF4-FFF2-40B4-BE49-F238E27FC236}">
                  <a16:creationId xmlns:a16="http://schemas.microsoft.com/office/drawing/2014/main" id="{DA3B5092-1661-BBB2-15C0-551D97411DD9}"/>
                </a:ext>
              </a:extLst>
            </p:cNvPr>
            <p:cNvSpPr txBox="1"/>
            <p:nvPr/>
          </p:nvSpPr>
          <p:spPr>
            <a:xfrm>
              <a:off x="1432142" y="221575"/>
              <a:ext cx="1183364" cy="591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a:r>
                <a:rPr lang="en-US" sz="1200" b="0" i="0" dirty="0">
                  <a:solidFill>
                    <a:schemeClr val="tx1"/>
                  </a:solidFill>
                </a:rPr>
                <a:t>Cleaning</a:t>
              </a:r>
              <a:endParaRPr lang="en-US" sz="1200" b="0" dirty="0">
                <a:solidFill>
                  <a:schemeClr val="tx1"/>
                </a:solidFill>
              </a:endParaRPr>
            </a:p>
          </p:txBody>
        </p:sp>
      </p:grpSp>
      <p:grpSp>
        <p:nvGrpSpPr>
          <p:cNvPr id="8" name="Group 7">
            <a:extLst>
              <a:ext uri="{FF2B5EF4-FFF2-40B4-BE49-F238E27FC236}">
                <a16:creationId xmlns:a16="http://schemas.microsoft.com/office/drawing/2014/main" id="{61F707A0-91E3-573D-F105-4CAFAFE45921}"/>
              </a:ext>
            </a:extLst>
          </p:cNvPr>
          <p:cNvGrpSpPr/>
          <p:nvPr/>
        </p:nvGrpSpPr>
        <p:grpSpPr>
          <a:xfrm>
            <a:off x="222938" y="2919287"/>
            <a:ext cx="1183364" cy="591682"/>
            <a:chOff x="271" y="1061763"/>
            <a:chExt cx="1183364" cy="591682"/>
          </a:xfrm>
        </p:grpSpPr>
        <p:sp>
          <p:nvSpPr>
            <p:cNvPr id="15" name="Rectangle 14">
              <a:extLst>
                <a:ext uri="{FF2B5EF4-FFF2-40B4-BE49-F238E27FC236}">
                  <a16:creationId xmlns:a16="http://schemas.microsoft.com/office/drawing/2014/main" id="{DC8E4B52-2AB2-0491-F5AA-3A7982E2E4D1}"/>
                </a:ext>
              </a:extLst>
            </p:cNvPr>
            <p:cNvSpPr/>
            <p:nvPr/>
          </p:nvSpPr>
          <p:spPr>
            <a:xfrm>
              <a:off x="271" y="1061763"/>
              <a:ext cx="1183364" cy="591682"/>
            </a:xfrm>
            <a:prstGeom prst="rect">
              <a:avLst/>
            </a:prstGeom>
            <a:noFill/>
            <a:ln w="254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6" name="TextBox 15">
              <a:extLst>
                <a:ext uri="{FF2B5EF4-FFF2-40B4-BE49-F238E27FC236}">
                  <a16:creationId xmlns:a16="http://schemas.microsoft.com/office/drawing/2014/main" id="{1AA382BE-81DC-E1F1-DF37-ABDA5B6FD034}"/>
                </a:ext>
              </a:extLst>
            </p:cNvPr>
            <p:cNvSpPr txBox="1"/>
            <p:nvPr/>
          </p:nvSpPr>
          <p:spPr>
            <a:xfrm>
              <a:off x="271" y="1061763"/>
              <a:ext cx="1183364" cy="591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a:r>
                <a:rPr lang="en-US" sz="1200" b="0" i="0" dirty="0">
                  <a:solidFill>
                    <a:schemeClr val="tx1"/>
                  </a:solidFill>
                </a:rPr>
                <a:t>Remove Duplicate or Irrelevant Data</a:t>
              </a:r>
              <a:endParaRPr lang="en-US" sz="1200" b="0" dirty="0">
                <a:solidFill>
                  <a:schemeClr val="tx1"/>
                </a:solidFill>
              </a:endParaRPr>
            </a:p>
          </p:txBody>
        </p:sp>
      </p:grpSp>
      <p:grpSp>
        <p:nvGrpSpPr>
          <p:cNvPr id="9" name="Group 8">
            <a:extLst>
              <a:ext uri="{FF2B5EF4-FFF2-40B4-BE49-F238E27FC236}">
                <a16:creationId xmlns:a16="http://schemas.microsoft.com/office/drawing/2014/main" id="{820B2409-E365-CB08-5A91-2F4DEACA4C8E}"/>
              </a:ext>
            </a:extLst>
          </p:cNvPr>
          <p:cNvGrpSpPr/>
          <p:nvPr/>
        </p:nvGrpSpPr>
        <p:grpSpPr>
          <a:xfrm>
            <a:off x="1654809" y="2919287"/>
            <a:ext cx="1183364" cy="591682"/>
            <a:chOff x="1432142" y="1061763"/>
            <a:chExt cx="1183364" cy="591682"/>
          </a:xfrm>
        </p:grpSpPr>
        <p:sp>
          <p:nvSpPr>
            <p:cNvPr id="13" name="Rectangle 12">
              <a:extLst>
                <a:ext uri="{FF2B5EF4-FFF2-40B4-BE49-F238E27FC236}">
                  <a16:creationId xmlns:a16="http://schemas.microsoft.com/office/drawing/2014/main" id="{E66EA7DC-B1DC-3856-DBEB-58CE0841FE2B}"/>
                </a:ext>
              </a:extLst>
            </p:cNvPr>
            <p:cNvSpPr/>
            <p:nvPr/>
          </p:nvSpPr>
          <p:spPr>
            <a:xfrm>
              <a:off x="1432142" y="1061763"/>
              <a:ext cx="1183364" cy="591682"/>
            </a:xfrm>
            <a:prstGeom prst="rect">
              <a:avLst/>
            </a:prstGeom>
            <a:noFill/>
            <a:ln w="254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2E03C010-99EB-0DFD-BC30-EA7E565BD21C}"/>
                </a:ext>
              </a:extLst>
            </p:cNvPr>
            <p:cNvSpPr txBox="1"/>
            <p:nvPr/>
          </p:nvSpPr>
          <p:spPr>
            <a:xfrm>
              <a:off x="1432142" y="1061763"/>
              <a:ext cx="1183364" cy="591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a:r>
                <a:rPr lang="en-US" sz="1200" b="0" i="0" dirty="0">
                  <a:solidFill>
                    <a:schemeClr val="tx1"/>
                  </a:solidFill>
                </a:rPr>
                <a:t>Handle Missing Data</a:t>
              </a:r>
              <a:endParaRPr lang="en-US" sz="1200" b="0" dirty="0">
                <a:solidFill>
                  <a:schemeClr val="tx1"/>
                </a:solidFill>
              </a:endParaRPr>
            </a:p>
          </p:txBody>
        </p:sp>
      </p:grpSp>
      <p:grpSp>
        <p:nvGrpSpPr>
          <p:cNvPr id="10" name="Group 9">
            <a:extLst>
              <a:ext uri="{FF2B5EF4-FFF2-40B4-BE49-F238E27FC236}">
                <a16:creationId xmlns:a16="http://schemas.microsoft.com/office/drawing/2014/main" id="{F343D067-0FC7-9B7A-B25B-103DC704B665}"/>
              </a:ext>
            </a:extLst>
          </p:cNvPr>
          <p:cNvGrpSpPr/>
          <p:nvPr/>
        </p:nvGrpSpPr>
        <p:grpSpPr>
          <a:xfrm>
            <a:off x="3086680" y="2919287"/>
            <a:ext cx="1183364" cy="591682"/>
            <a:chOff x="2864013" y="1061763"/>
            <a:chExt cx="1183364" cy="591682"/>
          </a:xfrm>
        </p:grpSpPr>
        <p:sp>
          <p:nvSpPr>
            <p:cNvPr id="11" name="Rectangle 10">
              <a:extLst>
                <a:ext uri="{FF2B5EF4-FFF2-40B4-BE49-F238E27FC236}">
                  <a16:creationId xmlns:a16="http://schemas.microsoft.com/office/drawing/2014/main" id="{D3F1D3FE-E4D1-2D26-2110-0E7AA98ABB7A}"/>
                </a:ext>
              </a:extLst>
            </p:cNvPr>
            <p:cNvSpPr/>
            <p:nvPr/>
          </p:nvSpPr>
          <p:spPr>
            <a:xfrm>
              <a:off x="2864013" y="1061763"/>
              <a:ext cx="1183364" cy="591682"/>
            </a:xfrm>
            <a:prstGeom prst="rect">
              <a:avLst/>
            </a:prstGeom>
            <a:noFill/>
            <a:ln w="254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2" name="TextBox 11">
              <a:extLst>
                <a:ext uri="{FF2B5EF4-FFF2-40B4-BE49-F238E27FC236}">
                  <a16:creationId xmlns:a16="http://schemas.microsoft.com/office/drawing/2014/main" id="{E2C3CF93-C39D-D7E3-ADF7-A51A10CF7A15}"/>
                </a:ext>
              </a:extLst>
            </p:cNvPr>
            <p:cNvSpPr txBox="1"/>
            <p:nvPr/>
          </p:nvSpPr>
          <p:spPr>
            <a:xfrm>
              <a:off x="2864013" y="1061763"/>
              <a:ext cx="1183364" cy="591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a:r>
                <a:rPr lang="en-US" sz="1200" b="0" i="0" dirty="0">
                  <a:solidFill>
                    <a:schemeClr val="tx1"/>
                  </a:solidFill>
                </a:rPr>
                <a:t>Not Removed Unwanted Outliers</a:t>
              </a:r>
              <a:endParaRPr lang="en-US" sz="1200" b="0" dirty="0">
                <a:solidFill>
                  <a:schemeClr val="tx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CLASSIFICATION ALGORITHMS</a:t>
            </a:r>
            <a:endParaRPr/>
          </a:p>
        </p:txBody>
      </p:sp>
      <p:sp>
        <p:nvSpPr>
          <p:cNvPr id="91" name="Google Shape;91;p17"/>
          <p:cNvSpPr txBox="1">
            <a:spLocks noGrp="1"/>
          </p:cNvSpPr>
          <p:nvPr>
            <p:ph type="body" idx="1"/>
          </p:nvPr>
        </p:nvSpPr>
        <p:spPr>
          <a:xfrm>
            <a:off x="311700" y="1152475"/>
            <a:ext cx="8520600" cy="78605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Classification algorithms are used to predict the class or category of a data point based on its features or attributes. We used the following five supervised machine learning classification algorithms</a:t>
            </a:r>
            <a:endParaRPr sz="1400" dirty="0"/>
          </a:p>
        </p:txBody>
      </p:sp>
      <p:sp>
        <p:nvSpPr>
          <p:cNvPr id="92" name="Google Shape;9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8" name="Diagram 7">
            <a:extLst>
              <a:ext uri="{FF2B5EF4-FFF2-40B4-BE49-F238E27FC236}">
                <a16:creationId xmlns:a16="http://schemas.microsoft.com/office/drawing/2014/main" id="{7B261C95-BEBE-BAF1-840A-DE5660D7C005}"/>
              </a:ext>
            </a:extLst>
          </p:cNvPr>
          <p:cNvGraphicFramePr/>
          <p:nvPr>
            <p:extLst>
              <p:ext uri="{D42A27DB-BD31-4B8C-83A1-F6EECF244321}">
                <p14:modId xmlns:p14="http://schemas.microsoft.com/office/powerpoint/2010/main" val="2478641620"/>
              </p:ext>
            </p:extLst>
          </p:nvPr>
        </p:nvGraphicFramePr>
        <p:xfrm>
          <a:off x="709062" y="2167128"/>
          <a:ext cx="7725876" cy="24960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SELECTION METHODS</a:t>
            </a:r>
            <a:endParaRPr/>
          </a:p>
        </p:txBody>
      </p:sp>
      <p:sp>
        <p:nvSpPr>
          <p:cNvPr id="98" name="Google Shape;98;p18"/>
          <p:cNvSpPr txBox="1">
            <a:spLocks noGrp="1"/>
          </p:cNvSpPr>
          <p:nvPr>
            <p:ph type="body" idx="1"/>
          </p:nvPr>
        </p:nvSpPr>
        <p:spPr>
          <a:xfrm>
            <a:off x="311700" y="1152475"/>
            <a:ext cx="8520600" cy="84091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t>Attribute Selection Methods involve selecting the most relevant and useful features (or attributes) from a dataset to use as input for a model. We used the </a:t>
            </a:r>
            <a:r>
              <a:rPr lang="en" sz="1400" dirty="0"/>
              <a:t>following</a:t>
            </a:r>
            <a:r>
              <a:rPr lang="en" sz="1200" dirty="0"/>
              <a:t> five classification algorithms:</a:t>
            </a:r>
            <a:endParaRPr sz="1200" dirty="0"/>
          </a:p>
        </p:txBody>
      </p:sp>
      <p:graphicFrame>
        <p:nvGraphicFramePr>
          <p:cNvPr id="99" name="Google Shape;99;p18"/>
          <p:cNvGraphicFramePr/>
          <p:nvPr>
            <p:extLst>
              <p:ext uri="{D42A27DB-BD31-4B8C-83A1-F6EECF244321}">
                <p14:modId xmlns:p14="http://schemas.microsoft.com/office/powerpoint/2010/main" val="1065111840"/>
              </p:ext>
            </p:extLst>
          </p:nvPr>
        </p:nvGraphicFramePr>
        <p:xfrm>
          <a:off x="1321308" y="2068058"/>
          <a:ext cx="6103620" cy="2321064"/>
        </p:xfrm>
        <a:graphic>
          <a:graphicData uri="http://schemas.openxmlformats.org/drawingml/2006/table">
            <a:tbl>
              <a:tblPr>
                <a:noFill/>
                <a:tableStyleId>{6817EE86-ACF3-42B2-8274-45938180D9E0}</a:tableStyleId>
              </a:tblPr>
              <a:tblGrid>
                <a:gridCol w="3051810">
                  <a:extLst>
                    <a:ext uri="{9D8B030D-6E8A-4147-A177-3AD203B41FA5}">
                      <a16:colId xmlns:a16="http://schemas.microsoft.com/office/drawing/2014/main" val="20000"/>
                    </a:ext>
                  </a:extLst>
                </a:gridCol>
                <a:gridCol w="3051810">
                  <a:extLst>
                    <a:ext uri="{9D8B030D-6E8A-4147-A177-3AD203B41FA5}">
                      <a16:colId xmlns:a16="http://schemas.microsoft.com/office/drawing/2014/main" val="20001"/>
                    </a:ext>
                  </a:extLst>
                </a:gridCol>
              </a:tblGrid>
              <a:tr h="386844">
                <a:tc>
                  <a:txBody>
                    <a:bodyPr/>
                    <a:lstStyle/>
                    <a:p>
                      <a:pPr marL="0" lvl="0" indent="0" algn="ctr" rtl="0">
                        <a:lnSpc>
                          <a:spcPct val="115000"/>
                        </a:lnSpc>
                        <a:spcBef>
                          <a:spcPts val="0"/>
                        </a:spcBef>
                        <a:spcAft>
                          <a:spcPts val="0"/>
                        </a:spcAft>
                        <a:buNone/>
                      </a:pPr>
                      <a:r>
                        <a:rPr lang="en" sz="1050" b="1"/>
                        <a:t>FEATURES SELECTION METHOD </a:t>
                      </a:r>
                      <a:endParaRPr sz="10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50" b="1"/>
                        <a:t>NUMBER OF SELECTED FEATURES</a:t>
                      </a:r>
                      <a:endParaRPr sz="10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86844">
                <a:tc>
                  <a:txBody>
                    <a:bodyPr/>
                    <a:lstStyle/>
                    <a:p>
                      <a:pPr marL="0" lvl="0" indent="0" algn="ctr" rtl="0">
                        <a:lnSpc>
                          <a:spcPct val="115000"/>
                        </a:lnSpc>
                        <a:spcBef>
                          <a:spcPts val="0"/>
                        </a:spcBef>
                        <a:spcAft>
                          <a:spcPts val="0"/>
                        </a:spcAft>
                        <a:buNone/>
                      </a:pPr>
                      <a:r>
                        <a:rPr lang="en" sz="1050"/>
                        <a:t>Random Forest Feature Selection</a:t>
                      </a:r>
                      <a:endParaRPr sz="10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050"/>
                        <a:t>4</a:t>
                      </a:r>
                      <a:endParaRPr sz="10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r h="386844">
                <a:tc>
                  <a:txBody>
                    <a:bodyPr/>
                    <a:lstStyle/>
                    <a:p>
                      <a:pPr marL="0" lvl="0" indent="0" algn="ctr" rtl="0">
                        <a:lnSpc>
                          <a:spcPct val="115000"/>
                        </a:lnSpc>
                        <a:spcBef>
                          <a:spcPts val="0"/>
                        </a:spcBef>
                        <a:spcAft>
                          <a:spcPts val="0"/>
                        </a:spcAft>
                        <a:buNone/>
                      </a:pPr>
                      <a:r>
                        <a:rPr lang="en" sz="1050" dirty="0"/>
                        <a:t>Boruta Model</a:t>
                      </a:r>
                      <a:endParaRPr sz="1050" dirty="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050"/>
                        <a:t>12</a:t>
                      </a:r>
                      <a:endParaRPr sz="10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386844">
                <a:tc>
                  <a:txBody>
                    <a:bodyPr/>
                    <a:lstStyle/>
                    <a:p>
                      <a:pPr marL="0" lvl="0" indent="0" algn="ctr" rtl="0">
                        <a:lnSpc>
                          <a:spcPct val="115000"/>
                        </a:lnSpc>
                        <a:spcBef>
                          <a:spcPts val="0"/>
                        </a:spcBef>
                        <a:spcAft>
                          <a:spcPts val="0"/>
                        </a:spcAft>
                        <a:buNone/>
                      </a:pPr>
                      <a:r>
                        <a:rPr lang="en" sz="1050"/>
                        <a:t>Chi-Square</a:t>
                      </a:r>
                      <a:endParaRPr sz="10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050"/>
                        <a:t>5</a:t>
                      </a:r>
                      <a:endParaRPr sz="10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r h="386844">
                <a:tc>
                  <a:txBody>
                    <a:bodyPr/>
                    <a:lstStyle/>
                    <a:p>
                      <a:pPr marL="0" lvl="0" indent="0" algn="ctr" rtl="0">
                        <a:lnSpc>
                          <a:spcPct val="115000"/>
                        </a:lnSpc>
                        <a:spcBef>
                          <a:spcPts val="0"/>
                        </a:spcBef>
                        <a:spcAft>
                          <a:spcPts val="0"/>
                        </a:spcAft>
                        <a:buNone/>
                      </a:pPr>
                      <a:r>
                        <a:rPr lang="en" sz="1050"/>
                        <a:t>R-Part</a:t>
                      </a:r>
                      <a:endParaRPr sz="10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050"/>
                        <a:t>10</a:t>
                      </a:r>
                      <a:endParaRPr sz="10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386844">
                <a:tc>
                  <a:txBody>
                    <a:bodyPr/>
                    <a:lstStyle/>
                    <a:p>
                      <a:pPr marL="0" lvl="0" indent="0" algn="ctr" rtl="0">
                        <a:lnSpc>
                          <a:spcPct val="115000"/>
                        </a:lnSpc>
                        <a:spcBef>
                          <a:spcPts val="0"/>
                        </a:spcBef>
                        <a:spcAft>
                          <a:spcPts val="0"/>
                        </a:spcAft>
                        <a:buNone/>
                      </a:pPr>
                      <a:r>
                        <a:rPr lang="en" sz="1050"/>
                        <a:t>Recursive Feature Elimination</a:t>
                      </a:r>
                      <a:endParaRPr sz="10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050" dirty="0"/>
                        <a:t>5</a:t>
                      </a:r>
                      <a:endParaRPr sz="1050" dirty="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5"/>
                  </a:ext>
                </a:extLst>
              </a:tr>
            </a:tbl>
          </a:graphicData>
        </a:graphic>
      </p:graphicFrame>
      <p:sp>
        <p:nvSpPr>
          <p:cNvPr id="100" name="Google Shape;10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METRICS - ACCURACY</a:t>
            </a:r>
            <a:endParaRPr/>
          </a:p>
        </p:txBody>
      </p:sp>
      <p:graphicFrame>
        <p:nvGraphicFramePr>
          <p:cNvPr id="106" name="Google Shape;106;p19"/>
          <p:cNvGraphicFramePr/>
          <p:nvPr/>
        </p:nvGraphicFramePr>
        <p:xfrm>
          <a:off x="533850" y="1268800"/>
          <a:ext cx="8076350" cy="3481375"/>
        </p:xfrm>
        <a:graphic>
          <a:graphicData uri="http://schemas.openxmlformats.org/drawingml/2006/table">
            <a:tbl>
              <a:tblPr>
                <a:noFill/>
                <a:tableStyleId>{6817EE86-ACF3-42B2-8274-45938180D9E0}</a:tableStyleId>
              </a:tblPr>
              <a:tblGrid>
                <a:gridCol w="1146050">
                  <a:extLst>
                    <a:ext uri="{9D8B030D-6E8A-4147-A177-3AD203B41FA5}">
                      <a16:colId xmlns:a16="http://schemas.microsoft.com/office/drawing/2014/main" val="20000"/>
                    </a:ext>
                  </a:extLst>
                </a:gridCol>
                <a:gridCol w="1159550">
                  <a:extLst>
                    <a:ext uri="{9D8B030D-6E8A-4147-A177-3AD203B41FA5}">
                      <a16:colId xmlns:a16="http://schemas.microsoft.com/office/drawing/2014/main" val="20001"/>
                    </a:ext>
                  </a:extLst>
                </a:gridCol>
                <a:gridCol w="1146050">
                  <a:extLst>
                    <a:ext uri="{9D8B030D-6E8A-4147-A177-3AD203B41FA5}">
                      <a16:colId xmlns:a16="http://schemas.microsoft.com/office/drawing/2014/main" val="20002"/>
                    </a:ext>
                  </a:extLst>
                </a:gridCol>
                <a:gridCol w="1159550">
                  <a:extLst>
                    <a:ext uri="{9D8B030D-6E8A-4147-A177-3AD203B41FA5}">
                      <a16:colId xmlns:a16="http://schemas.microsoft.com/office/drawing/2014/main" val="20003"/>
                    </a:ext>
                  </a:extLst>
                </a:gridCol>
                <a:gridCol w="1146050">
                  <a:extLst>
                    <a:ext uri="{9D8B030D-6E8A-4147-A177-3AD203B41FA5}">
                      <a16:colId xmlns:a16="http://schemas.microsoft.com/office/drawing/2014/main" val="20004"/>
                    </a:ext>
                  </a:extLst>
                </a:gridCol>
                <a:gridCol w="1159550">
                  <a:extLst>
                    <a:ext uri="{9D8B030D-6E8A-4147-A177-3AD203B41FA5}">
                      <a16:colId xmlns:a16="http://schemas.microsoft.com/office/drawing/2014/main" val="20005"/>
                    </a:ext>
                  </a:extLst>
                </a:gridCol>
                <a:gridCol w="1159550">
                  <a:extLst>
                    <a:ext uri="{9D8B030D-6E8A-4147-A177-3AD203B41FA5}">
                      <a16:colId xmlns:a16="http://schemas.microsoft.com/office/drawing/2014/main" val="20006"/>
                    </a:ext>
                  </a:extLst>
                </a:gridCol>
              </a:tblGrid>
              <a:tr h="818250">
                <a:tc>
                  <a:txBody>
                    <a:bodyPr/>
                    <a:lstStyle/>
                    <a:p>
                      <a:pPr marL="0" marR="0" lvl="0" indent="0" algn="ctr" rtl="0">
                        <a:lnSpc>
                          <a:spcPct val="100000"/>
                        </a:lnSpc>
                        <a:spcBef>
                          <a:spcPts val="0"/>
                        </a:spcBef>
                        <a:spcAft>
                          <a:spcPts val="0"/>
                        </a:spcAft>
                        <a:buNone/>
                      </a:pPr>
                      <a:r>
                        <a:rPr lang="en" sz="1250" b="1"/>
                        <a:t>Model / Method</a:t>
                      </a:r>
                      <a:endParaRPr sz="1250" b="1"/>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lvl="0" indent="0" algn="ctr" rtl="0">
                        <a:lnSpc>
                          <a:spcPct val="100000"/>
                        </a:lnSpc>
                        <a:spcBef>
                          <a:spcPts val="0"/>
                        </a:spcBef>
                        <a:spcAft>
                          <a:spcPts val="0"/>
                        </a:spcAft>
                        <a:buNone/>
                      </a:pPr>
                      <a:r>
                        <a:rPr lang="en" sz="1250" b="1"/>
                        <a:t>Random Forest Feature Selection</a:t>
                      </a:r>
                      <a:endParaRPr sz="1250" b="1"/>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lvl="0" indent="0" algn="ctr" rtl="0">
                        <a:lnSpc>
                          <a:spcPct val="100000"/>
                        </a:lnSpc>
                        <a:spcBef>
                          <a:spcPts val="0"/>
                        </a:spcBef>
                        <a:spcAft>
                          <a:spcPts val="0"/>
                        </a:spcAft>
                        <a:buNone/>
                      </a:pPr>
                      <a:r>
                        <a:rPr lang="en" sz="1250" b="1"/>
                        <a:t>Boruta Model</a:t>
                      </a:r>
                      <a:endParaRPr sz="1250" b="1"/>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lvl="0" indent="0" algn="ctr" rtl="0">
                        <a:lnSpc>
                          <a:spcPct val="100000"/>
                        </a:lnSpc>
                        <a:spcBef>
                          <a:spcPts val="0"/>
                        </a:spcBef>
                        <a:spcAft>
                          <a:spcPts val="0"/>
                        </a:spcAft>
                        <a:buNone/>
                      </a:pPr>
                      <a:r>
                        <a:rPr lang="en" sz="1250" b="1"/>
                        <a:t>Chi Square</a:t>
                      </a:r>
                      <a:endParaRPr sz="1250" b="1"/>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lvl="0" indent="0" algn="ctr" rtl="0">
                        <a:lnSpc>
                          <a:spcPct val="100000"/>
                        </a:lnSpc>
                        <a:spcBef>
                          <a:spcPts val="0"/>
                        </a:spcBef>
                        <a:spcAft>
                          <a:spcPts val="0"/>
                        </a:spcAft>
                        <a:buNone/>
                      </a:pPr>
                      <a:r>
                        <a:rPr lang="en" sz="1250" b="1"/>
                        <a:t>R-Part</a:t>
                      </a:r>
                      <a:endParaRPr sz="1250" b="1"/>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lvl="0" indent="0" algn="ctr" rtl="0">
                        <a:lnSpc>
                          <a:spcPct val="100000"/>
                        </a:lnSpc>
                        <a:spcBef>
                          <a:spcPts val="0"/>
                        </a:spcBef>
                        <a:spcAft>
                          <a:spcPts val="0"/>
                        </a:spcAft>
                        <a:buNone/>
                      </a:pPr>
                      <a:r>
                        <a:rPr lang="en" sz="1250" b="1"/>
                        <a:t>Recursive Feature Elimination</a:t>
                      </a:r>
                      <a:endParaRPr sz="1250" b="1"/>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lvl="0" indent="0" algn="ctr" rtl="0">
                        <a:lnSpc>
                          <a:spcPct val="100000"/>
                        </a:lnSpc>
                        <a:spcBef>
                          <a:spcPts val="0"/>
                        </a:spcBef>
                        <a:spcAft>
                          <a:spcPts val="0"/>
                        </a:spcAft>
                        <a:buNone/>
                      </a:pPr>
                      <a:r>
                        <a:rPr lang="en" sz="1250" b="1"/>
                        <a:t>All Features</a:t>
                      </a:r>
                      <a:endParaRPr sz="1250" b="1"/>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589125">
                <a:tc>
                  <a:txBody>
                    <a:bodyPr/>
                    <a:lstStyle/>
                    <a:p>
                      <a:pPr marL="0" lvl="0" indent="0" algn="ctr" rtl="0">
                        <a:lnSpc>
                          <a:spcPct val="100000"/>
                        </a:lnSpc>
                        <a:spcBef>
                          <a:spcPts val="0"/>
                        </a:spcBef>
                        <a:spcAft>
                          <a:spcPts val="0"/>
                        </a:spcAft>
                        <a:buNone/>
                      </a:pPr>
                      <a:r>
                        <a:rPr lang="en" sz="1250" b="1"/>
                        <a:t>Logistic Regression</a:t>
                      </a:r>
                      <a:endParaRPr sz="1250" b="1"/>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lvl="0" indent="0" algn="ctr" rtl="0">
                        <a:lnSpc>
                          <a:spcPct val="100000"/>
                        </a:lnSpc>
                        <a:spcBef>
                          <a:spcPts val="0"/>
                        </a:spcBef>
                        <a:spcAft>
                          <a:spcPts val="0"/>
                        </a:spcAft>
                        <a:buNone/>
                      </a:pPr>
                      <a:r>
                        <a:rPr lang="en" sz="1250"/>
                        <a:t>83.63%</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00000"/>
                        </a:lnSpc>
                        <a:spcBef>
                          <a:spcPts val="0"/>
                        </a:spcBef>
                        <a:spcAft>
                          <a:spcPts val="0"/>
                        </a:spcAft>
                        <a:buNone/>
                      </a:pPr>
                      <a:r>
                        <a:rPr lang="en" sz="1250"/>
                        <a:t>83.49%</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00000"/>
                        </a:lnSpc>
                        <a:spcBef>
                          <a:spcPts val="0"/>
                        </a:spcBef>
                        <a:spcAft>
                          <a:spcPts val="0"/>
                        </a:spcAft>
                        <a:buNone/>
                      </a:pPr>
                      <a:r>
                        <a:rPr lang="en" sz="1250"/>
                        <a:t>83.49%</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00000"/>
                        </a:lnSpc>
                        <a:spcBef>
                          <a:spcPts val="0"/>
                        </a:spcBef>
                        <a:spcAft>
                          <a:spcPts val="0"/>
                        </a:spcAft>
                        <a:buNone/>
                      </a:pPr>
                      <a:r>
                        <a:rPr lang="en" sz="1250"/>
                        <a:t>87.66%</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599"/>
                    </a:solidFill>
                  </a:tcPr>
                </a:tc>
                <a:tc>
                  <a:txBody>
                    <a:bodyPr/>
                    <a:lstStyle/>
                    <a:p>
                      <a:pPr marL="0" lvl="0" indent="0" algn="ctr" rtl="0">
                        <a:lnSpc>
                          <a:spcPct val="100000"/>
                        </a:lnSpc>
                        <a:spcBef>
                          <a:spcPts val="0"/>
                        </a:spcBef>
                        <a:spcAft>
                          <a:spcPts val="0"/>
                        </a:spcAft>
                        <a:buNone/>
                      </a:pPr>
                      <a:r>
                        <a:rPr lang="en" sz="1250"/>
                        <a:t>84.26%</a:t>
                      </a:r>
                      <a:endParaRPr sz="1250"/>
                    </a:p>
                  </a:txBody>
                  <a:tcPr marL="38100" marR="38100" marT="38100" marB="38100">
                    <a:lnL w="9525" cap="flat" cmpd="sng">
                      <a:solidFill>
                        <a:schemeClr val="dk2"/>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89.7%</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r h="360025">
                <a:tc>
                  <a:txBody>
                    <a:bodyPr/>
                    <a:lstStyle/>
                    <a:p>
                      <a:pPr marL="0" lvl="0" indent="0" algn="ctr" rtl="0">
                        <a:lnSpc>
                          <a:spcPct val="100000"/>
                        </a:lnSpc>
                        <a:spcBef>
                          <a:spcPts val="0"/>
                        </a:spcBef>
                        <a:spcAft>
                          <a:spcPts val="0"/>
                        </a:spcAft>
                        <a:buNone/>
                      </a:pPr>
                      <a:r>
                        <a:rPr lang="en" sz="1250" b="1"/>
                        <a:t>Naive Bayes</a:t>
                      </a:r>
                      <a:endParaRPr sz="1250" b="1"/>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lvl="0" indent="0" algn="ctr" rtl="0">
                        <a:lnSpc>
                          <a:spcPct val="100000"/>
                        </a:lnSpc>
                        <a:spcBef>
                          <a:spcPts val="0"/>
                        </a:spcBef>
                        <a:spcAft>
                          <a:spcPts val="0"/>
                        </a:spcAft>
                        <a:buNone/>
                      </a:pPr>
                      <a:r>
                        <a:rPr lang="en" sz="1250"/>
                        <a:t>79.25%</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00000"/>
                        </a:lnSpc>
                        <a:spcBef>
                          <a:spcPts val="0"/>
                        </a:spcBef>
                        <a:spcAft>
                          <a:spcPts val="0"/>
                        </a:spcAft>
                        <a:buNone/>
                      </a:pPr>
                      <a:r>
                        <a:rPr lang="en" sz="1250"/>
                        <a:t>73.64%</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00000"/>
                        </a:lnSpc>
                        <a:spcBef>
                          <a:spcPts val="0"/>
                        </a:spcBef>
                        <a:spcAft>
                          <a:spcPts val="0"/>
                        </a:spcAft>
                        <a:buNone/>
                      </a:pPr>
                      <a:r>
                        <a:rPr lang="en" sz="1250"/>
                        <a:t>73.64%</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00000"/>
                        </a:lnSpc>
                        <a:spcBef>
                          <a:spcPts val="0"/>
                        </a:spcBef>
                        <a:spcAft>
                          <a:spcPts val="0"/>
                        </a:spcAft>
                        <a:buNone/>
                      </a:pPr>
                      <a:r>
                        <a:rPr lang="en" sz="1250"/>
                        <a:t>86.00%</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599"/>
                    </a:solidFill>
                  </a:tcPr>
                </a:tc>
                <a:tc>
                  <a:txBody>
                    <a:bodyPr/>
                    <a:lstStyle/>
                    <a:p>
                      <a:pPr marL="0" lvl="0" indent="0" algn="ctr" rtl="0">
                        <a:lnSpc>
                          <a:spcPct val="100000"/>
                        </a:lnSpc>
                        <a:spcBef>
                          <a:spcPts val="0"/>
                        </a:spcBef>
                        <a:spcAft>
                          <a:spcPts val="0"/>
                        </a:spcAft>
                        <a:buNone/>
                      </a:pPr>
                      <a:r>
                        <a:rPr lang="en" sz="1250"/>
                        <a:t>72.18%</a:t>
                      </a:r>
                      <a:endParaRPr sz="1250"/>
                    </a:p>
                  </a:txBody>
                  <a:tcPr marL="38100" marR="38100" marT="38100" marB="38100">
                    <a:lnL w="9525" cap="flat" cmpd="sng">
                      <a:solidFill>
                        <a:schemeClr val="dk2"/>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79.3%</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589125">
                <a:tc>
                  <a:txBody>
                    <a:bodyPr/>
                    <a:lstStyle/>
                    <a:p>
                      <a:pPr marL="0" lvl="0" indent="0" algn="ctr" rtl="0">
                        <a:lnSpc>
                          <a:spcPct val="100000"/>
                        </a:lnSpc>
                        <a:spcBef>
                          <a:spcPts val="0"/>
                        </a:spcBef>
                        <a:spcAft>
                          <a:spcPts val="0"/>
                        </a:spcAft>
                        <a:buNone/>
                      </a:pPr>
                      <a:r>
                        <a:rPr lang="en" sz="1250" b="1"/>
                        <a:t>K-Nearest Neighbors</a:t>
                      </a:r>
                      <a:endParaRPr sz="1250" b="1"/>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lvl="0" indent="0" algn="ctr" rtl="0">
                        <a:lnSpc>
                          <a:spcPct val="100000"/>
                        </a:lnSpc>
                        <a:spcBef>
                          <a:spcPts val="0"/>
                        </a:spcBef>
                        <a:spcAft>
                          <a:spcPts val="0"/>
                        </a:spcAft>
                        <a:buNone/>
                      </a:pPr>
                      <a:r>
                        <a:rPr lang="en" sz="1250"/>
                        <a:t>85.72%</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00000"/>
                        </a:lnSpc>
                        <a:spcBef>
                          <a:spcPts val="0"/>
                        </a:spcBef>
                        <a:spcAft>
                          <a:spcPts val="0"/>
                        </a:spcAft>
                        <a:buNone/>
                      </a:pPr>
                      <a:r>
                        <a:rPr lang="en" sz="1250"/>
                        <a:t>85.52%</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00000"/>
                        </a:lnSpc>
                        <a:spcBef>
                          <a:spcPts val="0"/>
                        </a:spcBef>
                        <a:spcAft>
                          <a:spcPts val="0"/>
                        </a:spcAft>
                        <a:buNone/>
                      </a:pPr>
                      <a:r>
                        <a:rPr lang="en" sz="1250"/>
                        <a:t>85.52%</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00000"/>
                        </a:lnSpc>
                        <a:spcBef>
                          <a:spcPts val="0"/>
                        </a:spcBef>
                        <a:spcAft>
                          <a:spcPts val="0"/>
                        </a:spcAft>
                        <a:buNone/>
                      </a:pPr>
                      <a:r>
                        <a:rPr lang="en" sz="1250"/>
                        <a:t>94.27%</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599"/>
                    </a:solidFill>
                  </a:tcPr>
                </a:tc>
                <a:tc>
                  <a:txBody>
                    <a:bodyPr/>
                    <a:lstStyle/>
                    <a:p>
                      <a:pPr marL="0" lvl="0" indent="0" algn="ctr" rtl="0">
                        <a:lnSpc>
                          <a:spcPct val="100000"/>
                        </a:lnSpc>
                        <a:spcBef>
                          <a:spcPts val="0"/>
                        </a:spcBef>
                        <a:spcAft>
                          <a:spcPts val="0"/>
                        </a:spcAft>
                        <a:buNone/>
                      </a:pPr>
                      <a:r>
                        <a:rPr lang="en" sz="1250"/>
                        <a:t>88.46%</a:t>
                      </a:r>
                      <a:endParaRPr sz="1250"/>
                    </a:p>
                  </a:txBody>
                  <a:tcPr marL="38100" marR="38100" marT="38100" marB="38100">
                    <a:lnL w="9525" cap="flat" cmpd="sng">
                      <a:solidFill>
                        <a:schemeClr val="dk2"/>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93.94%</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r h="589125">
                <a:tc>
                  <a:txBody>
                    <a:bodyPr/>
                    <a:lstStyle/>
                    <a:p>
                      <a:pPr marL="0" lvl="0" indent="0" algn="ctr" rtl="0">
                        <a:lnSpc>
                          <a:spcPct val="100000"/>
                        </a:lnSpc>
                        <a:spcBef>
                          <a:spcPts val="0"/>
                        </a:spcBef>
                        <a:spcAft>
                          <a:spcPts val="0"/>
                        </a:spcAft>
                        <a:buNone/>
                      </a:pPr>
                      <a:r>
                        <a:rPr lang="en" sz="1250" b="1"/>
                        <a:t>Support Vector Machine </a:t>
                      </a:r>
                      <a:endParaRPr sz="1250" b="1"/>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lvl="0" indent="0" algn="ctr" rtl="0">
                        <a:lnSpc>
                          <a:spcPct val="100000"/>
                        </a:lnSpc>
                        <a:spcBef>
                          <a:spcPts val="0"/>
                        </a:spcBef>
                        <a:spcAft>
                          <a:spcPts val="0"/>
                        </a:spcAft>
                        <a:buNone/>
                      </a:pPr>
                      <a:r>
                        <a:rPr lang="en" sz="1250"/>
                        <a:t>84.73%</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00000"/>
                        </a:lnSpc>
                        <a:spcBef>
                          <a:spcPts val="0"/>
                        </a:spcBef>
                        <a:spcAft>
                          <a:spcPts val="0"/>
                        </a:spcAft>
                        <a:buNone/>
                      </a:pPr>
                      <a:r>
                        <a:rPr lang="en" sz="1250"/>
                        <a:t>84.87%</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00000"/>
                        </a:lnSpc>
                        <a:spcBef>
                          <a:spcPts val="0"/>
                        </a:spcBef>
                        <a:spcAft>
                          <a:spcPts val="0"/>
                        </a:spcAft>
                        <a:buNone/>
                      </a:pPr>
                      <a:r>
                        <a:rPr lang="en" sz="1250"/>
                        <a:t>84.87%</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00000"/>
                        </a:lnSpc>
                        <a:spcBef>
                          <a:spcPts val="0"/>
                        </a:spcBef>
                        <a:spcAft>
                          <a:spcPts val="0"/>
                        </a:spcAft>
                        <a:buNone/>
                      </a:pPr>
                      <a:r>
                        <a:rPr lang="en" sz="1250"/>
                        <a:t>90.46%</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FE599"/>
                    </a:solidFill>
                  </a:tcPr>
                </a:tc>
                <a:tc>
                  <a:txBody>
                    <a:bodyPr/>
                    <a:lstStyle/>
                    <a:p>
                      <a:pPr marL="0" lvl="0" indent="0" algn="ctr" rtl="0">
                        <a:lnSpc>
                          <a:spcPct val="100000"/>
                        </a:lnSpc>
                        <a:spcBef>
                          <a:spcPts val="0"/>
                        </a:spcBef>
                        <a:spcAft>
                          <a:spcPts val="0"/>
                        </a:spcAft>
                        <a:buNone/>
                      </a:pPr>
                      <a:r>
                        <a:rPr lang="en" sz="1250"/>
                        <a:t>87.63%</a:t>
                      </a:r>
                      <a:endParaRPr sz="1250"/>
                    </a:p>
                  </a:txBody>
                  <a:tcPr marL="38100" marR="38100" marT="38100" marB="38100">
                    <a:lnL w="9525" cap="flat" cmpd="sng">
                      <a:solidFill>
                        <a:schemeClr val="dk2"/>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ctr" rtl="0">
                        <a:lnSpc>
                          <a:spcPct val="115000"/>
                        </a:lnSpc>
                        <a:spcBef>
                          <a:spcPts val="0"/>
                        </a:spcBef>
                        <a:spcAft>
                          <a:spcPts val="0"/>
                        </a:spcAft>
                        <a:buNone/>
                      </a:pPr>
                      <a:r>
                        <a:rPr lang="en" sz="1350"/>
                        <a:t>90.85%</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360025">
                <a:tc>
                  <a:txBody>
                    <a:bodyPr/>
                    <a:lstStyle/>
                    <a:p>
                      <a:pPr marL="0" lvl="0" indent="0" algn="ctr" rtl="0">
                        <a:lnSpc>
                          <a:spcPct val="100000"/>
                        </a:lnSpc>
                        <a:spcBef>
                          <a:spcPts val="0"/>
                        </a:spcBef>
                        <a:spcAft>
                          <a:spcPts val="0"/>
                        </a:spcAft>
                        <a:buNone/>
                      </a:pPr>
                      <a:r>
                        <a:rPr lang="en" sz="1250" b="1"/>
                        <a:t>Random Forest</a:t>
                      </a:r>
                      <a:endParaRPr sz="1250" b="1"/>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lvl="0" indent="0" algn="ctr" rtl="0">
                        <a:lnSpc>
                          <a:spcPct val="100000"/>
                        </a:lnSpc>
                        <a:spcBef>
                          <a:spcPts val="0"/>
                        </a:spcBef>
                        <a:spcAft>
                          <a:spcPts val="0"/>
                        </a:spcAft>
                        <a:buNone/>
                      </a:pPr>
                      <a:r>
                        <a:rPr lang="en" sz="1250"/>
                        <a:t>87.05%</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C9DAF8"/>
                    </a:solidFill>
                  </a:tcPr>
                </a:tc>
                <a:tc>
                  <a:txBody>
                    <a:bodyPr/>
                    <a:lstStyle/>
                    <a:p>
                      <a:pPr marL="0" lvl="0" indent="0" algn="ctr" rtl="0">
                        <a:lnSpc>
                          <a:spcPct val="100000"/>
                        </a:lnSpc>
                        <a:spcBef>
                          <a:spcPts val="0"/>
                        </a:spcBef>
                        <a:spcAft>
                          <a:spcPts val="0"/>
                        </a:spcAft>
                        <a:buNone/>
                      </a:pPr>
                      <a:r>
                        <a:rPr lang="en" sz="1250"/>
                        <a:t>95.51%</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B6D7A8"/>
                    </a:solidFill>
                  </a:tcPr>
                </a:tc>
                <a:tc>
                  <a:txBody>
                    <a:bodyPr/>
                    <a:lstStyle/>
                    <a:p>
                      <a:pPr marL="0" lvl="0" indent="0" algn="ctr" rtl="0">
                        <a:lnSpc>
                          <a:spcPct val="100000"/>
                        </a:lnSpc>
                        <a:spcBef>
                          <a:spcPts val="0"/>
                        </a:spcBef>
                        <a:spcAft>
                          <a:spcPts val="0"/>
                        </a:spcAft>
                        <a:buNone/>
                      </a:pPr>
                      <a:r>
                        <a:rPr lang="en" sz="1250"/>
                        <a:t>87.11%</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C9DAF8"/>
                    </a:solidFill>
                  </a:tcPr>
                </a:tc>
                <a:tc>
                  <a:txBody>
                    <a:bodyPr/>
                    <a:lstStyle/>
                    <a:p>
                      <a:pPr marL="0" lvl="0" indent="0" algn="ctr" rtl="0">
                        <a:lnSpc>
                          <a:spcPct val="100000"/>
                        </a:lnSpc>
                        <a:spcBef>
                          <a:spcPts val="0"/>
                        </a:spcBef>
                        <a:spcAft>
                          <a:spcPts val="0"/>
                        </a:spcAft>
                        <a:buNone/>
                      </a:pPr>
                      <a:r>
                        <a:rPr lang="en" sz="1250"/>
                        <a:t>95.21%</a:t>
                      </a:r>
                      <a:endParaRPr sz="1250"/>
                    </a:p>
                  </a:txBody>
                  <a:tcPr marL="38100" marR="38100" marT="38100" marB="381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C9DAF8"/>
                    </a:solidFill>
                  </a:tcPr>
                </a:tc>
                <a:tc>
                  <a:txBody>
                    <a:bodyPr/>
                    <a:lstStyle/>
                    <a:p>
                      <a:pPr marL="0" lvl="0" indent="0" algn="ctr" rtl="0">
                        <a:lnSpc>
                          <a:spcPct val="100000"/>
                        </a:lnSpc>
                        <a:spcBef>
                          <a:spcPts val="0"/>
                        </a:spcBef>
                        <a:spcAft>
                          <a:spcPts val="0"/>
                        </a:spcAft>
                        <a:buNone/>
                      </a:pPr>
                      <a:r>
                        <a:rPr lang="en" sz="1250"/>
                        <a:t>88.94%</a:t>
                      </a:r>
                      <a:endParaRPr sz="1250"/>
                    </a:p>
                  </a:txBody>
                  <a:tcPr marL="38100" marR="38100" marT="38100" marB="38100">
                    <a:lnL w="9525" cap="flat" cmpd="sng">
                      <a:solidFill>
                        <a:schemeClr val="dk2"/>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sz="1350"/>
                        <a:t>95.69%</a:t>
                      </a:r>
                      <a:endParaRPr sz="13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D1DC"/>
                    </a:solidFill>
                  </a:tcPr>
                </a:tc>
                <a:extLst>
                  <a:ext uri="{0D108BD9-81ED-4DB2-BD59-A6C34878D82A}">
                    <a16:rowId xmlns:a16="http://schemas.microsoft.com/office/drawing/2014/main" val="10005"/>
                  </a:ext>
                </a:extLst>
              </a:tr>
            </a:tbl>
          </a:graphicData>
        </a:graphic>
      </p:graphicFrame>
      <p:sp>
        <p:nvSpPr>
          <p:cNvPr id="107" name="Google Shape;10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1619</Words>
  <Application>Microsoft Macintosh PowerPoint</Application>
  <PresentationFormat>On-screen Show (16:9)</PresentationFormat>
  <Paragraphs>202</Paragraphs>
  <Slides>13</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Dark</vt:lpstr>
      <vt:lpstr>Categorization of Property Type in Housing Website</vt:lpstr>
      <vt:lpstr>PowerPoint Presentation</vt:lpstr>
      <vt:lpstr>EXPLORATORY DATA ANALYSIS</vt:lpstr>
      <vt:lpstr>PROBLEM STATEMENT</vt:lpstr>
      <vt:lpstr>Transforming data according to the Problem Statement: </vt:lpstr>
      <vt:lpstr>DATA CLEANING &amp; TRANSFORMATION</vt:lpstr>
      <vt:lpstr>CLASSIFICATION ALGORITHMS</vt:lpstr>
      <vt:lpstr>ATTRIBUTE SELECTION METHODS</vt:lpstr>
      <vt:lpstr>PERFORMANCE METRICS - ACCURACY</vt:lpstr>
      <vt:lpstr>PERFORMANCE METRICS - PRECISION</vt:lpstr>
      <vt:lpstr>PERFORMANCE METRICS - RECALL</vt:lpstr>
      <vt:lpstr>CONCLUSION: BEST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Categorization of Property Type in Housing Website</dc:title>
  <cp:lastModifiedBy>Maheshwari, Aditya</cp:lastModifiedBy>
  <cp:revision>1</cp:revision>
  <dcterms:modified xsi:type="dcterms:W3CDTF">2023-04-24T00:58:26Z</dcterms:modified>
</cp:coreProperties>
</file>