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3" r:id="rId1"/>
  </p:sldMasterIdLst>
  <p:notesMasterIdLst>
    <p:notesMasterId r:id="rId12"/>
  </p:notesMasterIdLst>
  <p:sldIdLst>
    <p:sldId id="258" r:id="rId2"/>
    <p:sldId id="274" r:id="rId3"/>
    <p:sldId id="278" r:id="rId4"/>
    <p:sldId id="277" r:id="rId5"/>
    <p:sldId id="264" r:id="rId6"/>
    <p:sldId id="265" r:id="rId7"/>
    <p:sldId id="266" r:id="rId8"/>
    <p:sldId id="275" r:id="rId9"/>
    <p:sldId id="269" r:id="rId10"/>
    <p:sldId id="27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907" autoAdjust="0"/>
  </p:normalViewPr>
  <p:slideViewPr>
    <p:cSldViewPr snapToGrid="0">
      <p:cViewPr varScale="1">
        <p:scale>
          <a:sx n="60" d="100"/>
          <a:sy n="60" d="100"/>
        </p:scale>
        <p:origin x="8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C909A1-26BA-4D0A-A8ED-C3CB46FD8E4A}" type="datetimeFigureOut">
              <a:rPr lang="en-IN" smtClean="0"/>
              <a:t>16-09-2018</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CDF5B-A9BB-4C5B-9595-08C3247BD19A}" type="slidenum">
              <a:rPr lang="en-IN" smtClean="0"/>
              <a:t>‹#›</a:t>
            </a:fld>
            <a:endParaRPr lang="en-IN" dirty="0"/>
          </a:p>
        </p:txBody>
      </p:sp>
    </p:spTree>
    <p:extLst>
      <p:ext uri="{BB962C8B-B14F-4D97-AF65-F5344CB8AC3E}">
        <p14:creationId xmlns:p14="http://schemas.microsoft.com/office/powerpoint/2010/main" val="4157351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228600" indent="-228600">
              <a:buAutoNum type="arabicPeriod"/>
            </a:pPr>
            <a:r>
              <a:rPr lang="en-IN" dirty="0"/>
              <a:t>Direct response.</a:t>
            </a:r>
          </a:p>
          <a:p>
            <a:pPr marL="228600" indent="-228600">
              <a:buAutoNum type="arabicPeriod"/>
            </a:pPr>
            <a:r>
              <a:rPr lang="en-IN" dirty="0"/>
              <a:t>Indirect response.</a:t>
            </a:r>
          </a:p>
        </p:txBody>
      </p:sp>
      <p:sp>
        <p:nvSpPr>
          <p:cNvPr id="4" name="Slide Number Placeholder 3"/>
          <p:cNvSpPr>
            <a:spLocks noGrp="1"/>
          </p:cNvSpPr>
          <p:nvPr>
            <p:ph type="sldNum" sz="quarter" idx="10"/>
          </p:nvPr>
        </p:nvSpPr>
        <p:spPr/>
        <p:txBody>
          <a:bodyPr/>
          <a:lstStyle/>
          <a:p>
            <a:fld id="{A37CDF5B-A9BB-4C5B-9595-08C3247BD19A}" type="slidenum">
              <a:rPr lang="en-IN" smtClean="0"/>
              <a:t>5</a:t>
            </a:fld>
            <a:endParaRPr lang="en-IN" dirty="0"/>
          </a:p>
        </p:txBody>
      </p:sp>
    </p:spTree>
    <p:extLst>
      <p:ext uri="{BB962C8B-B14F-4D97-AF65-F5344CB8AC3E}">
        <p14:creationId xmlns:p14="http://schemas.microsoft.com/office/powerpoint/2010/main" val="3915379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228600" indent="-228600">
              <a:buAutoNum type="arabicPeriod"/>
            </a:pPr>
            <a:endParaRPr lang="en-IN" dirty="0"/>
          </a:p>
        </p:txBody>
      </p:sp>
      <p:sp>
        <p:nvSpPr>
          <p:cNvPr id="4" name="Slide Number Placeholder 3"/>
          <p:cNvSpPr>
            <a:spLocks noGrp="1"/>
          </p:cNvSpPr>
          <p:nvPr>
            <p:ph type="sldNum" sz="quarter" idx="10"/>
          </p:nvPr>
        </p:nvSpPr>
        <p:spPr/>
        <p:txBody>
          <a:bodyPr/>
          <a:lstStyle/>
          <a:p>
            <a:fld id="{A37CDF5B-A9BB-4C5B-9595-08C3247BD19A}" type="slidenum">
              <a:rPr lang="en-IN" smtClean="0"/>
              <a:t>6</a:t>
            </a:fld>
            <a:endParaRPr lang="en-IN" dirty="0"/>
          </a:p>
        </p:txBody>
      </p:sp>
    </p:spTree>
    <p:extLst>
      <p:ext uri="{BB962C8B-B14F-4D97-AF65-F5344CB8AC3E}">
        <p14:creationId xmlns:p14="http://schemas.microsoft.com/office/powerpoint/2010/main" val="3066452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228600" indent="-228600">
              <a:buAutoNum type="arabicPeriod"/>
            </a:pPr>
            <a:endParaRPr lang="en-IN" dirty="0"/>
          </a:p>
        </p:txBody>
      </p:sp>
      <p:sp>
        <p:nvSpPr>
          <p:cNvPr id="4" name="Slide Number Placeholder 3"/>
          <p:cNvSpPr>
            <a:spLocks noGrp="1"/>
          </p:cNvSpPr>
          <p:nvPr>
            <p:ph type="sldNum" sz="quarter" idx="10"/>
          </p:nvPr>
        </p:nvSpPr>
        <p:spPr/>
        <p:txBody>
          <a:bodyPr/>
          <a:lstStyle/>
          <a:p>
            <a:fld id="{A37CDF5B-A9BB-4C5B-9595-08C3247BD19A}" type="slidenum">
              <a:rPr lang="en-IN" smtClean="0"/>
              <a:t>7</a:t>
            </a:fld>
            <a:endParaRPr lang="en-IN" dirty="0"/>
          </a:p>
        </p:txBody>
      </p:sp>
    </p:spTree>
    <p:extLst>
      <p:ext uri="{BB962C8B-B14F-4D97-AF65-F5344CB8AC3E}">
        <p14:creationId xmlns:p14="http://schemas.microsoft.com/office/powerpoint/2010/main" val="3154826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37CDF5B-A9BB-4C5B-9595-08C3247BD19A}" type="slidenum">
              <a:rPr lang="en-IN" smtClean="0"/>
              <a:t>9</a:t>
            </a:fld>
            <a:endParaRPr lang="en-IN" dirty="0"/>
          </a:p>
        </p:txBody>
      </p:sp>
    </p:spTree>
    <p:extLst>
      <p:ext uri="{BB962C8B-B14F-4D97-AF65-F5344CB8AC3E}">
        <p14:creationId xmlns:p14="http://schemas.microsoft.com/office/powerpoint/2010/main" val="3056834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37CDF5B-A9BB-4C5B-9595-08C3247BD19A}" type="slidenum">
              <a:rPr lang="en-IN" smtClean="0"/>
              <a:t>10</a:t>
            </a:fld>
            <a:endParaRPr lang="en-IN" dirty="0"/>
          </a:p>
        </p:txBody>
      </p:sp>
    </p:spTree>
    <p:extLst>
      <p:ext uri="{BB962C8B-B14F-4D97-AF65-F5344CB8AC3E}">
        <p14:creationId xmlns:p14="http://schemas.microsoft.com/office/powerpoint/2010/main" val="2164155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9/16/2018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38029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8075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8414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4281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28759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8914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8007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8570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6576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8272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0900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pPr/>
              <a:t>9/16/2018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114519"/>
      </p:ext>
    </p:extLst>
  </p:cSld>
  <p:clrMap bg1="dk1" tx1="lt1" bg2="dk2" tx2="lt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56B8E-E81A-4719-8E98-432B870404F0}"/>
              </a:ext>
            </a:extLst>
          </p:cNvPr>
          <p:cNvSpPr>
            <a:spLocks noGrp="1"/>
          </p:cNvSpPr>
          <p:nvPr>
            <p:ph type="ctrTitle"/>
          </p:nvPr>
        </p:nvSpPr>
        <p:spPr/>
        <p:txBody>
          <a:bodyPr/>
          <a:lstStyle/>
          <a:p>
            <a:r>
              <a:rPr lang="en-IN" sz="6000" dirty="0"/>
              <a:t>DJANGO</a:t>
            </a:r>
            <a:r>
              <a:rPr lang="en-IN" dirty="0"/>
              <a:t> </a:t>
            </a:r>
          </a:p>
        </p:txBody>
      </p:sp>
      <p:sp>
        <p:nvSpPr>
          <p:cNvPr id="3" name="Subtitle 2">
            <a:extLst>
              <a:ext uri="{FF2B5EF4-FFF2-40B4-BE49-F238E27FC236}">
                <a16:creationId xmlns:a16="http://schemas.microsoft.com/office/drawing/2014/main" id="{0B69E10E-7514-4ECB-98DD-83A29C60AD20}"/>
              </a:ext>
            </a:extLst>
          </p:cNvPr>
          <p:cNvSpPr>
            <a:spLocks noGrp="1"/>
          </p:cNvSpPr>
          <p:nvPr>
            <p:ph type="subTitle" idx="1"/>
          </p:nvPr>
        </p:nvSpPr>
        <p:spPr/>
        <p:txBody>
          <a:bodyPr>
            <a:normAutofit/>
          </a:bodyPr>
          <a:lstStyle/>
          <a:p>
            <a:r>
              <a:rPr lang="en-IN" sz="2800" dirty="0"/>
              <a:t>A Python </a:t>
            </a:r>
          </a:p>
          <a:p>
            <a:r>
              <a:rPr lang="en-IN" sz="2800" dirty="0"/>
              <a:t>Web Framework</a:t>
            </a:r>
          </a:p>
        </p:txBody>
      </p:sp>
    </p:spTree>
    <p:extLst>
      <p:ext uri="{BB962C8B-B14F-4D97-AF65-F5344CB8AC3E}">
        <p14:creationId xmlns:p14="http://schemas.microsoft.com/office/powerpoint/2010/main" val="3328477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35014-CF22-4C9D-9B46-4EE29D2B202E}"/>
              </a:ext>
            </a:extLst>
          </p:cNvPr>
          <p:cNvSpPr>
            <a:spLocks noGrp="1"/>
          </p:cNvSpPr>
          <p:nvPr>
            <p:ph type="title"/>
          </p:nvPr>
        </p:nvSpPr>
        <p:spPr/>
        <p:txBody>
          <a:bodyPr/>
          <a:lstStyle/>
          <a:p>
            <a:r>
              <a:rPr lang="en-IN" dirty="0"/>
              <a:t>Creating a project</a:t>
            </a:r>
          </a:p>
        </p:txBody>
      </p:sp>
      <p:graphicFrame>
        <p:nvGraphicFramePr>
          <p:cNvPr id="6" name="Content Placeholder 5">
            <a:extLst>
              <a:ext uri="{FF2B5EF4-FFF2-40B4-BE49-F238E27FC236}">
                <a16:creationId xmlns:a16="http://schemas.microsoft.com/office/drawing/2014/main" id="{C2908544-8D54-4BF9-A09B-FE52BE74377F}"/>
              </a:ext>
            </a:extLst>
          </p:cNvPr>
          <p:cNvGraphicFramePr>
            <a:graphicFrameLocks noGrp="1"/>
          </p:cNvGraphicFramePr>
          <p:nvPr>
            <p:ph idx="1"/>
            <p:extLst>
              <p:ext uri="{D42A27DB-BD31-4B8C-83A1-F6EECF244321}">
                <p14:modId xmlns:p14="http://schemas.microsoft.com/office/powerpoint/2010/main" val="2644186473"/>
              </p:ext>
            </p:extLst>
          </p:nvPr>
        </p:nvGraphicFramePr>
        <p:xfrm>
          <a:off x="777766" y="2165131"/>
          <a:ext cx="11277600" cy="3405352"/>
        </p:xfrm>
        <a:graphic>
          <a:graphicData uri="http://schemas.openxmlformats.org/drawingml/2006/table">
            <a:tbl>
              <a:tblPr firstRow="1" bandRow="1">
                <a:tableStyleId>{5C22544A-7EE6-4342-B048-85BDC9FD1C3A}</a:tableStyleId>
              </a:tblPr>
              <a:tblGrid>
                <a:gridCol w="756744">
                  <a:extLst>
                    <a:ext uri="{9D8B030D-6E8A-4147-A177-3AD203B41FA5}">
                      <a16:colId xmlns:a16="http://schemas.microsoft.com/office/drawing/2014/main" val="3339819478"/>
                    </a:ext>
                  </a:extLst>
                </a:gridCol>
                <a:gridCol w="4729656">
                  <a:extLst>
                    <a:ext uri="{9D8B030D-6E8A-4147-A177-3AD203B41FA5}">
                      <a16:colId xmlns:a16="http://schemas.microsoft.com/office/drawing/2014/main" val="784093519"/>
                    </a:ext>
                  </a:extLst>
                </a:gridCol>
                <a:gridCol w="5791200">
                  <a:extLst>
                    <a:ext uri="{9D8B030D-6E8A-4147-A177-3AD203B41FA5}">
                      <a16:colId xmlns:a16="http://schemas.microsoft.com/office/drawing/2014/main" val="3094497733"/>
                    </a:ext>
                  </a:extLst>
                </a:gridCol>
              </a:tblGrid>
              <a:tr h="486900">
                <a:tc>
                  <a:txBody>
                    <a:bodyPr/>
                    <a:lstStyle/>
                    <a:p>
                      <a:pPr algn="ctr"/>
                      <a:r>
                        <a:rPr lang="en-IN" sz="2000" dirty="0"/>
                        <a:t>Steps</a:t>
                      </a:r>
                    </a:p>
                  </a:txBody>
                  <a:tcPr/>
                </a:tc>
                <a:tc>
                  <a:txBody>
                    <a:bodyPr/>
                    <a:lstStyle/>
                    <a:p>
                      <a:pPr algn="ctr"/>
                      <a:r>
                        <a:rPr lang="en-IN" sz="2000" dirty="0"/>
                        <a:t>Description</a:t>
                      </a:r>
                    </a:p>
                  </a:txBody>
                  <a:tcPr/>
                </a:tc>
                <a:tc>
                  <a:txBody>
                    <a:bodyPr/>
                    <a:lstStyle/>
                    <a:p>
                      <a:pPr algn="ctr"/>
                      <a:r>
                        <a:rPr lang="en-IN" sz="2000" dirty="0"/>
                        <a:t>Syntax</a:t>
                      </a:r>
                    </a:p>
                  </a:txBody>
                  <a:tcPr/>
                </a:tc>
                <a:extLst>
                  <a:ext uri="{0D108BD9-81ED-4DB2-BD59-A6C34878D82A}">
                    <a16:rowId xmlns:a16="http://schemas.microsoft.com/office/drawing/2014/main" val="3023233912"/>
                  </a:ext>
                </a:extLst>
              </a:tr>
              <a:tr h="629405">
                <a:tc>
                  <a:txBody>
                    <a:bodyPr/>
                    <a:lstStyle/>
                    <a:p>
                      <a:pPr algn="ctr"/>
                      <a:r>
                        <a:rPr lang="en-IN" sz="2000" dirty="0"/>
                        <a:t>01</a:t>
                      </a:r>
                    </a:p>
                  </a:txBody>
                  <a:tcPr anchor="ctr"/>
                </a:tc>
                <a:tc>
                  <a:txBody>
                    <a:bodyPr/>
                    <a:lstStyle/>
                    <a:p>
                      <a:r>
                        <a:rPr lang="en-IN" sz="2000" dirty="0"/>
                        <a:t>Create Project</a:t>
                      </a:r>
                    </a:p>
                  </a:txBody>
                  <a:tcPr anchor="ctr"/>
                </a:tc>
                <a:tc>
                  <a:txBody>
                    <a:bodyPr/>
                    <a:lstStyle/>
                    <a:p>
                      <a:pPr lvl="1"/>
                      <a:r>
                        <a:rPr lang="en-IN" sz="2000" dirty="0"/>
                        <a:t>$ django-admin.exe </a:t>
                      </a:r>
                      <a:r>
                        <a:rPr lang="en-IN" sz="2000" dirty="0" err="1"/>
                        <a:t>startproject</a:t>
                      </a:r>
                      <a:r>
                        <a:rPr lang="en-IN" sz="2000" dirty="0"/>
                        <a:t> </a:t>
                      </a:r>
                      <a:r>
                        <a:rPr lang="en-IN" sz="2000" dirty="0" err="1"/>
                        <a:t>mysite</a:t>
                      </a:r>
                      <a:endParaRPr lang="en-IN" sz="2000" dirty="0"/>
                    </a:p>
                  </a:txBody>
                  <a:tcPr anchor="ctr"/>
                </a:tc>
                <a:extLst>
                  <a:ext uri="{0D108BD9-81ED-4DB2-BD59-A6C34878D82A}">
                    <a16:rowId xmlns:a16="http://schemas.microsoft.com/office/drawing/2014/main" val="1919645334"/>
                  </a:ext>
                </a:extLst>
              </a:tr>
              <a:tr h="1277094">
                <a:tc>
                  <a:txBody>
                    <a:bodyPr/>
                    <a:lstStyle/>
                    <a:p>
                      <a:pPr algn="ctr"/>
                      <a:r>
                        <a:rPr lang="en-IN" sz="2000" dirty="0"/>
                        <a:t>02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i="0" kern="1200" dirty="0">
                          <a:solidFill>
                            <a:schemeClr val="dk1"/>
                          </a:solidFill>
                          <a:effectLst/>
                          <a:latin typeface="+mn-lt"/>
                          <a:ea typeface="+mn-ea"/>
                          <a:cs typeface="+mn-cs"/>
                        </a:rPr>
                        <a:t>Set up the project model (run this command for first time and then every time models are updated)</a:t>
                      </a:r>
                    </a:p>
                  </a:txBody>
                  <a:tcPr anchor="ctr"/>
                </a:tc>
                <a:tc>
                  <a:txBody>
                    <a:bodyPr/>
                    <a:lstStyle/>
                    <a:p>
                      <a:pPr lvl="1"/>
                      <a:r>
                        <a:rPr lang="en-IN" sz="2000" dirty="0"/>
                        <a:t>$ python manage.py migrate</a:t>
                      </a:r>
                    </a:p>
                  </a:txBody>
                  <a:tcPr anchor="ctr"/>
                </a:tc>
                <a:extLst>
                  <a:ext uri="{0D108BD9-81ED-4DB2-BD59-A6C34878D82A}">
                    <a16:rowId xmlns:a16="http://schemas.microsoft.com/office/drawing/2014/main" val="2963294747"/>
                  </a:ext>
                </a:extLst>
              </a:tr>
              <a:tr h="1011953">
                <a:tc>
                  <a:txBody>
                    <a:bodyPr/>
                    <a:lstStyle/>
                    <a:p>
                      <a:pPr algn="ctr"/>
                      <a:r>
                        <a:rPr lang="en-IN" sz="2000" dirty="0"/>
                        <a:t>03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i="0" kern="1200" dirty="0">
                          <a:solidFill>
                            <a:schemeClr val="dk1"/>
                          </a:solidFill>
                          <a:effectLst/>
                          <a:latin typeface="+mn-lt"/>
                          <a:ea typeface="+mn-ea"/>
                          <a:cs typeface="+mn-cs"/>
                        </a:rPr>
                        <a:t>Start the server</a:t>
                      </a:r>
                    </a:p>
                  </a:txBody>
                  <a:tcPr anchor="ctr"/>
                </a:tc>
                <a:tc>
                  <a:txBody>
                    <a:bodyPr/>
                    <a:lstStyle/>
                    <a:p>
                      <a:pPr lvl="1"/>
                      <a:r>
                        <a:rPr lang="en-IN" sz="2000" dirty="0"/>
                        <a:t>$ </a:t>
                      </a:r>
                      <a:r>
                        <a:rPr lang="sv-SE" sz="2000" dirty="0"/>
                        <a:t>python manage.py runserver</a:t>
                      </a:r>
                    </a:p>
                  </a:txBody>
                  <a:tcPr anchor="ctr"/>
                </a:tc>
                <a:extLst>
                  <a:ext uri="{0D108BD9-81ED-4DB2-BD59-A6C34878D82A}">
                    <a16:rowId xmlns:a16="http://schemas.microsoft.com/office/drawing/2014/main" val="227263805"/>
                  </a:ext>
                </a:extLst>
              </a:tr>
            </a:tbl>
          </a:graphicData>
        </a:graphic>
      </p:graphicFrame>
    </p:spTree>
    <p:extLst>
      <p:ext uri="{BB962C8B-B14F-4D97-AF65-F5344CB8AC3E}">
        <p14:creationId xmlns:p14="http://schemas.microsoft.com/office/powerpoint/2010/main" val="3602748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730FF-04A9-488F-906C-C50B3C0AF2C3}"/>
              </a:ext>
            </a:extLst>
          </p:cNvPr>
          <p:cNvSpPr>
            <a:spLocks noGrp="1"/>
          </p:cNvSpPr>
          <p:nvPr>
            <p:ph type="title"/>
          </p:nvPr>
        </p:nvSpPr>
        <p:spPr>
          <a:xfrm>
            <a:off x="1024127" y="585216"/>
            <a:ext cx="10916235" cy="1499616"/>
          </a:xfrm>
        </p:spPr>
        <p:txBody>
          <a:bodyPr>
            <a:normAutofit/>
          </a:bodyPr>
          <a:lstStyle/>
          <a:p>
            <a:r>
              <a:rPr lang="en-IN" sz="4800" dirty="0"/>
              <a:t>Course Duration and Pre-requisites </a:t>
            </a:r>
          </a:p>
        </p:txBody>
      </p:sp>
      <p:sp>
        <p:nvSpPr>
          <p:cNvPr id="3" name="Rectangle 2">
            <a:extLst>
              <a:ext uri="{FF2B5EF4-FFF2-40B4-BE49-F238E27FC236}">
                <a16:creationId xmlns:a16="http://schemas.microsoft.com/office/drawing/2014/main" id="{3F45C291-7D90-4B05-8797-2F798EC586F6}"/>
              </a:ext>
            </a:extLst>
          </p:cNvPr>
          <p:cNvSpPr/>
          <p:nvPr/>
        </p:nvSpPr>
        <p:spPr>
          <a:xfrm>
            <a:off x="767255" y="1986456"/>
            <a:ext cx="11424745" cy="4871544"/>
          </a:xfrm>
          <a:prstGeom prst="rect">
            <a:avLst/>
          </a:prstGeom>
        </p:spPr>
        <p:txBody>
          <a:bodyPr/>
          <a:lstStyle/>
          <a:p>
            <a:pPr marL="285750" lvl="0" indent="-285750">
              <a:lnSpc>
                <a:spcPct val="200000"/>
              </a:lnSpc>
              <a:buFont typeface="Wingdings" panose="05000000000000000000" pitchFamily="2" charset="2"/>
              <a:buChar char="q"/>
            </a:pPr>
            <a:r>
              <a:rPr lang="en-IN" dirty="0"/>
              <a:t>Web application development using Django Framework – Building blocks</a:t>
            </a:r>
          </a:p>
          <a:p>
            <a:pPr marL="742950" lvl="1" indent="-285750">
              <a:lnSpc>
                <a:spcPct val="200000"/>
              </a:lnSpc>
              <a:buFont typeface="Wingdings" panose="05000000000000000000" pitchFamily="2" charset="2"/>
              <a:buChar char="q"/>
            </a:pPr>
            <a:r>
              <a:rPr lang="en-IN" dirty="0"/>
              <a:t>24 hours course</a:t>
            </a:r>
          </a:p>
          <a:p>
            <a:pPr marL="742950" lvl="1" indent="-285750">
              <a:lnSpc>
                <a:spcPct val="200000"/>
              </a:lnSpc>
              <a:buFont typeface="Wingdings" panose="05000000000000000000" pitchFamily="2" charset="2"/>
              <a:buChar char="q"/>
            </a:pPr>
            <a:r>
              <a:rPr lang="en-IN" dirty="0"/>
              <a:t>This course aims to give basic introduction on how to build a web application using Django from scratch.</a:t>
            </a:r>
          </a:p>
          <a:p>
            <a:pPr marL="742950" lvl="1" indent="-285750">
              <a:lnSpc>
                <a:spcPct val="200000"/>
              </a:lnSpc>
              <a:buFont typeface="Wingdings" panose="05000000000000000000" pitchFamily="2" charset="2"/>
              <a:buChar char="q"/>
            </a:pPr>
            <a:endParaRPr lang="en-IN" dirty="0"/>
          </a:p>
          <a:p>
            <a:pPr marL="285750" indent="-285750">
              <a:lnSpc>
                <a:spcPct val="200000"/>
              </a:lnSpc>
              <a:buFont typeface="Wingdings" panose="05000000000000000000" pitchFamily="2" charset="2"/>
              <a:buChar char="q"/>
            </a:pPr>
            <a:r>
              <a:rPr lang="en-IN" dirty="0"/>
              <a:t>Pre-Requisites</a:t>
            </a:r>
          </a:p>
          <a:p>
            <a:pPr marL="742950" lvl="1" indent="-285750">
              <a:lnSpc>
                <a:spcPct val="200000"/>
              </a:lnSpc>
              <a:buFont typeface="Wingdings" panose="05000000000000000000" pitchFamily="2" charset="2"/>
              <a:buChar char="q"/>
            </a:pPr>
            <a:r>
              <a:rPr lang="en-IN" dirty="0"/>
              <a:t>A good knowledge of HTML, CSS, Bootstrap is </a:t>
            </a:r>
            <a:r>
              <a:rPr lang="en-IN" dirty="0" err="1"/>
              <a:t>advisiable</a:t>
            </a:r>
            <a:r>
              <a:rPr lang="en-IN" dirty="0"/>
              <a:t>.</a:t>
            </a:r>
          </a:p>
          <a:p>
            <a:pPr marL="742950" lvl="1" indent="-285750">
              <a:lnSpc>
                <a:spcPct val="200000"/>
              </a:lnSpc>
              <a:buFont typeface="Wingdings" panose="05000000000000000000" pitchFamily="2" charset="2"/>
              <a:buChar char="q"/>
            </a:pPr>
            <a:r>
              <a:rPr lang="en-IN" dirty="0"/>
              <a:t>Basics of Python Programming</a:t>
            </a:r>
          </a:p>
          <a:p>
            <a:pPr marL="742950" lvl="1" indent="-285750">
              <a:lnSpc>
                <a:spcPct val="150000"/>
              </a:lnSpc>
              <a:buFont typeface="Wingdings" panose="05000000000000000000" pitchFamily="2" charset="2"/>
              <a:buChar char="q"/>
            </a:pPr>
            <a:endParaRPr lang="en-IN" dirty="0"/>
          </a:p>
        </p:txBody>
      </p:sp>
    </p:spTree>
    <p:extLst>
      <p:ext uri="{BB962C8B-B14F-4D97-AF65-F5344CB8AC3E}">
        <p14:creationId xmlns:p14="http://schemas.microsoft.com/office/powerpoint/2010/main" val="1044835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730FF-04A9-488F-906C-C50B3C0AF2C3}"/>
              </a:ext>
            </a:extLst>
          </p:cNvPr>
          <p:cNvSpPr>
            <a:spLocks noGrp="1"/>
          </p:cNvSpPr>
          <p:nvPr>
            <p:ph type="title"/>
          </p:nvPr>
        </p:nvSpPr>
        <p:spPr/>
        <p:txBody>
          <a:bodyPr/>
          <a:lstStyle/>
          <a:p>
            <a:r>
              <a:rPr lang="en-IN" dirty="0"/>
              <a:t>Course Contents</a:t>
            </a:r>
          </a:p>
        </p:txBody>
      </p:sp>
      <p:sp>
        <p:nvSpPr>
          <p:cNvPr id="3" name="Rectangle 2">
            <a:extLst>
              <a:ext uri="{FF2B5EF4-FFF2-40B4-BE49-F238E27FC236}">
                <a16:creationId xmlns:a16="http://schemas.microsoft.com/office/drawing/2014/main" id="{3F45C291-7D90-4B05-8797-2F798EC586F6}"/>
              </a:ext>
            </a:extLst>
          </p:cNvPr>
          <p:cNvSpPr/>
          <p:nvPr/>
        </p:nvSpPr>
        <p:spPr>
          <a:xfrm>
            <a:off x="767255" y="1986456"/>
            <a:ext cx="11424745" cy="4871544"/>
          </a:xfrm>
          <a:prstGeom prst="rect">
            <a:avLst/>
          </a:prstGeom>
        </p:spPr>
        <p:txBody>
          <a:bodyPr/>
          <a:lstStyle/>
          <a:p>
            <a:pPr marL="285750" lvl="0" indent="-285750">
              <a:lnSpc>
                <a:spcPct val="150000"/>
              </a:lnSpc>
              <a:buFont typeface="Wingdings" panose="05000000000000000000" pitchFamily="2" charset="2"/>
              <a:buChar char="q"/>
            </a:pPr>
            <a:r>
              <a:rPr lang="en-IN" sz="2000" dirty="0"/>
              <a:t>  </a:t>
            </a:r>
            <a:r>
              <a:rPr lang="en-IN" sz="2000" baseline="0" dirty="0"/>
              <a:t>Introduction to web application</a:t>
            </a:r>
          </a:p>
          <a:p>
            <a:pPr marL="342900" lvl="0" indent="-342900">
              <a:lnSpc>
                <a:spcPct val="150000"/>
              </a:lnSpc>
              <a:buFont typeface="Wingdings" panose="05000000000000000000" pitchFamily="2" charset="2"/>
              <a:buChar char="q"/>
            </a:pPr>
            <a:r>
              <a:rPr lang="en-IN" sz="2000" dirty="0"/>
              <a:t> Role of a Web application developer</a:t>
            </a:r>
          </a:p>
          <a:p>
            <a:pPr marL="342900" lvl="0" indent="-342900">
              <a:lnSpc>
                <a:spcPct val="150000"/>
              </a:lnSpc>
              <a:buFont typeface="Wingdings" panose="05000000000000000000" pitchFamily="2" charset="2"/>
              <a:buChar char="q"/>
            </a:pPr>
            <a:r>
              <a:rPr lang="en-IN" sz="2000" baseline="0" dirty="0"/>
              <a:t> Web application development using Django – Building blocks</a:t>
            </a:r>
          </a:p>
          <a:p>
            <a:pPr marL="800100" lvl="1" indent="-342900">
              <a:lnSpc>
                <a:spcPct val="150000"/>
              </a:lnSpc>
              <a:buFont typeface="Courier New" panose="02070309020205020404" pitchFamily="49" charset="0"/>
              <a:buChar char="o"/>
            </a:pPr>
            <a:r>
              <a:rPr lang="en-IN" sz="2000" dirty="0"/>
              <a:t> Installing Django and creating a Django project (Module – 1)</a:t>
            </a:r>
          </a:p>
          <a:p>
            <a:pPr marL="800100" lvl="1" indent="-342900">
              <a:lnSpc>
                <a:spcPct val="150000"/>
              </a:lnSpc>
              <a:buFont typeface="Courier New" panose="02070309020205020404" pitchFamily="49" charset="0"/>
              <a:buChar char="o"/>
            </a:pPr>
            <a:r>
              <a:rPr lang="en-IN" sz="2000" baseline="0" dirty="0"/>
              <a:t> Building a</a:t>
            </a:r>
            <a:r>
              <a:rPr lang="en-IN" sz="2000" dirty="0"/>
              <a:t>n app inside a Django project (Module – 2)</a:t>
            </a:r>
          </a:p>
          <a:p>
            <a:pPr marL="800100" lvl="1" indent="-342900">
              <a:lnSpc>
                <a:spcPct val="150000"/>
              </a:lnSpc>
              <a:buFont typeface="Courier New" panose="02070309020205020404" pitchFamily="49" charset="0"/>
              <a:buChar char="o"/>
            </a:pPr>
            <a:r>
              <a:rPr lang="en-IN" sz="2000" baseline="0" dirty="0"/>
              <a:t> Creating templates (Module – </a:t>
            </a:r>
            <a:r>
              <a:rPr lang="en-IN" sz="2000" dirty="0"/>
              <a:t>3)</a:t>
            </a:r>
          </a:p>
          <a:p>
            <a:pPr marL="800100" lvl="1" indent="-342900">
              <a:lnSpc>
                <a:spcPct val="150000"/>
              </a:lnSpc>
              <a:buFont typeface="Courier New" panose="02070309020205020404" pitchFamily="49" charset="0"/>
              <a:buChar char="o"/>
            </a:pPr>
            <a:r>
              <a:rPr lang="en-IN" sz="2000" baseline="0" dirty="0"/>
              <a:t> Building Django models (Module – 4)</a:t>
            </a:r>
          </a:p>
          <a:p>
            <a:pPr marL="800100" lvl="1" indent="-342900">
              <a:lnSpc>
                <a:spcPct val="150000"/>
              </a:lnSpc>
              <a:buFont typeface="Courier New" panose="02070309020205020404" pitchFamily="49" charset="0"/>
              <a:buChar char="o"/>
            </a:pPr>
            <a:r>
              <a:rPr lang="en-IN" sz="2000" dirty="0"/>
              <a:t> Working with Django forms (Module – 5 &amp; 6)</a:t>
            </a:r>
          </a:p>
          <a:p>
            <a:pPr marL="800100" lvl="1" indent="-342900">
              <a:lnSpc>
                <a:spcPct val="150000"/>
              </a:lnSpc>
              <a:buFont typeface="Courier New" panose="02070309020205020404" pitchFamily="49" charset="0"/>
              <a:buChar char="o"/>
            </a:pPr>
            <a:r>
              <a:rPr lang="en-IN" sz="2000" baseline="0" dirty="0"/>
              <a:t> Authentication, Authorization and Custom Models (Module – 7)</a:t>
            </a:r>
          </a:p>
          <a:p>
            <a:pPr marL="800100" lvl="1" indent="-342900">
              <a:lnSpc>
                <a:spcPct val="150000"/>
              </a:lnSpc>
              <a:buFont typeface="Courier New" panose="02070309020205020404" pitchFamily="49" charset="0"/>
              <a:buChar char="o"/>
            </a:pPr>
            <a:r>
              <a:rPr lang="en-IN" sz="2000" dirty="0"/>
              <a:t> Additional Functionalities (Module – 8)</a:t>
            </a:r>
            <a:endParaRPr lang="en-IN" sz="2000" baseline="0" dirty="0"/>
          </a:p>
        </p:txBody>
      </p:sp>
    </p:spTree>
    <p:extLst>
      <p:ext uri="{BB962C8B-B14F-4D97-AF65-F5344CB8AC3E}">
        <p14:creationId xmlns:p14="http://schemas.microsoft.com/office/powerpoint/2010/main" val="3772880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730FF-04A9-488F-906C-C50B3C0AF2C3}"/>
              </a:ext>
            </a:extLst>
          </p:cNvPr>
          <p:cNvSpPr>
            <a:spLocks noGrp="1"/>
          </p:cNvSpPr>
          <p:nvPr>
            <p:ph type="title"/>
          </p:nvPr>
        </p:nvSpPr>
        <p:spPr>
          <a:xfrm>
            <a:off x="1024128" y="585216"/>
            <a:ext cx="10565360" cy="1499616"/>
          </a:xfrm>
        </p:spPr>
        <p:txBody>
          <a:bodyPr/>
          <a:lstStyle/>
          <a:p>
            <a:r>
              <a:rPr lang="en-IN" dirty="0"/>
              <a:t>Web Application – Introduction </a:t>
            </a:r>
          </a:p>
        </p:txBody>
      </p:sp>
      <p:sp>
        <p:nvSpPr>
          <p:cNvPr id="4" name="Content Placeholder 3">
            <a:extLst>
              <a:ext uri="{FF2B5EF4-FFF2-40B4-BE49-F238E27FC236}">
                <a16:creationId xmlns:a16="http://schemas.microsoft.com/office/drawing/2014/main" id="{1351EA26-A116-4377-BB92-EFD50140B3E8}"/>
              </a:ext>
            </a:extLst>
          </p:cNvPr>
          <p:cNvSpPr>
            <a:spLocks noGrp="1"/>
          </p:cNvSpPr>
          <p:nvPr>
            <p:ph idx="1"/>
          </p:nvPr>
        </p:nvSpPr>
        <p:spPr/>
        <p:txBody>
          <a:bodyPr>
            <a:normAutofit/>
          </a:bodyPr>
          <a:lstStyle/>
          <a:p>
            <a:pPr marL="446088" indent="-360363">
              <a:lnSpc>
                <a:spcPct val="250000"/>
              </a:lnSpc>
              <a:buFont typeface="Wingdings" panose="05000000000000000000" pitchFamily="2" charset="2"/>
              <a:buChar char="q"/>
            </a:pPr>
            <a:r>
              <a:rPr lang="en-IN" dirty="0"/>
              <a:t>What is a Website?</a:t>
            </a:r>
          </a:p>
          <a:p>
            <a:pPr marL="446088" indent="-360363">
              <a:lnSpc>
                <a:spcPct val="250000"/>
              </a:lnSpc>
              <a:buFont typeface="Wingdings" panose="05000000000000000000" pitchFamily="2" charset="2"/>
              <a:buChar char="q"/>
            </a:pPr>
            <a:r>
              <a:rPr lang="en-IN" dirty="0"/>
              <a:t>Client – Server Model</a:t>
            </a:r>
          </a:p>
          <a:p>
            <a:pPr marL="446088" indent="-360363">
              <a:lnSpc>
                <a:spcPct val="250000"/>
              </a:lnSpc>
              <a:buFont typeface="Wingdings" panose="05000000000000000000" pitchFamily="2" charset="2"/>
              <a:buChar char="q"/>
            </a:pPr>
            <a:r>
              <a:rPr lang="en-IN" dirty="0"/>
              <a:t>Understanding url patterns</a:t>
            </a:r>
          </a:p>
          <a:p>
            <a:pPr marL="446088" indent="-360363">
              <a:lnSpc>
                <a:spcPct val="250000"/>
              </a:lnSpc>
              <a:buFont typeface="Wingdings" panose="05000000000000000000" pitchFamily="2" charset="2"/>
              <a:buChar char="q"/>
            </a:pPr>
            <a:r>
              <a:rPr lang="en-IN" dirty="0"/>
              <a:t>Need for a Server based application</a:t>
            </a:r>
          </a:p>
          <a:p>
            <a:endParaRPr lang="en-IN" dirty="0"/>
          </a:p>
          <a:p>
            <a:endParaRPr lang="en-IN" dirty="0"/>
          </a:p>
          <a:p>
            <a:endParaRPr lang="en-IN" dirty="0"/>
          </a:p>
        </p:txBody>
      </p:sp>
      <p:sp>
        <p:nvSpPr>
          <p:cNvPr id="3" name="Rectangle 2">
            <a:extLst>
              <a:ext uri="{FF2B5EF4-FFF2-40B4-BE49-F238E27FC236}">
                <a16:creationId xmlns:a16="http://schemas.microsoft.com/office/drawing/2014/main" id="{3D9AB371-2C9A-45C9-844A-F5C34905F44E}"/>
              </a:ext>
            </a:extLst>
          </p:cNvPr>
          <p:cNvSpPr/>
          <p:nvPr/>
        </p:nvSpPr>
        <p:spPr>
          <a:xfrm>
            <a:off x="767255" y="1986456"/>
            <a:ext cx="11424745" cy="4871544"/>
          </a:xfrm>
          <a:prstGeom prst="rect">
            <a:avLst/>
          </a:prstGeom>
        </p:spPr>
        <p:txBody>
          <a:bodyPr/>
          <a:lstStyle/>
          <a:p>
            <a:pPr lvl="0">
              <a:buChar char="•"/>
            </a:pPr>
            <a:endParaRPr lang="en-IN" dirty="0"/>
          </a:p>
        </p:txBody>
      </p:sp>
    </p:spTree>
    <p:extLst>
      <p:ext uri="{BB962C8B-B14F-4D97-AF65-F5344CB8AC3E}">
        <p14:creationId xmlns:p14="http://schemas.microsoft.com/office/powerpoint/2010/main" val="2870448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Content Placeholder 3">
            <a:extLst>
              <a:ext uri="{FF2B5EF4-FFF2-40B4-BE49-F238E27FC236}">
                <a16:creationId xmlns:a16="http://schemas.microsoft.com/office/drawing/2014/main" id="{BA8D6FDE-24D8-4B92-BC32-9445B4B698BE}"/>
              </a:ext>
            </a:extLst>
          </p:cNvPr>
          <p:cNvPicPr>
            <a:picLocks/>
          </p:cNvPicPr>
          <p:nvPr/>
        </p:nvPicPr>
        <p:blipFill>
          <a:blip r:embed="rId3"/>
          <a:stretch>
            <a:fillRect/>
          </a:stretch>
        </p:blipFill>
        <p:spPr>
          <a:xfrm>
            <a:off x="850384" y="2218136"/>
            <a:ext cx="10931713" cy="4498860"/>
          </a:xfrm>
          <a:prstGeom prst="rect">
            <a:avLst/>
          </a:prstGeom>
          <a:ln w="57150" cmpd="thickThin">
            <a:solidFill>
              <a:schemeClr val="tx1">
                <a:lumMod val="50000"/>
                <a:lumOff val="50000"/>
              </a:schemeClr>
            </a:solidFill>
            <a:miter lim="800000"/>
          </a:ln>
        </p:spPr>
      </p:pic>
      <p:sp>
        <p:nvSpPr>
          <p:cNvPr id="4" name="Title 3">
            <a:extLst>
              <a:ext uri="{FF2B5EF4-FFF2-40B4-BE49-F238E27FC236}">
                <a16:creationId xmlns:a16="http://schemas.microsoft.com/office/drawing/2014/main" id="{BF471958-3580-417D-859E-A24FB37DC17F}"/>
              </a:ext>
            </a:extLst>
          </p:cNvPr>
          <p:cNvSpPr>
            <a:spLocks noGrp="1"/>
          </p:cNvSpPr>
          <p:nvPr>
            <p:ph type="title"/>
          </p:nvPr>
        </p:nvSpPr>
        <p:spPr/>
        <p:txBody>
          <a:bodyPr/>
          <a:lstStyle/>
          <a:p>
            <a:r>
              <a:rPr lang="en-IN" dirty="0"/>
              <a:t>client – server model</a:t>
            </a:r>
          </a:p>
        </p:txBody>
      </p:sp>
    </p:spTree>
    <p:extLst>
      <p:ext uri="{BB962C8B-B14F-4D97-AF65-F5344CB8AC3E}">
        <p14:creationId xmlns:p14="http://schemas.microsoft.com/office/powerpoint/2010/main" val="1467891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C22F46-A0E3-41F7-BC7C-7FE2AE0AF15D}"/>
              </a:ext>
            </a:extLst>
          </p:cNvPr>
          <p:cNvPicPr>
            <a:picLocks noChangeAspect="1"/>
          </p:cNvPicPr>
          <p:nvPr/>
        </p:nvPicPr>
        <p:blipFill>
          <a:blip r:embed="rId3"/>
          <a:stretch>
            <a:fillRect/>
          </a:stretch>
        </p:blipFill>
        <p:spPr>
          <a:xfrm>
            <a:off x="893379" y="2585546"/>
            <a:ext cx="10394731" cy="396239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style>
          <a:lnRef idx="0">
            <a:scrgbClr r="0" g="0" b="0"/>
          </a:lnRef>
          <a:fillRef idx="0">
            <a:scrgbClr r="0" g="0" b="0"/>
          </a:fillRef>
          <a:effectRef idx="0">
            <a:scrgbClr r="0" g="0" b="0"/>
          </a:effectRef>
          <a:fontRef idx="minor">
            <a:schemeClr val="accent6"/>
          </a:fontRef>
        </p:style>
      </p:pic>
      <p:sp>
        <p:nvSpPr>
          <p:cNvPr id="5" name="Title 4">
            <a:extLst>
              <a:ext uri="{FF2B5EF4-FFF2-40B4-BE49-F238E27FC236}">
                <a16:creationId xmlns:a16="http://schemas.microsoft.com/office/drawing/2014/main" id="{98475A7A-74DD-425F-AC58-9B3063E7A617}"/>
              </a:ext>
            </a:extLst>
          </p:cNvPr>
          <p:cNvSpPr>
            <a:spLocks noGrp="1"/>
          </p:cNvSpPr>
          <p:nvPr>
            <p:ph type="title"/>
          </p:nvPr>
        </p:nvSpPr>
        <p:spPr/>
        <p:txBody>
          <a:bodyPr/>
          <a:lstStyle/>
          <a:p>
            <a:r>
              <a:rPr lang="en-IN" dirty="0"/>
              <a:t>URL patterns</a:t>
            </a:r>
          </a:p>
        </p:txBody>
      </p:sp>
    </p:spTree>
    <p:extLst>
      <p:ext uri="{BB962C8B-B14F-4D97-AF65-F5344CB8AC3E}">
        <p14:creationId xmlns:p14="http://schemas.microsoft.com/office/powerpoint/2010/main" val="3759458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elated image">
            <a:extLst>
              <a:ext uri="{FF2B5EF4-FFF2-40B4-BE49-F238E27FC236}">
                <a16:creationId xmlns:a16="http://schemas.microsoft.com/office/drawing/2014/main" id="{B6FB9DD5-1082-4F07-9AFE-5A2101B69B8E}"/>
              </a:ext>
            </a:extLst>
          </p:cNvPr>
          <p:cNvPicPr/>
          <p:nvPr/>
        </p:nvPicPr>
        <p:blipFill rotWithShape="1">
          <a:blip r:embed="rId3">
            <a:extLst>
              <a:ext uri="{28A0092B-C50C-407E-A947-70E740481C1C}">
                <a14:useLocalDpi xmlns:a14="http://schemas.microsoft.com/office/drawing/2010/main" val="0"/>
              </a:ext>
            </a:extLst>
          </a:blip>
          <a:srcRect l="12125" r="13924" b="2"/>
          <a:stretch/>
        </p:blipFill>
        <p:spPr bwMode="auto">
          <a:xfrm>
            <a:off x="7893269" y="2084832"/>
            <a:ext cx="4172607" cy="4400052"/>
          </a:xfrm>
          <a:prstGeom prst="rect">
            <a:avLst/>
          </a:prstGeom>
          <a:noFill/>
          <a:ln w="57150" cmpd="thickThin">
            <a:solidFill>
              <a:schemeClr val="tx1">
                <a:lumMod val="50000"/>
                <a:lumOff val="50000"/>
              </a:schemeClr>
            </a:solidFill>
            <a:miter lim="800000"/>
          </a:ln>
        </p:spPr>
      </p:pic>
      <p:sp>
        <p:nvSpPr>
          <p:cNvPr id="6" name="Content Placeholder 5">
            <a:extLst>
              <a:ext uri="{FF2B5EF4-FFF2-40B4-BE49-F238E27FC236}">
                <a16:creationId xmlns:a16="http://schemas.microsoft.com/office/drawing/2014/main" id="{B4D13696-56FE-41F6-9E4F-17EFBA83C7D7}"/>
              </a:ext>
            </a:extLst>
          </p:cNvPr>
          <p:cNvSpPr>
            <a:spLocks noGrp="1"/>
          </p:cNvSpPr>
          <p:nvPr>
            <p:ph idx="1"/>
          </p:nvPr>
        </p:nvSpPr>
        <p:spPr>
          <a:xfrm>
            <a:off x="525517" y="2084832"/>
            <a:ext cx="7294180" cy="4610257"/>
          </a:xfrm>
        </p:spPr>
        <p:txBody>
          <a:bodyPr>
            <a:normAutofit fontScale="92500"/>
          </a:bodyPr>
          <a:lstStyle/>
          <a:p>
            <a:pPr marL="482600" indent="-342900">
              <a:spcAft>
                <a:spcPts val="1200"/>
              </a:spcAft>
              <a:buClr>
                <a:schemeClr val="tx1"/>
              </a:buClr>
              <a:buFont typeface="Wingdings" panose="05000000000000000000" pitchFamily="2" charset="2"/>
              <a:buChar char="q"/>
            </a:pPr>
            <a:r>
              <a:rPr lang="en-US" b="1" u="sng" dirty="0"/>
              <a:t>M</a:t>
            </a:r>
            <a:r>
              <a:rPr lang="en-US" dirty="0"/>
              <a:t>odel </a:t>
            </a:r>
            <a:r>
              <a:rPr lang="en-US" b="1" u="sng" dirty="0"/>
              <a:t>V</a:t>
            </a:r>
            <a:r>
              <a:rPr lang="en-US" dirty="0"/>
              <a:t>iew </a:t>
            </a:r>
            <a:r>
              <a:rPr lang="en-US" b="1" u="sng" dirty="0"/>
              <a:t>C</a:t>
            </a:r>
            <a:r>
              <a:rPr lang="en-US" dirty="0"/>
              <a:t>ontroller or MVC as it is popularly called, is a software design pattern for developing web applications.</a:t>
            </a:r>
          </a:p>
          <a:p>
            <a:pPr marL="482600" indent="-342900">
              <a:spcAft>
                <a:spcPts val="1200"/>
              </a:spcAft>
              <a:buClr>
                <a:schemeClr val="tx1"/>
              </a:buClr>
              <a:buFont typeface="Wingdings" panose="05000000000000000000" pitchFamily="2" charset="2"/>
              <a:buChar char="q"/>
            </a:pPr>
            <a:r>
              <a:rPr lang="en-US" dirty="0"/>
              <a:t>The Model: The model is responsible for managing the data of the application. It responds to the request from the view and it also responds to instructions from the controller to update itself.</a:t>
            </a:r>
          </a:p>
          <a:p>
            <a:pPr marL="482600" indent="-342900">
              <a:spcAft>
                <a:spcPts val="1200"/>
              </a:spcAft>
              <a:buClr>
                <a:schemeClr val="tx1"/>
              </a:buClr>
              <a:buFont typeface="Wingdings" panose="05000000000000000000" pitchFamily="2" charset="2"/>
              <a:buChar char="q"/>
            </a:pPr>
            <a:r>
              <a:rPr lang="en-US" dirty="0"/>
              <a:t>The View: It means presentation of data in a particular format, triggered by a controller's decision to present the data. </a:t>
            </a:r>
          </a:p>
          <a:p>
            <a:pPr marL="482600" indent="-342900">
              <a:spcAft>
                <a:spcPts val="1200"/>
              </a:spcAft>
              <a:buClr>
                <a:schemeClr val="tx1"/>
              </a:buClr>
              <a:buFont typeface="Wingdings" panose="05000000000000000000" pitchFamily="2" charset="2"/>
              <a:buChar char="q"/>
            </a:pPr>
            <a:r>
              <a:rPr lang="en-US" dirty="0"/>
              <a:t>The Controller: The controller is responsible for responding to the user input and perform interactions on the data model objects. The controller receives the input, it validates the input and then performs the business operation that modifies the state of the data model.</a:t>
            </a:r>
            <a:endParaRPr lang="en-IN" dirty="0"/>
          </a:p>
        </p:txBody>
      </p:sp>
      <p:sp>
        <p:nvSpPr>
          <p:cNvPr id="5" name="Title 4">
            <a:extLst>
              <a:ext uri="{FF2B5EF4-FFF2-40B4-BE49-F238E27FC236}">
                <a16:creationId xmlns:a16="http://schemas.microsoft.com/office/drawing/2014/main" id="{39497FD9-367A-4103-8DBC-19572EE1CE5F}"/>
              </a:ext>
            </a:extLst>
          </p:cNvPr>
          <p:cNvSpPr>
            <a:spLocks noGrp="1"/>
          </p:cNvSpPr>
          <p:nvPr>
            <p:ph type="title"/>
          </p:nvPr>
        </p:nvSpPr>
        <p:spPr/>
        <p:txBody>
          <a:bodyPr/>
          <a:lstStyle/>
          <a:p>
            <a:r>
              <a:rPr lang="en-IN" dirty="0"/>
              <a:t>Mvc architecture</a:t>
            </a:r>
          </a:p>
        </p:txBody>
      </p:sp>
    </p:spTree>
    <p:extLst>
      <p:ext uri="{BB962C8B-B14F-4D97-AF65-F5344CB8AC3E}">
        <p14:creationId xmlns:p14="http://schemas.microsoft.com/office/powerpoint/2010/main" val="3353896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386BB-9826-4C67-946B-FD814513E1DE}"/>
              </a:ext>
            </a:extLst>
          </p:cNvPr>
          <p:cNvSpPr>
            <a:spLocks noGrp="1"/>
          </p:cNvSpPr>
          <p:nvPr>
            <p:ph type="title"/>
          </p:nvPr>
        </p:nvSpPr>
        <p:spPr/>
        <p:txBody>
          <a:bodyPr/>
          <a:lstStyle/>
          <a:p>
            <a:r>
              <a:rPr lang="en-IN" dirty="0"/>
              <a:t>Django – big picture</a:t>
            </a:r>
          </a:p>
        </p:txBody>
      </p:sp>
      <p:sp>
        <p:nvSpPr>
          <p:cNvPr id="3" name="Content Placeholder 2">
            <a:extLst>
              <a:ext uri="{FF2B5EF4-FFF2-40B4-BE49-F238E27FC236}">
                <a16:creationId xmlns:a16="http://schemas.microsoft.com/office/drawing/2014/main" id="{93D25D23-B51A-41A4-82E2-6316BBBBC67C}"/>
              </a:ext>
            </a:extLst>
          </p:cNvPr>
          <p:cNvSpPr>
            <a:spLocks noGrp="1"/>
          </p:cNvSpPr>
          <p:nvPr>
            <p:ph idx="1"/>
          </p:nvPr>
        </p:nvSpPr>
        <p:spPr>
          <a:xfrm>
            <a:off x="620110" y="2285999"/>
            <a:ext cx="11193518" cy="4465675"/>
          </a:xfrm>
        </p:spPr>
        <p:txBody>
          <a:bodyPr>
            <a:normAutofit fontScale="92500"/>
          </a:bodyPr>
          <a:lstStyle/>
          <a:p>
            <a:pPr marL="427038" indent="-342900">
              <a:lnSpc>
                <a:spcPct val="150000"/>
              </a:lnSpc>
              <a:buFont typeface="Wingdings" panose="05000000000000000000" pitchFamily="2" charset="2"/>
              <a:buChar char="q"/>
            </a:pPr>
            <a:r>
              <a:rPr lang="en-IN" dirty="0"/>
              <a:t>Django is a free and open source web application framework, written in Python and based on MVC Pattern. </a:t>
            </a:r>
          </a:p>
          <a:p>
            <a:pPr marL="427038" indent="-342900">
              <a:lnSpc>
                <a:spcPct val="150000"/>
              </a:lnSpc>
              <a:buFont typeface="Wingdings" panose="05000000000000000000" pitchFamily="2" charset="2"/>
              <a:buChar char="q"/>
            </a:pPr>
            <a:r>
              <a:rPr lang="en-IN" dirty="0"/>
              <a:t>A web framework is a set of components that helps you to develop websites faster and easier.</a:t>
            </a:r>
          </a:p>
          <a:p>
            <a:pPr marL="427038" indent="-342900">
              <a:lnSpc>
                <a:spcPct val="150000"/>
              </a:lnSpc>
              <a:buFont typeface="Wingdings" panose="05000000000000000000" pitchFamily="2" charset="2"/>
              <a:buChar char="q"/>
            </a:pPr>
            <a:r>
              <a:rPr lang="en-IN" dirty="0"/>
              <a:t>Django’s models provide an Object-relational Mapping (ORM) to the underlying database.</a:t>
            </a:r>
          </a:p>
          <a:p>
            <a:pPr marL="427038" indent="-342900">
              <a:lnSpc>
                <a:spcPct val="150000"/>
              </a:lnSpc>
              <a:buFont typeface="Wingdings" panose="05000000000000000000" pitchFamily="2" charset="2"/>
              <a:buChar char="q"/>
            </a:pPr>
            <a:r>
              <a:rPr lang="en-IN" dirty="0"/>
              <a:t>A Django template is a text file designed to separate an application’s data from the way it is presented.</a:t>
            </a:r>
          </a:p>
          <a:p>
            <a:pPr marL="427038" indent="-342900">
              <a:lnSpc>
                <a:spcPct val="150000"/>
              </a:lnSpc>
              <a:buFont typeface="Wingdings" panose="05000000000000000000" pitchFamily="2" charset="2"/>
              <a:buChar char="q"/>
            </a:pPr>
            <a:r>
              <a:rPr lang="en-IN" dirty="0"/>
              <a:t>Django’s views are the information brokers of a Django application. A view sources data from your database (or an external data source or service) and delivers it to a template.</a:t>
            </a:r>
          </a:p>
          <a:p>
            <a:endParaRPr lang="en-IN" dirty="0"/>
          </a:p>
        </p:txBody>
      </p:sp>
    </p:spTree>
    <p:extLst>
      <p:ext uri="{BB962C8B-B14F-4D97-AF65-F5344CB8AC3E}">
        <p14:creationId xmlns:p14="http://schemas.microsoft.com/office/powerpoint/2010/main" val="594823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35014-CF22-4C9D-9B46-4EE29D2B202E}"/>
              </a:ext>
            </a:extLst>
          </p:cNvPr>
          <p:cNvSpPr>
            <a:spLocks noGrp="1"/>
          </p:cNvSpPr>
          <p:nvPr>
            <p:ph type="title"/>
          </p:nvPr>
        </p:nvSpPr>
        <p:spPr/>
        <p:txBody>
          <a:bodyPr/>
          <a:lstStyle/>
          <a:p>
            <a:r>
              <a:rPr lang="en-IN" dirty="0"/>
              <a:t>Installing Django</a:t>
            </a:r>
          </a:p>
        </p:txBody>
      </p:sp>
      <p:graphicFrame>
        <p:nvGraphicFramePr>
          <p:cNvPr id="6" name="Content Placeholder 5">
            <a:extLst>
              <a:ext uri="{FF2B5EF4-FFF2-40B4-BE49-F238E27FC236}">
                <a16:creationId xmlns:a16="http://schemas.microsoft.com/office/drawing/2014/main" id="{C2908544-8D54-4BF9-A09B-FE52BE74377F}"/>
              </a:ext>
            </a:extLst>
          </p:cNvPr>
          <p:cNvGraphicFramePr>
            <a:graphicFrameLocks noGrp="1"/>
          </p:cNvGraphicFramePr>
          <p:nvPr>
            <p:ph idx="1"/>
            <p:extLst>
              <p:ext uri="{D42A27DB-BD31-4B8C-83A1-F6EECF244321}">
                <p14:modId xmlns:p14="http://schemas.microsoft.com/office/powerpoint/2010/main" val="4031545560"/>
              </p:ext>
            </p:extLst>
          </p:nvPr>
        </p:nvGraphicFramePr>
        <p:xfrm>
          <a:off x="777766" y="2165131"/>
          <a:ext cx="11277600" cy="4256690"/>
        </p:xfrm>
        <a:graphic>
          <a:graphicData uri="http://schemas.openxmlformats.org/drawingml/2006/table">
            <a:tbl>
              <a:tblPr firstRow="1" bandRow="1">
                <a:tableStyleId>{5C22544A-7EE6-4342-B048-85BDC9FD1C3A}</a:tableStyleId>
              </a:tblPr>
              <a:tblGrid>
                <a:gridCol w="756744">
                  <a:extLst>
                    <a:ext uri="{9D8B030D-6E8A-4147-A177-3AD203B41FA5}">
                      <a16:colId xmlns:a16="http://schemas.microsoft.com/office/drawing/2014/main" val="3339819478"/>
                    </a:ext>
                  </a:extLst>
                </a:gridCol>
                <a:gridCol w="4729656">
                  <a:extLst>
                    <a:ext uri="{9D8B030D-6E8A-4147-A177-3AD203B41FA5}">
                      <a16:colId xmlns:a16="http://schemas.microsoft.com/office/drawing/2014/main" val="784093519"/>
                    </a:ext>
                  </a:extLst>
                </a:gridCol>
                <a:gridCol w="5791200">
                  <a:extLst>
                    <a:ext uri="{9D8B030D-6E8A-4147-A177-3AD203B41FA5}">
                      <a16:colId xmlns:a16="http://schemas.microsoft.com/office/drawing/2014/main" val="3094497733"/>
                    </a:ext>
                  </a:extLst>
                </a:gridCol>
              </a:tblGrid>
              <a:tr h="486900">
                <a:tc>
                  <a:txBody>
                    <a:bodyPr/>
                    <a:lstStyle/>
                    <a:p>
                      <a:pPr algn="ctr"/>
                      <a:r>
                        <a:rPr lang="en-IN" sz="2000" dirty="0"/>
                        <a:t>Steps</a:t>
                      </a:r>
                    </a:p>
                  </a:txBody>
                  <a:tcPr/>
                </a:tc>
                <a:tc>
                  <a:txBody>
                    <a:bodyPr/>
                    <a:lstStyle/>
                    <a:p>
                      <a:pPr algn="ctr"/>
                      <a:r>
                        <a:rPr lang="en-IN" sz="2000" dirty="0"/>
                        <a:t>Description</a:t>
                      </a:r>
                    </a:p>
                  </a:txBody>
                  <a:tcPr/>
                </a:tc>
                <a:tc>
                  <a:txBody>
                    <a:bodyPr/>
                    <a:lstStyle/>
                    <a:p>
                      <a:pPr algn="ctr"/>
                      <a:r>
                        <a:rPr lang="en-IN" sz="2000" dirty="0"/>
                        <a:t>Syntax</a:t>
                      </a:r>
                    </a:p>
                  </a:txBody>
                  <a:tcPr/>
                </a:tc>
                <a:extLst>
                  <a:ext uri="{0D108BD9-81ED-4DB2-BD59-A6C34878D82A}">
                    <a16:rowId xmlns:a16="http://schemas.microsoft.com/office/drawing/2014/main" val="3023233912"/>
                  </a:ext>
                </a:extLst>
              </a:tr>
              <a:tr h="629405">
                <a:tc>
                  <a:txBody>
                    <a:bodyPr/>
                    <a:lstStyle/>
                    <a:p>
                      <a:pPr algn="ctr"/>
                      <a:r>
                        <a:rPr lang="en-IN" sz="2000" dirty="0"/>
                        <a:t>01</a:t>
                      </a:r>
                    </a:p>
                  </a:txBody>
                  <a:tcPr anchor="ctr"/>
                </a:tc>
                <a:tc>
                  <a:txBody>
                    <a:bodyPr/>
                    <a:lstStyle/>
                    <a:p>
                      <a:r>
                        <a:rPr lang="en-IN" sz="2000" dirty="0"/>
                        <a:t>Verify Python installation</a:t>
                      </a:r>
                    </a:p>
                  </a:txBody>
                  <a:tcPr anchor="ctr"/>
                </a:tc>
                <a:tc>
                  <a:txBody>
                    <a:bodyPr/>
                    <a:lstStyle/>
                    <a:p>
                      <a:pPr lvl="1"/>
                      <a:r>
                        <a:rPr lang="en-IN" sz="2000" dirty="0"/>
                        <a:t>$ python -V</a:t>
                      </a:r>
                    </a:p>
                  </a:txBody>
                  <a:tcPr anchor="ctr"/>
                </a:tc>
                <a:extLst>
                  <a:ext uri="{0D108BD9-81ED-4DB2-BD59-A6C34878D82A}">
                    <a16:rowId xmlns:a16="http://schemas.microsoft.com/office/drawing/2014/main" val="1919645334"/>
                  </a:ext>
                </a:extLst>
              </a:tr>
              <a:tr h="1277094">
                <a:tc>
                  <a:txBody>
                    <a:bodyPr/>
                    <a:lstStyle/>
                    <a:p>
                      <a:pPr algn="ctr"/>
                      <a:r>
                        <a:rPr lang="en-IN" sz="2000" dirty="0"/>
                        <a:t>02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i="0" kern="1200" dirty="0">
                          <a:solidFill>
                            <a:schemeClr val="dk1"/>
                          </a:solidFill>
                          <a:effectLst/>
                          <a:latin typeface="+mn-lt"/>
                          <a:ea typeface="+mn-ea"/>
                          <a:cs typeface="+mn-cs"/>
                        </a:rPr>
                        <a:t>Set up virtual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000" b="0" i="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i="0" kern="1200" dirty="0">
                          <a:solidFill>
                            <a:schemeClr val="dk1"/>
                          </a:solidFill>
                          <a:effectLst/>
                          <a:latin typeface="+mn-lt"/>
                          <a:ea typeface="+mn-ea"/>
                          <a:cs typeface="+mn-cs"/>
                        </a:rPr>
                        <a:t>Activate the virtual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000" b="0" i="0" kern="1200" dirty="0">
                        <a:solidFill>
                          <a:schemeClr val="dk1"/>
                        </a:solidFill>
                        <a:effectLst/>
                        <a:latin typeface="+mn-lt"/>
                        <a:ea typeface="+mn-ea"/>
                        <a:cs typeface="+mn-cs"/>
                      </a:endParaRPr>
                    </a:p>
                  </a:txBody>
                  <a:tcPr anchor="ctr"/>
                </a:tc>
                <a:tc>
                  <a:txBody>
                    <a:bodyPr/>
                    <a:lstStyle/>
                    <a:p>
                      <a:pPr lvl="1"/>
                      <a:r>
                        <a:rPr lang="en-IN" sz="2000" dirty="0"/>
                        <a:t>$ python -m </a:t>
                      </a:r>
                      <a:r>
                        <a:rPr lang="en-IN" sz="2000" dirty="0" err="1"/>
                        <a:t>venv</a:t>
                      </a:r>
                      <a:r>
                        <a:rPr lang="en-IN" sz="2000" dirty="0"/>
                        <a:t> </a:t>
                      </a:r>
                      <a:r>
                        <a:rPr lang="en-IN" sz="2000" dirty="0" err="1"/>
                        <a:t>exmple</a:t>
                      </a:r>
                      <a:endParaRPr lang="en-IN" sz="2000" dirty="0"/>
                    </a:p>
                    <a:p>
                      <a:pPr lvl="1"/>
                      <a:endParaRPr lang="en-IN" sz="2000" dirty="0"/>
                    </a:p>
                    <a:p>
                      <a:pPr lvl="1"/>
                      <a:r>
                        <a:rPr lang="en-IN" sz="2000" dirty="0"/>
                        <a:t>$ example\Scripts\activate</a:t>
                      </a:r>
                    </a:p>
                    <a:p>
                      <a:pPr lvl="1"/>
                      <a:endParaRPr lang="en-IN" sz="2000" dirty="0"/>
                    </a:p>
                  </a:txBody>
                  <a:tcPr anchor="ctr"/>
                </a:tc>
                <a:extLst>
                  <a:ext uri="{0D108BD9-81ED-4DB2-BD59-A6C34878D82A}">
                    <a16:rowId xmlns:a16="http://schemas.microsoft.com/office/drawing/2014/main" val="2963294747"/>
                  </a:ext>
                </a:extLst>
              </a:tr>
              <a:tr h="1829745">
                <a:tc>
                  <a:txBody>
                    <a:bodyPr/>
                    <a:lstStyle/>
                    <a:p>
                      <a:pPr algn="ctr"/>
                      <a:r>
                        <a:rPr lang="en-IN" sz="2000" dirty="0"/>
                        <a:t>03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i="0" kern="1200" dirty="0">
                          <a:solidFill>
                            <a:schemeClr val="dk1"/>
                          </a:solidFill>
                          <a:effectLst/>
                          <a:latin typeface="+mn-lt"/>
                          <a:ea typeface="+mn-ea"/>
                          <a:cs typeface="+mn-cs"/>
                        </a:rPr>
                        <a:t>Upgrade pip command (not always needed)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000" b="0" i="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i="0" kern="1200" dirty="0">
                          <a:solidFill>
                            <a:schemeClr val="dk1"/>
                          </a:solidFill>
                          <a:effectLst/>
                          <a:latin typeface="+mn-lt"/>
                          <a:ea typeface="+mn-ea"/>
                          <a:cs typeface="+mn-cs"/>
                        </a:rPr>
                        <a:t>Install Django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000" b="0" i="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i="0" kern="1200" dirty="0">
                          <a:solidFill>
                            <a:schemeClr val="dk1"/>
                          </a:solidFill>
                          <a:effectLst/>
                          <a:latin typeface="+mn-lt"/>
                          <a:ea typeface="+mn-ea"/>
                          <a:cs typeface="+mn-cs"/>
                        </a:rPr>
                        <a:t>Check Django version</a:t>
                      </a:r>
                      <a:endParaRPr lang="en-IN" sz="2000" dirty="0"/>
                    </a:p>
                  </a:txBody>
                  <a:tcPr anchor="ctr"/>
                </a:tc>
                <a:tc>
                  <a:txBody>
                    <a:bodyPr/>
                    <a:lstStyle/>
                    <a:p>
                      <a:pPr lvl="1"/>
                      <a:r>
                        <a:rPr lang="en-IN" sz="2000" dirty="0"/>
                        <a:t>$ </a:t>
                      </a:r>
                      <a:r>
                        <a:rPr lang="sv-SE" sz="2000" dirty="0"/>
                        <a:t>python -m pip install --upgrade pip</a:t>
                      </a:r>
                    </a:p>
                    <a:p>
                      <a:pPr lvl="1"/>
                      <a:endParaRPr lang="sv-SE" sz="2000" dirty="0"/>
                    </a:p>
                    <a:p>
                      <a:pPr lvl="1"/>
                      <a:r>
                        <a:rPr lang="sv-SE" sz="2000" dirty="0"/>
                        <a:t>$ python -m pip install django</a:t>
                      </a:r>
                    </a:p>
                    <a:p>
                      <a:pPr lvl="1"/>
                      <a:endParaRPr lang="sv-SE" sz="2000" dirty="0"/>
                    </a:p>
                    <a:p>
                      <a:pPr lvl="1"/>
                      <a:r>
                        <a:rPr lang="sv-SE" sz="2000" dirty="0"/>
                        <a:t>$ python -m django --version</a:t>
                      </a:r>
                      <a:endParaRPr lang="en-IN" sz="2000" dirty="0"/>
                    </a:p>
                  </a:txBody>
                  <a:tcPr anchor="ctr"/>
                </a:tc>
                <a:extLst>
                  <a:ext uri="{0D108BD9-81ED-4DB2-BD59-A6C34878D82A}">
                    <a16:rowId xmlns:a16="http://schemas.microsoft.com/office/drawing/2014/main" val="227263805"/>
                  </a:ext>
                </a:extLst>
              </a:tr>
            </a:tbl>
          </a:graphicData>
        </a:graphic>
      </p:graphicFrame>
    </p:spTree>
    <p:extLst>
      <p:ext uri="{BB962C8B-B14F-4D97-AF65-F5344CB8AC3E}">
        <p14:creationId xmlns:p14="http://schemas.microsoft.com/office/powerpoint/2010/main" val="263755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4895</TotalTime>
  <Words>430</Words>
  <Application>Microsoft Office PowerPoint</Application>
  <PresentationFormat>Widescreen</PresentationFormat>
  <Paragraphs>86</Paragraphs>
  <Slides>10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vt:lpstr>
      <vt:lpstr>Courier New</vt:lpstr>
      <vt:lpstr>Tw Cen MT</vt:lpstr>
      <vt:lpstr>Tw Cen MT Condensed</vt:lpstr>
      <vt:lpstr>Wingdings</vt:lpstr>
      <vt:lpstr>Wingdings 3</vt:lpstr>
      <vt:lpstr>Integral</vt:lpstr>
      <vt:lpstr>DJANGO </vt:lpstr>
      <vt:lpstr>Course Duration and Pre-requisites </vt:lpstr>
      <vt:lpstr>Course Contents</vt:lpstr>
      <vt:lpstr>Web Application – Introduction </vt:lpstr>
      <vt:lpstr>client – server model</vt:lpstr>
      <vt:lpstr>URL patterns</vt:lpstr>
      <vt:lpstr>Mvc architecture</vt:lpstr>
      <vt:lpstr>Django – big picture</vt:lpstr>
      <vt:lpstr>Installing Django</vt:lpstr>
      <vt:lpstr>Creating a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dc:title>
  <dc:creator>Sia</dc:creator>
  <cp:lastModifiedBy>Sia</cp:lastModifiedBy>
  <cp:revision>67</cp:revision>
  <dcterms:created xsi:type="dcterms:W3CDTF">2018-04-18T07:45:03Z</dcterms:created>
  <dcterms:modified xsi:type="dcterms:W3CDTF">2018-09-16T05:05:12Z</dcterms:modified>
</cp:coreProperties>
</file>