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1" r:id="rId5"/>
    <p:sldId id="309" r:id="rId6"/>
    <p:sldId id="299" r:id="rId7"/>
    <p:sldId id="329" r:id="rId8"/>
    <p:sldId id="311" r:id="rId9"/>
    <p:sldId id="328" r:id="rId10"/>
    <p:sldId id="327" r:id="rId11"/>
    <p:sldId id="301" r:id="rId12"/>
    <p:sldId id="269" r:id="rId13"/>
    <p:sldId id="304" r:id="rId14"/>
    <p:sldId id="312" r:id="rId15"/>
    <p:sldId id="314" r:id="rId16"/>
    <p:sldId id="317" r:id="rId17"/>
    <p:sldId id="282" r:id="rId18"/>
    <p:sldId id="284" r:id="rId19"/>
    <p:sldId id="319" r:id="rId20"/>
    <p:sldId id="326" r:id="rId21"/>
    <p:sldId id="325" r:id="rId22"/>
    <p:sldId id="320" r:id="rId23"/>
    <p:sldId id="323" r:id="rId24"/>
    <p:sldId id="33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24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3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3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6E732A4-347A-4EB8-AD37-65FC5A8CB003}" type="datetimeFigureOut">
              <a:rPr lang="en-IN" smtClean="0"/>
              <a:pPr/>
              <a:t>20-07-2020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26F9660-B19A-42D4-B86B-74A9435F550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928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32A4-347A-4EB8-AD37-65FC5A8CB003}" type="datetimeFigureOut">
              <a:rPr lang="en-IN" smtClean="0"/>
              <a:pPr/>
              <a:t>20-07-2020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9660-B19A-42D4-B86B-74A9435F55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51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1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32A4-347A-4EB8-AD37-65FC5A8CB003}" type="datetimeFigureOut">
              <a:rPr lang="en-IN" smtClean="0"/>
              <a:pPr/>
              <a:t>20-07-2020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9660-B19A-42D4-B86B-74A9435F55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41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32A4-347A-4EB8-AD37-65FC5A8CB003}" type="datetimeFigureOut">
              <a:rPr lang="en-IN" smtClean="0"/>
              <a:pPr/>
              <a:t>20-07-2020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9660-B19A-42D4-B86B-74A9435F55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2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3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3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32A4-347A-4EB8-AD37-65FC5A8CB003}" type="datetimeFigureOut">
              <a:rPr lang="en-IN" smtClean="0"/>
              <a:pPr/>
              <a:t>20-07-2020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9660-B19A-42D4-B86B-74A9435F550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52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3" y="1828801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1" y="1828801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32A4-347A-4EB8-AD37-65FC5A8CB003}" type="datetimeFigureOut">
              <a:rPr lang="en-IN" smtClean="0"/>
              <a:pPr/>
              <a:t>20-07-2020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9660-B19A-42D4-B86B-74A9435F55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35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3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3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1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1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32A4-347A-4EB8-AD37-65FC5A8CB003}" type="datetimeFigureOut">
              <a:rPr lang="en-IN" smtClean="0"/>
              <a:pPr/>
              <a:t>20-07-2020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9660-B19A-42D4-B86B-74A9435F55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99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32A4-347A-4EB8-AD37-65FC5A8CB003}" type="datetimeFigureOut">
              <a:rPr lang="en-IN" smtClean="0"/>
              <a:pPr/>
              <a:t>20-07-2020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9660-B19A-42D4-B86B-74A9435F55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55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32A4-347A-4EB8-AD37-65FC5A8CB003}" type="datetimeFigureOut">
              <a:rPr lang="en-IN" smtClean="0"/>
              <a:pPr/>
              <a:t>20-07-2020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9660-B19A-42D4-B86B-74A9435F55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9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9" y="457201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7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9" y="2099735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32A4-347A-4EB8-AD37-65FC5A8CB003}" type="datetimeFigureOut">
              <a:rPr lang="en-IN" smtClean="0"/>
              <a:pPr/>
              <a:t>20-07-2020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9660-B19A-42D4-B86B-74A9435F55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2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105400"/>
            <a:ext cx="11292841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1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11292841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90"/>
            <a:ext cx="9982201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32A4-347A-4EB8-AD37-65FC5A8CB003}" type="datetimeFigureOut">
              <a:rPr lang="en-IN" smtClean="0"/>
              <a:pPr/>
              <a:t>20-07-2020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F9660-B19A-42D4-B86B-74A9435F55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69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1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1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3" y="998538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6E732A4-347A-4EB8-AD37-65FC5A8CB003}" type="datetimeFigureOut">
              <a:rPr lang="en-IN" smtClean="0"/>
              <a:pPr/>
              <a:t>20-07-2020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3" y="4046538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1" y="6172201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26F9660-B19A-42D4-B86B-74A9435F55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77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4BA0-6D6A-4CBE-9C8E-1CDBA499C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San Francisco Employee Data Prediction</a:t>
            </a:r>
            <a:br>
              <a:rPr lang="en-US" sz="5400" dirty="0"/>
            </a:b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2D36E-5A96-48A3-9389-4A646FB16F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285</a:t>
            </a:r>
          </a:p>
          <a:p>
            <a:r>
              <a:rPr lang="en-IN" dirty="0"/>
              <a:t>Vaidehi Rathkanthiwar</a:t>
            </a:r>
          </a:p>
          <a:p>
            <a:r>
              <a:rPr lang="en-IN"/>
              <a:t>Data Analytics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4871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653" y="390906"/>
            <a:ext cx="10541859" cy="63348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Mean comparison for Organization_group </a:t>
            </a:r>
            <a:endParaRPr lang="en-IN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86CAC4-DF00-4D19-96CE-AEF7C03F7538}"/>
              </a:ext>
            </a:extLst>
          </p:cNvPr>
          <p:cNvSpPr/>
          <p:nvPr/>
        </p:nvSpPr>
        <p:spPr>
          <a:xfrm>
            <a:off x="412653" y="1066590"/>
            <a:ext cx="1012920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en-US" dirty="0">
                <a:solidFill>
                  <a:srgbClr val="222222"/>
                </a:solidFill>
                <a:latin typeface="Roboto"/>
              </a:rPr>
              <a:t>Salaries and </a:t>
            </a:r>
            <a:r>
              <a:rPr lang="en-US" dirty="0" err="1">
                <a:solidFill>
                  <a:srgbClr val="222222"/>
                </a:solidFill>
                <a:latin typeface="Roboto"/>
              </a:rPr>
              <a:t>organization_group</a:t>
            </a:r>
            <a:endParaRPr lang="en-US" dirty="0"/>
          </a:p>
          <a:p>
            <a:br>
              <a:rPr lang="en-US" dirty="0"/>
            </a:br>
            <a:r>
              <a:rPr lang="en-US" dirty="0">
                <a:solidFill>
                  <a:srgbClr val="222222"/>
                </a:solidFill>
                <a:latin typeface="Roboto"/>
              </a:rPr>
              <a:t>We can compare means in box pot as variation is almost same in all the cases. </a:t>
            </a:r>
          </a:p>
          <a:p>
            <a:endParaRPr lang="en-US" dirty="0">
              <a:solidFill>
                <a:srgbClr val="222222"/>
              </a:solidFill>
              <a:latin typeface="Roboto"/>
            </a:endParaRPr>
          </a:p>
          <a:p>
            <a:endParaRPr lang="en-US" dirty="0">
              <a:solidFill>
                <a:srgbClr val="222222"/>
              </a:solidFill>
              <a:latin typeface="Roboto"/>
            </a:endParaRPr>
          </a:p>
          <a:p>
            <a:r>
              <a:rPr lang="en-US" dirty="0">
                <a:solidFill>
                  <a:srgbClr val="222222"/>
                </a:solidFill>
                <a:latin typeface="Roboto"/>
              </a:rPr>
              <a:t>Public Protection group has the maximum average salaries.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9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22" y="182880"/>
            <a:ext cx="10691276" cy="42394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Building Models for Predicting Total Compensation </a:t>
            </a:r>
            <a:endParaRPr lang="en-IN" sz="2800" b="1" dirty="0">
              <a:solidFill>
                <a:srgbClr val="0070C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915071"/>
            <a:ext cx="5271378" cy="49876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Dummy variables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0" y="1426517"/>
            <a:ext cx="4881585" cy="2304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5646397" y="1290151"/>
            <a:ext cx="4480560" cy="72043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 Hold Out Evaluation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8" name="Content Placeholder 7" descr="holdout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5891494" y="1904413"/>
            <a:ext cx="4821383" cy="1427487"/>
          </a:xfrm>
        </p:spPr>
      </p:pic>
      <p:sp>
        <p:nvSpPr>
          <p:cNvPr id="10" name="TextBox 9"/>
          <p:cNvSpPr txBox="1"/>
          <p:nvPr/>
        </p:nvSpPr>
        <p:spPr>
          <a:xfrm>
            <a:off x="197922" y="3822477"/>
            <a:ext cx="587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 Weak Co relations and Transformation</a:t>
            </a:r>
            <a:endParaRPr lang="en-IN" sz="2000" dirty="0"/>
          </a:p>
        </p:txBody>
      </p:sp>
      <p:pic>
        <p:nvPicPr>
          <p:cNvPr id="5123" name="Picture 3" descr="C:\Users\admin\Downloads\cort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6170" y="4203863"/>
            <a:ext cx="4999037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6670" y="1220382"/>
            <a:ext cx="5559553" cy="52009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1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-16671" y="3133776"/>
            <a:ext cx="5559553" cy="5613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Checking multi co linearity using VIF</a:t>
            </a:r>
            <a:endParaRPr lang="en-IN" dirty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255" y="3695163"/>
            <a:ext cx="4871893" cy="29615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8B2391-1660-4F3A-B944-04AE0D17B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55" y="1819067"/>
            <a:ext cx="3139712" cy="11202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97CA3BA2-AF2D-47DE-99C6-475B32B2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48" y="262069"/>
            <a:ext cx="9692640" cy="431989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Predicting Total Compensation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1895A-85CC-4381-A7DB-C288B28FF249}"/>
              </a:ext>
            </a:extLst>
          </p:cNvPr>
          <p:cNvSpPr txBox="1"/>
          <p:nvPr/>
        </p:nvSpPr>
        <p:spPr>
          <a:xfrm>
            <a:off x="5343963" y="761901"/>
            <a:ext cx="8088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Feature Selection Criteria - AIC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B175E6-43E7-445D-B8BC-97817714E93B}"/>
              </a:ext>
            </a:extLst>
          </p:cNvPr>
          <p:cNvSpPr txBox="1"/>
          <p:nvPr/>
        </p:nvSpPr>
        <p:spPr>
          <a:xfrm>
            <a:off x="-16670" y="738806"/>
            <a:ext cx="691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Search Algorithm - Backward Elimination,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C4A22E-1B7A-428E-A53E-B69529BE2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166" y="2279537"/>
            <a:ext cx="5281118" cy="853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D8DA9882-D72C-4306-9181-46420AECB47B}"/>
              </a:ext>
            </a:extLst>
          </p:cNvPr>
          <p:cNvSpPr/>
          <p:nvPr/>
        </p:nvSpPr>
        <p:spPr>
          <a:xfrm>
            <a:off x="3544478" y="2262946"/>
            <a:ext cx="509048" cy="259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close up of a persons face&#10;&#10;Description automatically generated">
            <a:extLst>
              <a:ext uri="{FF2B5EF4-FFF2-40B4-BE49-F238E27FC236}">
                <a16:creationId xmlns:a16="http://schemas.microsoft.com/office/drawing/2014/main" id="{85DD55AD-E52E-42D3-8313-5B6805A24B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166" y="1654527"/>
            <a:ext cx="5281118" cy="5334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1F02B10-785A-4D4B-896A-D5AB734F02F2}"/>
              </a:ext>
            </a:extLst>
          </p:cNvPr>
          <p:cNvSpPr txBox="1">
            <a:spLocks/>
          </p:cNvSpPr>
          <p:nvPr/>
        </p:nvSpPr>
        <p:spPr>
          <a:xfrm>
            <a:off x="5787198" y="5102118"/>
            <a:ext cx="5160542" cy="5126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b="0" kern="1200" spc="1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Removal of columns</a:t>
            </a:r>
            <a:endParaRPr lang="en-IN" sz="1800" dirty="0"/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7F1058CC-3F0A-4827-B0AB-51CE4B623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76588" y="3695163"/>
            <a:ext cx="4038600" cy="1571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F0E7A067-63F8-4458-9716-B641D56E8067}"/>
              </a:ext>
            </a:extLst>
          </p:cNvPr>
          <p:cNvSpPr/>
          <p:nvPr/>
        </p:nvSpPr>
        <p:spPr>
          <a:xfrm>
            <a:off x="5213318" y="4351265"/>
            <a:ext cx="509048" cy="259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F5AC12-95BB-4959-A27E-81D5194BA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871" y="674007"/>
            <a:ext cx="3226172" cy="431989"/>
          </a:xfrm>
        </p:spPr>
        <p:txBody>
          <a:bodyPr/>
          <a:lstStyle/>
          <a:p>
            <a:r>
              <a:rPr lang="en-US" b="1" dirty="0"/>
              <a:t>   (Residual Analysis)</a:t>
            </a:r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B48399DE-49A9-4A64-A4A1-966A171E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944"/>
            <a:ext cx="9692640" cy="431989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Predicting Total Compensation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2361E3-2294-40D4-B6B0-6BBE9BE7D89A}"/>
              </a:ext>
            </a:extLst>
          </p:cNvPr>
          <p:cNvSpPr txBox="1"/>
          <p:nvPr/>
        </p:nvSpPr>
        <p:spPr>
          <a:xfrm>
            <a:off x="107871" y="1885426"/>
            <a:ext cx="411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Normality test</a:t>
            </a:r>
          </a:p>
        </p:txBody>
      </p:sp>
      <p:pic>
        <p:nvPicPr>
          <p:cNvPr id="20" name="Picture 2" descr="C:\Users\admin\Downloads\backward-total comp-qq.png">
            <a:extLst>
              <a:ext uri="{FF2B5EF4-FFF2-40B4-BE49-F238E27FC236}">
                <a16:creationId xmlns:a16="http://schemas.microsoft.com/office/drawing/2014/main" id="{6CAA6C21-DC22-4AFD-BD0C-8573DC58B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9669" y="1365806"/>
            <a:ext cx="3866602" cy="236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3988552-F1EB-45D3-9A5A-4FA6FA2389BD}"/>
              </a:ext>
            </a:extLst>
          </p:cNvPr>
          <p:cNvSpPr txBox="1"/>
          <p:nvPr/>
        </p:nvSpPr>
        <p:spPr>
          <a:xfrm>
            <a:off x="107871" y="4543664"/>
            <a:ext cx="260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Residual Plot (constant variance)</a:t>
            </a:r>
          </a:p>
        </p:txBody>
      </p:sp>
      <p:pic>
        <p:nvPicPr>
          <p:cNvPr id="29" name="Picture 5" descr="C:\Users\admin\Desktop\backward-total comp\Rplot-total comp-backward.png">
            <a:extLst>
              <a:ext uri="{FF2B5EF4-FFF2-40B4-BE49-F238E27FC236}">
                <a16:creationId xmlns:a16="http://schemas.microsoft.com/office/drawing/2014/main" id="{31B27713-F168-4C6C-BBC1-D08C93815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0612" y="3956582"/>
            <a:ext cx="3866602" cy="2466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5A6BCDC9-1AC7-48AB-902B-C8F687699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55256" y="2641175"/>
            <a:ext cx="3610302" cy="13154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86C31A-81B0-4441-95E7-8464F1ABA78D}"/>
              </a:ext>
            </a:extLst>
          </p:cNvPr>
          <p:cNvSpPr txBox="1"/>
          <p:nvPr/>
        </p:nvSpPr>
        <p:spPr>
          <a:xfrm>
            <a:off x="7055256" y="1365806"/>
            <a:ext cx="389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JarqueBera</a:t>
            </a:r>
            <a:r>
              <a:rPr lang="en-US" dirty="0"/>
              <a:t> Test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9FBE18-73E4-4C63-B950-E610B169430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17" y="2039001"/>
            <a:ext cx="4985116" cy="1356374"/>
          </a:xfrm>
          <a:ln>
            <a:solidFill>
              <a:schemeClr val="tx1"/>
            </a:solidFill>
          </a:ln>
        </p:spPr>
      </p:pic>
      <p:pic>
        <p:nvPicPr>
          <p:cNvPr id="15" name="Content Placeholder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6D06D1-C152-48BC-8764-49C554D552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17" y="5352085"/>
            <a:ext cx="4479925" cy="1111947"/>
          </a:xfrm>
          <a:ln>
            <a:solidFill>
              <a:schemeClr val="tx1"/>
            </a:solidFill>
          </a:ln>
        </p:spPr>
      </p:pic>
      <p:sp>
        <p:nvSpPr>
          <p:cNvPr id="9" name="Title 12">
            <a:extLst>
              <a:ext uri="{FF2B5EF4-FFF2-40B4-BE49-F238E27FC236}">
                <a16:creationId xmlns:a16="http://schemas.microsoft.com/office/drawing/2014/main" id="{96434A88-A233-4867-BED3-2DC91195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" y="111240"/>
            <a:ext cx="9692640" cy="431989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Predicting Total Compensation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E580CB-DD87-4D8A-A7AB-4D0D2BD2081A}"/>
              </a:ext>
            </a:extLst>
          </p:cNvPr>
          <p:cNvSpPr txBox="1"/>
          <p:nvPr/>
        </p:nvSpPr>
        <p:spPr>
          <a:xfrm>
            <a:off x="-16670" y="738806"/>
            <a:ext cx="691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Search Algorithm - Backward Elimination,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62FE4-DA6E-46D2-880F-AD0EDF8B8E10}"/>
              </a:ext>
            </a:extLst>
          </p:cNvPr>
          <p:cNvSpPr txBox="1"/>
          <p:nvPr/>
        </p:nvSpPr>
        <p:spPr>
          <a:xfrm>
            <a:off x="5287403" y="718400"/>
            <a:ext cx="8088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Feature Selection Criteria - AIC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5595685-EBC4-4A47-93A8-3C567F737829}"/>
              </a:ext>
            </a:extLst>
          </p:cNvPr>
          <p:cNvSpPr txBox="1">
            <a:spLocks/>
          </p:cNvSpPr>
          <p:nvPr/>
        </p:nvSpPr>
        <p:spPr>
          <a:xfrm>
            <a:off x="878877" y="1212549"/>
            <a:ext cx="5559553" cy="520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b="0" kern="1200" spc="1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Model After resolving multi-collinearity </a:t>
            </a:r>
            <a:endParaRPr lang="en-IN" dirty="0"/>
          </a:p>
        </p:txBody>
      </p:sp>
      <p:pic>
        <p:nvPicPr>
          <p:cNvPr id="19" name="Picture 18" descr="A picture containing sky&#10;&#10;Description automatically generated">
            <a:extLst>
              <a:ext uri="{FF2B5EF4-FFF2-40B4-BE49-F238E27FC236}">
                <a16:creationId xmlns:a16="http://schemas.microsoft.com/office/drawing/2014/main" id="{7CEC2B28-756C-4101-92AD-5F740AF1C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17" y="4206026"/>
            <a:ext cx="5868219" cy="7470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id="{FF100217-487E-46E8-AAA5-AE065F886402}"/>
              </a:ext>
            </a:extLst>
          </p:cNvPr>
          <p:cNvSpPr/>
          <p:nvPr/>
        </p:nvSpPr>
        <p:spPr>
          <a:xfrm>
            <a:off x="3009943" y="3429000"/>
            <a:ext cx="377072" cy="747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3D65055A-B8D2-4A10-A944-123487B7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86679" y="4619677"/>
            <a:ext cx="3589173" cy="18443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BC7531-9800-4F63-B187-B2A3FA99090C}"/>
              </a:ext>
            </a:extLst>
          </p:cNvPr>
          <p:cNvSpPr txBox="1"/>
          <p:nvPr/>
        </p:nvSpPr>
        <p:spPr>
          <a:xfrm>
            <a:off x="8327293" y="3906585"/>
            <a:ext cx="153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RMSE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F5AC12-95BB-4959-A27E-81D5194BA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6205" y="64277"/>
            <a:ext cx="4480560" cy="431989"/>
          </a:xfrm>
        </p:spPr>
        <p:txBody>
          <a:bodyPr/>
          <a:lstStyle/>
          <a:p>
            <a:r>
              <a:rPr lang="en-US" b="1" dirty="0"/>
              <a:t>   (Residual Analysis)</a:t>
            </a:r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B48399DE-49A9-4A64-A4A1-966A171E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944"/>
            <a:ext cx="9692640" cy="431989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Predicting Total Compensation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2361E3-2294-40D4-B6B0-6BBE9BE7D89A}"/>
              </a:ext>
            </a:extLst>
          </p:cNvPr>
          <p:cNvSpPr txBox="1"/>
          <p:nvPr/>
        </p:nvSpPr>
        <p:spPr>
          <a:xfrm>
            <a:off x="107871" y="1331427"/>
            <a:ext cx="211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Normality test</a:t>
            </a:r>
          </a:p>
        </p:txBody>
      </p:sp>
      <p:pic>
        <p:nvPicPr>
          <p:cNvPr id="23" name="Picture 22" descr="A close up of a map&#10;&#10;Description automatically generated">
            <a:extLst>
              <a:ext uri="{FF2B5EF4-FFF2-40B4-BE49-F238E27FC236}">
                <a16:creationId xmlns:a16="http://schemas.microsoft.com/office/drawing/2014/main" id="{6ECA8C3F-B752-4F5C-AAFA-DF86A0C4D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669" y="830428"/>
            <a:ext cx="3731165" cy="23649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3988552-F1EB-45D3-9A5A-4FA6FA2389BD}"/>
              </a:ext>
            </a:extLst>
          </p:cNvPr>
          <p:cNvSpPr txBox="1"/>
          <p:nvPr/>
        </p:nvSpPr>
        <p:spPr>
          <a:xfrm>
            <a:off x="107871" y="3577540"/>
            <a:ext cx="260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Residual Plot (constant variance)</a:t>
            </a:r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id="{3E20E343-503D-4818-82E8-8C1502B84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9669" y="3525223"/>
            <a:ext cx="3731165" cy="2466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C947EB-4DB9-485A-A8E6-C4CD5EB01104}"/>
              </a:ext>
            </a:extLst>
          </p:cNvPr>
          <p:cNvSpPr txBox="1"/>
          <p:nvPr/>
        </p:nvSpPr>
        <p:spPr>
          <a:xfrm>
            <a:off x="6957719" y="907644"/>
            <a:ext cx="389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JarqueBera</a:t>
            </a:r>
            <a:r>
              <a:rPr lang="en-US" dirty="0"/>
              <a:t> Test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063CB64F-AF82-41EC-B00E-238F0CBAE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168" y="1902365"/>
            <a:ext cx="3731166" cy="15756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1131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7CA3BA2-AF2D-47DE-99C6-475B32B2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48" y="262069"/>
            <a:ext cx="9692640" cy="431989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Predicting Total Compensation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1895A-85CC-4381-A7DB-C288B28FF249}"/>
              </a:ext>
            </a:extLst>
          </p:cNvPr>
          <p:cNvSpPr txBox="1"/>
          <p:nvPr/>
        </p:nvSpPr>
        <p:spPr>
          <a:xfrm>
            <a:off x="4767188" y="738806"/>
            <a:ext cx="8088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Feature Selection Criteria - AIC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B175E6-43E7-445D-B8BC-97817714E93B}"/>
              </a:ext>
            </a:extLst>
          </p:cNvPr>
          <p:cNvSpPr txBox="1"/>
          <p:nvPr/>
        </p:nvSpPr>
        <p:spPr>
          <a:xfrm>
            <a:off x="-16670" y="738806"/>
            <a:ext cx="691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Search Algorithm - Forward Selection,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098AA00-E5E6-427E-AD16-16FDCDFC1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1234820"/>
            <a:ext cx="10765847" cy="731520"/>
          </a:xfrm>
        </p:spPr>
        <p:txBody>
          <a:bodyPr>
            <a:normAutofit/>
          </a:bodyPr>
          <a:lstStyle/>
          <a:p>
            <a:r>
              <a:rPr lang="en-US" dirty="0"/>
              <a:t>Similarly we built the final model with forward selection using AIC whose specifications are as below: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FC8F552-4D72-4DBA-A27F-5EF6BEC3B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99" y="2743262"/>
            <a:ext cx="5982535" cy="10288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BAEFC90-D6E1-42E2-A529-53B979E7EE8A}"/>
              </a:ext>
            </a:extLst>
          </p:cNvPr>
          <p:cNvSpPr txBox="1"/>
          <p:nvPr/>
        </p:nvSpPr>
        <p:spPr>
          <a:xfrm>
            <a:off x="451698" y="2222695"/>
            <a:ext cx="1531847" cy="379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Ajd-R2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BC949FF-F0BC-4379-A52F-E09AFF5C8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8" y="4632441"/>
            <a:ext cx="4658375" cy="198147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5C298E5-981F-451F-8D17-A0BF3F241902}"/>
              </a:ext>
            </a:extLst>
          </p:cNvPr>
          <p:cNvSpPr txBox="1"/>
          <p:nvPr/>
        </p:nvSpPr>
        <p:spPr>
          <a:xfrm>
            <a:off x="451697" y="4169357"/>
            <a:ext cx="153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RMSE</a:t>
            </a:r>
          </a:p>
        </p:txBody>
      </p:sp>
    </p:spTree>
    <p:extLst>
      <p:ext uri="{BB962C8B-B14F-4D97-AF65-F5344CB8AC3E}">
        <p14:creationId xmlns:p14="http://schemas.microsoft.com/office/powerpoint/2010/main" val="982503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4" y="1"/>
            <a:ext cx="10758569" cy="1227909"/>
          </a:xfrm>
        </p:spPr>
        <p:txBody>
          <a:bodyPr>
            <a:normAutofit/>
          </a:bodyPr>
          <a:lstStyle/>
          <a:p>
            <a:r>
              <a:rPr lang="en-US" sz="2800" dirty="0"/>
              <a:t>Models (Forward Elimination by AIC)</a:t>
            </a:r>
            <a:br>
              <a:rPr lang="en-US" sz="2800" dirty="0"/>
            </a:br>
            <a:r>
              <a:rPr lang="en-US" sz="2800" dirty="0"/>
              <a:t>Total Compensation</a:t>
            </a:r>
            <a:endParaRPr lang="en-I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447" y="1254035"/>
            <a:ext cx="4114800" cy="757646"/>
          </a:xfrm>
        </p:spPr>
        <p:txBody>
          <a:bodyPr/>
          <a:lstStyle/>
          <a:p>
            <a:r>
              <a:rPr lang="en-US" dirty="0"/>
              <a:t>QQ Plot and Variance (Model 1) </a:t>
            </a:r>
            <a:endParaRPr lang="en-IN" dirty="0"/>
          </a:p>
          <a:p>
            <a:endParaRPr lang="en-IN" dirty="0"/>
          </a:p>
        </p:txBody>
      </p:sp>
      <p:pic>
        <p:nvPicPr>
          <p:cNvPr id="6146" name="Picture 2" descr="C:\Users\admin\Desktop\forward-total compensation\final forward-total comp-qq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725301"/>
            <a:ext cx="4480560" cy="2377440"/>
          </a:xfrm>
          <a:prstGeom prst="rect">
            <a:avLst/>
          </a:prstGeom>
          <a:noFill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4102741"/>
            <a:ext cx="4595446" cy="23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42ACDC-C6C0-4107-BEB4-23E528635550}"/>
              </a:ext>
            </a:extLst>
          </p:cNvPr>
          <p:cNvSpPr txBox="1"/>
          <p:nvPr/>
        </p:nvSpPr>
        <p:spPr>
          <a:xfrm>
            <a:off x="7385034" y="1632858"/>
            <a:ext cx="2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Jarque</a:t>
            </a:r>
            <a:r>
              <a:rPr lang="en-US" dirty="0"/>
              <a:t> </a:t>
            </a:r>
            <a:r>
              <a:rPr lang="en-US" dirty="0" err="1"/>
              <a:t>bera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B16B36-450A-480D-BA6B-C9D1DD255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815" y="2472397"/>
            <a:ext cx="4291956" cy="124978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54" y="464233"/>
            <a:ext cx="10340558" cy="85813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Best Model for Total Compensation (Forward And Backward Comparison )</a:t>
            </a:r>
            <a:endParaRPr lang="en-IN" sz="28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A9B1DBA-E9FF-4D47-84E4-5C0367277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12363"/>
              </p:ext>
            </p:extLst>
          </p:nvPr>
        </p:nvGraphicFramePr>
        <p:xfrm>
          <a:off x="3277772" y="2166815"/>
          <a:ext cx="670214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1840">
                  <a:extLst>
                    <a:ext uri="{9D8B030D-6E8A-4147-A177-3AD203B41FA5}">
                      <a16:colId xmlns:a16="http://schemas.microsoft.com/office/drawing/2014/main" val="239310786"/>
                    </a:ext>
                  </a:extLst>
                </a:gridCol>
                <a:gridCol w="3410300">
                  <a:extLst>
                    <a:ext uri="{9D8B030D-6E8A-4147-A177-3AD203B41FA5}">
                      <a16:colId xmlns:a16="http://schemas.microsoft.com/office/drawing/2014/main" val="3196155537"/>
                    </a:ext>
                  </a:extLst>
                </a:gridCol>
              </a:tblGrid>
              <a:tr h="33366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Model 1 Backward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Model 2 Forward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11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0.837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81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293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7D2FDD0-DF0C-42C8-B2D6-86C17ECDB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977404"/>
              </p:ext>
            </p:extLst>
          </p:nvPr>
        </p:nvGraphicFramePr>
        <p:xfrm>
          <a:off x="1075396" y="2166815"/>
          <a:ext cx="22023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76">
                  <a:extLst>
                    <a:ext uri="{9D8B030D-6E8A-4147-A177-3AD203B41FA5}">
                      <a16:colId xmlns:a16="http://schemas.microsoft.com/office/drawing/2014/main" val="325391112"/>
                    </a:ext>
                  </a:extLst>
                </a:gridCol>
              </a:tblGrid>
              <a:tr h="3617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67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ADJ 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075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6361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E037C7D-E265-41F5-AD18-9A2795748DF1}"/>
              </a:ext>
            </a:extLst>
          </p:cNvPr>
          <p:cNvSpPr txBox="1"/>
          <p:nvPr/>
        </p:nvSpPr>
        <p:spPr>
          <a:xfrm>
            <a:off x="1075396" y="4455941"/>
            <a:ext cx="8742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we can see Adj R2 is better for Forward model, so we will choose that model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2">
            <a:extLst>
              <a:ext uri="{FF2B5EF4-FFF2-40B4-BE49-F238E27FC236}">
                <a16:creationId xmlns:a16="http://schemas.microsoft.com/office/drawing/2014/main" id="{96434A88-A233-4867-BED3-2DC91195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" y="111240"/>
            <a:ext cx="9692640" cy="431989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Predicting Salary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E580CB-DD87-4D8A-A7AB-4D0D2BD2081A}"/>
              </a:ext>
            </a:extLst>
          </p:cNvPr>
          <p:cNvSpPr txBox="1"/>
          <p:nvPr/>
        </p:nvSpPr>
        <p:spPr>
          <a:xfrm>
            <a:off x="-16670" y="738806"/>
            <a:ext cx="691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Search Algorithm - Backward Elimination,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62FE4-DA6E-46D2-880F-AD0EDF8B8E10}"/>
              </a:ext>
            </a:extLst>
          </p:cNvPr>
          <p:cNvSpPr txBox="1"/>
          <p:nvPr/>
        </p:nvSpPr>
        <p:spPr>
          <a:xfrm>
            <a:off x="5287403" y="718400"/>
            <a:ext cx="8088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Feature Selection Criteria - AIC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5595685-EBC4-4A47-93A8-3C567F737829}"/>
              </a:ext>
            </a:extLst>
          </p:cNvPr>
          <p:cNvSpPr txBox="1">
            <a:spLocks/>
          </p:cNvSpPr>
          <p:nvPr/>
        </p:nvSpPr>
        <p:spPr>
          <a:xfrm>
            <a:off x="0" y="1225737"/>
            <a:ext cx="10241280" cy="5200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b="0" kern="1200" spc="1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Like Total Compensation, we built the model for Salary and following are the different metrics we got.</a:t>
            </a:r>
            <a:endParaRPr lang="en-IN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F100217-487E-46E8-AAA5-AE065F886402}"/>
              </a:ext>
            </a:extLst>
          </p:cNvPr>
          <p:cNvSpPr/>
          <p:nvPr/>
        </p:nvSpPr>
        <p:spPr>
          <a:xfrm>
            <a:off x="3042872" y="3638646"/>
            <a:ext cx="377072" cy="747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BC7531-9800-4F63-B187-B2A3FA99090C}"/>
              </a:ext>
            </a:extLst>
          </p:cNvPr>
          <p:cNvSpPr txBox="1"/>
          <p:nvPr/>
        </p:nvSpPr>
        <p:spPr>
          <a:xfrm>
            <a:off x="8327293" y="3906585"/>
            <a:ext cx="153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RMSE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F7474A-6404-462F-9BB6-EE03BC1C325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17" y="4515843"/>
            <a:ext cx="5422100" cy="1104686"/>
          </a:xfr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E194DB9-7BB9-473D-AAE0-E23C4CE65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940" y="4566180"/>
            <a:ext cx="4020111" cy="11336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DB134DD-981F-49DA-AA17-DB171494F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1" y="2082553"/>
            <a:ext cx="5649113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9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F3FF-08BB-44E7-BBC9-A9459776E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56" y="365760"/>
            <a:ext cx="10794256" cy="1325562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Introduction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D010D-6133-425B-93A1-22D4CE68D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231" y="1828801"/>
            <a:ext cx="9565001" cy="4351337"/>
          </a:xfrm>
        </p:spPr>
        <p:txBody>
          <a:bodyPr/>
          <a:lstStyle/>
          <a:p>
            <a:r>
              <a:rPr lang="en-US" dirty="0"/>
              <a:t>One of the most important aspects of running your business is keeping your employees happy by offering them high-quality employee benefits and compensation.</a:t>
            </a:r>
          </a:p>
          <a:p>
            <a:endParaRPr lang="en-US" dirty="0"/>
          </a:p>
          <a:p>
            <a:r>
              <a:rPr lang="en-US" dirty="0"/>
              <a:t>So, there must be some solution in which company can know in advance about the compensation structure based on job profile and organization.</a:t>
            </a:r>
          </a:p>
          <a:p>
            <a:endParaRPr lang="en-US" dirty="0"/>
          </a:p>
          <a:p>
            <a:r>
              <a:rPr lang="en-US" dirty="0"/>
              <a:t>Employers can use this model to imbibe some knowledge regarding the compensation factors and employees can use it to decide which job profiles are receiving maximum benefits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8164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F5AC12-95BB-4959-A27E-81D5194BA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6205" y="64277"/>
            <a:ext cx="4480560" cy="431989"/>
          </a:xfrm>
        </p:spPr>
        <p:txBody>
          <a:bodyPr/>
          <a:lstStyle/>
          <a:p>
            <a:r>
              <a:rPr lang="en-US" b="1" dirty="0"/>
              <a:t>   (Residual Analysis)</a:t>
            </a:r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B48399DE-49A9-4A64-A4A1-966A171E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2" y="120944"/>
            <a:ext cx="9340948" cy="431989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Predicting Salary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2361E3-2294-40D4-B6B0-6BBE9BE7D89A}"/>
              </a:ext>
            </a:extLst>
          </p:cNvPr>
          <p:cNvSpPr txBox="1"/>
          <p:nvPr/>
        </p:nvSpPr>
        <p:spPr>
          <a:xfrm>
            <a:off x="410327" y="760673"/>
            <a:ext cx="211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Normality test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988552-F1EB-45D3-9A5A-4FA6FA2389BD}"/>
              </a:ext>
            </a:extLst>
          </p:cNvPr>
          <p:cNvSpPr txBox="1"/>
          <p:nvPr/>
        </p:nvSpPr>
        <p:spPr>
          <a:xfrm>
            <a:off x="206346" y="3726097"/>
            <a:ext cx="419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Residual Plot (constant variance)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C947EB-4DB9-485A-A8E6-C4CD5EB01104}"/>
              </a:ext>
            </a:extLst>
          </p:cNvPr>
          <p:cNvSpPr txBox="1"/>
          <p:nvPr/>
        </p:nvSpPr>
        <p:spPr>
          <a:xfrm>
            <a:off x="6846280" y="952651"/>
            <a:ext cx="294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Jarque</a:t>
            </a:r>
            <a:r>
              <a:rPr lang="en-US" dirty="0"/>
              <a:t> </a:t>
            </a:r>
            <a:r>
              <a:rPr lang="en-US" dirty="0" err="1"/>
              <a:t>Bera</a:t>
            </a:r>
            <a:r>
              <a:rPr lang="en-US" dirty="0"/>
              <a:t>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F6185-9AF5-4F05-97D8-C713A512A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2" y="1247674"/>
            <a:ext cx="4994030" cy="23607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BD0785-983A-4178-B04A-AD1177D1E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46" y="4213098"/>
            <a:ext cx="5139376" cy="2450825"/>
          </a:xfrm>
          <a:prstGeom prst="rect">
            <a:avLst/>
          </a:prstGeom>
        </p:spPr>
      </p:pic>
      <p:pic>
        <p:nvPicPr>
          <p:cNvPr id="17" name="Picture 5" descr="C:\Users\admin\Desktop\salary-backward-complete\jarque-bera2-sal-model2-bw.png">
            <a:extLst>
              <a:ext uri="{FF2B5EF4-FFF2-40B4-BE49-F238E27FC236}">
                <a16:creationId xmlns:a16="http://schemas.microsoft.com/office/drawing/2014/main" id="{D4EDEC13-B0CD-4233-8567-F5CA66F6F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02600" y="1778368"/>
            <a:ext cx="4229100" cy="1323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8606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7CA3BA2-AF2D-47DE-99C6-475B32B2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48" y="262069"/>
            <a:ext cx="9692640" cy="431989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Predicting Salary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1895A-85CC-4381-A7DB-C288B28FF249}"/>
              </a:ext>
            </a:extLst>
          </p:cNvPr>
          <p:cNvSpPr txBox="1"/>
          <p:nvPr/>
        </p:nvSpPr>
        <p:spPr>
          <a:xfrm>
            <a:off x="4767188" y="738806"/>
            <a:ext cx="8088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Feature Selection Criteria - AIC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B175E6-43E7-445D-B8BC-97817714E93B}"/>
              </a:ext>
            </a:extLst>
          </p:cNvPr>
          <p:cNvSpPr txBox="1"/>
          <p:nvPr/>
        </p:nvSpPr>
        <p:spPr>
          <a:xfrm>
            <a:off x="-16670" y="738806"/>
            <a:ext cx="691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Search Algorithm - Forward Selection,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098AA00-E5E6-427E-AD16-16FDCDFC1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1234820"/>
            <a:ext cx="10765847" cy="731520"/>
          </a:xfrm>
        </p:spPr>
        <p:txBody>
          <a:bodyPr>
            <a:normAutofit/>
          </a:bodyPr>
          <a:lstStyle/>
          <a:p>
            <a:r>
              <a:rPr lang="en-US" dirty="0"/>
              <a:t>Similarly we built the final model with forward selection whose specifications are as below: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AEFC90-D6E1-42E2-A529-53B979E7EE8A}"/>
              </a:ext>
            </a:extLst>
          </p:cNvPr>
          <p:cNvSpPr txBox="1"/>
          <p:nvPr/>
        </p:nvSpPr>
        <p:spPr>
          <a:xfrm>
            <a:off x="817458" y="4749471"/>
            <a:ext cx="1531847" cy="379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Ajd-R2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C298E5-981F-451F-8D17-A0BF3F241902}"/>
              </a:ext>
            </a:extLst>
          </p:cNvPr>
          <p:cNvSpPr txBox="1"/>
          <p:nvPr/>
        </p:nvSpPr>
        <p:spPr>
          <a:xfrm>
            <a:off x="7770613" y="3547741"/>
            <a:ext cx="153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RMSE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DD9D12-D51A-4C22-8A7D-4677FFB75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15" y="5350004"/>
            <a:ext cx="5194026" cy="1245927"/>
          </a:xfrm>
          <a:prstGeom prst="rect">
            <a:avLst/>
          </a:prstGeom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2B081A32-44A4-4067-A05B-347223726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354023"/>
            <a:ext cx="4881075" cy="206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F843D557-6A1D-4334-B4DD-8915AC4A630B}"/>
              </a:ext>
            </a:extLst>
          </p:cNvPr>
          <p:cNvSpPr/>
          <p:nvPr/>
        </p:nvSpPr>
        <p:spPr>
          <a:xfrm>
            <a:off x="2160769" y="3891966"/>
            <a:ext cx="377072" cy="747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BF89B-136B-43F8-A145-EE86499B9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86" y="2740119"/>
            <a:ext cx="6010361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09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F5AC12-95BB-4959-A27E-81D5194BA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6205" y="64277"/>
            <a:ext cx="4480560" cy="431989"/>
          </a:xfrm>
        </p:spPr>
        <p:txBody>
          <a:bodyPr/>
          <a:lstStyle/>
          <a:p>
            <a:r>
              <a:rPr lang="en-US" b="1" dirty="0"/>
              <a:t>   (Residual Analysis)</a:t>
            </a:r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B48399DE-49A9-4A64-A4A1-966A171E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2" y="120944"/>
            <a:ext cx="9340948" cy="431989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Predicting Salary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2361E3-2294-40D4-B6B0-6BBE9BE7D89A}"/>
              </a:ext>
            </a:extLst>
          </p:cNvPr>
          <p:cNvSpPr txBox="1"/>
          <p:nvPr/>
        </p:nvSpPr>
        <p:spPr>
          <a:xfrm>
            <a:off x="107871" y="1331427"/>
            <a:ext cx="211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Normality test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988552-F1EB-45D3-9A5A-4FA6FA2389BD}"/>
              </a:ext>
            </a:extLst>
          </p:cNvPr>
          <p:cNvSpPr txBox="1"/>
          <p:nvPr/>
        </p:nvSpPr>
        <p:spPr>
          <a:xfrm>
            <a:off x="107872" y="4880242"/>
            <a:ext cx="1931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Residual Plot (constant variance)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C947EB-4DB9-485A-A8E6-C4CD5EB01104}"/>
              </a:ext>
            </a:extLst>
          </p:cNvPr>
          <p:cNvSpPr txBox="1"/>
          <p:nvPr/>
        </p:nvSpPr>
        <p:spPr>
          <a:xfrm>
            <a:off x="7906043" y="907644"/>
            <a:ext cx="294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Jarque</a:t>
            </a:r>
            <a:r>
              <a:rPr lang="en-US" dirty="0"/>
              <a:t> </a:t>
            </a:r>
            <a:r>
              <a:rPr lang="en-US" dirty="0" err="1"/>
              <a:t>Bera</a:t>
            </a:r>
            <a:r>
              <a:rPr lang="en-US" dirty="0"/>
              <a:t>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A75937-A440-419E-A20E-4B472DF45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95" y="739911"/>
            <a:ext cx="4688220" cy="30138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DAF392-7313-44DE-BC6E-2C2B6E83D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95" y="3940773"/>
            <a:ext cx="4688220" cy="2796283"/>
          </a:xfrm>
          <a:prstGeom prst="rect">
            <a:avLst/>
          </a:prstGeom>
        </p:spPr>
      </p:pic>
      <p:pic>
        <p:nvPicPr>
          <p:cNvPr id="17" name="Picture 5">
            <a:extLst>
              <a:ext uri="{FF2B5EF4-FFF2-40B4-BE49-F238E27FC236}">
                <a16:creationId xmlns:a16="http://schemas.microsoft.com/office/drawing/2014/main" id="{02A9F9B6-D476-4773-9018-5AFCE4121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0193" y="1631687"/>
            <a:ext cx="3871091" cy="2009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7530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54" y="0"/>
            <a:ext cx="10340558" cy="613954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Best Model for Total Salary (Forward And Backward Comparison )</a:t>
            </a:r>
            <a:endParaRPr lang="en-IN" sz="28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A9B1DBA-E9FF-4D47-84E4-5C0367277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240127"/>
              </p:ext>
            </p:extLst>
          </p:nvPr>
        </p:nvGraphicFramePr>
        <p:xfrm>
          <a:off x="3277772" y="2550714"/>
          <a:ext cx="670214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1840">
                  <a:extLst>
                    <a:ext uri="{9D8B030D-6E8A-4147-A177-3AD203B41FA5}">
                      <a16:colId xmlns:a16="http://schemas.microsoft.com/office/drawing/2014/main" val="239310786"/>
                    </a:ext>
                  </a:extLst>
                </a:gridCol>
                <a:gridCol w="3410300">
                  <a:extLst>
                    <a:ext uri="{9D8B030D-6E8A-4147-A177-3AD203B41FA5}">
                      <a16:colId xmlns:a16="http://schemas.microsoft.com/office/drawing/2014/main" val="3196155537"/>
                    </a:ext>
                  </a:extLst>
                </a:gridCol>
              </a:tblGrid>
              <a:tr h="33366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Model 1 Backward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Model 2 Forward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11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81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293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7D2FDD0-DF0C-42C8-B2D6-86C17ECDB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591847"/>
              </p:ext>
            </p:extLst>
          </p:nvPr>
        </p:nvGraphicFramePr>
        <p:xfrm>
          <a:off x="1075396" y="2548483"/>
          <a:ext cx="22023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76">
                  <a:extLst>
                    <a:ext uri="{9D8B030D-6E8A-4147-A177-3AD203B41FA5}">
                      <a16:colId xmlns:a16="http://schemas.microsoft.com/office/drawing/2014/main" val="325391112"/>
                    </a:ext>
                  </a:extLst>
                </a:gridCol>
              </a:tblGrid>
              <a:tr h="3617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67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ADJ 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075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636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414F7BD-80A6-47CE-A3A2-560CFCE81380}"/>
              </a:ext>
            </a:extLst>
          </p:cNvPr>
          <p:cNvSpPr txBox="1"/>
          <p:nvPr/>
        </p:nvSpPr>
        <p:spPr>
          <a:xfrm>
            <a:off x="1237488" y="4738526"/>
            <a:ext cx="8742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we can see Adj R2 is slightly better for Backward model, so we will choose that model</a:t>
            </a:r>
          </a:p>
        </p:txBody>
      </p:sp>
    </p:spTree>
    <p:extLst>
      <p:ext uri="{BB962C8B-B14F-4D97-AF65-F5344CB8AC3E}">
        <p14:creationId xmlns:p14="http://schemas.microsoft.com/office/powerpoint/2010/main" val="1709935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17" y="182880"/>
            <a:ext cx="9692640" cy="900332"/>
          </a:xfrm>
        </p:spPr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9316" y="1266093"/>
            <a:ext cx="9917723" cy="5176910"/>
          </a:xfrm>
        </p:spPr>
        <p:txBody>
          <a:bodyPr/>
          <a:lstStyle/>
          <a:p>
            <a:r>
              <a:rPr lang="en-IN" dirty="0"/>
              <a:t>Grouping of the job profiles in a better way in order to provide best association.</a:t>
            </a:r>
          </a:p>
          <a:p>
            <a:r>
              <a:rPr lang="en-IN" dirty="0"/>
              <a:t>Individual parameter test for each job profile in ANOVA testing in order to build better prediction model. </a:t>
            </a:r>
          </a:p>
          <a:p>
            <a:r>
              <a:rPr lang="en-IN" dirty="0"/>
              <a:t>Treatment of influential points; due to large dataset, influence measures wasn’t giving proper results for influence points, so we can do it better on proper systems with enhanced specifications.</a:t>
            </a:r>
          </a:p>
          <a:p>
            <a:r>
              <a:rPr lang="en-IN" dirty="0"/>
              <a:t>Employees can use the predictive model to imply better strategies in terms of better job search which can provide better compensation and salary.</a:t>
            </a:r>
          </a:p>
          <a:p>
            <a:r>
              <a:rPr lang="en-IN" dirty="0"/>
              <a:t>Similarly, Employers can decide what compensation and salary should be given to the job seeker based on job and other factors in order to optimize their financial status. </a:t>
            </a:r>
          </a:p>
        </p:txBody>
      </p:sp>
    </p:spTree>
    <p:extLst>
      <p:ext uri="{BB962C8B-B14F-4D97-AF65-F5344CB8AC3E}">
        <p14:creationId xmlns:p14="http://schemas.microsoft.com/office/powerpoint/2010/main" val="100183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C70D-80CD-4BF8-B2F7-470213F4C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37480"/>
            <a:ext cx="10538876" cy="1325562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Dataset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1055" y="1662545"/>
            <a:ext cx="8672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dataset has 1 file with 835308 instances and 22 columns.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699" y="2373025"/>
            <a:ext cx="9495992" cy="21933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387929" y="4906926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Predicting Salary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Predicting Total Compensation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1132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CD8C-953A-4840-8FCD-3FE623AC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95745"/>
            <a:ext cx="10954512" cy="1163782"/>
          </a:xfrm>
        </p:spPr>
        <p:txBody>
          <a:bodyPr>
            <a:normAutofit fontScale="90000"/>
          </a:bodyPr>
          <a:lstStyle/>
          <a:p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3600" dirty="0"/>
            </a:br>
            <a:endParaRPr lang="en-IN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AFB3B-7C22-47E7-8731-976B9D73A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7829" y="1763486"/>
            <a:ext cx="3461657" cy="435133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4467269"/>
              </p:ext>
            </p:extLst>
          </p:nvPr>
        </p:nvGraphicFramePr>
        <p:xfrm>
          <a:off x="283562" y="793855"/>
          <a:ext cx="5052009" cy="3200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48"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r>
                        <a:rPr lang="en-US" baseline="0" dirty="0"/>
                        <a:t> Names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991"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  <a:r>
                        <a:rPr lang="en-US" baseline="0" dirty="0"/>
                        <a:t> Values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Salaries, Overtime,</a:t>
                      </a:r>
                      <a:r>
                        <a:rPr lang="en-US" baseline="0" dirty="0"/>
                        <a:t> Other Salaries,</a:t>
                      </a:r>
                    </a:p>
                    <a:p>
                      <a:r>
                        <a:rPr lang="en-US" baseline="0" dirty="0"/>
                        <a:t>Retirement,</a:t>
                      </a:r>
                    </a:p>
                    <a:p>
                      <a:r>
                        <a:rPr lang="en-US" baseline="0" dirty="0"/>
                        <a:t>Other Benefits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70">
                <a:tc>
                  <a:txBody>
                    <a:bodyPr/>
                    <a:lstStyle/>
                    <a:p>
                      <a:r>
                        <a:rPr lang="en-US" dirty="0"/>
                        <a:t>Not Applicable, </a:t>
                      </a:r>
                    </a:p>
                    <a:p>
                      <a:r>
                        <a:rPr lang="en-US" dirty="0"/>
                        <a:t>Blanks,</a:t>
                      </a:r>
                      <a:r>
                        <a:rPr lang="en-US" baseline="0" dirty="0"/>
                        <a:t> </a:t>
                      </a:r>
                    </a:p>
                    <a:p>
                      <a:r>
                        <a:rPr lang="en-US" baseline="0" dirty="0"/>
                        <a:t>Missing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 Code,</a:t>
                      </a:r>
                    </a:p>
                    <a:p>
                      <a:r>
                        <a:rPr lang="en-US" dirty="0"/>
                        <a:t>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3837CD8C-953A-4840-8FCD-3FE623ACDC8C}"/>
              </a:ext>
            </a:extLst>
          </p:cNvPr>
          <p:cNvSpPr txBox="1">
            <a:spLocks/>
          </p:cNvSpPr>
          <p:nvPr/>
        </p:nvSpPr>
        <p:spPr>
          <a:xfrm>
            <a:off x="0" y="595745"/>
            <a:ext cx="10954512" cy="11637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800" b="0" i="0" u="none" strike="noStrike" kern="1200" cap="none" spc="-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sz="2800" b="0" i="0" u="none" strike="noStrike" kern="1200" cap="none" spc="-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sz="2800" b="0" i="0" u="none" strike="noStrike" kern="1200" cap="none" spc="-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sz="2800" b="0" i="0" u="none" strike="noStrike" kern="1200" cap="none" spc="-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sz="2800" b="0" i="0" u="none" strike="noStrike" kern="1200" cap="none" spc="-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sz="2800" b="0" i="0" u="none" strike="noStrike" kern="1200" cap="none" spc="-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sz="2800" b="0" i="0" u="none" strike="noStrike" kern="1200" cap="none" spc="-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sz="2800" b="0" i="0" u="none" strike="noStrike" kern="1200" cap="none" spc="-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sz="2800" b="0" i="0" u="none" strike="noStrike" kern="1200" cap="none" spc="-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sz="2800" b="0" i="0" u="none" strike="noStrike" kern="1200" cap="none" spc="-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sz="2800" b="0" i="0" u="none" strike="noStrike" kern="1200" cap="none" spc="-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sz="2800" b="0" i="0" u="none" strike="noStrike" kern="1200" cap="none" spc="-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sz="2800" b="0" i="0" u="none" strike="noStrike" kern="1200" cap="none" spc="-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sz="3600" b="0" i="0" u="none" strike="noStrike" kern="1200" cap="none" spc="-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IN" sz="2700" b="0" i="0" u="none" strike="noStrike" kern="1200" cap="none" spc="-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975" y="0"/>
            <a:ext cx="56592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Preprocessing</a:t>
            </a:r>
            <a:endParaRPr lang="en-IN" sz="4400" b="1" dirty="0">
              <a:solidFill>
                <a:srgbClr val="0070C0"/>
              </a:solidFill>
            </a:endParaRPr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217741" y="793855"/>
            <a:ext cx="4068330" cy="3221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989" y="4062404"/>
            <a:ext cx="5773195" cy="2846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9838" y="3634831"/>
            <a:ext cx="5530392" cy="327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83562" y="4087745"/>
            <a:ext cx="392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CRF (Department Code)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0" y="3939154"/>
            <a:ext cx="392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CRF (Union)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6254256" y="424524"/>
            <a:ext cx="38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Checking negative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3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3345" y="263236"/>
            <a:ext cx="3971901" cy="484909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Preprocessing</a:t>
            </a:r>
            <a:endParaRPr lang="en-IN" sz="3200" b="1" dirty="0">
              <a:solidFill>
                <a:srgbClr val="0070C0"/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</p:nvPr>
        </p:nvGraphicFramePr>
        <p:xfrm>
          <a:off x="290944" y="1316181"/>
          <a:ext cx="5735783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7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8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215"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Names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18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Removal of unnecessary Columns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 Identifier</a:t>
                      </a:r>
                    </a:p>
                    <a:p>
                      <a:r>
                        <a:rPr lang="en-US" dirty="0"/>
                        <a:t> Job family code</a:t>
                      </a:r>
                    </a:p>
                    <a:p>
                      <a:r>
                        <a:rPr lang="en-US" dirty="0"/>
                        <a:t>Union code</a:t>
                      </a:r>
                    </a:p>
                    <a:p>
                      <a:r>
                        <a:rPr lang="en-US" dirty="0"/>
                        <a:t>Department</a:t>
                      </a:r>
                    </a:p>
                    <a:p>
                      <a:r>
                        <a:rPr lang="en-US" dirty="0"/>
                        <a:t>Organization group code</a:t>
                      </a:r>
                    </a:p>
                    <a:p>
                      <a:r>
                        <a:rPr lang="en-US" dirty="0"/>
                        <a:t>Job code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18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Normalization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Salaries</a:t>
                      </a:r>
                    </a:p>
                    <a:p>
                      <a:r>
                        <a:rPr lang="en-IN" dirty="0"/>
                        <a:t>Overtime</a:t>
                      </a:r>
                    </a:p>
                    <a:p>
                      <a:r>
                        <a:rPr lang="en-IN" dirty="0"/>
                        <a:t>Other Salaries</a:t>
                      </a:r>
                    </a:p>
                    <a:p>
                      <a:r>
                        <a:rPr lang="en-IN" dirty="0"/>
                        <a:t>Total Salaries</a:t>
                      </a:r>
                    </a:p>
                    <a:p>
                      <a:r>
                        <a:rPr lang="en-IN" dirty="0"/>
                        <a:t>Retirement</a:t>
                      </a:r>
                    </a:p>
                    <a:p>
                      <a:r>
                        <a:rPr lang="en-IN" dirty="0"/>
                        <a:t>Health and Dental</a:t>
                      </a:r>
                    </a:p>
                    <a:p>
                      <a:r>
                        <a:rPr lang="en-IN" dirty="0"/>
                        <a:t>Other Benefits</a:t>
                      </a:r>
                    </a:p>
                    <a:p>
                      <a:r>
                        <a:rPr lang="en-IN" dirty="0"/>
                        <a:t>Total Compensation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5275" y="1565563"/>
            <a:ext cx="5599377" cy="46883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096000" y="1116126"/>
            <a:ext cx="4558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Columns after pre processing</a:t>
            </a:r>
            <a:endParaRPr lang="en-I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364" y="222161"/>
            <a:ext cx="9781594" cy="520931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Issues while loading the dataset</a:t>
            </a:r>
            <a:endParaRPr lang="en-IN" sz="3200" b="1" dirty="0">
              <a:solidFill>
                <a:srgbClr val="0070C0"/>
              </a:solidFill>
            </a:endParaRPr>
          </a:p>
        </p:txBody>
      </p:sp>
      <p:pic>
        <p:nvPicPr>
          <p:cNvPr id="5" name="Content Placeholder 4" descr="vector size error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46364" y="961534"/>
            <a:ext cx="9894715" cy="2502103"/>
          </a:xfrm>
          <a:ln>
            <a:solidFill>
              <a:schemeClr val="tx1"/>
            </a:solidFill>
          </a:ln>
        </p:spPr>
      </p:pic>
      <p:pic>
        <p:nvPicPr>
          <p:cNvPr id="9" name="Content Placeholder 8" descr="sample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6096000" y="4594138"/>
            <a:ext cx="4860491" cy="1302328"/>
          </a:xfr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46364" y="3506970"/>
            <a:ext cx="482138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Solutions : </a:t>
            </a:r>
          </a:p>
          <a:p>
            <a:endParaRPr lang="en-US" sz="2000" b="1" dirty="0"/>
          </a:p>
          <a:p>
            <a:r>
              <a:rPr lang="en-US" dirty="0"/>
              <a:t>A) Grouping (</a:t>
            </a:r>
            <a:r>
              <a:rPr lang="en-US" dirty="0">
                <a:sym typeface="Wingdings" pitchFamily="2" charset="2"/>
              </a:rPr>
              <a:t>Job, Job Family, Union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4122523"/>
            <a:ext cx="420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Sampling(150000)</a:t>
            </a:r>
            <a:endParaRPr lang="en-IN" dirty="0"/>
          </a:p>
        </p:txBody>
      </p:sp>
      <p:pic>
        <p:nvPicPr>
          <p:cNvPr id="4099" name="Picture 3" descr="C:\Users\admin\Downloads\sen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535188"/>
            <a:ext cx="5923095" cy="230029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302" y="52319"/>
            <a:ext cx="10476210" cy="63348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ANOVA and Hypothesis Testing for Job</a:t>
            </a:r>
            <a:endParaRPr lang="en-IN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09469D-651E-449E-8A8E-9F9A4B8D0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32" y="1980462"/>
            <a:ext cx="10373048" cy="4079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400F8A-8D3C-4C38-8360-1085D6756CE5}"/>
              </a:ext>
            </a:extLst>
          </p:cNvPr>
          <p:cNvSpPr txBox="1"/>
          <p:nvPr/>
        </p:nvSpPr>
        <p:spPr>
          <a:xfrm>
            <a:off x="1026942" y="1097280"/>
            <a:ext cx="4360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Boxplot for Salaries vs Job</a:t>
            </a:r>
          </a:p>
        </p:txBody>
      </p:sp>
    </p:spTree>
    <p:extLst>
      <p:ext uri="{BB962C8B-B14F-4D97-AF65-F5344CB8AC3E}">
        <p14:creationId xmlns:p14="http://schemas.microsoft.com/office/powerpoint/2010/main" val="404958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38" y="52319"/>
            <a:ext cx="10579374" cy="63348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ANOVA and Hypothesis Testing for Job </a:t>
            </a:r>
            <a:endParaRPr lang="en-IN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133CC5-3C95-4DDA-A414-3992ACFB311D}"/>
              </a:ext>
            </a:extLst>
          </p:cNvPr>
          <p:cNvSpPr/>
          <p:nvPr/>
        </p:nvSpPr>
        <p:spPr>
          <a:xfrm>
            <a:off x="553330" y="2056686"/>
            <a:ext cx="10616417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endParaRPr lang="en-US" sz="1600" dirty="0"/>
          </a:p>
          <a:p>
            <a:br>
              <a:rPr lang="en-US" sz="1600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CEADE7-8760-4942-B35A-4ED704337D05}"/>
              </a:ext>
            </a:extLst>
          </p:cNvPr>
          <p:cNvSpPr/>
          <p:nvPr/>
        </p:nvSpPr>
        <p:spPr>
          <a:xfrm>
            <a:off x="375138" y="4580534"/>
            <a:ext cx="105793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Roboto"/>
              </a:rPr>
              <a:t>At 95% confidence level, p-value is less than 0.05,  we can reject null- hypo and conclude that avg salaries are not all equal.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424ACD-03A8-4F9D-AF4B-D3B1F9140514}"/>
              </a:ext>
            </a:extLst>
          </p:cNvPr>
          <p:cNvSpPr/>
          <p:nvPr/>
        </p:nvSpPr>
        <p:spPr>
          <a:xfrm>
            <a:off x="375138" y="1048077"/>
            <a:ext cx="8590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Roboto"/>
              </a:rPr>
              <a:t>Null hypothesis : All the average salaries for jobs are equal</a:t>
            </a:r>
            <a:endParaRPr lang="en-US" dirty="0"/>
          </a:p>
          <a:p>
            <a:r>
              <a:rPr lang="en-US" dirty="0">
                <a:solidFill>
                  <a:srgbClr val="222222"/>
                </a:solidFill>
                <a:latin typeface="Roboto"/>
              </a:rPr>
              <a:t>Alternate hypothesis : Not all the average salaries for jobs are equal 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72AA9CA-51E3-421E-A196-95E6D6DDA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17" y="2274608"/>
            <a:ext cx="9563195" cy="158137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92" y="52319"/>
            <a:ext cx="10602820" cy="63348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Mean comparison for Organization_group </a:t>
            </a:r>
            <a:endParaRPr lang="en-IN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400F8A-8D3C-4C38-8360-1085D6756CE5}"/>
              </a:ext>
            </a:extLst>
          </p:cNvPr>
          <p:cNvSpPr txBox="1"/>
          <p:nvPr/>
        </p:nvSpPr>
        <p:spPr>
          <a:xfrm>
            <a:off x="1026942" y="1097280"/>
            <a:ext cx="6372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Boxplot for Salaries vs Organization_group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10FFB4-0A6D-408D-9D8D-D3E8E3F8F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2" y="1970426"/>
            <a:ext cx="9129932" cy="43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9053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2629</TotalTime>
  <Words>751</Words>
  <Application>Microsoft Office PowerPoint</Application>
  <PresentationFormat>Widescreen</PresentationFormat>
  <Paragraphs>163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Century Schoolbook</vt:lpstr>
      <vt:lpstr>Roboto</vt:lpstr>
      <vt:lpstr>Wingdings 2</vt:lpstr>
      <vt:lpstr>View</vt:lpstr>
      <vt:lpstr>San Francisco Employee Data Prediction </vt:lpstr>
      <vt:lpstr>Introduction</vt:lpstr>
      <vt:lpstr>Dataset</vt:lpstr>
      <vt:lpstr>              </vt:lpstr>
      <vt:lpstr>Preprocessing</vt:lpstr>
      <vt:lpstr>Issues while loading the dataset</vt:lpstr>
      <vt:lpstr>ANOVA and Hypothesis Testing for Job</vt:lpstr>
      <vt:lpstr>ANOVA and Hypothesis Testing for Job </vt:lpstr>
      <vt:lpstr>Mean comparison for Organization_group </vt:lpstr>
      <vt:lpstr>Mean comparison for Organization_group </vt:lpstr>
      <vt:lpstr>Building Models for Predicting Total Compensation </vt:lpstr>
      <vt:lpstr>Predicting Total Compensation</vt:lpstr>
      <vt:lpstr>Predicting Total Compensation</vt:lpstr>
      <vt:lpstr>Predicting Total Compensation</vt:lpstr>
      <vt:lpstr>Predicting Total Compensation</vt:lpstr>
      <vt:lpstr>Predicting Total Compensation</vt:lpstr>
      <vt:lpstr>Models (Forward Elimination by AIC) Total Compensation</vt:lpstr>
      <vt:lpstr>Best Model for Total Compensation (Forward And Backward Comparison )</vt:lpstr>
      <vt:lpstr>Predicting Salary</vt:lpstr>
      <vt:lpstr>Predicting Salary</vt:lpstr>
      <vt:lpstr>Predicting Salary</vt:lpstr>
      <vt:lpstr>Predicting Salary</vt:lpstr>
      <vt:lpstr>Best Model for Total Salary (Forward And Backward Comparison )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Vaidehi Rathkanthiwar</cp:lastModifiedBy>
  <cp:revision>419</cp:revision>
  <dcterms:created xsi:type="dcterms:W3CDTF">2019-11-16T03:28:11Z</dcterms:created>
  <dcterms:modified xsi:type="dcterms:W3CDTF">2020-07-21T05:20:48Z</dcterms:modified>
</cp:coreProperties>
</file>