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8" r:id="rId3"/>
    <p:sldId id="267" r:id="rId4"/>
    <p:sldId id="259" r:id="rId5"/>
    <p:sldId id="260" r:id="rId6"/>
    <p:sldId id="261" r:id="rId7"/>
    <p:sldId id="262" r:id="rId8"/>
    <p:sldId id="269" r:id="rId9"/>
    <p:sldId id="264" r:id="rId10"/>
    <p:sldId id="263" r:id="rId11"/>
    <p:sldId id="266" r:id="rId12"/>
    <p:sldId id="270" r:id="rId13"/>
    <p:sldId id="265" r:id="rId14"/>
    <p:sldId id="268"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0213FF-5889-4892-91BD-F3D87E7A8F46}" v="1134" dt="2021-11-07T12:25:50.779"/>
    <p1510:client id="{D645CC2D-8A96-4409-9B34-B8A015B0AA0E}" v="272" dt="2021-11-07T13:09:02.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372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502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4654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5325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562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9473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6911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3373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147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5086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510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323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270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1705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101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7211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328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356734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
            <a:ext cx="9144000" cy="2387600"/>
          </a:xfrm>
        </p:spPr>
        <p:txBody>
          <a:bodyPr/>
          <a:lstStyle/>
          <a:p>
            <a:r>
              <a:rPr lang="en-GB" b="1" i="1" dirty="0">
                <a:latin typeface="Calibri"/>
                <a:ea typeface="+mj-lt"/>
                <a:cs typeface="+mj-lt"/>
              </a:rPr>
              <a:t>Customizing commercial software</a:t>
            </a:r>
            <a:endParaRPr lang="en-US" b="1" i="1">
              <a:latin typeface="Calibri"/>
              <a:ea typeface="Cambria"/>
              <a:cs typeface="Times New Roman"/>
            </a:endParaRPr>
          </a:p>
        </p:txBody>
      </p:sp>
      <p:sp>
        <p:nvSpPr>
          <p:cNvPr id="3" name="Subtitle 2"/>
          <p:cNvSpPr>
            <a:spLocks noGrp="1"/>
          </p:cNvSpPr>
          <p:nvPr>
            <p:ph type="subTitle" idx="1"/>
          </p:nvPr>
        </p:nvSpPr>
        <p:spPr>
          <a:xfrm>
            <a:off x="6343135" y="3931552"/>
            <a:ext cx="5251622" cy="1655762"/>
          </a:xfrm>
        </p:spPr>
        <p:txBody>
          <a:bodyPr vert="horz" lIns="91440" tIns="45720" rIns="91440" bIns="45720" rtlCol="0" anchor="t">
            <a:normAutofit/>
          </a:bodyPr>
          <a:lstStyle/>
          <a:p>
            <a:r>
              <a:rPr lang="en-GB" i="1" dirty="0">
                <a:cs typeface="Calibri"/>
              </a:rPr>
              <a:t>ROLL_NO: IT-2k19-69</a:t>
            </a:r>
          </a:p>
          <a:p>
            <a:r>
              <a:rPr lang="en-GB" i="1" dirty="0">
                <a:cs typeface="Calibri"/>
              </a:rPr>
              <a:t>SUBITTED TO: SHALIGRAM PRAJAPAT SIR</a:t>
            </a:r>
          </a:p>
          <a:p>
            <a:r>
              <a:rPr lang="en-GB" i="1" dirty="0">
                <a:cs typeface="Calibri"/>
              </a:rPr>
              <a:t>SUBMITTED BY: VAIDEHI DANGI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E8D0-40E1-48F2-ADC1-4C515A415B2D}"/>
              </a:ext>
            </a:extLst>
          </p:cNvPr>
          <p:cNvSpPr>
            <a:spLocks noGrp="1"/>
          </p:cNvSpPr>
          <p:nvPr>
            <p:ph type="title"/>
          </p:nvPr>
        </p:nvSpPr>
        <p:spPr>
          <a:xfrm>
            <a:off x="1311328" y="31719"/>
            <a:ext cx="10880498" cy="1752599"/>
          </a:xfrm>
        </p:spPr>
        <p:txBody>
          <a:bodyPr>
            <a:normAutofit/>
          </a:bodyPr>
          <a:lstStyle/>
          <a:p>
            <a:r>
              <a:rPr lang="en-GB" b="1" i="1" dirty="0">
                <a:latin typeface="Calibri"/>
                <a:ea typeface="+mj-lt"/>
                <a:cs typeface="+mj-lt"/>
              </a:rPr>
              <a:t>Advanced customization</a:t>
            </a:r>
            <a:br>
              <a:rPr lang="en-GB" sz="4800" b="1" i="1" dirty="0">
                <a:latin typeface="Calibri"/>
                <a:ea typeface="+mj-lt"/>
                <a:cs typeface="+mj-lt"/>
              </a:rPr>
            </a:br>
            <a:r>
              <a:rPr lang="en-GB" sz="1600" i="1" dirty="0">
                <a:ea typeface="+mj-lt"/>
                <a:cs typeface="+mj-lt"/>
              </a:rPr>
              <a:t>(Such customization techniques as creating a front end for a user to access, query, and/or change a database, or creating a bridge routine to convert the data from the old database to a format the new system can use require more advanced programming skills</a:t>
            </a:r>
            <a:r>
              <a:rPr lang="en-GB" sz="1200" i="1" dirty="0">
                <a:ea typeface="+mj-lt"/>
                <a:cs typeface="+mj-lt"/>
              </a:rPr>
              <a:t>.) </a:t>
            </a:r>
            <a:endParaRPr lang="en-US" b="1" i="1" dirty="0">
              <a:ea typeface="+mj-lt"/>
              <a:cs typeface="+mj-lt"/>
            </a:endParaRPr>
          </a:p>
        </p:txBody>
      </p:sp>
      <p:sp>
        <p:nvSpPr>
          <p:cNvPr id="3" name="Content Placeholder 2">
            <a:extLst>
              <a:ext uri="{FF2B5EF4-FFF2-40B4-BE49-F238E27FC236}">
                <a16:creationId xmlns:a16="http://schemas.microsoft.com/office/drawing/2014/main" id="{A1F254BF-FC3E-44E2-BB25-5009EB6493BD}"/>
              </a:ext>
            </a:extLst>
          </p:cNvPr>
          <p:cNvSpPr>
            <a:spLocks noGrp="1"/>
          </p:cNvSpPr>
          <p:nvPr>
            <p:ph idx="1"/>
          </p:nvPr>
        </p:nvSpPr>
        <p:spPr>
          <a:xfrm>
            <a:off x="1180885" y="1100456"/>
            <a:ext cx="11261497" cy="2235202"/>
          </a:xfrm>
        </p:spPr>
        <p:txBody>
          <a:bodyPr/>
          <a:lstStyle/>
          <a:p>
            <a:pPr marL="0" indent="0">
              <a:buNone/>
            </a:pPr>
            <a:r>
              <a:rPr lang="en-GB" sz="2800" b="1" dirty="0">
                <a:highlight>
                  <a:srgbClr val="FFFF00"/>
                </a:highlight>
              </a:rPr>
              <a:t>1. Visual basic</a:t>
            </a:r>
            <a:endParaRPr lang="en-GB" b="1">
              <a:highlight>
                <a:srgbClr val="C0C0C0"/>
              </a:highlight>
            </a:endParaRPr>
          </a:p>
          <a:p>
            <a:pPr marL="0" indent="0">
              <a:buClr>
                <a:srgbClr val="1287C3"/>
              </a:buClr>
              <a:buNone/>
            </a:pPr>
            <a:r>
              <a:rPr lang="en-GB" sz="1800" dirty="0">
                <a:ea typeface="+mn-lt"/>
                <a:cs typeface="+mn-lt"/>
              </a:rPr>
              <a:t>The Microsoft suite of packaged software uses the VBA (Visual Basic for Applications) programming language to add custom procedures to a standard program. Other manufacturers support Visual Basic or comparable languages. </a:t>
            </a:r>
            <a:endParaRPr lang="en-GB" sz="2000" dirty="0"/>
          </a:p>
        </p:txBody>
      </p:sp>
      <p:pic>
        <p:nvPicPr>
          <p:cNvPr id="4" name="Picture 4" descr="Graphical user interface, application&#10;&#10;Description automatically generated">
            <a:extLst>
              <a:ext uri="{FF2B5EF4-FFF2-40B4-BE49-F238E27FC236}">
                <a16:creationId xmlns:a16="http://schemas.microsoft.com/office/drawing/2014/main" id="{D04FB14B-6D23-43C2-9765-57840521B8ED}"/>
              </a:ext>
            </a:extLst>
          </p:cNvPr>
          <p:cNvPicPr>
            <a:picLocks noChangeAspect="1"/>
          </p:cNvPicPr>
          <p:nvPr/>
        </p:nvPicPr>
        <p:blipFill>
          <a:blip r:embed="rId2"/>
          <a:stretch>
            <a:fillRect/>
          </a:stretch>
        </p:blipFill>
        <p:spPr>
          <a:xfrm>
            <a:off x="3187889" y="2916798"/>
            <a:ext cx="5423337" cy="3861570"/>
          </a:xfrm>
          <a:prstGeom prst="rect">
            <a:avLst/>
          </a:prstGeom>
        </p:spPr>
      </p:pic>
    </p:spTree>
    <p:extLst>
      <p:ext uri="{BB962C8B-B14F-4D97-AF65-F5344CB8AC3E}">
        <p14:creationId xmlns:p14="http://schemas.microsoft.com/office/powerpoint/2010/main" val="354319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A95AF5-4086-4A28-AFE7-A7AB5CEFFB07}"/>
              </a:ext>
            </a:extLst>
          </p:cNvPr>
          <p:cNvSpPr txBox="1"/>
          <p:nvPr/>
        </p:nvSpPr>
        <p:spPr>
          <a:xfrm>
            <a:off x="1346077" y="864665"/>
            <a:ext cx="10760466"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highlight>
                  <a:srgbClr val="FFFF00"/>
                </a:highlight>
              </a:rPr>
              <a:t>2. Forms</a:t>
            </a:r>
            <a:endParaRPr lang="en-US" sz="2800" b="1" dirty="0">
              <a:highlight>
                <a:srgbClr val="C0C0C0"/>
              </a:highlight>
            </a:endParaRPr>
          </a:p>
          <a:p>
            <a:r>
              <a:rPr lang="en-US" sz="2000" dirty="0"/>
              <a:t>Forms (data entry screens with fill-in-the blank or select-an-option windows) are a common type of front end. A set of forms might be created to allow a user to define queries or add, delete, and edit records in a database. For example, Figure  shows a form for finding a customer in a Microsoft Access database. Visual Basic is sometimes used to create and execute the forms. </a:t>
            </a:r>
          </a:p>
          <a:p>
            <a:endParaRPr lang="en-US" sz="2000" dirty="0"/>
          </a:p>
          <a:p>
            <a:endParaRPr lang="en-US" sz="2000" dirty="0">
              <a:ea typeface="+mn-lt"/>
              <a:cs typeface="+mn-lt"/>
            </a:endParaRPr>
          </a:p>
          <a:p>
            <a:r>
              <a:rPr lang="en-US" sz="2800" b="1" dirty="0">
                <a:highlight>
                  <a:srgbClr val="FFFF00"/>
                </a:highlight>
                <a:ea typeface="+mn-lt"/>
                <a:cs typeface="+mn-lt"/>
              </a:rPr>
              <a:t>3. Web customization</a:t>
            </a:r>
            <a:endParaRPr lang="en-US" sz="2800" b="1" dirty="0">
              <a:highlight>
                <a:srgbClr val="C0C0C0"/>
              </a:highlight>
              <a:ea typeface="+mn-lt"/>
              <a:cs typeface="+mn-lt"/>
            </a:endParaRPr>
          </a:p>
          <a:p>
            <a:r>
              <a:rPr lang="en-US" sz="2800" b="1" dirty="0">
                <a:ea typeface="+mn-lt"/>
                <a:cs typeface="+mn-lt"/>
              </a:rPr>
              <a:t> </a:t>
            </a:r>
            <a:r>
              <a:rPr lang="en-US" sz="2000" dirty="0">
                <a:ea typeface="+mn-lt"/>
                <a:cs typeface="+mn-lt"/>
              </a:rPr>
              <a:t>With the increasing popularity of the World Wide Web, customization often includes web page design. For example, using a product such as Cold Fusion, a programmer can create custom web pages that allow the user to enter and/or modify data in the organization’s database. Web access is platform independent, so a user can browse the web site via any computer platform (e.g. Macintosh, Windows, Unix, and so on), and off-site access to the company’s Intranet is possible through any Internet service provider. Security is a major concern, however. </a:t>
            </a:r>
            <a:endParaRPr lang="en-US"/>
          </a:p>
        </p:txBody>
      </p:sp>
    </p:spTree>
    <p:extLst>
      <p:ext uri="{BB962C8B-B14F-4D97-AF65-F5344CB8AC3E}">
        <p14:creationId xmlns:p14="http://schemas.microsoft.com/office/powerpoint/2010/main" val="154137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DDED-663E-4897-A828-4C601FB2CEA5}"/>
              </a:ext>
            </a:extLst>
          </p:cNvPr>
          <p:cNvSpPr>
            <a:spLocks noGrp="1"/>
          </p:cNvSpPr>
          <p:nvPr>
            <p:ph type="title"/>
          </p:nvPr>
        </p:nvSpPr>
        <p:spPr>
          <a:xfrm>
            <a:off x="1248454" y="-393700"/>
            <a:ext cx="10018713" cy="1752599"/>
          </a:xfrm>
        </p:spPr>
        <p:txBody>
          <a:bodyPr/>
          <a:lstStyle/>
          <a:p>
            <a:r>
              <a:rPr lang="en-GB" b="1" i="1" dirty="0"/>
              <a:t>Some important terms</a:t>
            </a:r>
            <a:endParaRPr lang="en-US" b="1" i="1" dirty="0"/>
          </a:p>
        </p:txBody>
      </p:sp>
      <p:sp>
        <p:nvSpPr>
          <p:cNvPr id="3" name="Content Placeholder 2">
            <a:extLst>
              <a:ext uri="{FF2B5EF4-FFF2-40B4-BE49-F238E27FC236}">
                <a16:creationId xmlns:a16="http://schemas.microsoft.com/office/drawing/2014/main" id="{D3EF0BB1-C6E7-4415-845F-21F839458B8A}"/>
              </a:ext>
            </a:extLst>
          </p:cNvPr>
          <p:cNvSpPr>
            <a:spLocks noGrp="1"/>
          </p:cNvSpPr>
          <p:nvPr>
            <p:ph idx="1"/>
          </p:nvPr>
        </p:nvSpPr>
        <p:spPr>
          <a:xfrm>
            <a:off x="1520596" y="1043213"/>
            <a:ext cx="10390640" cy="5092702"/>
          </a:xfrm>
        </p:spPr>
        <p:txBody>
          <a:bodyPr>
            <a:normAutofit fontScale="92500" lnSpcReduction="10000"/>
          </a:bodyPr>
          <a:lstStyle/>
          <a:p>
            <a:r>
              <a:rPr lang="en-GB" i="1" u="sng" dirty="0">
                <a:ea typeface="+mn-lt"/>
                <a:cs typeface="+mn-lt"/>
              </a:rPr>
              <a:t>Bridge</a:t>
            </a:r>
            <a:r>
              <a:rPr lang="en-GB" i="1" dirty="0">
                <a:ea typeface="+mn-lt"/>
                <a:cs typeface="+mn-lt"/>
              </a:rPr>
              <a:t>: </a:t>
            </a:r>
            <a:r>
              <a:rPr lang="en-GB" dirty="0">
                <a:ea typeface="+mn-lt"/>
                <a:cs typeface="+mn-lt"/>
              </a:rPr>
              <a:t>A routine that converts the organization’s current data to a format that is compatible with the purchased software. </a:t>
            </a:r>
          </a:p>
          <a:p>
            <a:pPr>
              <a:buClr>
                <a:srgbClr val="1287C3"/>
              </a:buClr>
            </a:pPr>
            <a:r>
              <a:rPr lang="en-GB" i="1" u="sng" dirty="0">
                <a:ea typeface="+mn-lt"/>
                <a:cs typeface="+mn-lt"/>
              </a:rPr>
              <a:t>Commercial software package</a:t>
            </a:r>
            <a:r>
              <a:rPr lang="en-GB" i="1" dirty="0">
                <a:ea typeface="+mn-lt"/>
                <a:cs typeface="+mn-lt"/>
              </a:rPr>
              <a:t>: </a:t>
            </a:r>
            <a:r>
              <a:rPr lang="en-GB" dirty="0">
                <a:ea typeface="+mn-lt"/>
                <a:cs typeface="+mn-lt"/>
              </a:rPr>
              <a:t>A set of prewritten application programs that are commercially available for purchase or lease.</a:t>
            </a:r>
          </a:p>
          <a:p>
            <a:pPr>
              <a:buClr>
                <a:srgbClr val="1287C3"/>
              </a:buClr>
            </a:pPr>
            <a:r>
              <a:rPr lang="en-GB" dirty="0">
                <a:ea typeface="+mn-lt"/>
                <a:cs typeface="+mn-lt"/>
              </a:rPr>
              <a:t> </a:t>
            </a:r>
            <a:r>
              <a:rPr lang="en-GB" i="1" u="sng" dirty="0">
                <a:ea typeface="+mn-lt"/>
                <a:cs typeface="+mn-lt"/>
              </a:rPr>
              <a:t>Customization</a:t>
            </a:r>
            <a:r>
              <a:rPr lang="en-GB" dirty="0">
                <a:ea typeface="+mn-lt"/>
                <a:cs typeface="+mn-lt"/>
              </a:rPr>
              <a:t>: The modification of a software package to meet an organization’s unique requirements without destroying the integrity of the package software.</a:t>
            </a:r>
          </a:p>
          <a:p>
            <a:pPr>
              <a:buClr>
                <a:srgbClr val="1287C3"/>
              </a:buClr>
            </a:pPr>
            <a:r>
              <a:rPr lang="en-GB" dirty="0">
                <a:ea typeface="+mn-lt"/>
                <a:cs typeface="+mn-lt"/>
              </a:rPr>
              <a:t> </a:t>
            </a:r>
            <a:r>
              <a:rPr lang="en-GB" i="1" u="sng" dirty="0">
                <a:ea typeface="+mn-lt"/>
                <a:cs typeface="+mn-lt"/>
              </a:rPr>
              <a:t>Form</a:t>
            </a:r>
            <a:r>
              <a:rPr lang="en-GB" dirty="0">
                <a:ea typeface="+mn-lt"/>
                <a:cs typeface="+mn-lt"/>
              </a:rPr>
              <a:t>: A data entry screen with fill-in-the blank or select-an-option windows. </a:t>
            </a:r>
          </a:p>
          <a:p>
            <a:pPr>
              <a:buClr>
                <a:srgbClr val="1287C3"/>
              </a:buClr>
            </a:pPr>
            <a:r>
              <a:rPr lang="en-GB" i="1" u="sng" dirty="0">
                <a:ea typeface="+mn-lt"/>
                <a:cs typeface="+mn-lt"/>
              </a:rPr>
              <a:t>Front end routine</a:t>
            </a:r>
            <a:r>
              <a:rPr lang="en-GB" dirty="0">
                <a:ea typeface="+mn-lt"/>
                <a:cs typeface="+mn-lt"/>
              </a:rPr>
              <a:t>: A routine that accepts input data and formats it for a commercial program. </a:t>
            </a:r>
          </a:p>
          <a:p>
            <a:pPr>
              <a:buClr>
                <a:srgbClr val="1287C3"/>
              </a:buClr>
            </a:pPr>
            <a:r>
              <a:rPr lang="en-GB" dirty="0">
                <a:ea typeface="+mn-lt"/>
                <a:cs typeface="+mn-lt"/>
              </a:rPr>
              <a:t> </a:t>
            </a:r>
            <a:r>
              <a:rPr lang="en-GB" i="1" u="sng" dirty="0">
                <a:ea typeface="+mn-lt"/>
                <a:cs typeface="+mn-lt"/>
              </a:rPr>
              <a:t>Macro</a:t>
            </a:r>
            <a:r>
              <a:rPr lang="en-GB" dirty="0">
                <a:ea typeface="+mn-lt"/>
                <a:cs typeface="+mn-lt"/>
              </a:rPr>
              <a:t>: An instruction (or set of instructions) that performs a series of keystrokes or commands to carry out a specific task.</a:t>
            </a:r>
          </a:p>
          <a:p>
            <a:pPr>
              <a:buClr>
                <a:srgbClr val="1287C3"/>
              </a:buClr>
            </a:pPr>
            <a:r>
              <a:rPr lang="en-GB" dirty="0">
                <a:ea typeface="+mn-lt"/>
                <a:cs typeface="+mn-lt"/>
              </a:rPr>
              <a:t> </a:t>
            </a:r>
            <a:r>
              <a:rPr lang="en-GB" i="1" u="sng" dirty="0">
                <a:ea typeface="+mn-lt"/>
                <a:cs typeface="+mn-lt"/>
              </a:rPr>
              <a:t>Style</a:t>
            </a:r>
            <a:r>
              <a:rPr lang="en-GB" dirty="0">
                <a:ea typeface="+mn-lt"/>
                <a:cs typeface="+mn-lt"/>
              </a:rPr>
              <a:t>: A font, a point size, and a set of text formatting rules.</a:t>
            </a:r>
          </a:p>
          <a:p>
            <a:pPr>
              <a:buClr>
                <a:srgbClr val="1287C3"/>
              </a:buClr>
            </a:pPr>
            <a:r>
              <a:rPr lang="en-GB" dirty="0">
                <a:ea typeface="+mn-lt"/>
                <a:cs typeface="+mn-lt"/>
              </a:rPr>
              <a:t> </a:t>
            </a:r>
            <a:r>
              <a:rPr lang="en-GB" i="1" u="sng" dirty="0">
                <a:ea typeface="+mn-lt"/>
                <a:cs typeface="+mn-lt"/>
              </a:rPr>
              <a:t>Template</a:t>
            </a:r>
            <a:r>
              <a:rPr lang="en-GB" dirty="0">
                <a:ea typeface="+mn-lt"/>
                <a:cs typeface="+mn-lt"/>
              </a:rPr>
              <a:t>: A document that contains predefined styles and macros. </a:t>
            </a:r>
            <a:endParaRPr lang="en-GB" dirty="0"/>
          </a:p>
        </p:txBody>
      </p:sp>
    </p:spTree>
    <p:extLst>
      <p:ext uri="{BB962C8B-B14F-4D97-AF65-F5344CB8AC3E}">
        <p14:creationId xmlns:p14="http://schemas.microsoft.com/office/powerpoint/2010/main" val="214028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0F39-BDC8-49DE-8841-DEFEBAE0EB9C}"/>
              </a:ext>
            </a:extLst>
          </p:cNvPr>
          <p:cNvSpPr>
            <a:spLocks noGrp="1"/>
          </p:cNvSpPr>
          <p:nvPr>
            <p:ph type="title"/>
          </p:nvPr>
        </p:nvSpPr>
        <p:spPr>
          <a:xfrm>
            <a:off x="1090173" y="-155028"/>
            <a:ext cx="10018713" cy="1752599"/>
          </a:xfrm>
        </p:spPr>
        <p:txBody>
          <a:bodyPr>
            <a:normAutofit/>
          </a:bodyPr>
          <a:lstStyle/>
          <a:p>
            <a:r>
              <a:rPr lang="en-GB" sz="6000" b="1" i="1" dirty="0">
                <a:latin typeface="Calibri"/>
                <a:cs typeface="Calibri"/>
              </a:rPr>
              <a:t>Software</a:t>
            </a:r>
          </a:p>
        </p:txBody>
      </p:sp>
      <p:sp>
        <p:nvSpPr>
          <p:cNvPr id="3" name="Content Placeholder 2">
            <a:extLst>
              <a:ext uri="{FF2B5EF4-FFF2-40B4-BE49-F238E27FC236}">
                <a16:creationId xmlns:a16="http://schemas.microsoft.com/office/drawing/2014/main" id="{74081D65-A4F0-45C5-9214-235C79908533}"/>
              </a:ext>
            </a:extLst>
          </p:cNvPr>
          <p:cNvSpPr>
            <a:spLocks noGrp="1"/>
          </p:cNvSpPr>
          <p:nvPr>
            <p:ph idx="1"/>
          </p:nvPr>
        </p:nvSpPr>
        <p:spPr>
          <a:xfrm>
            <a:off x="1528729" y="832068"/>
            <a:ext cx="10255195" cy="4451132"/>
          </a:xfrm>
        </p:spPr>
        <p:txBody>
          <a:bodyPr>
            <a:normAutofit/>
          </a:bodyPr>
          <a:lstStyle/>
          <a:p>
            <a:pPr marL="0" indent="0">
              <a:buNone/>
            </a:pPr>
            <a:r>
              <a:rPr lang="en-GB" sz="2000" dirty="0">
                <a:ea typeface="+mn-lt"/>
                <a:cs typeface="+mn-lt"/>
              </a:rPr>
              <a:t>Here is a list of software tools that can be used to customize commercial software. </a:t>
            </a:r>
          </a:p>
          <a:p>
            <a:pPr marL="0" indent="0">
              <a:buNone/>
            </a:pPr>
            <a:endParaRPr lang="en-GB" sz="2000" dirty="0">
              <a:ea typeface="+mn-lt"/>
              <a:cs typeface="+mn-lt"/>
            </a:endParaRPr>
          </a:p>
          <a:p>
            <a:pPr marL="0" indent="0">
              <a:buNone/>
            </a:pPr>
            <a:r>
              <a:rPr lang="en-GB" sz="2000" dirty="0">
                <a:ea typeface="+mn-lt"/>
                <a:cs typeface="+mn-lt"/>
              </a:rPr>
              <a:t>Clipper              Java</a:t>
            </a:r>
            <a:endParaRPr lang="en-GB" sz="2000"/>
          </a:p>
          <a:p>
            <a:pPr marL="0" indent="0">
              <a:buNone/>
            </a:pPr>
            <a:r>
              <a:rPr lang="en-GB" sz="2000" dirty="0">
                <a:ea typeface="+mn-lt"/>
                <a:cs typeface="+mn-lt"/>
              </a:rPr>
              <a:t> Cold Fusion    Microsoft Visual Basic</a:t>
            </a:r>
          </a:p>
          <a:p>
            <a:pPr marL="0" indent="0">
              <a:buNone/>
            </a:pPr>
            <a:r>
              <a:rPr lang="en-GB" sz="2000" dirty="0">
                <a:ea typeface="+mn-lt"/>
                <a:cs typeface="+mn-lt"/>
              </a:rPr>
              <a:t> </a:t>
            </a:r>
            <a:r>
              <a:rPr lang="en-GB" sz="2000" dirty="0" err="1">
                <a:ea typeface="+mn-lt"/>
                <a:cs typeface="+mn-lt"/>
              </a:rPr>
              <a:t>Dbase</a:t>
            </a:r>
            <a:r>
              <a:rPr lang="en-GB" sz="2000" dirty="0">
                <a:ea typeface="+mn-lt"/>
                <a:cs typeface="+mn-lt"/>
              </a:rPr>
              <a:t>               Oracle Developer 2000</a:t>
            </a:r>
          </a:p>
          <a:p>
            <a:pPr marL="0" indent="0">
              <a:buNone/>
            </a:pPr>
            <a:r>
              <a:rPr lang="en-GB" sz="2000" dirty="0">
                <a:ea typeface="+mn-lt"/>
                <a:cs typeface="+mn-lt"/>
              </a:rPr>
              <a:t> Delphi               Paradox </a:t>
            </a:r>
          </a:p>
          <a:p>
            <a:pPr marL="0" indent="0">
              <a:buNone/>
            </a:pPr>
            <a:r>
              <a:rPr lang="en-GB" sz="2000" dirty="0">
                <a:ea typeface="+mn-lt"/>
                <a:cs typeface="+mn-lt"/>
              </a:rPr>
              <a:t> </a:t>
            </a:r>
            <a:r>
              <a:rPr lang="en-GB" sz="2000" dirty="0" err="1">
                <a:ea typeface="+mn-lt"/>
                <a:cs typeface="+mn-lt"/>
              </a:rPr>
              <a:t>Foxpro</a:t>
            </a:r>
            <a:r>
              <a:rPr lang="en-GB" sz="2000" dirty="0">
                <a:ea typeface="+mn-lt"/>
                <a:cs typeface="+mn-lt"/>
              </a:rPr>
              <a:t>               PowerBuilder </a:t>
            </a:r>
            <a:endParaRPr lang="en-GB" sz="2000"/>
          </a:p>
        </p:txBody>
      </p:sp>
    </p:spTree>
    <p:extLst>
      <p:ext uri="{BB962C8B-B14F-4D97-AF65-F5344CB8AC3E}">
        <p14:creationId xmlns:p14="http://schemas.microsoft.com/office/powerpoint/2010/main" val="4095982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2F6A60-26F0-41BB-A5C6-B1D4DBE6B484}"/>
              </a:ext>
            </a:extLst>
          </p:cNvPr>
          <p:cNvSpPr txBox="1"/>
          <p:nvPr/>
        </p:nvSpPr>
        <p:spPr>
          <a:xfrm>
            <a:off x="3620814" y="1926021"/>
            <a:ext cx="55284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7200" b="1" i="1" dirty="0">
                <a:latin typeface="Calibri Light"/>
                <a:cs typeface="Calibri"/>
              </a:rPr>
              <a:t>Thankyou!</a:t>
            </a:r>
          </a:p>
        </p:txBody>
      </p:sp>
    </p:spTree>
    <p:extLst>
      <p:ext uri="{BB962C8B-B14F-4D97-AF65-F5344CB8AC3E}">
        <p14:creationId xmlns:p14="http://schemas.microsoft.com/office/powerpoint/2010/main" val="110012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7F9A8-030D-4A49-ACA4-179144A6565B}"/>
              </a:ext>
            </a:extLst>
          </p:cNvPr>
          <p:cNvSpPr>
            <a:spLocks noGrp="1"/>
          </p:cNvSpPr>
          <p:nvPr>
            <p:ph type="title"/>
          </p:nvPr>
        </p:nvSpPr>
        <p:spPr>
          <a:xfrm>
            <a:off x="682897" y="-233855"/>
            <a:ext cx="10018713" cy="1752599"/>
          </a:xfrm>
        </p:spPr>
        <p:txBody>
          <a:bodyPr/>
          <a:lstStyle/>
          <a:p>
            <a:r>
              <a:rPr lang="en-GB" b="1" i="1" dirty="0">
                <a:latin typeface="Calibri"/>
                <a:cs typeface="Calibri"/>
              </a:rPr>
              <a:t>Contents</a:t>
            </a:r>
          </a:p>
        </p:txBody>
      </p:sp>
      <p:sp>
        <p:nvSpPr>
          <p:cNvPr id="3" name="Content Placeholder 2">
            <a:extLst>
              <a:ext uri="{FF2B5EF4-FFF2-40B4-BE49-F238E27FC236}">
                <a16:creationId xmlns:a16="http://schemas.microsoft.com/office/drawing/2014/main" id="{D9BBA270-5844-424A-997A-78EC82B41663}"/>
              </a:ext>
            </a:extLst>
          </p:cNvPr>
          <p:cNvSpPr>
            <a:spLocks noGrp="1"/>
          </p:cNvSpPr>
          <p:nvPr>
            <p:ph idx="1"/>
          </p:nvPr>
        </p:nvSpPr>
        <p:spPr>
          <a:xfrm>
            <a:off x="1444896" y="1353206"/>
            <a:ext cx="10097540" cy="4148959"/>
          </a:xfrm>
        </p:spPr>
        <p:txBody>
          <a:bodyPr>
            <a:normAutofit/>
          </a:bodyPr>
          <a:lstStyle/>
          <a:p>
            <a:r>
              <a:rPr lang="en-GB" sz="2000" dirty="0">
                <a:ea typeface="+mn-lt"/>
                <a:cs typeface="+mn-lt"/>
              </a:rPr>
              <a:t>Purpose </a:t>
            </a:r>
          </a:p>
          <a:p>
            <a:pPr>
              <a:buClr>
                <a:srgbClr val="1287C3"/>
              </a:buClr>
            </a:pPr>
            <a:r>
              <a:rPr lang="en-GB" sz="2000" dirty="0">
                <a:ea typeface="+mn-lt"/>
                <a:cs typeface="+mn-lt"/>
              </a:rPr>
              <a:t>Advantages and Disadvantages</a:t>
            </a:r>
          </a:p>
          <a:p>
            <a:pPr>
              <a:buClr>
                <a:srgbClr val="1287C3"/>
              </a:buClr>
            </a:pPr>
            <a:r>
              <a:rPr lang="en-GB" sz="2000" dirty="0">
                <a:ea typeface="+mn-lt"/>
                <a:cs typeface="+mn-lt"/>
              </a:rPr>
              <a:t> Inputs and related ideas </a:t>
            </a:r>
          </a:p>
          <a:p>
            <a:pPr>
              <a:buClr>
                <a:srgbClr val="1287C3"/>
              </a:buClr>
            </a:pPr>
            <a:r>
              <a:rPr lang="en-GB" sz="2000" dirty="0">
                <a:ea typeface="+mn-lt"/>
                <a:cs typeface="+mn-lt"/>
              </a:rPr>
              <a:t> Concepts :-</a:t>
            </a:r>
          </a:p>
          <a:p>
            <a:pPr>
              <a:buClr>
                <a:srgbClr val="1287C3"/>
              </a:buClr>
            </a:pPr>
            <a:r>
              <a:rPr lang="en-GB" sz="2000" dirty="0">
                <a:ea typeface="+mn-lt"/>
                <a:cs typeface="+mn-lt"/>
              </a:rPr>
              <a:t> Simple customization:  1. Macros  2. Styles  3. Templates </a:t>
            </a:r>
          </a:p>
          <a:p>
            <a:pPr>
              <a:buClr>
                <a:srgbClr val="1287C3"/>
              </a:buClr>
            </a:pPr>
            <a:r>
              <a:rPr lang="en-GB" sz="2000" dirty="0">
                <a:ea typeface="+mn-lt"/>
                <a:cs typeface="+mn-lt"/>
              </a:rPr>
              <a:t> Advanced customization 1. Visual basic  2. Forms  3. Web customization </a:t>
            </a:r>
          </a:p>
          <a:p>
            <a:pPr>
              <a:buClr>
                <a:srgbClr val="1287C3"/>
              </a:buClr>
            </a:pPr>
            <a:r>
              <a:rPr lang="en-GB" sz="2000" dirty="0">
                <a:ea typeface="+mn-lt"/>
                <a:cs typeface="+mn-lt"/>
              </a:rPr>
              <a:t>Some important terms</a:t>
            </a:r>
          </a:p>
          <a:p>
            <a:pPr>
              <a:buClr>
                <a:srgbClr val="1287C3"/>
              </a:buClr>
            </a:pPr>
            <a:r>
              <a:rPr lang="en-GB" sz="2000" dirty="0">
                <a:ea typeface="+mn-lt"/>
                <a:cs typeface="+mn-lt"/>
              </a:rPr>
              <a:t> Software </a:t>
            </a:r>
            <a:endParaRPr lang="en-GB" sz="2000"/>
          </a:p>
        </p:txBody>
      </p:sp>
    </p:spTree>
    <p:extLst>
      <p:ext uri="{BB962C8B-B14F-4D97-AF65-F5344CB8AC3E}">
        <p14:creationId xmlns:p14="http://schemas.microsoft.com/office/powerpoint/2010/main" val="312367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9B28-DD07-4A2D-AA54-C48B380CC4F1}"/>
              </a:ext>
            </a:extLst>
          </p:cNvPr>
          <p:cNvSpPr>
            <a:spLocks noGrp="1"/>
          </p:cNvSpPr>
          <p:nvPr>
            <p:ph type="title"/>
          </p:nvPr>
        </p:nvSpPr>
        <p:spPr>
          <a:xfrm>
            <a:off x="919380" y="-378372"/>
            <a:ext cx="10018713" cy="1752599"/>
          </a:xfrm>
        </p:spPr>
        <p:txBody>
          <a:bodyPr/>
          <a:lstStyle/>
          <a:p>
            <a:r>
              <a:rPr lang="en-GB" b="1" i="1" dirty="0">
                <a:latin typeface="Calibri"/>
                <a:cs typeface="Calibri"/>
              </a:rPr>
              <a:t>Purpose</a:t>
            </a:r>
          </a:p>
        </p:txBody>
      </p:sp>
      <p:sp>
        <p:nvSpPr>
          <p:cNvPr id="3" name="Content Placeholder 2">
            <a:extLst>
              <a:ext uri="{FF2B5EF4-FFF2-40B4-BE49-F238E27FC236}">
                <a16:creationId xmlns:a16="http://schemas.microsoft.com/office/drawing/2014/main" id="{1F277731-C420-4CBD-AD10-F704F2A6438B}"/>
              </a:ext>
            </a:extLst>
          </p:cNvPr>
          <p:cNvSpPr>
            <a:spLocks noGrp="1"/>
          </p:cNvSpPr>
          <p:nvPr>
            <p:ph idx="1"/>
          </p:nvPr>
        </p:nvSpPr>
        <p:spPr>
          <a:xfrm>
            <a:off x="1380145" y="753554"/>
            <a:ext cx="10491678" cy="5081751"/>
          </a:xfrm>
        </p:spPr>
        <p:txBody>
          <a:bodyPr>
            <a:normAutofit/>
          </a:bodyPr>
          <a:lstStyle/>
          <a:p>
            <a:pPr marL="0" indent="0">
              <a:buNone/>
            </a:pPr>
            <a:r>
              <a:rPr lang="en-GB" sz="2000" dirty="0"/>
              <a:t>Software customization allows for the modification of commercial software in order to meet the unique requirements of an organization. </a:t>
            </a:r>
            <a:endParaRPr lang="en-US" sz="2000"/>
          </a:p>
          <a:p>
            <a:pPr>
              <a:buClr>
                <a:srgbClr val="1287C3"/>
              </a:buClr>
            </a:pPr>
            <a:r>
              <a:rPr lang="en-GB" sz="2000" dirty="0"/>
              <a:t>The custom systems software can protect your business processes from potential external threats.</a:t>
            </a:r>
            <a:endParaRPr lang="en-US" sz="2000">
              <a:ea typeface="+mn-lt"/>
              <a:cs typeface="+mn-lt"/>
            </a:endParaRPr>
          </a:p>
          <a:p>
            <a:pPr>
              <a:buClr>
                <a:srgbClr val="1287C3"/>
              </a:buClr>
            </a:pPr>
            <a:r>
              <a:rPr lang="en-GB" sz="2000" dirty="0">
                <a:ea typeface="+mn-lt"/>
                <a:cs typeface="+mn-lt"/>
              </a:rPr>
              <a:t>Through customized software, sales &amp; marketing reports and other data can be created in a few minutes.</a:t>
            </a:r>
          </a:p>
          <a:p>
            <a:pPr>
              <a:buClr>
                <a:srgbClr val="1287C3"/>
              </a:buClr>
            </a:pPr>
            <a:r>
              <a:rPr lang="en-GB" sz="2000" dirty="0">
                <a:ea typeface="+mn-lt"/>
                <a:cs typeface="+mn-lt"/>
              </a:rPr>
              <a:t>Customized software will upgrade a standard solution that meet the needs of your small business. Sometimes, it creates a problem depending on the situation.</a:t>
            </a:r>
            <a:endParaRPr lang="en-GB" sz="2000" dirty="0"/>
          </a:p>
          <a:p>
            <a:pPr>
              <a:buClr>
                <a:srgbClr val="1287C3"/>
              </a:buClr>
            </a:pPr>
            <a:endParaRPr lang="en-GB" dirty="0"/>
          </a:p>
          <a:p>
            <a:pPr>
              <a:buClr>
                <a:srgbClr val="1287C3"/>
              </a:buClr>
            </a:pPr>
            <a:endParaRPr lang="en-GB" dirty="0"/>
          </a:p>
        </p:txBody>
      </p:sp>
    </p:spTree>
    <p:extLst>
      <p:ext uri="{BB962C8B-B14F-4D97-AF65-F5344CB8AC3E}">
        <p14:creationId xmlns:p14="http://schemas.microsoft.com/office/powerpoint/2010/main" val="346379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4B70-F7B7-4618-B25A-75C7D28BD802}"/>
              </a:ext>
            </a:extLst>
          </p:cNvPr>
          <p:cNvSpPr>
            <a:spLocks noGrp="1"/>
          </p:cNvSpPr>
          <p:nvPr>
            <p:ph type="title"/>
          </p:nvPr>
        </p:nvSpPr>
        <p:spPr>
          <a:xfrm>
            <a:off x="1454426" y="-142600"/>
            <a:ext cx="10018713" cy="1752599"/>
          </a:xfrm>
        </p:spPr>
        <p:txBody>
          <a:bodyPr/>
          <a:lstStyle/>
          <a:p>
            <a:r>
              <a:rPr lang="en-US" b="1" i="1" dirty="0">
                <a:latin typeface="Calibri"/>
                <a:cs typeface="Calibri"/>
              </a:rPr>
              <a:t>Advantages</a:t>
            </a:r>
          </a:p>
        </p:txBody>
      </p:sp>
      <p:sp>
        <p:nvSpPr>
          <p:cNvPr id="3" name="Content Placeholder 2">
            <a:extLst>
              <a:ext uri="{FF2B5EF4-FFF2-40B4-BE49-F238E27FC236}">
                <a16:creationId xmlns:a16="http://schemas.microsoft.com/office/drawing/2014/main" id="{0F215215-ECA5-4BD1-8EF0-842225AC114A}"/>
              </a:ext>
            </a:extLst>
          </p:cNvPr>
          <p:cNvSpPr>
            <a:spLocks noGrp="1"/>
          </p:cNvSpPr>
          <p:nvPr>
            <p:ph idx="1"/>
          </p:nvPr>
        </p:nvSpPr>
        <p:spPr>
          <a:xfrm>
            <a:off x="1304370" y="887595"/>
            <a:ext cx="10448257" cy="4699686"/>
          </a:xfrm>
        </p:spPr>
        <p:txBody>
          <a:bodyPr>
            <a:normAutofit/>
          </a:bodyPr>
          <a:lstStyle/>
          <a:p>
            <a:pPr marL="0" indent="0">
              <a:buNone/>
            </a:pPr>
            <a:r>
              <a:rPr lang="en-GB" sz="2000" dirty="0">
                <a:ea typeface="+mn-lt"/>
                <a:cs typeface="+mn-lt"/>
              </a:rPr>
              <a:t>Utilizing commercial software saves design, programming, and testing time, significantly reduces the time frame for implementing a new system, and significantly reduces system development costs. The software vendor may provide maintenance, support, upgrades, and enhancements, thus reducing maintenance costs. </a:t>
            </a:r>
            <a:endParaRPr lang="en-US"/>
          </a:p>
          <a:p>
            <a:pPr marL="0" indent="0">
              <a:buNone/>
            </a:pPr>
            <a:endParaRPr lang="en-GB" sz="2000" dirty="0">
              <a:ea typeface="+mn-lt"/>
              <a:cs typeface="+mn-lt"/>
            </a:endParaRPr>
          </a:p>
          <a:p>
            <a:pPr marL="0" indent="0">
              <a:buNone/>
            </a:pPr>
            <a:r>
              <a:rPr lang="en-GB" sz="2000" dirty="0">
                <a:ea typeface="+mn-lt"/>
                <a:cs typeface="+mn-lt"/>
              </a:rPr>
              <a:t>                                                                            </a:t>
            </a:r>
            <a:r>
              <a:rPr lang="en-GB" sz="4000" b="1" i="1" dirty="0">
                <a:latin typeface="Calibri"/>
                <a:ea typeface="+mn-lt"/>
                <a:cs typeface="+mn-lt"/>
              </a:rPr>
              <a:t>Disadvantages</a:t>
            </a:r>
          </a:p>
          <a:p>
            <a:pPr marL="0" indent="0">
              <a:buClr>
                <a:srgbClr val="1287C3"/>
              </a:buClr>
              <a:buNone/>
            </a:pPr>
            <a:r>
              <a:rPr lang="en-GB" sz="2000" dirty="0">
                <a:ea typeface="+mn-lt"/>
                <a:cs typeface="+mn-lt"/>
              </a:rPr>
              <a:t>Commercial software packages are written to the lowest common denominator. For complex applications, customizing commercial software may be more time consuming and costly than developing and implementing a custom system. Also, because commercial software is widely available, customizing commercial software compromises any competitive advantage the organization may have gained had it developed the application in house.</a:t>
            </a:r>
            <a:endParaRPr lang="en-GB" sz="2000"/>
          </a:p>
        </p:txBody>
      </p:sp>
    </p:spTree>
    <p:extLst>
      <p:ext uri="{BB962C8B-B14F-4D97-AF65-F5344CB8AC3E}">
        <p14:creationId xmlns:p14="http://schemas.microsoft.com/office/powerpoint/2010/main" val="332889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1829-AF5A-4767-A35D-303799B1CEB8}"/>
              </a:ext>
            </a:extLst>
          </p:cNvPr>
          <p:cNvSpPr>
            <a:spLocks noGrp="1"/>
          </p:cNvSpPr>
          <p:nvPr>
            <p:ph type="title"/>
          </p:nvPr>
        </p:nvSpPr>
        <p:spPr>
          <a:xfrm>
            <a:off x="1082716" y="-35011"/>
            <a:ext cx="10018713" cy="1752599"/>
          </a:xfrm>
        </p:spPr>
        <p:txBody>
          <a:bodyPr/>
          <a:lstStyle/>
          <a:p>
            <a:r>
              <a:rPr lang="en-GB" b="1" i="1" dirty="0">
                <a:latin typeface="Calibri"/>
                <a:ea typeface="+mj-lt"/>
                <a:cs typeface="+mj-lt"/>
              </a:rPr>
              <a:t>Inputs and related ideas</a:t>
            </a:r>
            <a:endParaRPr lang="en-US" b="1" i="1">
              <a:latin typeface="Calibri"/>
              <a:cs typeface="Calibri"/>
            </a:endParaRPr>
          </a:p>
        </p:txBody>
      </p:sp>
      <p:sp>
        <p:nvSpPr>
          <p:cNvPr id="3" name="Content Placeholder 2">
            <a:extLst>
              <a:ext uri="{FF2B5EF4-FFF2-40B4-BE49-F238E27FC236}">
                <a16:creationId xmlns:a16="http://schemas.microsoft.com/office/drawing/2014/main" id="{0305C408-B69B-48BF-8898-88AE084EA60C}"/>
              </a:ext>
            </a:extLst>
          </p:cNvPr>
          <p:cNvSpPr>
            <a:spLocks noGrp="1"/>
          </p:cNvSpPr>
          <p:nvPr>
            <p:ph idx="1"/>
          </p:nvPr>
        </p:nvSpPr>
        <p:spPr>
          <a:xfrm>
            <a:off x="1486694" y="783186"/>
            <a:ext cx="10136954" cy="5001148"/>
          </a:xfrm>
        </p:spPr>
        <p:txBody>
          <a:bodyPr>
            <a:normAutofit/>
          </a:bodyPr>
          <a:lstStyle/>
          <a:p>
            <a:pPr marL="0" indent="0">
              <a:buNone/>
            </a:pPr>
            <a:r>
              <a:rPr lang="en-GB" sz="2000" dirty="0">
                <a:ea typeface="+mn-lt"/>
                <a:cs typeface="+mn-lt"/>
              </a:rPr>
              <a:t>Before choosing between customizing commercial software and building a new system in house, management and information systems personnel must clearly understand the business problem and the system objectives. The necessary understanding is based on the results of the problem definition and analysis stages of the system development life cycle. Cost/benefit analysis is an important part of the make or buy decision; note that the potential loss of a competitive advantage is a significant intangible cost.</a:t>
            </a:r>
            <a:endParaRPr lang="en-US" sz="2000">
              <a:ea typeface="+mn-lt"/>
              <a:cs typeface="+mn-lt"/>
            </a:endParaRPr>
          </a:p>
          <a:p>
            <a:pPr marL="0" indent="0">
              <a:buNone/>
            </a:pPr>
            <a:r>
              <a:rPr lang="en-GB" sz="2000" dirty="0">
                <a:ea typeface="+mn-lt"/>
                <a:cs typeface="+mn-lt"/>
              </a:rPr>
              <a:t>One method of customizing commercial software is to create a front end to a database. Another approach is to customize the software to match the organization’s forms and reports. With the growing popularity of the World Wide Web, customization may also include web page design.</a:t>
            </a:r>
            <a:endParaRPr lang="en-US" sz="2000"/>
          </a:p>
        </p:txBody>
      </p:sp>
    </p:spTree>
    <p:extLst>
      <p:ext uri="{BB962C8B-B14F-4D97-AF65-F5344CB8AC3E}">
        <p14:creationId xmlns:p14="http://schemas.microsoft.com/office/powerpoint/2010/main" val="39664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F122-0077-45BB-A75C-B1297F8B88FA}"/>
              </a:ext>
            </a:extLst>
          </p:cNvPr>
          <p:cNvSpPr>
            <a:spLocks noGrp="1"/>
          </p:cNvSpPr>
          <p:nvPr>
            <p:ph type="title"/>
          </p:nvPr>
        </p:nvSpPr>
        <p:spPr>
          <a:xfrm>
            <a:off x="712014" y="150341"/>
            <a:ext cx="10018713" cy="1752599"/>
          </a:xfrm>
        </p:spPr>
        <p:txBody>
          <a:bodyPr/>
          <a:lstStyle/>
          <a:p>
            <a:r>
              <a:rPr lang="en-GB" b="1" i="1" dirty="0">
                <a:ea typeface="+mj-lt"/>
                <a:cs typeface="+mj-lt"/>
              </a:rPr>
              <a:t>Concepts</a:t>
            </a:r>
            <a:endParaRPr lang="en-US" b="1" i="1" dirty="0"/>
          </a:p>
        </p:txBody>
      </p:sp>
      <p:sp>
        <p:nvSpPr>
          <p:cNvPr id="3" name="Content Placeholder 2">
            <a:extLst>
              <a:ext uri="{FF2B5EF4-FFF2-40B4-BE49-F238E27FC236}">
                <a16:creationId xmlns:a16="http://schemas.microsoft.com/office/drawing/2014/main" id="{848E484B-FD6A-4922-BCB1-F1343636B735}"/>
              </a:ext>
            </a:extLst>
          </p:cNvPr>
          <p:cNvSpPr>
            <a:spLocks noGrp="1"/>
          </p:cNvSpPr>
          <p:nvPr>
            <p:ph idx="1"/>
          </p:nvPr>
        </p:nvSpPr>
        <p:spPr>
          <a:xfrm>
            <a:off x="1649245" y="918166"/>
            <a:ext cx="9683071" cy="3124201"/>
          </a:xfrm>
        </p:spPr>
        <p:txBody>
          <a:bodyPr>
            <a:normAutofit/>
          </a:bodyPr>
          <a:lstStyle/>
          <a:p>
            <a:pPr marL="0" indent="0">
              <a:buNone/>
            </a:pPr>
            <a:r>
              <a:rPr lang="en-GB" sz="2000" dirty="0">
                <a:ea typeface="+mn-lt"/>
                <a:cs typeface="+mn-lt"/>
              </a:rPr>
              <a:t>Software customization allows for the modification of commercial software in order to meet the unique requirements of an organization. This presentation briefly describes several customization techniques. </a:t>
            </a:r>
            <a:endParaRPr lang="en-GB" sz="2000"/>
          </a:p>
        </p:txBody>
      </p:sp>
    </p:spTree>
    <p:extLst>
      <p:ext uri="{BB962C8B-B14F-4D97-AF65-F5344CB8AC3E}">
        <p14:creationId xmlns:p14="http://schemas.microsoft.com/office/powerpoint/2010/main" val="147235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5BA9-B799-47D7-BE5E-6E58377532CA}"/>
              </a:ext>
            </a:extLst>
          </p:cNvPr>
          <p:cNvSpPr>
            <a:spLocks noGrp="1"/>
          </p:cNvSpPr>
          <p:nvPr>
            <p:ph type="title"/>
          </p:nvPr>
        </p:nvSpPr>
        <p:spPr>
          <a:xfrm>
            <a:off x="1054245" y="-325181"/>
            <a:ext cx="10018713" cy="1752599"/>
          </a:xfrm>
        </p:spPr>
        <p:txBody>
          <a:bodyPr/>
          <a:lstStyle/>
          <a:p>
            <a:r>
              <a:rPr lang="en-GB" b="1" i="1" dirty="0">
                <a:latin typeface="Calibri"/>
                <a:ea typeface="+mj-lt"/>
                <a:cs typeface="+mj-lt"/>
              </a:rPr>
              <a:t>Simple customization</a:t>
            </a:r>
            <a:br>
              <a:rPr lang="en-GB" b="1" i="1" dirty="0">
                <a:latin typeface="Calibri"/>
                <a:ea typeface="+mj-lt"/>
                <a:cs typeface="+mj-lt"/>
              </a:rPr>
            </a:br>
            <a:r>
              <a:rPr lang="en-GB" sz="1800" i="1" dirty="0">
                <a:ea typeface="+mj-lt"/>
                <a:cs typeface="+mj-lt"/>
              </a:rPr>
              <a:t>(Some customization tools require relatively little technical expertise.)</a:t>
            </a:r>
          </a:p>
        </p:txBody>
      </p:sp>
      <p:sp>
        <p:nvSpPr>
          <p:cNvPr id="3" name="Content Placeholder 2">
            <a:extLst>
              <a:ext uri="{FF2B5EF4-FFF2-40B4-BE49-F238E27FC236}">
                <a16:creationId xmlns:a16="http://schemas.microsoft.com/office/drawing/2014/main" id="{FF93B339-2081-4F64-A773-4F23B840AC09}"/>
              </a:ext>
            </a:extLst>
          </p:cNvPr>
          <p:cNvSpPr>
            <a:spLocks noGrp="1"/>
          </p:cNvSpPr>
          <p:nvPr>
            <p:ph idx="1"/>
          </p:nvPr>
        </p:nvSpPr>
        <p:spPr>
          <a:xfrm>
            <a:off x="1245564" y="1211759"/>
            <a:ext cx="10868179" cy="4737552"/>
          </a:xfrm>
        </p:spPr>
        <p:txBody>
          <a:bodyPr>
            <a:normAutofit fontScale="92500" lnSpcReduction="10000"/>
          </a:bodyPr>
          <a:lstStyle/>
          <a:p>
            <a:pPr marL="0" indent="0">
              <a:buNone/>
            </a:pPr>
            <a:endParaRPr lang="en-GB" sz="3200" b="1" dirty="0">
              <a:highlight>
                <a:srgbClr val="FFFF00"/>
              </a:highlight>
            </a:endParaRPr>
          </a:p>
          <a:p>
            <a:pPr marL="0" indent="0">
              <a:buNone/>
            </a:pPr>
            <a:r>
              <a:rPr lang="en-GB" sz="3200" b="1" dirty="0">
                <a:highlight>
                  <a:srgbClr val="FFFF00"/>
                </a:highlight>
              </a:rPr>
              <a:t>1. Macros</a:t>
            </a:r>
            <a:endParaRPr lang="en-GB" sz="3200" b="1" dirty="0">
              <a:highlight>
                <a:srgbClr val="C0C0C0"/>
              </a:highlight>
            </a:endParaRPr>
          </a:p>
          <a:p>
            <a:pPr marL="0" indent="0">
              <a:buNone/>
            </a:pPr>
            <a:r>
              <a:rPr lang="en-GB" sz="2100" dirty="0">
                <a:ea typeface="+mn-lt"/>
                <a:cs typeface="+mn-lt"/>
              </a:rPr>
              <a:t>A macro is an instruction (or set of instructions) that performs a series of keystrokes or commands to carry out a specific task. Macros are created to help reduce keystrokes. The user activates the macro feature, performs the target task, and captures the sequence of keystrokes in a file. The macro is subsequently executed by pressing a hot key (or key combination), clicking an icon or a button, or selecting the macro from a menu. For example, if a Microsoft Word for Office 97 user wants to double-space a block of text, he or she must highlight the text to be double-spaced, open the Format menu, select Paragraph, select Line spacing, and then select Double. To create an equivalent macro, the user first highlights the text to be double-spaced and then selects Macro from the Tools menu. After the user clicks on Record new macro, a window opens. In the window, the user gives the macro a name, assigns the macro to a toolbar, the keyboard, or both, and then goes through the steps required to double-space the highlighted text. When the user stops recording (by clicking Stop recording on the toolbar), the keystrokes and commands are captured and saved. Once the macro is recorded, the captured steps can be repeated by clicking on the associated toolbar icon or pressing the associated key combination. </a:t>
            </a:r>
          </a:p>
          <a:p>
            <a:pPr marL="0" indent="0">
              <a:buNone/>
            </a:pPr>
            <a:endParaRPr lang="en-GB" sz="3200" b="1" dirty="0">
              <a:highlight>
                <a:srgbClr val="C0C0C0"/>
              </a:highlight>
              <a:ea typeface="+mn-lt"/>
              <a:cs typeface="+mn-lt"/>
            </a:endParaRPr>
          </a:p>
        </p:txBody>
      </p:sp>
    </p:spTree>
    <p:extLst>
      <p:ext uri="{BB962C8B-B14F-4D97-AF65-F5344CB8AC3E}">
        <p14:creationId xmlns:p14="http://schemas.microsoft.com/office/powerpoint/2010/main" val="35150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BDD029-2A0B-43C6-96FB-C21E79FCB530}"/>
              </a:ext>
            </a:extLst>
          </p:cNvPr>
          <p:cNvSpPr>
            <a:spLocks noGrp="1"/>
          </p:cNvSpPr>
          <p:nvPr>
            <p:ph idx="1"/>
          </p:nvPr>
        </p:nvSpPr>
        <p:spPr>
          <a:xfrm>
            <a:off x="1729239" y="514802"/>
            <a:ext cx="9828214" cy="4884058"/>
          </a:xfrm>
        </p:spPr>
        <p:txBody>
          <a:bodyPr>
            <a:normAutofit fontScale="85000" lnSpcReduction="20000"/>
          </a:bodyPr>
          <a:lstStyle/>
          <a:p>
            <a:pPr marL="0" indent="0">
              <a:buNone/>
            </a:pPr>
            <a:r>
              <a:rPr lang="en-GB" b="1" dirty="0">
                <a:highlight>
                  <a:srgbClr val="FFFF00"/>
                </a:highlight>
              </a:rPr>
              <a:t>2.Styles</a:t>
            </a:r>
            <a:endParaRPr lang="en-GB" dirty="0">
              <a:ea typeface="+mn-lt"/>
              <a:cs typeface="+mn-lt"/>
            </a:endParaRPr>
          </a:p>
          <a:p>
            <a:pPr marL="0" indent="0">
              <a:buClr>
                <a:srgbClr val="1287C3"/>
              </a:buClr>
              <a:buNone/>
            </a:pPr>
            <a:r>
              <a:rPr lang="en-GB" dirty="0"/>
              <a:t>A style is a font, a point size, and a set of text formatting rules. For example, a major heading might be </a:t>
            </a:r>
            <a:r>
              <a:rPr lang="en-GB" dirty="0" err="1"/>
              <a:t>centered</a:t>
            </a:r>
            <a:r>
              <a:rPr lang="en-GB" dirty="0"/>
              <a:t> in 18-point, boldface Arial. To create a style in Microsoft Word, the user first formats and highlights the target paragraph or block of text, opens the style window (at the left of the tool bar), and types the name of the new style in the style window. An option is to select Style from the Format menu to open the style window  and either select New or Modify (to change an existing style). Once a style is set, the user can select it by highlighting the affected text and selecting the style by name from the style menu. </a:t>
            </a:r>
          </a:p>
          <a:p>
            <a:pPr marL="0" indent="0">
              <a:buNone/>
            </a:pPr>
            <a:endParaRPr lang="en-GB" dirty="0"/>
          </a:p>
          <a:p>
            <a:pPr marL="0" indent="0">
              <a:buNone/>
            </a:pPr>
            <a:endParaRPr lang="en-GB" dirty="0">
              <a:ea typeface="+mn-lt"/>
              <a:cs typeface="+mn-lt"/>
            </a:endParaRPr>
          </a:p>
          <a:p>
            <a:pPr marL="0" indent="0">
              <a:spcBef>
                <a:spcPts val="0"/>
              </a:spcBef>
              <a:spcAft>
                <a:spcPts val="0"/>
              </a:spcAft>
              <a:buNone/>
            </a:pPr>
            <a:r>
              <a:rPr lang="en-GB" b="1" dirty="0">
                <a:highlight>
                  <a:srgbClr val="FFFF00"/>
                </a:highlight>
                <a:ea typeface="+mn-lt"/>
                <a:cs typeface="+mn-lt"/>
              </a:rPr>
              <a:t>3. Templates</a:t>
            </a:r>
            <a:endParaRPr lang="en-GB" dirty="0">
              <a:ea typeface="+mn-lt"/>
              <a:cs typeface="+mn-lt"/>
            </a:endParaRPr>
          </a:p>
          <a:p>
            <a:pPr marL="0" indent="0">
              <a:spcBef>
                <a:spcPts val="0"/>
              </a:spcBef>
              <a:spcAft>
                <a:spcPts val="0"/>
              </a:spcAft>
              <a:buNone/>
            </a:pPr>
            <a:r>
              <a:rPr lang="en-GB" dirty="0">
                <a:ea typeface="+mn-lt"/>
                <a:cs typeface="+mn-lt"/>
              </a:rPr>
              <a:t> Templates are documents that contain predefined styles and macros. For example, a user might create a template for a memo that includes the company’s logo, the date, such headings as TO, FROM, and SUBJECT, and a set of text styles. When the template is opened, the user selects the text to be changed and types the new content. The template defines the document layout, eliminating the need to retype redundant material and ensuring a consistent appearance.</a:t>
            </a:r>
            <a:endParaRPr lang="en-GB" dirty="0"/>
          </a:p>
        </p:txBody>
      </p:sp>
    </p:spTree>
    <p:extLst>
      <p:ext uri="{BB962C8B-B14F-4D97-AF65-F5344CB8AC3E}">
        <p14:creationId xmlns:p14="http://schemas.microsoft.com/office/powerpoint/2010/main" val="373200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7C817-E50D-4F60-A6B6-3140DEFF3E9F}"/>
              </a:ext>
            </a:extLst>
          </p:cNvPr>
          <p:cNvSpPr txBox="1"/>
          <p:nvPr/>
        </p:nvSpPr>
        <p:spPr>
          <a:xfrm>
            <a:off x="1321677" y="257503"/>
            <a:ext cx="107836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400" b="1" dirty="0">
              <a:highlight>
                <a:srgbClr val="FFFF00"/>
              </a:highlight>
              <a:cs typeface="Segoe UI"/>
            </a:endParaRPr>
          </a:p>
        </p:txBody>
      </p:sp>
      <p:pic>
        <p:nvPicPr>
          <p:cNvPr id="4" name="Picture 4" descr="Graphical user interface, application&#10;&#10;Description automatically generated">
            <a:extLst>
              <a:ext uri="{FF2B5EF4-FFF2-40B4-BE49-F238E27FC236}">
                <a16:creationId xmlns:a16="http://schemas.microsoft.com/office/drawing/2014/main" id="{3F30518E-6D93-421C-B1AB-7982774A98C4}"/>
              </a:ext>
            </a:extLst>
          </p:cNvPr>
          <p:cNvPicPr>
            <a:picLocks noChangeAspect="1"/>
          </p:cNvPicPr>
          <p:nvPr/>
        </p:nvPicPr>
        <p:blipFill>
          <a:blip r:embed="rId2"/>
          <a:stretch>
            <a:fillRect/>
          </a:stretch>
        </p:blipFill>
        <p:spPr>
          <a:xfrm>
            <a:off x="2886342" y="201555"/>
            <a:ext cx="5410200" cy="4346563"/>
          </a:xfrm>
          <a:prstGeom prst="rect">
            <a:avLst/>
          </a:prstGeom>
        </p:spPr>
      </p:pic>
      <p:sp>
        <p:nvSpPr>
          <p:cNvPr id="5" name="TextBox 4">
            <a:extLst>
              <a:ext uri="{FF2B5EF4-FFF2-40B4-BE49-F238E27FC236}">
                <a16:creationId xmlns:a16="http://schemas.microsoft.com/office/drawing/2014/main" id="{2DE63DC7-E1F4-4921-8309-84D87B8A4C5D}"/>
              </a:ext>
            </a:extLst>
          </p:cNvPr>
          <p:cNvSpPr txBox="1"/>
          <p:nvPr/>
        </p:nvSpPr>
        <p:spPr>
          <a:xfrm>
            <a:off x="1699548" y="4726590"/>
            <a:ext cx="973132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To create a template, the user typically enters the initial version of the document and then saves it as (SAVE AS) a template. For example, in Microsoft Word, templates are stored as template files and subsequently accessed by opening the File menu, selecting New, and then selecting the template by name. Figure shows a Microsoft Word memo template for a memo. The process of creating a template is similar in other software tools. </a:t>
            </a:r>
          </a:p>
        </p:txBody>
      </p:sp>
    </p:spTree>
    <p:extLst>
      <p:ext uri="{BB962C8B-B14F-4D97-AF65-F5344CB8AC3E}">
        <p14:creationId xmlns:p14="http://schemas.microsoft.com/office/powerpoint/2010/main" val="2897252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Parallax</vt:lpstr>
      <vt:lpstr>Customizing commercial software</vt:lpstr>
      <vt:lpstr>Contents</vt:lpstr>
      <vt:lpstr>Purpose</vt:lpstr>
      <vt:lpstr>Advantages</vt:lpstr>
      <vt:lpstr>Inputs and related ideas</vt:lpstr>
      <vt:lpstr>Concepts</vt:lpstr>
      <vt:lpstr>Simple customization (Some customization tools require relatively little technical expertise.)</vt:lpstr>
      <vt:lpstr>PowerPoint Presentation</vt:lpstr>
      <vt:lpstr>PowerPoint Presentation</vt:lpstr>
      <vt:lpstr>Advanced customization (Such customization techniques as creating a front end for a user to access, query, and/or change a database, or creating a bridge routine to convert the data from the old database to a format the new system can use require more advanced programming skills.) </vt:lpstr>
      <vt:lpstr>PowerPoint Presentation</vt:lpstr>
      <vt:lpstr>Some important terms</vt:lpstr>
      <vt:lpstr>Software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460</cp:revision>
  <dcterms:created xsi:type="dcterms:W3CDTF">2021-11-07T10:31:51Z</dcterms:created>
  <dcterms:modified xsi:type="dcterms:W3CDTF">2021-11-07T13:10:22Z</dcterms:modified>
</cp:coreProperties>
</file>