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8db2c8af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108db2c8af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108db2c8af1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8db2c8af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108db2c8af1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08db2c8af1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cef2347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10cef2347f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0cef2347f2_0_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8db2c8af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108db2c8af1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08db2c8af1_0_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c245218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10c245218c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10c245218cc_0_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c245218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c245218c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c245218cc_0_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8db2c8af1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08db2c8af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579079" y="-1549981"/>
            <a:ext cx="50338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2B5FF3"/>
                </a:solidFill>
                <a:latin typeface="Calibri"/>
                <a:ea typeface="Calibri"/>
                <a:cs typeface="Calibri"/>
                <a:sym typeface="Calibri"/>
              </a:defRPr>
            </a:lvl1pPr>
            <a:lvl2pPr marL="0" marR="0" lvl="1" indent="0" algn="r" rtl="0">
              <a:spcBef>
                <a:spcPts val="0"/>
              </a:spcBef>
              <a:buNone/>
              <a:defRPr sz="1200" b="1" i="0" u="none" strike="noStrike" cap="none">
                <a:solidFill>
                  <a:srgbClr val="2B5FF3"/>
                </a:solidFill>
                <a:latin typeface="Calibri"/>
                <a:ea typeface="Calibri"/>
                <a:cs typeface="Calibri"/>
                <a:sym typeface="Calibri"/>
              </a:defRPr>
            </a:lvl2pPr>
            <a:lvl3pPr marL="0" marR="0" lvl="2" indent="0" algn="r" rtl="0">
              <a:spcBef>
                <a:spcPts val="0"/>
              </a:spcBef>
              <a:buNone/>
              <a:defRPr sz="1200" b="1" i="0" u="none" strike="noStrike" cap="none">
                <a:solidFill>
                  <a:srgbClr val="2B5FF3"/>
                </a:solidFill>
                <a:latin typeface="Calibri"/>
                <a:ea typeface="Calibri"/>
                <a:cs typeface="Calibri"/>
                <a:sym typeface="Calibri"/>
              </a:defRPr>
            </a:lvl3pPr>
            <a:lvl4pPr marL="0" marR="0" lvl="3" indent="0" algn="r" rtl="0">
              <a:spcBef>
                <a:spcPts val="0"/>
              </a:spcBef>
              <a:buNone/>
              <a:defRPr sz="1200" b="1" i="0" u="none" strike="noStrike" cap="none">
                <a:solidFill>
                  <a:srgbClr val="2B5FF3"/>
                </a:solidFill>
                <a:latin typeface="Calibri"/>
                <a:ea typeface="Calibri"/>
                <a:cs typeface="Calibri"/>
                <a:sym typeface="Calibri"/>
              </a:defRPr>
            </a:lvl4pPr>
            <a:lvl5pPr marL="0" marR="0" lvl="4" indent="0" algn="r" rtl="0">
              <a:spcBef>
                <a:spcPts val="0"/>
              </a:spcBef>
              <a:buNone/>
              <a:defRPr sz="1200" b="1" i="0" u="none" strike="noStrike" cap="none">
                <a:solidFill>
                  <a:srgbClr val="2B5FF3"/>
                </a:solidFill>
                <a:latin typeface="Calibri"/>
                <a:ea typeface="Calibri"/>
                <a:cs typeface="Calibri"/>
                <a:sym typeface="Calibri"/>
              </a:defRPr>
            </a:lvl5pPr>
            <a:lvl6pPr marL="0" marR="0" lvl="5" indent="0" algn="r" rtl="0">
              <a:spcBef>
                <a:spcPts val="0"/>
              </a:spcBef>
              <a:buNone/>
              <a:defRPr sz="1200" b="1" i="0" u="none" strike="noStrike" cap="none">
                <a:solidFill>
                  <a:srgbClr val="2B5FF3"/>
                </a:solidFill>
                <a:latin typeface="Calibri"/>
                <a:ea typeface="Calibri"/>
                <a:cs typeface="Calibri"/>
                <a:sym typeface="Calibri"/>
              </a:defRPr>
            </a:lvl6pPr>
            <a:lvl7pPr marL="0" marR="0" lvl="6" indent="0" algn="r" rtl="0">
              <a:spcBef>
                <a:spcPts val="0"/>
              </a:spcBef>
              <a:buNone/>
              <a:defRPr sz="1200" b="1" i="0" u="none" strike="noStrike" cap="none">
                <a:solidFill>
                  <a:srgbClr val="2B5FF3"/>
                </a:solidFill>
                <a:latin typeface="Calibri"/>
                <a:ea typeface="Calibri"/>
                <a:cs typeface="Calibri"/>
                <a:sym typeface="Calibri"/>
              </a:defRPr>
            </a:lvl7pPr>
            <a:lvl8pPr marL="0" marR="0" lvl="7" indent="0" algn="r" rtl="0">
              <a:spcBef>
                <a:spcPts val="0"/>
              </a:spcBef>
              <a:buNone/>
              <a:defRPr sz="1200" b="1" i="0" u="none" strike="noStrike" cap="none">
                <a:solidFill>
                  <a:srgbClr val="2B5FF3"/>
                </a:solidFill>
                <a:latin typeface="Calibri"/>
                <a:ea typeface="Calibri"/>
                <a:cs typeface="Calibri"/>
                <a:sym typeface="Calibri"/>
              </a:defRPr>
            </a:lvl8pPr>
            <a:lvl9pPr marL="0" marR="0" lvl="8" indent="0" algn="r" rtl="0">
              <a:spcBef>
                <a:spcPts val="0"/>
              </a:spcBef>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1" descr="Logo, company name&#10;&#10;Description automatically generated"/>
          <p:cNvPicPr preferRelativeResize="0"/>
          <p:nvPr/>
        </p:nvPicPr>
        <p:blipFill rotWithShape="1">
          <a:blip r:embed="rId13">
            <a:alphaModFix/>
          </a:blip>
          <a:srcRect/>
          <a:stretch/>
        </p:blipFill>
        <p:spPr>
          <a:xfrm>
            <a:off x="0" y="0"/>
            <a:ext cx="838094" cy="548680"/>
          </a:xfrm>
          <a:prstGeom prst="rect">
            <a:avLst/>
          </a:prstGeom>
          <a:noFill/>
          <a:ln>
            <a:noFill/>
          </a:ln>
        </p:spPr>
      </p:pic>
      <p:pic>
        <p:nvPicPr>
          <p:cNvPr id="16" name="Google Shape;16;p1" descr="A picture containing calendar&#10;&#10;Description automatically generated"/>
          <p:cNvPicPr preferRelativeResize="0"/>
          <p:nvPr/>
        </p:nvPicPr>
        <p:blipFill rotWithShape="1">
          <a:blip r:embed="rId14">
            <a:alphaModFix/>
          </a:blip>
          <a:srcRect/>
          <a:stretch/>
        </p:blipFill>
        <p:spPr>
          <a:xfrm>
            <a:off x="11476139" y="18044"/>
            <a:ext cx="693483" cy="694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Debugging" TargetMode="External"/><Relationship Id="rId13" Type="http://schemas.openxmlformats.org/officeDocument/2006/relationships/hyperlink" Target="https://en.wikipedia.org/wiki/User_interface" TargetMode="External"/><Relationship Id="rId18" Type="http://schemas.openxmlformats.org/officeDocument/2006/relationships/hyperlink" Target="https://en.wikipedia.org/wiki/Microsoft_Windows" TargetMode="External"/><Relationship Id="rId3" Type="http://schemas.openxmlformats.org/officeDocument/2006/relationships/hyperlink" Target="https://en.wikipedia.org/wiki/Source-code_editor" TargetMode="External"/><Relationship Id="rId7" Type="http://schemas.openxmlformats.org/officeDocument/2006/relationships/hyperlink" Target="https://en.wikipedia.org/wiki/MacOS" TargetMode="External"/><Relationship Id="rId12" Type="http://schemas.openxmlformats.org/officeDocument/2006/relationships/hyperlink" Target="https://en.wikipedia.org/wiki/Open-source_software" TargetMode="External"/><Relationship Id="rId17" Type="http://schemas.openxmlformats.org/officeDocument/2006/relationships/hyperlink" Target="https://en.wikipedia.org/wiki/IOS" TargetMode="External"/><Relationship Id="rId2" Type="http://schemas.openxmlformats.org/officeDocument/2006/relationships/notesSlide" Target="../notesSlides/notesSlide13.xml"/><Relationship Id="rId16" Type="http://schemas.openxmlformats.org/officeDocument/2006/relationships/hyperlink" Target="https://en.wikipedia.org/wiki/Android_(operating_system)" TargetMode="External"/><Relationship Id="rId1" Type="http://schemas.openxmlformats.org/officeDocument/2006/relationships/slideLayout" Target="../slideLayouts/slideLayout2.xml"/><Relationship Id="rId6" Type="http://schemas.openxmlformats.org/officeDocument/2006/relationships/hyperlink" Target="https://en.wikipedia.org/wiki/Linux" TargetMode="External"/><Relationship Id="rId11" Type="http://schemas.openxmlformats.org/officeDocument/2006/relationships/hyperlink" Target="https://en.wikipedia.org/wiki/Git" TargetMode="External"/><Relationship Id="rId5" Type="http://schemas.openxmlformats.org/officeDocument/2006/relationships/hyperlink" Target="https://en.wikipedia.org/wiki/Windows" TargetMode="External"/><Relationship Id="rId15" Type="http://schemas.openxmlformats.org/officeDocument/2006/relationships/hyperlink" Target="https://en.wikipedia.org/wiki/Google" TargetMode="External"/><Relationship Id="rId10" Type="http://schemas.openxmlformats.org/officeDocument/2006/relationships/hyperlink" Target="https://en.wikipedia.org/wiki/Intelligent_code_completion" TargetMode="External"/><Relationship Id="rId19" Type="http://schemas.openxmlformats.org/officeDocument/2006/relationships/hyperlink" Target="https://en.wikipedia.org/wiki/Codebase"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Syntax_highlighting" TargetMode="External"/><Relationship Id="rId14" Type="http://schemas.openxmlformats.org/officeDocument/2006/relationships/hyperlink" Target="https://en.wikipedia.org/wiki/Software_development_ki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document/6516325" TargetMode="External"/><Relationship Id="rId3" Type="http://schemas.openxmlformats.org/officeDocument/2006/relationships/hyperlink" Target="https://flutter.dev/" TargetMode="External"/><Relationship Id="rId7" Type="http://schemas.openxmlformats.org/officeDocument/2006/relationships/hyperlink" Target="https://ijesc.org/upload/b3930ac14331fd1b425af8cd1c341d41.Cross%20Platform%20Development%20using%20Flutter%20(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ieeexplore.ieee.org/document/7476636" TargetMode="External"/><Relationship Id="rId5" Type="http://schemas.openxmlformats.org/officeDocument/2006/relationships/hyperlink" Target="https://ieeexplore.ieee.org/document/7845037" TargetMode="External"/><Relationship Id="rId4" Type="http://schemas.openxmlformats.org/officeDocument/2006/relationships/hyperlink" Target="https://code.visualstudio.com/" TargetMode="External"/><Relationship Id="rId9" Type="http://schemas.openxmlformats.org/officeDocument/2006/relationships/hyperlink" Target="https://ieeexplore.ieee.org/document/145084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0" y="3074557"/>
            <a:ext cx="12166200" cy="825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0000"/>
              </a:buClr>
              <a:buSzPct val="100000"/>
              <a:buFont typeface="Calibri"/>
              <a:buNone/>
            </a:pPr>
            <a:endParaRPr sz="3400" i="1" dirty="0">
              <a:solidFill>
                <a:srgbClr val="FF0000"/>
              </a:solidFill>
            </a:endParaRPr>
          </a:p>
          <a:p>
            <a:pPr marL="0" lvl="0" indent="0" algn="ctr" rtl="0">
              <a:lnSpc>
                <a:spcPct val="90000"/>
              </a:lnSpc>
              <a:spcBef>
                <a:spcPts val="0"/>
              </a:spcBef>
              <a:spcAft>
                <a:spcPts val="0"/>
              </a:spcAft>
              <a:buClr>
                <a:srgbClr val="FF0000"/>
              </a:buClr>
              <a:buSzPct val="100000"/>
              <a:buFont typeface="Calibri"/>
              <a:buNone/>
            </a:pPr>
            <a:endParaRPr sz="3400" i="1" dirty="0">
              <a:solidFill>
                <a:srgbClr val="FF0000"/>
              </a:solidFill>
            </a:endParaRPr>
          </a:p>
          <a:p>
            <a:pPr marL="0" lvl="0" indent="0" algn="ctr" rtl="0">
              <a:lnSpc>
                <a:spcPct val="90000"/>
              </a:lnSpc>
              <a:spcBef>
                <a:spcPts val="0"/>
              </a:spcBef>
              <a:spcAft>
                <a:spcPts val="0"/>
              </a:spcAft>
              <a:buClr>
                <a:srgbClr val="FF0000"/>
              </a:buClr>
              <a:buSzPct val="100000"/>
              <a:buFont typeface="Calibri"/>
              <a:buNone/>
            </a:pPr>
            <a:r>
              <a:rPr lang="en-US" sz="3400" i="1" dirty="0">
                <a:solidFill>
                  <a:srgbClr val="FF0000"/>
                </a:solidFill>
              </a:rPr>
              <a:t>Flight Ticket Booking Application</a:t>
            </a:r>
            <a:r>
              <a:rPr lang="en-US" sz="3400" b="1" i="1" dirty="0">
                <a:solidFill>
                  <a:srgbClr val="FF0000"/>
                </a:solidFill>
              </a:rPr>
              <a:t> </a:t>
            </a:r>
            <a:r>
              <a:rPr lang="en-US" sz="3400" dirty="0">
                <a:solidFill>
                  <a:srgbClr val="FF0000"/>
                </a:solidFill>
              </a:rPr>
              <a:t/>
            </a:r>
            <a:br>
              <a:rPr lang="en-US" sz="3400" dirty="0">
                <a:solidFill>
                  <a:srgbClr val="FF0000"/>
                </a:solidFill>
              </a:rPr>
            </a:br>
            <a:endParaRPr sz="3400" dirty="0">
              <a:solidFill>
                <a:srgbClr val="FF0000"/>
              </a:solidFill>
            </a:endParaRPr>
          </a:p>
        </p:txBody>
      </p:sp>
      <p:sp>
        <p:nvSpPr>
          <p:cNvPr id="92" name="Google Shape;92;p13"/>
          <p:cNvSpPr txBox="1">
            <a:spLocks noGrp="1"/>
          </p:cNvSpPr>
          <p:nvPr>
            <p:ph type="subTitle" idx="1"/>
          </p:nvPr>
        </p:nvSpPr>
        <p:spPr>
          <a:xfrm>
            <a:off x="3841248" y="3533477"/>
            <a:ext cx="4457700" cy="825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C00000"/>
              </a:buClr>
              <a:buSzPts val="2400"/>
              <a:buFont typeface="Arial"/>
              <a:buNone/>
            </a:pPr>
            <a:r>
              <a:rPr lang="en-US" b="1">
                <a:solidFill>
                  <a:srgbClr val="C00000"/>
                </a:solidFill>
                <a:latin typeface="Times New Roman"/>
                <a:ea typeface="Times New Roman"/>
                <a:cs typeface="Times New Roman"/>
                <a:sym typeface="Times New Roman"/>
              </a:rPr>
              <a:t>Vaidehi VL</a:t>
            </a:r>
            <a:endParaRPr b="1">
              <a:solidFill>
                <a:srgbClr val="C00000"/>
              </a:solidFill>
              <a:latin typeface="Times New Roman"/>
              <a:ea typeface="Times New Roman"/>
              <a:cs typeface="Times New Roman"/>
              <a:sym typeface="Times New Roman"/>
            </a:endParaRPr>
          </a:p>
          <a:p>
            <a:pPr marL="0" lvl="0" indent="0" algn="ctr" rtl="0">
              <a:spcBef>
                <a:spcPts val="0"/>
              </a:spcBef>
              <a:spcAft>
                <a:spcPts val="0"/>
              </a:spcAft>
              <a:buClr>
                <a:srgbClr val="C00000"/>
              </a:buClr>
              <a:buSzPts val="2400"/>
              <a:buFont typeface="Arial"/>
              <a:buNone/>
            </a:pPr>
            <a:r>
              <a:rPr lang="en-US" b="1">
                <a:solidFill>
                  <a:srgbClr val="000066"/>
                </a:solidFill>
                <a:latin typeface="Times New Roman"/>
                <a:ea typeface="Times New Roman"/>
                <a:cs typeface="Times New Roman"/>
                <a:sym typeface="Times New Roman"/>
              </a:rPr>
              <a:t>USN: 1RN18IS114</a:t>
            </a:r>
            <a:endParaRPr b="1">
              <a:solidFill>
                <a:srgbClr val="C00000"/>
              </a:solidFill>
              <a:latin typeface="Times New Roman"/>
              <a:ea typeface="Times New Roman"/>
              <a:cs typeface="Times New Roman"/>
              <a:sym typeface="Times New Roman"/>
            </a:endParaRPr>
          </a:p>
        </p:txBody>
      </p:sp>
      <p:sp>
        <p:nvSpPr>
          <p:cNvPr id="93" name="Google Shape;93;p13"/>
          <p:cNvSpPr/>
          <p:nvPr/>
        </p:nvSpPr>
        <p:spPr>
          <a:xfrm>
            <a:off x="-25900" y="404765"/>
            <a:ext cx="121920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a:solidFill>
                  <a:srgbClr val="000066"/>
                </a:solidFill>
                <a:latin typeface="Times New Roman"/>
                <a:ea typeface="Times New Roman"/>
                <a:cs typeface="Times New Roman"/>
                <a:sym typeface="Times New Roman"/>
              </a:rPr>
              <a:t>RNS INSTITUTE OF TECHNOLOGY</a:t>
            </a:r>
            <a:endParaRPr/>
          </a:p>
          <a:p>
            <a:pPr marL="0" marR="0" lvl="0" indent="0" algn="ctr" rtl="0">
              <a:spcBef>
                <a:spcPts val="0"/>
              </a:spcBef>
              <a:spcAft>
                <a:spcPts val="0"/>
              </a:spcAft>
              <a:buNone/>
            </a:pPr>
            <a:r>
              <a:rPr lang="en-US" sz="2400" b="1" i="0" u="none" strike="noStrike" cap="none">
                <a:solidFill>
                  <a:srgbClr val="000066"/>
                </a:solidFill>
                <a:latin typeface="Times New Roman"/>
                <a:ea typeface="Times New Roman"/>
                <a:cs typeface="Times New Roman"/>
                <a:sym typeface="Times New Roman"/>
              </a:rPr>
              <a:t>BENGALURU - 98</a:t>
            </a:r>
            <a:endParaRPr sz="2400" b="1" i="0" u="none" strike="noStrike" cap="none">
              <a:solidFill>
                <a:srgbClr val="000066"/>
              </a:solidFill>
              <a:latin typeface="Times New Roman"/>
              <a:ea typeface="Times New Roman"/>
              <a:cs typeface="Times New Roman"/>
              <a:sym typeface="Times New Roman"/>
            </a:endParaRPr>
          </a:p>
        </p:txBody>
      </p:sp>
      <p:sp>
        <p:nvSpPr>
          <p:cNvPr id="94" name="Google Shape;94;p13"/>
          <p:cNvSpPr/>
          <p:nvPr/>
        </p:nvSpPr>
        <p:spPr>
          <a:xfrm>
            <a:off x="35650" y="1541692"/>
            <a:ext cx="121920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C00000"/>
                </a:solidFill>
                <a:latin typeface="Times New Roman"/>
                <a:ea typeface="Times New Roman"/>
                <a:cs typeface="Times New Roman"/>
                <a:sym typeface="Times New Roman"/>
              </a:rPr>
              <a:t>DEPARTMENT OF INFORMATION SCIENCE &amp; ENGINEERING</a:t>
            </a:r>
            <a:endParaRPr/>
          </a:p>
        </p:txBody>
      </p:sp>
      <p:sp>
        <p:nvSpPr>
          <p:cNvPr id="95" name="Google Shape;95;p13"/>
          <p:cNvSpPr/>
          <p:nvPr/>
        </p:nvSpPr>
        <p:spPr>
          <a:xfrm>
            <a:off x="2528733" y="2443731"/>
            <a:ext cx="67689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rgbClr val="002060"/>
                </a:solidFill>
                <a:latin typeface="Times New Roman"/>
                <a:ea typeface="Times New Roman"/>
                <a:cs typeface="Times New Roman"/>
                <a:sym typeface="Times New Roman"/>
              </a:rPr>
              <a:t>Presentation on Internship</a:t>
            </a:r>
            <a:endParaRPr dirty="0"/>
          </a:p>
        </p:txBody>
      </p:sp>
      <p:sp>
        <p:nvSpPr>
          <p:cNvPr id="96" name="Google Shape;96;p13"/>
          <p:cNvSpPr/>
          <p:nvPr/>
        </p:nvSpPr>
        <p:spPr>
          <a:xfrm>
            <a:off x="35659" y="5269170"/>
            <a:ext cx="5128891"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rgbClr val="262626"/>
                </a:solidFill>
                <a:latin typeface="Times New Roman"/>
                <a:ea typeface="Times New Roman"/>
                <a:cs typeface="Times New Roman"/>
                <a:sym typeface="Times New Roman"/>
              </a:rPr>
              <a:t> Internal Guide</a:t>
            </a:r>
            <a:endParaRPr/>
          </a:p>
          <a:p>
            <a:pPr marL="0" lvl="0" indent="0" algn="ctr" rtl="0">
              <a:lnSpc>
                <a:spcPct val="115000"/>
              </a:lnSpc>
              <a:spcBef>
                <a:spcPts val="0"/>
              </a:spcBef>
              <a:spcAft>
                <a:spcPts val="0"/>
              </a:spcAft>
              <a:buClr>
                <a:schemeClr val="dk1"/>
              </a:buClr>
              <a:buSzPts val="1100"/>
              <a:buFont typeface="Arial"/>
              <a:buNone/>
            </a:pPr>
            <a:r>
              <a:rPr lang="en-US" sz="1800" b="1">
                <a:solidFill>
                  <a:srgbClr val="000066"/>
                </a:solidFill>
              </a:rPr>
              <a:t>Dr. Mamatha G</a:t>
            </a:r>
            <a:endParaRPr sz="1800" b="1">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US" sz="1600">
                <a:solidFill>
                  <a:srgbClr val="262626"/>
                </a:solidFill>
              </a:rPr>
              <a:t>Prof, Dept of  ISE, RNSIT</a:t>
            </a:r>
            <a:endParaRPr sz="2000" b="1">
              <a:solidFill>
                <a:srgbClr val="000066"/>
              </a:solidFill>
              <a:latin typeface="Times New Roman"/>
              <a:ea typeface="Times New Roman"/>
              <a:cs typeface="Times New Roman"/>
              <a:sym typeface="Times New Roman"/>
            </a:endParaRPr>
          </a:p>
        </p:txBody>
      </p:sp>
      <p:sp>
        <p:nvSpPr>
          <p:cNvPr id="97" name="Google Shape;97;p13"/>
          <p:cNvSpPr/>
          <p:nvPr/>
        </p:nvSpPr>
        <p:spPr>
          <a:xfrm>
            <a:off x="7037211" y="5244054"/>
            <a:ext cx="5128891"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rgbClr val="262626"/>
                </a:solidFill>
                <a:latin typeface="Times New Roman"/>
                <a:ea typeface="Times New Roman"/>
                <a:cs typeface="Times New Roman"/>
                <a:sym typeface="Times New Roman"/>
              </a:rPr>
              <a:t>External Guide</a:t>
            </a:r>
            <a:endParaRPr/>
          </a:p>
          <a:p>
            <a:pPr marL="0" lvl="0" indent="0" algn="ctr" rtl="0">
              <a:lnSpc>
                <a:spcPct val="115000"/>
              </a:lnSpc>
              <a:spcBef>
                <a:spcPts val="0"/>
              </a:spcBef>
              <a:spcAft>
                <a:spcPts val="0"/>
              </a:spcAft>
              <a:buClr>
                <a:schemeClr val="dk1"/>
              </a:buClr>
              <a:buSzPts val="1100"/>
              <a:buFont typeface="Arial"/>
              <a:buNone/>
            </a:pPr>
            <a:r>
              <a:rPr lang="en-US" sz="1800" b="1">
                <a:solidFill>
                  <a:srgbClr val="000066"/>
                </a:solidFill>
              </a:rPr>
              <a:t>Mr. Akshay DR</a:t>
            </a:r>
            <a:endParaRPr sz="1800" b="1">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US" sz="1600">
                <a:solidFill>
                  <a:srgbClr val="262626"/>
                </a:solidFill>
              </a:rPr>
              <a:t>Director, JP Nagar, Bangalore</a:t>
            </a:r>
            <a:endParaRPr sz="1600">
              <a:solidFill>
                <a:srgbClr val="262626"/>
              </a:solidFill>
            </a:endParaRPr>
          </a:p>
          <a:p>
            <a:pPr marL="0" marR="0" lvl="0" indent="0" algn="ctr" rtl="0">
              <a:spcBef>
                <a:spcPts val="0"/>
              </a:spcBef>
              <a:spcAft>
                <a:spcPts val="0"/>
              </a:spcAft>
              <a:buNone/>
            </a:pPr>
            <a:endParaRPr sz="2000" b="1">
              <a:solidFill>
                <a:srgbClr val="000066"/>
              </a:solidFill>
              <a:latin typeface="Times New Roman"/>
              <a:ea typeface="Times New Roman"/>
              <a:cs typeface="Times New Roman"/>
              <a:sym typeface="Times New Roman"/>
            </a:endParaRPr>
          </a:p>
        </p:txBody>
      </p:sp>
      <p:sp>
        <p:nvSpPr>
          <p:cNvPr id="98" name="Google Shape;98;p13"/>
          <p:cNvSpPr txBox="1"/>
          <p:nvPr/>
        </p:nvSpPr>
        <p:spPr>
          <a:xfrm>
            <a:off x="7777792" y="4787579"/>
            <a:ext cx="37188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C00000"/>
                </a:solidFill>
                <a:latin typeface="Calibri"/>
                <a:ea typeface="Calibri"/>
                <a:cs typeface="Calibri"/>
                <a:sym typeface="Calibri"/>
              </a:rPr>
              <a:t>ENMAZ Engineering Services Pvt. Ltd. </a:t>
            </a:r>
            <a:endParaRPr sz="1800" b="1" i="0" u="none" strike="noStrike" cap="none">
              <a:solidFill>
                <a:srgbClr val="C00000"/>
              </a:solidFill>
              <a:latin typeface="Calibri"/>
              <a:ea typeface="Calibri"/>
              <a:cs typeface="Calibri"/>
              <a:sym typeface="Calibri"/>
            </a:endParaRPr>
          </a:p>
        </p:txBody>
      </p:sp>
      <p:pic>
        <p:nvPicPr>
          <p:cNvPr id="99" name="Google Shape;99;p13"/>
          <p:cNvPicPr preferRelativeResize="0"/>
          <p:nvPr/>
        </p:nvPicPr>
        <p:blipFill rotWithShape="1">
          <a:blip r:embed="rId3">
            <a:alphaModFix/>
          </a:blip>
          <a:srcRect/>
          <a:stretch/>
        </p:blipFill>
        <p:spPr>
          <a:xfrm>
            <a:off x="8338880" y="4190801"/>
            <a:ext cx="2600688" cy="6573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81" name="Google Shape;181;p22"/>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82" name="Google Shape;182;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83" name="Google Shape;183;p22"/>
          <p:cNvSpPr txBox="1"/>
          <p:nvPr/>
        </p:nvSpPr>
        <p:spPr>
          <a:xfrm>
            <a:off x="515380" y="992124"/>
            <a:ext cx="11161200" cy="517320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sz="2100" b="1" i="0" u="none" strike="noStrike" cap="none">
              <a:solidFill>
                <a:schemeClr val="dk1"/>
              </a:solidFill>
              <a:latin typeface="Times New Roman"/>
              <a:ea typeface="Times New Roman"/>
              <a:cs typeface="Times New Roman"/>
              <a:sym typeface="Times New Roman"/>
            </a:endParaRPr>
          </a:p>
        </p:txBody>
      </p:sp>
      <p:sp>
        <p:nvSpPr>
          <p:cNvPr id="184" name="Google Shape;184;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185" name="Google Shape;185;p22"/>
          <p:cNvSpPr txBox="1"/>
          <p:nvPr/>
        </p:nvSpPr>
        <p:spPr>
          <a:xfrm>
            <a:off x="858975" y="1011375"/>
            <a:ext cx="10817700" cy="5141100"/>
          </a:xfrm>
          <a:prstGeom prst="rect">
            <a:avLst/>
          </a:prstGeom>
          <a:noFill/>
          <a:ln>
            <a:noFill/>
          </a:ln>
        </p:spPr>
        <p:txBody>
          <a:bodyPr spcFirstLastPara="1" wrap="square" lIns="91425" tIns="91425" rIns="91425" bIns="91425" anchor="t" anchorCtr="0">
            <a:spAutoFit/>
          </a:bodyPr>
          <a:lstStyle/>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Flutter is organized around layers. Each layer is built upon the previous. </a:t>
            </a:r>
            <a:endParaRPr sz="22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From the diagram, we can see the low-level part of Flutter is an Engine </a:t>
            </a:r>
            <a:r>
              <a:rPr lang="en-US" sz="2200" b="1">
                <a:solidFill>
                  <a:schemeClr val="dk1"/>
                </a:solidFill>
                <a:latin typeface="Times New Roman"/>
                <a:ea typeface="Times New Roman"/>
                <a:cs typeface="Times New Roman"/>
                <a:sym typeface="Times New Roman"/>
              </a:rPr>
              <a:t>built in C++</a:t>
            </a: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90909"/>
              </a:buClr>
              <a:buSzPts val="2200"/>
              <a:buFont typeface="Times New Roman"/>
              <a:buChar char="●"/>
            </a:pPr>
            <a:r>
              <a:rPr lang="en-US" sz="2200">
                <a:solidFill>
                  <a:srgbClr val="090909"/>
                </a:solidFill>
                <a:highlight>
                  <a:schemeClr val="lt1"/>
                </a:highlight>
                <a:latin typeface="Times New Roman"/>
                <a:ea typeface="Times New Roman"/>
                <a:cs typeface="Times New Roman"/>
                <a:sym typeface="Times New Roman"/>
              </a:rPr>
              <a:t>It provides libraries to handle animation, gestures, rendering, widgets and more. </a:t>
            </a:r>
            <a:endParaRPr sz="2200">
              <a:solidFill>
                <a:srgbClr val="090909"/>
              </a:solidFill>
              <a:highlight>
                <a:schemeClr val="lt1"/>
              </a:highlight>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rgbClr val="090909"/>
              </a:solidFill>
              <a:highlight>
                <a:schemeClr val="lt1"/>
              </a:highlight>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90909"/>
              </a:buClr>
              <a:buSzPts val="2200"/>
              <a:buFont typeface="Times New Roman"/>
              <a:buChar char="●"/>
            </a:pPr>
            <a:r>
              <a:rPr lang="en-US" sz="2200">
                <a:solidFill>
                  <a:srgbClr val="090909"/>
                </a:solidFill>
                <a:highlight>
                  <a:schemeClr val="lt1"/>
                </a:highlight>
                <a:latin typeface="Times New Roman"/>
                <a:ea typeface="Times New Roman"/>
                <a:cs typeface="Times New Roman"/>
                <a:sym typeface="Times New Roman"/>
              </a:rPr>
              <a:t>With all this layer the developer can do more with less code by using elements on the top or go down to customize some behavior of its app</a:t>
            </a:r>
            <a:endParaRPr sz="2200">
              <a:solidFill>
                <a:srgbClr val="090909"/>
              </a:solidFill>
              <a:highlight>
                <a:schemeClr val="lt1"/>
              </a:highlight>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200">
              <a:solidFill>
                <a:srgbClr val="090909"/>
              </a:solidFill>
              <a:highlight>
                <a:schemeClr val="lt1"/>
              </a:highlight>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Basic building block services and foundational classes, such as animation, gestures, and painting, offer commonly used abstractions over the underlying foundation.</a:t>
            </a:r>
            <a:endParaRPr sz="22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rendering layer brings forth an abstraction for working with layout and building a tree of renderable objects.</a:t>
            </a:r>
            <a:endParaRPr sz="2200">
              <a:solidFill>
                <a:schemeClr val="dk1"/>
              </a:solidFill>
              <a:highlight>
                <a:srgbClr val="F9F9F9"/>
              </a:highlight>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92" name="Google Shape;192;p23"/>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93" name="Google Shape;193;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94" name="Google Shape;194;p23"/>
          <p:cNvSpPr txBox="1"/>
          <p:nvPr/>
        </p:nvSpPr>
        <p:spPr>
          <a:xfrm>
            <a:off x="515380" y="992124"/>
            <a:ext cx="11161200" cy="517320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sz="2100" b="1" i="0" u="none" strike="noStrike" cap="none">
              <a:solidFill>
                <a:schemeClr val="dk1"/>
              </a:solidFill>
              <a:latin typeface="Times New Roman"/>
              <a:ea typeface="Times New Roman"/>
              <a:cs typeface="Times New Roman"/>
              <a:sym typeface="Times New Roman"/>
            </a:endParaRPr>
          </a:p>
        </p:txBody>
      </p:sp>
      <p:sp>
        <p:nvSpPr>
          <p:cNvPr id="195" name="Google Shape;195;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196" name="Google Shape;196;p23"/>
          <p:cNvSpPr txBox="1"/>
          <p:nvPr/>
        </p:nvSpPr>
        <p:spPr>
          <a:xfrm>
            <a:off x="838200" y="1163775"/>
            <a:ext cx="10817700" cy="24705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widgets layer introduces the reactive programming model. Each class in the widgets layer corresponds with a render object in the rendering layer. Besides, the widgets layer allows defining combinations of reusable classes.</a:t>
            </a:r>
            <a:endParaRPr sz="22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endParaRPr sz="220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Cupertino and Material libraries provide all-inclusive sets of controls that implement the iOS or Material design languages through the use of the widget layer composition.</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03" name="Google Shape;20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04" name="Google Shape;204;p24"/>
          <p:cNvSpPr txBox="1"/>
          <p:nvPr/>
        </p:nvSpPr>
        <p:spPr>
          <a:xfrm>
            <a:off x="581900" y="1219200"/>
            <a:ext cx="11058600" cy="49461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15000"/>
              </a:lnSpc>
              <a:spcBef>
                <a:spcPts val="0"/>
              </a:spcBef>
              <a:spcAft>
                <a:spcPts val="0"/>
              </a:spcAft>
              <a:buNone/>
            </a:pPr>
            <a:r>
              <a:rPr lang="en-US" sz="1900" b="1">
                <a:solidFill>
                  <a:schemeClr val="dk1"/>
                </a:solidFill>
              </a:rPr>
              <a:t>Basic Widgets</a:t>
            </a:r>
            <a:endParaRPr sz="1900" b="1">
              <a:solidFill>
                <a:schemeClr val="dk1"/>
              </a:solidFill>
            </a:endParaRPr>
          </a:p>
          <a:p>
            <a:pPr marL="0" lvl="0" indent="0" algn="l" rtl="0">
              <a:lnSpc>
                <a:spcPct val="115000"/>
              </a:lnSpc>
              <a:spcBef>
                <a:spcPts val="0"/>
              </a:spcBef>
              <a:spcAft>
                <a:spcPts val="0"/>
              </a:spcAft>
              <a:buNone/>
            </a:pPr>
            <a:endParaRPr sz="1900" b="1">
              <a:solidFill>
                <a:schemeClr val="dk1"/>
              </a:solidFill>
            </a:endParaRPr>
          </a:p>
          <a:p>
            <a:pPr marL="139700" marR="609600" lvl="0" indent="0" algn="just" rtl="0">
              <a:lnSpc>
                <a:spcPct val="115000"/>
              </a:lnSpc>
              <a:spcBef>
                <a:spcPts val="0"/>
              </a:spcBef>
              <a:spcAft>
                <a:spcPts val="0"/>
              </a:spcAft>
              <a:buNone/>
            </a:pPr>
            <a:r>
              <a:rPr lang="en-US" sz="2100">
                <a:solidFill>
                  <a:srgbClr val="090909"/>
                </a:solidFill>
                <a:highlight>
                  <a:schemeClr val="lt1"/>
                </a:highlight>
                <a:latin typeface="Times New Roman"/>
                <a:ea typeface="Times New Roman"/>
                <a:cs typeface="Times New Roman"/>
                <a:sym typeface="Times New Roman"/>
              </a:rPr>
              <a:t>In Flutter, everything is a widget nested inside another widget. It comes with beautiful, customizable widgets and we can control the behavior of each widget and also styling becomes easy.</a:t>
            </a:r>
            <a:endParaRPr sz="2100">
              <a:solidFill>
                <a:srgbClr val="090909"/>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2100">
                <a:solidFill>
                  <a:srgbClr val="090909"/>
                </a:solidFill>
                <a:highlight>
                  <a:schemeClr val="lt1"/>
                </a:highlight>
                <a:latin typeface="Times New Roman"/>
                <a:ea typeface="Times New Roman"/>
                <a:cs typeface="Times New Roman"/>
                <a:sym typeface="Times New Roman"/>
              </a:rPr>
              <a:t>  </a:t>
            </a:r>
            <a:endParaRPr sz="2100">
              <a:solidFill>
                <a:srgbClr val="090909"/>
              </a:solidFill>
              <a:highlight>
                <a:schemeClr val="lt1"/>
              </a:highlight>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Text</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Row</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Column</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Image</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Icon</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Scaffold </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Button</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AppBar</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Container</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b="1">
              <a:solidFill>
                <a:schemeClr val="dk1"/>
              </a:solidFill>
            </a:endParaRPr>
          </a:p>
        </p:txBody>
      </p:sp>
      <p:sp>
        <p:nvSpPr>
          <p:cNvPr id="205" name="Google Shape;20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06" name="Google Shape;206;p24"/>
          <p:cNvSpPr txBox="1"/>
          <p:nvPr/>
        </p:nvSpPr>
        <p:spPr>
          <a:xfrm>
            <a:off x="1427025" y="221675"/>
            <a:ext cx="9642900" cy="627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 </a:t>
            </a:r>
            <a:endParaRPr sz="3200" b="1" u="sng">
              <a:solidFill>
                <a:srgbClr val="3F3F3F"/>
              </a:solidFill>
              <a:latin typeface="Times New Roman"/>
              <a:ea typeface="Times New Roman"/>
              <a:cs typeface="Times New Roman"/>
              <a:sym typeface="Times New Roman"/>
            </a:endParaRPr>
          </a:p>
        </p:txBody>
      </p:sp>
      <p:sp>
        <p:nvSpPr>
          <p:cNvPr id="213" name="Google Shape;213;p2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14" name="Google Shape;21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15" name="Google Shape;215;p25"/>
          <p:cNvSpPr txBox="1"/>
          <p:nvPr/>
        </p:nvSpPr>
        <p:spPr>
          <a:xfrm>
            <a:off x="313101" y="1274024"/>
            <a:ext cx="11233200" cy="517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2300" b="1">
                <a:solidFill>
                  <a:schemeClr val="dk1"/>
                </a:solidFill>
                <a:latin typeface="Times New Roman"/>
                <a:ea typeface="Times New Roman"/>
                <a:cs typeface="Times New Roman"/>
                <a:sym typeface="Times New Roman"/>
              </a:rPr>
              <a:t>About Visual Studio Code </a:t>
            </a:r>
            <a:endParaRPr sz="2300" b="1">
              <a:solidFill>
                <a:schemeClr val="dk1"/>
              </a:solidFill>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US" sz="2300">
                <a:solidFill>
                  <a:srgbClr val="202122"/>
                </a:solidFill>
                <a:highlight>
                  <a:schemeClr val="lt1"/>
                </a:highlight>
                <a:latin typeface="Times New Roman"/>
                <a:ea typeface="Times New Roman"/>
                <a:cs typeface="Times New Roman"/>
                <a:sym typeface="Times New Roman"/>
              </a:rPr>
              <a:t>Visual Studio Code</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rgbClr val="202122"/>
                </a:solidFill>
                <a:highlight>
                  <a:schemeClr val="lt1"/>
                </a:highlight>
                <a:latin typeface="Times New Roman"/>
                <a:ea typeface="Times New Roman"/>
                <a:cs typeface="Times New Roman"/>
                <a:sym typeface="Times New Roman"/>
              </a:rPr>
              <a:t>is a</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source-code editor</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rgbClr val="202122"/>
                </a:solidFill>
                <a:highlight>
                  <a:schemeClr val="lt1"/>
                </a:highlight>
                <a:latin typeface="Times New Roman"/>
                <a:ea typeface="Times New Roman"/>
                <a:cs typeface="Times New Roman"/>
                <a:sym typeface="Times New Roman"/>
              </a:rPr>
              <a:t>made by</a:t>
            </a:r>
            <a:r>
              <a:rPr lang="en-US" sz="2300" b="1">
                <a:solidFill>
                  <a:srgbClr val="202122"/>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Microsoft</a:t>
            </a:r>
            <a:r>
              <a:rPr lang="en-US" sz="2300">
                <a:solidFill>
                  <a:schemeClr val="dk1"/>
                </a:solidFill>
                <a:highlight>
                  <a:schemeClr val="lt1"/>
                </a:highlight>
                <a:latin typeface="Times New Roman"/>
                <a:ea typeface="Times New Roman"/>
                <a:cs typeface="Times New Roman"/>
                <a:sym typeface="Times New Roman"/>
              </a:rPr>
              <a:t> for </a:t>
            </a:r>
            <a:r>
              <a:rPr lang="en-US" sz="2300">
                <a:solidFill>
                  <a:schemeClr val="dk1"/>
                </a:solidFill>
                <a:highlight>
                  <a:schemeClr val="lt1"/>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Windows</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Linux</a:t>
            </a:r>
            <a:r>
              <a:rPr lang="en-US" sz="2300">
                <a:solidFill>
                  <a:schemeClr val="dk1"/>
                </a:solidFill>
                <a:highlight>
                  <a:schemeClr val="lt1"/>
                </a:highlight>
                <a:latin typeface="Times New Roman"/>
                <a:ea typeface="Times New Roman"/>
                <a:cs typeface="Times New Roman"/>
                <a:sym typeface="Times New Roman"/>
              </a:rPr>
              <a:t> and </a:t>
            </a:r>
            <a:r>
              <a:rPr lang="en-US" sz="2300">
                <a:solidFill>
                  <a:schemeClr val="dk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macOS</a:t>
            </a:r>
            <a:r>
              <a:rPr lang="en-US" sz="2300">
                <a:solidFill>
                  <a:schemeClr val="dk1"/>
                </a:solidFill>
                <a:highlight>
                  <a:schemeClr val="lt1"/>
                </a:highlight>
                <a:latin typeface="Times New Roman"/>
                <a:ea typeface="Times New Roman"/>
                <a:cs typeface="Times New Roman"/>
                <a:sym typeface="Times New Roman"/>
              </a:rPr>
              <a:t>.</a:t>
            </a:r>
            <a:r>
              <a:rPr lang="en-US" sz="2300" b="1">
                <a:solidFill>
                  <a:srgbClr val="202122"/>
                </a:solidFill>
                <a:highlight>
                  <a:schemeClr val="lt1"/>
                </a:highlight>
                <a:latin typeface="Times New Roman"/>
                <a:ea typeface="Times New Roman"/>
                <a:cs typeface="Times New Roman"/>
                <a:sym typeface="Times New Roman"/>
              </a:rPr>
              <a:t>   </a:t>
            </a:r>
            <a:endParaRPr sz="2300" b="1">
              <a:solidFill>
                <a:srgbClr val="202122"/>
              </a:solidFill>
              <a:highlight>
                <a:schemeClr val="lt1"/>
              </a:highlight>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US" sz="2300" b="1">
                <a:solidFill>
                  <a:srgbClr val="202122"/>
                </a:solidFill>
                <a:highlight>
                  <a:schemeClr val="lt1"/>
                </a:highlight>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Features include support for </a:t>
            </a:r>
            <a:r>
              <a:rPr lang="en-US" sz="2300">
                <a:solidFill>
                  <a:schemeClr val="dk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debugging</a:t>
            </a:r>
            <a:r>
              <a:rPr lang="en-US" sz="2300">
                <a:solidFill>
                  <a:schemeClr val="dk1"/>
                </a:solidFill>
                <a:latin typeface="Times New Roman"/>
                <a:ea typeface="Times New Roman"/>
                <a:cs typeface="Times New Roman"/>
                <a:sym typeface="Times New Roman"/>
              </a:rPr>
              <a:t>, </a:t>
            </a:r>
            <a:r>
              <a:rPr lang="en-US" sz="2300">
                <a:solidFill>
                  <a:schemeClr val="dk1"/>
                </a:solidFill>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syntax highlighting</a:t>
            </a:r>
            <a:r>
              <a:rPr lang="en-US" sz="2300">
                <a:solidFill>
                  <a:schemeClr val="dk1"/>
                </a:solidFill>
                <a:latin typeface="Times New Roman"/>
                <a:ea typeface="Times New Roman"/>
                <a:cs typeface="Times New Roman"/>
                <a:sym typeface="Times New Roman"/>
              </a:rPr>
              <a:t>, </a:t>
            </a:r>
            <a:r>
              <a:rPr lang="en-US" sz="2300">
                <a:solidFill>
                  <a:schemeClr val="dk1"/>
                </a:solidFill>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intelligent code completion</a:t>
            </a:r>
            <a:r>
              <a:rPr lang="en-US" sz="2300">
                <a:solidFill>
                  <a:schemeClr val="dk1"/>
                </a:solidFill>
                <a:latin typeface="Times New Roman"/>
                <a:ea typeface="Times New Roman"/>
                <a:cs typeface="Times New Roman"/>
                <a:sym typeface="Times New Roman"/>
              </a:rPr>
              <a:t> code</a:t>
            </a: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 refactoring and embedded </a:t>
            </a:r>
            <a:r>
              <a:rPr lang="en-US" sz="2300">
                <a:solidFill>
                  <a:schemeClr val="dk1"/>
                </a:solidFill>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Git</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300" b="1">
                <a:solidFill>
                  <a:schemeClr val="dk1"/>
                </a:solidFill>
                <a:latin typeface="Times New Roman"/>
                <a:ea typeface="Times New Roman"/>
                <a:cs typeface="Times New Roman"/>
                <a:sym typeface="Times New Roman"/>
              </a:rPr>
              <a:t>About Flutter</a:t>
            </a:r>
            <a:endParaRPr sz="2300" b="1">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2300">
                <a:solidFill>
                  <a:schemeClr val="dk1"/>
                </a:solidFill>
                <a:highlight>
                  <a:schemeClr val="lt1"/>
                </a:highlight>
                <a:latin typeface="Times New Roman"/>
                <a:ea typeface="Times New Roman"/>
                <a:cs typeface="Times New Roman"/>
                <a:sym typeface="Times New Roman"/>
              </a:rPr>
              <a:t>Flutter is an </a:t>
            </a:r>
            <a:r>
              <a:rPr lang="en-US" sz="2300">
                <a:solidFill>
                  <a:schemeClr val="dk1"/>
                </a:solidFill>
                <a:highlight>
                  <a:schemeClr val="lt1"/>
                </a:highlight>
                <a:uFill>
                  <a:noFill/>
                </a:uFill>
                <a:latin typeface="Times New Roman"/>
                <a:ea typeface="Times New Roman"/>
                <a:cs typeface="Times New Roman"/>
                <a:sym typeface="Times New Roman"/>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open-source</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UI</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software development kit</a:t>
            </a:r>
            <a:r>
              <a:rPr lang="en-US" sz="2300">
                <a:solidFill>
                  <a:schemeClr val="dk1"/>
                </a:solidFill>
                <a:highlight>
                  <a:schemeClr val="lt1"/>
                </a:highlight>
                <a:latin typeface="Times New Roman"/>
                <a:ea typeface="Times New Roman"/>
                <a:cs typeface="Times New Roman"/>
                <a:sym typeface="Times New Roman"/>
              </a:rPr>
              <a:t> created by </a:t>
            </a:r>
            <a:r>
              <a:rPr lang="en-US" sz="2300">
                <a:solidFill>
                  <a:schemeClr val="dk1"/>
                </a:solidFill>
                <a:highlight>
                  <a:schemeClr val="lt1"/>
                </a:highlight>
                <a:uFill>
                  <a:noFill/>
                </a:uFill>
                <a:latin typeface="Times New Roman"/>
                <a:ea typeface="Times New Roman"/>
                <a:cs typeface="Times New Roman"/>
                <a:sym typeface="Times New Roman"/>
                <a:hlinkClick r:id="rId1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Google</a:t>
            </a:r>
            <a:r>
              <a:rPr lang="en-US" sz="2300">
                <a:solidFill>
                  <a:schemeClr val="dk1"/>
                </a:solidFill>
                <a:highlight>
                  <a:schemeClr val="lt1"/>
                </a:highlight>
                <a:latin typeface="Times New Roman"/>
                <a:ea typeface="Times New Roman"/>
                <a:cs typeface="Times New Roman"/>
                <a:sym typeface="Times New Roman"/>
              </a:rPr>
              <a:t>. It is used to develop cross platform applications for </a:t>
            </a:r>
            <a:r>
              <a:rPr lang="en-US" sz="2300">
                <a:solidFill>
                  <a:schemeClr val="dk1"/>
                </a:solidFill>
                <a:highlight>
                  <a:schemeClr val="lt1"/>
                </a:highlight>
                <a:uFill>
                  <a:noFill/>
                </a:uFill>
                <a:latin typeface="Times New Roman"/>
                <a:ea typeface="Times New Roman"/>
                <a:cs typeface="Times New Roman"/>
                <a:sym typeface="Times New Roman"/>
                <a:hlinkClick r:id="rId1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Android</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iOS</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Linux</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highlight>
                  <a:schemeClr val="lt1"/>
                </a:highlight>
                <a:uFill>
                  <a:noFill/>
                </a:uFill>
                <a:latin typeface="Times New Roman"/>
                <a:ea typeface="Times New Roman"/>
                <a:cs typeface="Times New Roman"/>
                <a:sym typeface="Times New Roman"/>
                <a:hlinkClick r:id="rId1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Windows</a:t>
            </a:r>
            <a:r>
              <a:rPr lang="en-US" sz="2300">
                <a:solidFill>
                  <a:schemeClr val="dk1"/>
                </a:solidFill>
                <a:highlight>
                  <a:schemeClr val="lt1"/>
                </a:highlight>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Fuchsia,Web</a:t>
            </a:r>
            <a:r>
              <a:rPr lang="en-US" sz="2300">
                <a:solidFill>
                  <a:schemeClr val="dk1"/>
                </a:solidFill>
                <a:highlight>
                  <a:schemeClr val="lt1"/>
                </a:highlight>
                <a:latin typeface="Times New Roman"/>
                <a:ea typeface="Times New Roman"/>
                <a:cs typeface="Times New Roman"/>
                <a:sym typeface="Times New Roman"/>
              </a:rPr>
              <a:t>,  and the web from a single </a:t>
            </a:r>
            <a:r>
              <a:rPr lang="en-US" sz="2300">
                <a:solidFill>
                  <a:schemeClr val="dk1"/>
                </a:solidFill>
                <a:highlight>
                  <a:schemeClr val="lt1"/>
                </a:highlight>
                <a:uFill>
                  <a:noFill/>
                </a:uFill>
                <a:latin typeface="Times New Roman"/>
                <a:ea typeface="Times New Roman"/>
                <a:cs typeface="Times New Roman"/>
                <a:sym typeface="Times New Roman"/>
                <a:hlinkClick r:id="rId1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codebase</a:t>
            </a:r>
            <a:r>
              <a:rPr lang="en-US" sz="2300">
                <a:solidFill>
                  <a:schemeClr val="dk1"/>
                </a:solidFill>
                <a:highlight>
                  <a:schemeClr val="lt1"/>
                </a:highlight>
                <a:latin typeface="Times New Roman"/>
                <a:ea typeface="Times New Roman"/>
                <a:cs typeface="Times New Roman"/>
                <a:sym typeface="Times New Roman"/>
              </a:rPr>
              <a:t>.</a:t>
            </a:r>
            <a:endParaRPr sz="2300">
              <a:solidFill>
                <a:schemeClr val="dk1"/>
              </a:solidFill>
              <a:highlight>
                <a:schemeClr val="lt1"/>
              </a:highlight>
              <a:latin typeface="Times New Roman"/>
              <a:ea typeface="Times New Roman"/>
              <a:cs typeface="Times New Roman"/>
              <a:sym typeface="Times New Roman"/>
            </a:endParaRPr>
          </a:p>
        </p:txBody>
      </p:sp>
      <p:sp>
        <p:nvSpPr>
          <p:cNvPr id="216" name="Google Shape;2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 </a:t>
            </a:r>
            <a:endParaRPr sz="3200" b="1" u="sng">
              <a:solidFill>
                <a:srgbClr val="3F3F3F"/>
              </a:solidFill>
              <a:latin typeface="Times New Roman"/>
              <a:ea typeface="Times New Roman"/>
              <a:cs typeface="Times New Roman"/>
              <a:sym typeface="Times New Roman"/>
            </a:endParaRPr>
          </a:p>
        </p:txBody>
      </p:sp>
      <p:sp>
        <p:nvSpPr>
          <p:cNvPr id="223" name="Google Shape;223;p26"/>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24" name="Google Shape;224;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25" name="Google Shape;225;p26"/>
          <p:cNvSpPr txBox="1"/>
          <p:nvPr/>
        </p:nvSpPr>
        <p:spPr>
          <a:xfrm>
            <a:off x="297500" y="830725"/>
            <a:ext cx="6669900" cy="560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imes New Roman"/>
                <a:ea typeface="Times New Roman"/>
                <a:cs typeface="Times New Roman"/>
                <a:sym typeface="Times New Roman"/>
              </a:rPr>
              <a:t>Main.dart file</a:t>
            </a:r>
            <a:endParaRPr sz="19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b="1">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import 'package:challenge_infracea/pages/login/login_page.dart';</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import 'package:challenge_infracea/utils/consts.dart';</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import 'package:flutter/material.dart';</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void main() {</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runApp(VeppoApp());}</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class VeppoApp extends StatelessWidget {</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@override</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Widget build(BuildContext context) {</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return MaterialApp(</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debugShowCheckedModeBanner: false,</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r>
              <a:rPr lang="en-US" sz="1675">
                <a:solidFill>
                  <a:schemeClr val="dk1"/>
                </a:solidFill>
                <a:latin typeface="Times New Roman"/>
                <a:ea typeface="Times New Roman"/>
                <a:cs typeface="Times New Roman"/>
                <a:sym typeface="Times New Roman"/>
              </a:rPr>
              <a:t>theme: ThemeData(</a:t>
            </a:r>
            <a:endParaRPr sz="1675">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endParaRPr sz="1675" b="1">
              <a:solidFill>
                <a:schemeClr val="dk1"/>
              </a:solidFill>
              <a:latin typeface="Times New Roman"/>
              <a:ea typeface="Times New Roman"/>
              <a:cs typeface="Times New Roman"/>
              <a:sym typeface="Times New Roman"/>
            </a:endParaRPr>
          </a:p>
          <a:p>
            <a:pPr marL="0" marR="330200" lvl="0" indent="0" algn="just" rtl="0">
              <a:lnSpc>
                <a:spcPct val="140000"/>
              </a:lnSpc>
              <a:spcBef>
                <a:spcPts val="600"/>
              </a:spcBef>
              <a:spcAft>
                <a:spcPts val="0"/>
              </a:spcAft>
              <a:buClr>
                <a:schemeClr val="dk1"/>
              </a:buClr>
              <a:buSzPts val="275"/>
              <a:buFont typeface="Arial"/>
              <a:buNone/>
            </a:pPr>
            <a:endParaRPr sz="575" b="1">
              <a:solidFill>
                <a:schemeClr val="dk1"/>
              </a:solidFill>
              <a:latin typeface="Times New Roman"/>
              <a:ea typeface="Times New Roman"/>
              <a:cs typeface="Times New Roman"/>
              <a:sym typeface="Times New Roman"/>
            </a:endParaRPr>
          </a:p>
        </p:txBody>
      </p:sp>
      <p:sp>
        <p:nvSpPr>
          <p:cNvPr id="226" name="Google Shape;226;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227" name="Google Shape;227;p26"/>
          <p:cNvSpPr txBox="1"/>
          <p:nvPr/>
        </p:nvSpPr>
        <p:spPr>
          <a:xfrm>
            <a:off x="7233775" y="830725"/>
            <a:ext cx="4509300" cy="5371800"/>
          </a:xfrm>
          <a:prstGeom prst="rect">
            <a:avLst/>
          </a:prstGeom>
          <a:noFill/>
          <a:ln>
            <a:noFill/>
          </a:ln>
        </p:spPr>
        <p:txBody>
          <a:bodyPr spcFirstLastPara="1" wrap="square" lIns="91425" tIns="91425" rIns="91425" bIns="91425" anchor="t" anchorCtr="0">
            <a:spAutoFit/>
          </a:bodyPr>
          <a:lstStyle/>
          <a:p>
            <a:pPr marL="0" marR="330200" lvl="0" indent="0" algn="just" rtl="0">
              <a:lnSpc>
                <a:spcPct val="150000"/>
              </a:lnSpc>
              <a:spcBef>
                <a:spcPts val="600"/>
              </a:spcBef>
              <a:spcAft>
                <a:spcPts val="0"/>
              </a:spcAft>
              <a:buNone/>
            </a:pPr>
            <a:endParaRPr sz="1200" b="1">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None/>
            </a:pPr>
            <a:r>
              <a:rPr lang="en-US" sz="1650">
                <a:solidFill>
                  <a:schemeClr val="dk1"/>
                </a:solidFill>
                <a:latin typeface="Times New Roman"/>
                <a:ea typeface="Times New Roman"/>
                <a:cs typeface="Times New Roman"/>
                <a:sym typeface="Times New Roman"/>
              </a:rPr>
              <a:t>fontFamily:'Montserrat',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scaffoldBackgroundColor: Colors.white,</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primarySwatch: white,</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hintColor: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focusColor: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hoverColor: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indicatorColor: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splashColor: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highlightColor: Colors.transparent,),</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home: LoginPage(),</a:t>
            </a:r>
            <a:endParaRPr sz="1650">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a:t>
            </a:r>
            <a:endParaRPr sz="165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838200" y="1365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 </a:t>
            </a:r>
            <a:endParaRPr sz="3200" b="1" u="sng">
              <a:solidFill>
                <a:srgbClr val="3F3F3F"/>
              </a:solidFill>
              <a:latin typeface="Times New Roman"/>
              <a:ea typeface="Times New Roman"/>
              <a:cs typeface="Times New Roman"/>
              <a:sym typeface="Times New Roman"/>
            </a:endParaRPr>
          </a:p>
        </p:txBody>
      </p:sp>
      <p:sp>
        <p:nvSpPr>
          <p:cNvPr id="234" name="Google Shape;234;p27"/>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35" name="Google Shape;235;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36" name="Google Shape;236;p27"/>
          <p:cNvSpPr txBox="1"/>
          <p:nvPr/>
        </p:nvSpPr>
        <p:spPr>
          <a:xfrm>
            <a:off x="385426" y="1006937"/>
            <a:ext cx="11233200" cy="517320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a:p>
          <a:p>
            <a:pPr marL="355600" marR="0" lvl="0" indent="-241300" algn="l" rtl="0">
              <a:lnSpc>
                <a:spcPct val="150000"/>
              </a:lnSpc>
              <a:spcBef>
                <a:spcPts val="750"/>
              </a:spcBef>
              <a:spcAft>
                <a:spcPts val="0"/>
              </a:spcAft>
              <a:buClr>
                <a:schemeClr val="dk1"/>
              </a:buClr>
              <a:buSzPts val="1800"/>
              <a:buFont typeface="Noto Sans Symbols"/>
              <a:buNone/>
            </a:pPr>
            <a:endParaRPr sz="1800" b="1" i="0" u="none" strike="noStrike" cap="none">
              <a:solidFill>
                <a:srgbClr val="3F3F3F"/>
              </a:solidFill>
              <a:latin typeface="Times New Roman"/>
              <a:ea typeface="Times New Roman"/>
              <a:cs typeface="Times New Roman"/>
              <a:sym typeface="Times New Roman"/>
            </a:endParaRPr>
          </a:p>
        </p:txBody>
      </p:sp>
      <p:sp>
        <p:nvSpPr>
          <p:cNvPr id="237" name="Google Shape;237;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pic>
        <p:nvPicPr>
          <p:cNvPr id="238" name="Google Shape;238;p27"/>
          <p:cNvPicPr preferRelativeResize="0"/>
          <p:nvPr/>
        </p:nvPicPr>
        <p:blipFill rotWithShape="1">
          <a:blip r:embed="rId3">
            <a:alphaModFix/>
          </a:blip>
          <a:srcRect/>
          <a:stretch/>
        </p:blipFill>
        <p:spPr>
          <a:xfrm>
            <a:off x="838200" y="1199897"/>
            <a:ext cx="7451575" cy="3983753"/>
          </a:xfrm>
          <a:prstGeom prst="rect">
            <a:avLst/>
          </a:prstGeom>
          <a:noFill/>
          <a:ln>
            <a:noFill/>
          </a:ln>
        </p:spPr>
      </p:pic>
      <p:sp>
        <p:nvSpPr>
          <p:cNvPr id="239" name="Google Shape;239;p27"/>
          <p:cNvSpPr txBox="1"/>
          <p:nvPr/>
        </p:nvSpPr>
        <p:spPr>
          <a:xfrm>
            <a:off x="838200" y="5508400"/>
            <a:ext cx="7985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Times New Roman"/>
                <a:ea typeface="Times New Roman"/>
                <a:cs typeface="Times New Roman"/>
                <a:sym typeface="Times New Roman"/>
              </a:rPr>
              <a:t>Widget tree for login screen</a:t>
            </a:r>
            <a:endParaRPr sz="2200">
              <a:latin typeface="Times New Roman"/>
              <a:ea typeface="Times New Roman"/>
              <a:cs typeface="Times New Roman"/>
              <a:sym typeface="Times New Roman"/>
            </a:endParaRPr>
          </a:p>
        </p:txBody>
      </p:sp>
      <p:pic>
        <p:nvPicPr>
          <p:cNvPr id="240" name="Google Shape;240;p27"/>
          <p:cNvPicPr preferRelativeResize="0"/>
          <p:nvPr/>
        </p:nvPicPr>
        <p:blipFill>
          <a:blip r:embed="rId4">
            <a:alphaModFix/>
          </a:blip>
          <a:stretch>
            <a:fillRect/>
          </a:stretch>
        </p:blipFill>
        <p:spPr>
          <a:xfrm>
            <a:off x="9148150" y="1199900"/>
            <a:ext cx="2126055" cy="4173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838200" y="218924"/>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47" name="Google Shape;247;p28"/>
          <p:cNvSpPr txBox="1">
            <a:spLocks noGrp="1"/>
          </p:cNvSpPr>
          <p:nvPr>
            <p:ph type="body" idx="1"/>
          </p:nvPr>
        </p:nvSpPr>
        <p:spPr>
          <a:xfrm>
            <a:off x="6165275" y="665025"/>
            <a:ext cx="5486400" cy="5559600"/>
          </a:xfrm>
          <a:prstGeom prst="rect">
            <a:avLst/>
          </a:prstGeom>
          <a:noFill/>
          <a:ln>
            <a:noFill/>
          </a:ln>
        </p:spPr>
        <p:txBody>
          <a:bodyPr spcFirstLastPara="1" wrap="square" lIns="91425" tIns="45700" rIns="91425" bIns="45700" anchor="t" anchorCtr="0">
            <a:normAutofit fontScale="55000" lnSpcReduction="20000"/>
          </a:bodyPr>
          <a:lstStyle/>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ts val="605"/>
              <a:buNone/>
            </a:pPr>
            <a:endParaRPr sz="4822">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35227"/>
              <a:buFont typeface="Arial"/>
              <a:buNone/>
            </a:pPr>
            <a:r>
              <a:rPr lang="en-US" sz="3122">
                <a:latin typeface="Times New Roman"/>
                <a:ea typeface="Times New Roman"/>
                <a:cs typeface="Times New Roman"/>
                <a:sym typeface="Times New Roman"/>
              </a:rPr>
              <a:t>The above screen displays one way trip and round trip flights that are available for booking.The user can select the flight they wish to book for the available list.</a:t>
            </a:r>
            <a:endParaRPr sz="4071"/>
          </a:p>
        </p:txBody>
      </p:sp>
      <p:sp>
        <p:nvSpPr>
          <p:cNvPr id="248" name="Google Shape;248;p2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49" name="Google Shape;24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50" name="Google Shape;250;p28"/>
          <p:cNvSpPr txBox="1"/>
          <p:nvPr/>
        </p:nvSpPr>
        <p:spPr>
          <a:xfrm>
            <a:off x="609600" y="665025"/>
            <a:ext cx="5486400" cy="5691600"/>
          </a:xfrm>
          <a:prstGeom prst="rect">
            <a:avLst/>
          </a:prstGeom>
          <a:noFill/>
          <a:ln>
            <a:noFill/>
          </a:ln>
        </p:spPr>
        <p:txBody>
          <a:bodyPr spcFirstLastPara="1" wrap="square" lIns="91425" tIns="45700" rIns="91425" bIns="45700" anchor="t" anchorCtr="0">
            <a:normAutofit lnSpcReduction="20000"/>
          </a:bodyPr>
          <a:lstStyle/>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600">
              <a:solidFill>
                <a:schemeClr val="dk1"/>
              </a:solidFill>
            </a:endParaRPr>
          </a:p>
          <a:p>
            <a:pPr marL="0" lvl="0" indent="0" algn="l" rtl="0">
              <a:lnSpc>
                <a:spcPct val="150000"/>
              </a:lnSpc>
              <a:spcBef>
                <a:spcPts val="800"/>
              </a:spcBef>
              <a:spcAft>
                <a:spcPts val="0"/>
              </a:spcAft>
              <a:buNone/>
            </a:pPr>
            <a:r>
              <a:rPr lang="en-US" sz="1708">
                <a:solidFill>
                  <a:schemeClr val="dk1"/>
                </a:solidFill>
                <a:latin typeface="Times New Roman"/>
                <a:ea typeface="Times New Roman"/>
                <a:cs typeface="Times New Roman"/>
                <a:sym typeface="Times New Roman"/>
              </a:rPr>
              <a:t>Login screen  where the user has to enter the user id along with the password in order to login to the app.</a:t>
            </a:r>
            <a:r>
              <a:rPr lang="en-US" sz="1808">
                <a:solidFill>
                  <a:schemeClr val="dk1"/>
                </a:solidFill>
                <a:latin typeface="Times New Roman"/>
                <a:ea typeface="Times New Roman"/>
                <a:cs typeface="Times New Roman"/>
                <a:sym typeface="Times New Roman"/>
              </a:rPr>
              <a:t> Once this is done, the user clicks on the login button to navigate to the app.</a:t>
            </a:r>
            <a:endParaRPr sz="2508" b="1">
              <a:solidFill>
                <a:srgbClr val="3F3F3F"/>
              </a:solidFill>
              <a:latin typeface="Times New Roman"/>
              <a:ea typeface="Times New Roman"/>
              <a:cs typeface="Times New Roman"/>
              <a:sym typeface="Times New Roman"/>
            </a:endParaRPr>
          </a:p>
        </p:txBody>
      </p:sp>
      <p:sp>
        <p:nvSpPr>
          <p:cNvPr id="251" name="Google Shape;25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pic>
        <p:nvPicPr>
          <p:cNvPr id="252" name="Google Shape;252;p28"/>
          <p:cNvPicPr preferRelativeResize="0"/>
          <p:nvPr/>
        </p:nvPicPr>
        <p:blipFill>
          <a:blip r:embed="rId3">
            <a:alphaModFix/>
          </a:blip>
          <a:stretch>
            <a:fillRect/>
          </a:stretch>
        </p:blipFill>
        <p:spPr>
          <a:xfrm>
            <a:off x="2057400" y="767625"/>
            <a:ext cx="1981200" cy="3889450"/>
          </a:xfrm>
          <a:prstGeom prst="rect">
            <a:avLst/>
          </a:prstGeom>
          <a:noFill/>
          <a:ln>
            <a:noFill/>
          </a:ln>
        </p:spPr>
      </p:pic>
      <p:sp>
        <p:nvSpPr>
          <p:cNvPr id="253" name="Google Shape;253;p28"/>
          <p:cNvSpPr txBox="1"/>
          <p:nvPr/>
        </p:nvSpPr>
        <p:spPr>
          <a:xfrm>
            <a:off x="6428500" y="8312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54" name="Google Shape;254;p28"/>
          <p:cNvPicPr preferRelativeResize="0"/>
          <p:nvPr/>
        </p:nvPicPr>
        <p:blipFill>
          <a:blip r:embed="rId4">
            <a:alphaModFix/>
          </a:blip>
          <a:stretch>
            <a:fillRect/>
          </a:stretch>
        </p:blipFill>
        <p:spPr>
          <a:xfrm>
            <a:off x="8130199" y="632350"/>
            <a:ext cx="2138512" cy="416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838200" y="218924"/>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61" name="Google Shape;261;p29"/>
          <p:cNvSpPr txBox="1">
            <a:spLocks noGrp="1"/>
          </p:cNvSpPr>
          <p:nvPr>
            <p:ph type="body" idx="1"/>
          </p:nvPr>
        </p:nvSpPr>
        <p:spPr>
          <a:xfrm>
            <a:off x="6165275" y="665025"/>
            <a:ext cx="5486400" cy="5559600"/>
          </a:xfrm>
          <a:prstGeom prst="rect">
            <a:avLst/>
          </a:prstGeom>
          <a:noFill/>
          <a:ln>
            <a:noFill/>
          </a:ln>
        </p:spPr>
        <p:txBody>
          <a:bodyPr spcFirstLastPara="1" wrap="square" lIns="91425" tIns="45700" rIns="91425" bIns="45700" anchor="t" anchorCtr="0">
            <a:normAutofit fontScale="40000" lnSpcReduction="20000"/>
          </a:bodyPr>
          <a:lstStyle/>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ts val="440"/>
              <a:buNone/>
            </a:pPr>
            <a:endParaRPr sz="4822">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8103"/>
              <a:buNone/>
            </a:pPr>
            <a:endParaRPr sz="3914">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6416"/>
              <a:buNone/>
            </a:pPr>
            <a:endParaRPr sz="4164">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6416"/>
              <a:buNone/>
            </a:pPr>
            <a:r>
              <a:rPr lang="en-US" sz="4164">
                <a:latin typeface="Times New Roman"/>
                <a:ea typeface="Times New Roman"/>
                <a:cs typeface="Times New Roman"/>
                <a:sym typeface="Times New Roman"/>
              </a:rPr>
              <a:t>The above screen</a:t>
            </a:r>
            <a:r>
              <a:rPr lang="en-US" sz="4414">
                <a:latin typeface="Times New Roman"/>
                <a:ea typeface="Times New Roman"/>
                <a:cs typeface="Times New Roman"/>
                <a:sym typeface="Times New Roman"/>
              </a:rPr>
              <a:t> </a:t>
            </a:r>
            <a:r>
              <a:rPr lang="en-US" sz="3960">
                <a:latin typeface="Times New Roman"/>
                <a:ea typeface="Times New Roman"/>
                <a:cs typeface="Times New Roman"/>
                <a:sym typeface="Times New Roman"/>
              </a:rPr>
              <a:t>displays the trips option. This option displays the trips taken by the user.It shows the list of journeys of the user. The user can click on these to view the full ticket.</a:t>
            </a:r>
            <a:endParaRPr sz="5983">
              <a:latin typeface="Times New Roman"/>
              <a:ea typeface="Times New Roman"/>
              <a:cs typeface="Times New Roman"/>
              <a:sym typeface="Times New Roman"/>
            </a:endParaRPr>
          </a:p>
        </p:txBody>
      </p:sp>
      <p:sp>
        <p:nvSpPr>
          <p:cNvPr id="262" name="Google Shape;262;p29"/>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63" name="Google Shape;263;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64" name="Google Shape;264;p29"/>
          <p:cNvSpPr txBox="1"/>
          <p:nvPr/>
        </p:nvSpPr>
        <p:spPr>
          <a:xfrm>
            <a:off x="609600" y="665025"/>
            <a:ext cx="5486400" cy="5691600"/>
          </a:xfrm>
          <a:prstGeom prst="rect">
            <a:avLst/>
          </a:prstGeom>
          <a:noFill/>
          <a:ln>
            <a:noFill/>
          </a:ln>
        </p:spPr>
        <p:txBody>
          <a:bodyPr spcFirstLastPara="1" wrap="square" lIns="91425" tIns="45700" rIns="91425" bIns="45700" anchor="t" anchorCtr="0">
            <a:normAutofit lnSpcReduction="20000"/>
          </a:bodyPr>
          <a:lstStyle/>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600">
              <a:solidFill>
                <a:schemeClr val="dk1"/>
              </a:solidFill>
            </a:endParaRPr>
          </a:p>
          <a:p>
            <a:pPr marL="0" lvl="0" indent="0" algn="l" rtl="0">
              <a:lnSpc>
                <a:spcPct val="150000"/>
              </a:lnSpc>
              <a:spcBef>
                <a:spcPts val="800"/>
              </a:spcBef>
              <a:spcAft>
                <a:spcPts val="0"/>
              </a:spcAft>
              <a:buNone/>
            </a:pPr>
            <a:r>
              <a:rPr lang="en-US" sz="1708">
                <a:solidFill>
                  <a:schemeClr val="dk1"/>
                </a:solidFill>
                <a:latin typeface="Times New Roman"/>
                <a:ea typeface="Times New Roman"/>
                <a:cs typeface="Times New Roman"/>
                <a:sym typeface="Times New Roman"/>
              </a:rPr>
              <a:t>The above screen</a:t>
            </a:r>
            <a:r>
              <a:rPr lang="en-US" sz="2308">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displays the search option. On clicking the search button, the user is navigated to a list of the flights available from which the user can choose.</a:t>
            </a:r>
            <a:endParaRPr sz="3108" b="1">
              <a:solidFill>
                <a:srgbClr val="3F3F3F"/>
              </a:solidFill>
              <a:latin typeface="Times New Roman"/>
              <a:ea typeface="Times New Roman"/>
              <a:cs typeface="Times New Roman"/>
              <a:sym typeface="Times New Roman"/>
            </a:endParaRPr>
          </a:p>
        </p:txBody>
      </p:sp>
      <p:sp>
        <p:nvSpPr>
          <p:cNvPr id="265" name="Google Shape;265;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pic>
        <p:nvPicPr>
          <p:cNvPr id="266" name="Google Shape;266;p29"/>
          <p:cNvPicPr preferRelativeResize="0"/>
          <p:nvPr/>
        </p:nvPicPr>
        <p:blipFill rotWithShape="1">
          <a:blip r:embed="rId3">
            <a:alphaModFix/>
          </a:blip>
          <a:srcRect l="79" r="69"/>
          <a:stretch/>
        </p:blipFill>
        <p:spPr>
          <a:xfrm>
            <a:off x="2057400" y="767625"/>
            <a:ext cx="1981200" cy="3889450"/>
          </a:xfrm>
          <a:prstGeom prst="rect">
            <a:avLst/>
          </a:prstGeom>
          <a:noFill/>
          <a:ln>
            <a:noFill/>
          </a:ln>
        </p:spPr>
      </p:pic>
      <p:sp>
        <p:nvSpPr>
          <p:cNvPr id="267" name="Google Shape;267;p29"/>
          <p:cNvSpPr txBox="1"/>
          <p:nvPr/>
        </p:nvSpPr>
        <p:spPr>
          <a:xfrm>
            <a:off x="6428500" y="8312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68" name="Google Shape;268;p29"/>
          <p:cNvPicPr preferRelativeResize="0"/>
          <p:nvPr/>
        </p:nvPicPr>
        <p:blipFill rotWithShape="1">
          <a:blip r:embed="rId4">
            <a:alphaModFix/>
          </a:blip>
          <a:srcRect t="228" b="228"/>
          <a:stretch/>
        </p:blipFill>
        <p:spPr>
          <a:xfrm>
            <a:off x="8130200" y="632350"/>
            <a:ext cx="1981200" cy="38540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a:spLocks noGrp="1"/>
          </p:cNvSpPr>
          <p:nvPr>
            <p:ph type="title"/>
          </p:nvPr>
        </p:nvSpPr>
        <p:spPr>
          <a:xfrm>
            <a:off x="838200" y="218924"/>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75" name="Google Shape;275;p30"/>
          <p:cNvSpPr txBox="1">
            <a:spLocks noGrp="1"/>
          </p:cNvSpPr>
          <p:nvPr>
            <p:ph type="body" idx="1"/>
          </p:nvPr>
        </p:nvSpPr>
        <p:spPr>
          <a:xfrm>
            <a:off x="6165275" y="665025"/>
            <a:ext cx="5486400" cy="5559600"/>
          </a:xfrm>
          <a:prstGeom prst="rect">
            <a:avLst/>
          </a:prstGeom>
          <a:noFill/>
          <a:ln>
            <a:noFill/>
          </a:ln>
        </p:spPr>
        <p:txBody>
          <a:bodyPr spcFirstLastPara="1" wrap="square" lIns="91425" tIns="45700" rIns="91425" bIns="45700" anchor="t" anchorCtr="0">
            <a:normAutofit fontScale="62500" lnSpcReduction="20000"/>
          </a:bodyPr>
          <a:lstStyle/>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228600" lvl="0" indent="-50800" algn="l" rtl="0">
              <a:lnSpc>
                <a:spcPct val="150000"/>
              </a:lnSpc>
              <a:spcBef>
                <a:spcPts val="1000"/>
              </a:spcBef>
              <a:spcAft>
                <a:spcPts val="0"/>
              </a:spcAft>
              <a:buClr>
                <a:schemeClr val="dk1"/>
              </a:buClr>
              <a:buSzPct val="100000"/>
              <a:buNone/>
            </a:pPr>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59410"/>
              <a:buNone/>
            </a:pPr>
            <a:endParaRPr sz="1851">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45923"/>
              <a:buNone/>
            </a:pPr>
            <a:endParaRPr sz="2395">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ts val="688"/>
              <a:buNone/>
            </a:pPr>
            <a:endParaRPr sz="4822">
              <a:latin typeface="Times New Roman"/>
              <a:ea typeface="Times New Roman"/>
              <a:cs typeface="Times New Roman"/>
              <a:sym typeface="Times New Roman"/>
            </a:endParaRPr>
          </a:p>
          <a:p>
            <a:pPr marL="139700" marR="266700" lvl="0" indent="0" algn="l" rtl="0">
              <a:lnSpc>
                <a:spcPct val="150000"/>
              </a:lnSpc>
              <a:spcBef>
                <a:spcPts val="0"/>
              </a:spcBef>
              <a:spcAft>
                <a:spcPts val="0"/>
              </a:spcAft>
              <a:buClr>
                <a:schemeClr val="dk1"/>
              </a:buClr>
              <a:buSzPct val="27020"/>
              <a:buNone/>
            </a:pPr>
            <a:endParaRPr sz="4071"/>
          </a:p>
        </p:txBody>
      </p:sp>
      <p:sp>
        <p:nvSpPr>
          <p:cNvPr id="276" name="Google Shape;276;p30"/>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77" name="Google Shape;277;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78" name="Google Shape;278;p30"/>
          <p:cNvSpPr txBox="1"/>
          <p:nvPr/>
        </p:nvSpPr>
        <p:spPr>
          <a:xfrm>
            <a:off x="609600" y="665025"/>
            <a:ext cx="10945200" cy="5691300"/>
          </a:xfrm>
          <a:prstGeom prst="rect">
            <a:avLst/>
          </a:prstGeom>
          <a:noFill/>
          <a:ln>
            <a:noFill/>
          </a:ln>
        </p:spPr>
        <p:txBody>
          <a:bodyPr spcFirstLastPara="1" wrap="square" lIns="91425" tIns="45700" rIns="91425" bIns="45700" anchor="t" anchorCtr="0">
            <a:normAutofit fontScale="92500" lnSpcReduction="20000"/>
          </a:bodyPr>
          <a:lstStyle/>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1800" b="1">
              <a:solidFill>
                <a:srgbClr val="3F3F3F"/>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600">
              <a:solidFill>
                <a:schemeClr val="dk1"/>
              </a:solidFill>
            </a:endParaRPr>
          </a:p>
          <a:p>
            <a:pPr marL="139700" marR="266700" lvl="0" indent="2540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39700" marR="266700" lvl="0" indent="25400" algn="just" rtl="0">
              <a:lnSpc>
                <a:spcPct val="150000"/>
              </a:lnSpc>
              <a:spcBef>
                <a:spcPts val="0"/>
              </a:spcBef>
              <a:spcAft>
                <a:spcPts val="0"/>
              </a:spcAft>
              <a:buNone/>
            </a:pPr>
            <a:r>
              <a:rPr lang="en-US" sz="1908">
                <a:solidFill>
                  <a:schemeClr val="dk1"/>
                </a:solidFill>
                <a:latin typeface="Times New Roman"/>
                <a:ea typeface="Times New Roman"/>
                <a:cs typeface="Times New Roman"/>
                <a:sym typeface="Times New Roman"/>
              </a:rPr>
              <a:t>The above screen displays the complete ticket. Upon clicking the option in the trips page, the user is navigated to a page that displays the complete ticket. This includes trip details like departure city and destination city, name, price, barcode, date, flight name and number, etc.</a:t>
            </a:r>
            <a:endParaRPr sz="1908">
              <a:solidFill>
                <a:schemeClr val="dk1"/>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816">
              <a:solidFill>
                <a:schemeClr val="dk1"/>
              </a:solidFill>
              <a:latin typeface="Times New Roman"/>
              <a:ea typeface="Times New Roman"/>
              <a:cs typeface="Times New Roman"/>
              <a:sym typeface="Times New Roman"/>
            </a:endParaRPr>
          </a:p>
        </p:txBody>
      </p:sp>
      <p:sp>
        <p:nvSpPr>
          <p:cNvPr id="279" name="Google Shape;279;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pic>
        <p:nvPicPr>
          <p:cNvPr id="280" name="Google Shape;280;p30"/>
          <p:cNvPicPr preferRelativeResize="0"/>
          <p:nvPr/>
        </p:nvPicPr>
        <p:blipFill rotWithShape="1">
          <a:blip r:embed="rId3">
            <a:alphaModFix/>
          </a:blip>
          <a:srcRect t="79" b="69"/>
          <a:stretch/>
        </p:blipFill>
        <p:spPr>
          <a:xfrm>
            <a:off x="5205874" y="760725"/>
            <a:ext cx="1891975" cy="3714301"/>
          </a:xfrm>
          <a:prstGeom prst="rect">
            <a:avLst/>
          </a:prstGeom>
          <a:noFill/>
          <a:ln>
            <a:noFill/>
          </a:ln>
        </p:spPr>
      </p:pic>
      <p:sp>
        <p:nvSpPr>
          <p:cNvPr id="281" name="Google Shape;281;p30"/>
          <p:cNvSpPr txBox="1"/>
          <p:nvPr/>
        </p:nvSpPr>
        <p:spPr>
          <a:xfrm>
            <a:off x="6428500" y="8312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2118977" y="371607"/>
            <a:ext cx="7467600" cy="714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C</a:t>
            </a:r>
            <a:r>
              <a:rPr lang="en-US" sz="3200">
                <a:solidFill>
                  <a:srgbClr val="2F5496"/>
                </a:solidFill>
                <a:latin typeface="Times New Roman"/>
                <a:ea typeface="Times New Roman"/>
                <a:cs typeface="Times New Roman"/>
                <a:sym typeface="Times New Roman"/>
              </a:rPr>
              <a:t>onclusion</a:t>
            </a:r>
            <a:endParaRPr sz="3200">
              <a:solidFill>
                <a:srgbClr val="2F5496"/>
              </a:solidFill>
              <a:latin typeface="Times New Roman"/>
              <a:ea typeface="Times New Roman"/>
              <a:cs typeface="Times New Roman"/>
              <a:sym typeface="Times New Roman"/>
            </a:endParaRPr>
          </a:p>
        </p:txBody>
      </p:sp>
      <p:sp>
        <p:nvSpPr>
          <p:cNvPr id="288" name="Google Shape;288;p31"/>
          <p:cNvSpPr txBox="1">
            <a:spLocks noGrp="1"/>
          </p:cNvSpPr>
          <p:nvPr>
            <p:ph type="body" idx="1"/>
          </p:nvPr>
        </p:nvSpPr>
        <p:spPr>
          <a:xfrm>
            <a:off x="1191500" y="1371600"/>
            <a:ext cx="10017000" cy="4865700"/>
          </a:xfrm>
          <a:prstGeom prst="rect">
            <a:avLst/>
          </a:prstGeom>
          <a:noFill/>
          <a:ln>
            <a:noFill/>
          </a:ln>
        </p:spPr>
        <p:txBody>
          <a:bodyPr spcFirstLastPara="1" wrap="square" lIns="91425" tIns="45700" rIns="91425" bIns="45700" anchor="t" anchorCtr="0">
            <a:normAutofit lnSpcReduction="20000"/>
          </a:bodyPr>
          <a:lstStyle/>
          <a:p>
            <a:pPr marL="139700" marR="266700" lvl="0" indent="0" algn="just" rtl="0">
              <a:lnSpc>
                <a:spcPct val="150000"/>
              </a:lnSpc>
              <a:spcBef>
                <a:spcPts val="0"/>
              </a:spcBef>
              <a:spcAft>
                <a:spcPts val="0"/>
              </a:spcAft>
              <a:buClr>
                <a:schemeClr val="dk1"/>
              </a:buClr>
              <a:buSzPts val="1100"/>
              <a:buNone/>
            </a:pPr>
            <a:endParaRPr sz="1900">
              <a:solidFill>
                <a:srgbClr val="221F1F"/>
              </a:solidFill>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SzPts val="2200"/>
              <a:buFont typeface="Times New Roman"/>
              <a:buChar char="•"/>
            </a:pPr>
            <a:r>
              <a:rPr lang="en-US" sz="2200">
                <a:solidFill>
                  <a:srgbClr val="221F1F"/>
                </a:solidFill>
                <a:latin typeface="Times New Roman"/>
                <a:ea typeface="Times New Roman"/>
                <a:cs typeface="Times New Roman"/>
                <a:sym typeface="Times New Roman"/>
              </a:rPr>
              <a:t>This internship project has been implemented</a:t>
            </a:r>
            <a:r>
              <a:rPr lang="en-US" sz="2200">
                <a:highlight>
                  <a:srgbClr val="FFFFFF"/>
                </a:highlight>
                <a:latin typeface="Times New Roman"/>
                <a:ea typeface="Times New Roman"/>
                <a:cs typeface="Times New Roman"/>
                <a:sym typeface="Times New Roman"/>
              </a:rPr>
              <a:t> with making appropriate effort </a:t>
            </a:r>
            <a:r>
              <a:rPr lang="en-US" sz="2200">
                <a:solidFill>
                  <a:srgbClr val="333333"/>
                </a:solidFill>
                <a:highlight>
                  <a:srgbClr val="FFFFFF"/>
                </a:highlight>
                <a:latin typeface="Times New Roman"/>
                <a:ea typeface="Times New Roman"/>
                <a:cs typeface="Times New Roman"/>
                <a:sym typeface="Times New Roman"/>
              </a:rPr>
              <a:t>to overcome the time consuming problem of manual system</a:t>
            </a:r>
            <a:r>
              <a:rPr lang="en-US" sz="2200">
                <a:highlight>
                  <a:srgbClr val="FFFFFF"/>
                </a:highlight>
                <a:latin typeface="Times New Roman"/>
                <a:ea typeface="Times New Roman"/>
                <a:cs typeface="Times New Roman"/>
                <a:sym typeface="Times New Roman"/>
              </a:rPr>
              <a:t>. </a:t>
            </a:r>
            <a:endParaRPr sz="2200">
              <a:highlight>
                <a:srgbClr val="FFFFFF"/>
              </a:highlight>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It has been </a:t>
            </a:r>
            <a:r>
              <a:rPr lang="en-US" sz="2200">
                <a:solidFill>
                  <a:srgbClr val="221F1F"/>
                </a:solidFill>
                <a:latin typeface="Times New Roman"/>
                <a:ea typeface="Times New Roman"/>
                <a:cs typeface="Times New Roman"/>
                <a:sym typeface="Times New Roman"/>
              </a:rPr>
              <a:t>successfully designed and implemented using Flutter. </a:t>
            </a:r>
            <a:r>
              <a:rPr lang="en-US" sz="2200">
                <a:latin typeface="Times New Roman"/>
                <a:ea typeface="Times New Roman"/>
                <a:cs typeface="Times New Roman"/>
                <a:sym typeface="Times New Roman"/>
              </a:rPr>
              <a:t>The system has been developed in a way to make it very user friendly</a:t>
            </a:r>
            <a:r>
              <a:rPr lang="en-US" sz="2200">
                <a:solidFill>
                  <a:srgbClr val="333333"/>
                </a:solidFill>
                <a:highlight>
                  <a:srgbClr val="FFFFFF"/>
                </a:highlight>
                <a:latin typeface="Times New Roman"/>
                <a:ea typeface="Times New Roman"/>
                <a:cs typeface="Times New Roman"/>
                <a:sym typeface="Times New Roman"/>
              </a:rPr>
              <a:t>. </a:t>
            </a:r>
            <a:endParaRPr sz="2200">
              <a:solidFill>
                <a:srgbClr val="333333"/>
              </a:solidFill>
              <a:highlight>
                <a:srgbClr val="FFFFFF"/>
              </a:highlight>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Clr>
                <a:srgbClr val="333333"/>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This application provides facility to book tickets anywhere and anytime.</a:t>
            </a:r>
            <a:endParaRPr sz="2200">
              <a:solidFill>
                <a:srgbClr val="333333"/>
              </a:solidFill>
              <a:highlight>
                <a:srgbClr val="FFFFFF"/>
              </a:highlight>
              <a:latin typeface="Times New Roman"/>
              <a:ea typeface="Times New Roman"/>
              <a:cs typeface="Times New Roman"/>
              <a:sym typeface="Times New Roman"/>
            </a:endParaRPr>
          </a:p>
          <a:p>
            <a:pPr marL="457200" marR="266700" lvl="0" indent="-368300" algn="just" rtl="0">
              <a:lnSpc>
                <a:spcPct val="200000"/>
              </a:lnSpc>
              <a:spcBef>
                <a:spcPts val="0"/>
              </a:spcBef>
              <a:spcAft>
                <a:spcPts val="0"/>
              </a:spcAft>
              <a:buClr>
                <a:srgbClr val="333333"/>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 It saves time as the user need not wait in long queues to book tickets.</a:t>
            </a:r>
            <a:endParaRPr sz="2200">
              <a:solidFill>
                <a:srgbClr val="333333"/>
              </a:solidFill>
              <a:highlight>
                <a:srgbClr val="FFFFFF"/>
              </a:highlight>
              <a:latin typeface="Times New Roman"/>
              <a:ea typeface="Times New Roman"/>
              <a:cs typeface="Times New Roman"/>
              <a:sym typeface="Times New Roman"/>
            </a:endParaRPr>
          </a:p>
          <a:p>
            <a:pPr marL="139700" marR="266700" lvl="0" indent="0" algn="just" rtl="0">
              <a:lnSpc>
                <a:spcPct val="150000"/>
              </a:lnSpc>
              <a:spcBef>
                <a:spcPts val="0"/>
              </a:spcBef>
              <a:spcAft>
                <a:spcPts val="0"/>
              </a:spcAft>
              <a:buClr>
                <a:schemeClr val="dk1"/>
              </a:buClr>
              <a:buSzPts val="1100"/>
              <a:buFont typeface="Arial"/>
              <a:buNone/>
            </a:pPr>
            <a:endParaRPr sz="1900">
              <a:solidFill>
                <a:srgbClr val="333333"/>
              </a:solidFill>
              <a:highlight>
                <a:srgbClr val="FFFFFF"/>
              </a:highlight>
              <a:latin typeface="Times New Roman"/>
              <a:ea typeface="Times New Roman"/>
              <a:cs typeface="Times New Roman"/>
              <a:sym typeface="Times New Roman"/>
            </a:endParaRPr>
          </a:p>
          <a:p>
            <a:pPr marL="228600" lvl="0" indent="-114300" algn="l" rtl="0">
              <a:lnSpc>
                <a:spcPct val="90000"/>
              </a:lnSpc>
              <a:spcBef>
                <a:spcPts val="0"/>
              </a:spcBef>
              <a:spcAft>
                <a:spcPts val="0"/>
              </a:spcAft>
              <a:buClr>
                <a:schemeClr val="dk1"/>
              </a:buClr>
              <a:buSzPts val="1800"/>
              <a:buNone/>
            </a:pPr>
            <a:endParaRPr sz="1800"/>
          </a:p>
        </p:txBody>
      </p:sp>
      <p:sp>
        <p:nvSpPr>
          <p:cNvPr id="289" name="Google Shape;289;p3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290" name="Google Shape;29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91" name="Google Shape;29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2021846" y="261577"/>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AGENDA</a:t>
            </a:r>
            <a:endParaRPr/>
          </a:p>
        </p:txBody>
      </p:sp>
      <p:sp>
        <p:nvSpPr>
          <p:cNvPr id="105" name="Google Shape;105;p14"/>
          <p:cNvSpPr txBox="1">
            <a:spLocks noGrp="1"/>
          </p:cNvSpPr>
          <p:nvPr>
            <p:ph type="body" idx="1"/>
          </p:nvPr>
        </p:nvSpPr>
        <p:spPr>
          <a:xfrm>
            <a:off x="2355275" y="928250"/>
            <a:ext cx="7598100" cy="4751700"/>
          </a:xfrm>
          <a:prstGeom prst="rect">
            <a:avLst/>
          </a:prstGeom>
          <a:noFill/>
          <a:ln>
            <a:noFill/>
          </a:ln>
        </p:spPr>
        <p:txBody>
          <a:bodyPr spcFirstLastPara="1" wrap="square" lIns="91425" tIns="45700" rIns="91425" bIns="45700" anchor="t" anchorCtr="0">
            <a:normAutofit fontScale="25000" lnSpcReduction="20000"/>
          </a:bodyPr>
          <a:lstStyle/>
          <a:p>
            <a:pPr marL="457200" lvl="0" indent="0" algn="l" rtl="0">
              <a:lnSpc>
                <a:spcPct val="115000"/>
              </a:lnSpc>
              <a:spcBef>
                <a:spcPts val="0"/>
              </a:spcBef>
              <a:spcAft>
                <a:spcPts val="0"/>
              </a:spcAft>
              <a:buNone/>
            </a:pPr>
            <a:endParaRPr>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Abstract</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About the Company</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Introduction</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Literature Survey</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Requirements</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System Design</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Implementation</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Testing</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Conclusion and Future Enhancements</a:t>
            </a:r>
            <a:endParaRPr sz="7750">
              <a:latin typeface="Times New Roman"/>
              <a:ea typeface="Times New Roman"/>
              <a:cs typeface="Times New Roman"/>
              <a:sym typeface="Times New Roman"/>
            </a:endParaRPr>
          </a:p>
          <a:p>
            <a:pPr marL="457200" lvl="0" indent="-351631" algn="l" rtl="0">
              <a:lnSpc>
                <a:spcPct val="200000"/>
              </a:lnSpc>
              <a:spcBef>
                <a:spcPts val="0"/>
              </a:spcBef>
              <a:spcAft>
                <a:spcPts val="0"/>
              </a:spcAft>
              <a:buSzPct val="100000"/>
              <a:buFont typeface="Times New Roman"/>
              <a:buChar char="•"/>
            </a:pPr>
            <a:r>
              <a:rPr lang="en-US" sz="7750">
                <a:latin typeface="Times New Roman"/>
                <a:ea typeface="Times New Roman"/>
                <a:cs typeface="Times New Roman"/>
                <a:sym typeface="Times New Roman"/>
              </a:rPr>
              <a:t>References</a:t>
            </a:r>
            <a:endParaRPr sz="7750">
              <a:latin typeface="Times New Roman"/>
              <a:ea typeface="Times New Roman"/>
              <a:cs typeface="Times New Roman"/>
              <a:sym typeface="Times New Roman"/>
            </a:endParaRPr>
          </a:p>
          <a:p>
            <a:pPr marL="457200" lvl="0" indent="0" algn="l" rtl="0">
              <a:lnSpc>
                <a:spcPct val="200000"/>
              </a:lnSpc>
              <a:spcBef>
                <a:spcPts val="1000"/>
              </a:spcBef>
              <a:spcAft>
                <a:spcPts val="0"/>
              </a:spcAft>
              <a:buNone/>
            </a:pPr>
            <a:endParaRPr sz="775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ct val="100000"/>
              <a:buNone/>
            </a:pPr>
            <a:endParaRPr>
              <a:solidFill>
                <a:srgbClr val="3F3F3F"/>
              </a:solidFill>
            </a:endParaRPr>
          </a:p>
        </p:txBody>
      </p:sp>
      <p:sp>
        <p:nvSpPr>
          <p:cNvPr id="106" name="Google Shape;106;p1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07" name="Google Shape;10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08" name="Google Shape;1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886185" y="234725"/>
            <a:ext cx="7467600" cy="714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     </a:t>
            </a:r>
            <a:r>
              <a:rPr lang="en-US" sz="3200" b="1">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98" name="Google Shape;298;p32"/>
          <p:cNvSpPr txBox="1">
            <a:spLocks noGrp="1"/>
          </p:cNvSpPr>
          <p:nvPr>
            <p:ph type="body" idx="1"/>
          </p:nvPr>
        </p:nvSpPr>
        <p:spPr>
          <a:xfrm>
            <a:off x="1482425" y="949125"/>
            <a:ext cx="9601200" cy="5288100"/>
          </a:xfrm>
          <a:prstGeom prst="rect">
            <a:avLst/>
          </a:prstGeom>
          <a:noFill/>
          <a:ln>
            <a:noFill/>
          </a:ln>
        </p:spPr>
        <p:txBody>
          <a:bodyPr spcFirstLastPara="1" wrap="square" lIns="91425" tIns="45700" rIns="91425" bIns="45700" anchor="t" anchorCtr="0">
            <a:normAutofit lnSpcReduction="10000"/>
          </a:bodyPr>
          <a:lstStyle/>
          <a:p>
            <a:pPr marL="457200" marR="279400" lvl="0" indent="0" algn="just" rtl="0">
              <a:lnSpc>
                <a:spcPct val="150000"/>
              </a:lnSpc>
              <a:spcBef>
                <a:spcPts val="800"/>
              </a:spcBef>
              <a:spcAft>
                <a:spcPts val="0"/>
              </a:spcAft>
              <a:buNone/>
            </a:pPr>
            <a:endParaRPr sz="1700">
              <a:solidFill>
                <a:srgbClr val="221F1F"/>
              </a:solidFill>
              <a:latin typeface="Times New Roman"/>
              <a:ea typeface="Times New Roman"/>
              <a:cs typeface="Times New Roman"/>
              <a:sym typeface="Times New Roman"/>
            </a:endParaRPr>
          </a:p>
          <a:p>
            <a:pPr marL="457200" marR="279400" lvl="0" indent="-368300" algn="just" rtl="0">
              <a:lnSpc>
                <a:spcPct val="150000"/>
              </a:lnSpc>
              <a:spcBef>
                <a:spcPts val="800"/>
              </a:spcBef>
              <a:spcAft>
                <a:spcPts val="0"/>
              </a:spcAft>
              <a:buSzPts val="2200"/>
              <a:buChar char="•"/>
            </a:pPr>
            <a:r>
              <a:rPr lang="en-US" sz="2200">
                <a:solidFill>
                  <a:srgbClr val="221F1F"/>
                </a:solidFill>
                <a:latin typeface="Times New Roman"/>
                <a:ea typeface="Times New Roman"/>
                <a:cs typeface="Times New Roman"/>
                <a:sym typeface="Times New Roman"/>
              </a:rPr>
              <a:t>In future, the system can be implemented with various sources and destinations.</a:t>
            </a:r>
            <a:endParaRPr sz="2200">
              <a:solidFill>
                <a:srgbClr val="221F1F"/>
              </a:solidFill>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solidFill>
                  <a:srgbClr val="221F1F"/>
                </a:solidFill>
                <a:latin typeface="Times New Roman"/>
                <a:ea typeface="Times New Roman"/>
                <a:cs typeface="Times New Roman"/>
                <a:sym typeface="Times New Roman"/>
              </a:rPr>
              <a:t>Discounts and offers can be enabled for users.</a:t>
            </a:r>
            <a:endParaRPr sz="2200">
              <a:solidFill>
                <a:srgbClr val="221F1F"/>
              </a:solidFill>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latin typeface="Times New Roman"/>
                <a:ea typeface="Times New Roman"/>
                <a:cs typeface="Times New Roman"/>
                <a:sym typeface="Times New Roman"/>
              </a:rPr>
              <a:t> It can be possible to make it more user friendly by adding more variety of functions to it.</a:t>
            </a:r>
            <a:endParaRPr sz="2200">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highlight>
                  <a:srgbClr val="FFFFFF"/>
                </a:highlight>
                <a:latin typeface="Times New Roman"/>
                <a:ea typeface="Times New Roman"/>
                <a:cs typeface="Times New Roman"/>
                <a:sym typeface="Times New Roman"/>
              </a:rPr>
              <a:t>Allowing users to select their choice of seat.</a:t>
            </a:r>
            <a:endParaRPr sz="2200">
              <a:highlight>
                <a:srgbClr val="FFFFFF"/>
              </a:highlight>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latin typeface="Times New Roman"/>
                <a:ea typeface="Times New Roman"/>
                <a:cs typeface="Times New Roman"/>
                <a:sym typeface="Times New Roman"/>
              </a:rPr>
              <a:t> </a:t>
            </a:r>
            <a:r>
              <a:rPr lang="en-US" sz="2200">
                <a:highlight>
                  <a:srgbClr val="FFFFFF"/>
                </a:highlight>
                <a:latin typeface="Times New Roman"/>
                <a:ea typeface="Times New Roman"/>
                <a:cs typeface="Times New Roman"/>
                <a:sym typeface="Times New Roman"/>
              </a:rPr>
              <a:t>It can be made fully functional by adding payment options.</a:t>
            </a:r>
            <a:endParaRPr sz="2200">
              <a:highlight>
                <a:srgbClr val="FFFFFF"/>
              </a:highlight>
              <a:latin typeface="Times New Roman"/>
              <a:ea typeface="Times New Roman"/>
              <a:cs typeface="Times New Roman"/>
              <a:sym typeface="Times New Roman"/>
            </a:endParaRPr>
          </a:p>
          <a:p>
            <a:pPr marL="457200" marR="279400" lvl="0" indent="-368300" algn="just" rtl="0">
              <a:lnSpc>
                <a:spcPct val="150000"/>
              </a:lnSpc>
              <a:spcBef>
                <a:spcPts val="0"/>
              </a:spcBef>
              <a:spcAft>
                <a:spcPts val="0"/>
              </a:spcAft>
              <a:buSzPts val="2200"/>
              <a:buChar char="•"/>
            </a:pPr>
            <a:r>
              <a:rPr lang="en-US" sz="2200">
                <a:highlight>
                  <a:srgbClr val="FFFFFF"/>
                </a:highlight>
                <a:latin typeface="Times New Roman"/>
                <a:ea typeface="Times New Roman"/>
                <a:cs typeface="Times New Roman"/>
                <a:sym typeface="Times New Roman"/>
              </a:rPr>
              <a:t>The interface can be connected to a database to facilitate data validation and storage.</a:t>
            </a:r>
            <a:endParaRPr sz="2200">
              <a:highlight>
                <a:srgbClr val="FFFFFF"/>
              </a:highlight>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200"/>
          </a:p>
        </p:txBody>
      </p:sp>
      <p:sp>
        <p:nvSpPr>
          <p:cNvPr id="299" name="Google Shape;299;p3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300" name="Google Shape;30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301" name="Google Shape;30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body" idx="1"/>
          </p:nvPr>
        </p:nvSpPr>
        <p:spPr>
          <a:xfrm>
            <a:off x="692725" y="136525"/>
            <a:ext cx="11014500" cy="6219900"/>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rgbClr val="2F5496"/>
              </a:buClr>
              <a:buSzPts val="3200"/>
              <a:buNone/>
            </a:pPr>
            <a:endParaRPr sz="1500" b="1">
              <a:solidFill>
                <a:srgbClr val="2F5496"/>
              </a:solidFill>
              <a:latin typeface="Times New Roman"/>
              <a:ea typeface="Times New Roman"/>
              <a:cs typeface="Times New Roman"/>
              <a:sym typeface="Times New Roman"/>
            </a:endParaRPr>
          </a:p>
          <a:p>
            <a:pPr marL="228600" lvl="0" indent="-228600" algn="ctr" rtl="0">
              <a:lnSpc>
                <a:spcPct val="90000"/>
              </a:lnSpc>
              <a:spcBef>
                <a:spcPts val="0"/>
              </a:spcBef>
              <a:spcAft>
                <a:spcPts val="0"/>
              </a:spcAft>
              <a:buClr>
                <a:srgbClr val="2F5496"/>
              </a:buClr>
              <a:buSzPts val="3200"/>
              <a:buNone/>
            </a:pPr>
            <a:r>
              <a:rPr lang="en-US" sz="2700" b="1">
                <a:solidFill>
                  <a:srgbClr val="2F5496"/>
                </a:solidFill>
                <a:latin typeface="Times New Roman"/>
                <a:ea typeface="Times New Roman"/>
                <a:cs typeface="Times New Roman"/>
                <a:sym typeface="Times New Roman"/>
              </a:rPr>
              <a:t>References</a:t>
            </a:r>
            <a:endParaRPr sz="2700"/>
          </a:p>
          <a:p>
            <a:pPr marL="228600" lvl="0" indent="-228600" algn="l" rtl="0">
              <a:lnSpc>
                <a:spcPct val="90000"/>
              </a:lnSpc>
              <a:spcBef>
                <a:spcPts val="1000"/>
              </a:spcBef>
              <a:spcAft>
                <a:spcPts val="0"/>
              </a:spcAft>
              <a:buClr>
                <a:srgbClr val="3F3F3F"/>
              </a:buClr>
              <a:buSzPts val="1800"/>
              <a:buNone/>
            </a:pPr>
            <a:r>
              <a:rPr lang="en-US" sz="1500">
                <a:solidFill>
                  <a:srgbClr val="3F3F3F"/>
                </a:solidFill>
              </a:rPr>
              <a:t> </a:t>
            </a:r>
            <a:endParaRPr sz="1500"/>
          </a:p>
          <a:p>
            <a:pPr marL="457200" lvl="0" indent="-323850" algn="l" rtl="0">
              <a:lnSpc>
                <a:spcPct val="150000"/>
              </a:lnSpc>
              <a:spcBef>
                <a:spcPts val="1200"/>
              </a:spcBef>
              <a:spcAft>
                <a:spcPts val="0"/>
              </a:spcAft>
              <a:buSzPts val="1500"/>
              <a:buFont typeface="Times New Roman"/>
              <a:buAutoNum type="arabicPeriod"/>
            </a:pPr>
            <a:r>
              <a:rPr lang="en-US" sz="1500" u="sng">
                <a:solidFill>
                  <a:schemeClr val="hlink"/>
                </a:solidFill>
                <a:latin typeface="Times New Roman"/>
                <a:ea typeface="Times New Roman"/>
                <a:cs typeface="Times New Roman"/>
                <a:sym typeface="Times New Roman"/>
                <a:hlinkClick r:id="rId3"/>
              </a:rPr>
              <a:t>https://flutter.dev/</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AutoNum type="arabicPeriod"/>
            </a:pPr>
            <a:r>
              <a:rPr lang="en-US" sz="1500" u="sng">
                <a:solidFill>
                  <a:schemeClr val="hlink"/>
                </a:solidFill>
                <a:latin typeface="Times New Roman"/>
                <a:ea typeface="Times New Roman"/>
                <a:cs typeface="Times New Roman"/>
                <a:sym typeface="Times New Roman"/>
                <a:hlinkClick r:id="rId4"/>
              </a:rPr>
              <a:t>https://code.visualstudio.com/</a:t>
            </a:r>
            <a:endParaRPr sz="1500">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US" sz="1500">
                <a:latin typeface="Times New Roman"/>
                <a:ea typeface="Times New Roman"/>
                <a:cs typeface="Times New Roman"/>
                <a:sym typeface="Times New Roman"/>
              </a:rPr>
              <a:t> </a:t>
            </a:r>
            <a:r>
              <a:rPr lang="en-US" sz="1500" b="1">
                <a:latin typeface="Times New Roman"/>
                <a:ea typeface="Times New Roman"/>
                <a:cs typeface="Times New Roman"/>
                <a:sym typeface="Times New Roman"/>
              </a:rPr>
              <a:t> Reference Papers:</a:t>
            </a:r>
            <a:endParaRPr sz="1500" b="1">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[1]:</a:t>
            </a:r>
            <a:r>
              <a:rPr lang="en-US" sz="1500">
                <a:uFill>
                  <a:noFill/>
                </a:uFill>
                <a:latin typeface="Times New Roman"/>
                <a:ea typeface="Times New Roman"/>
                <a:cs typeface="Times New Roman"/>
                <a:sym typeface="Times New Roman"/>
                <a:hlinkClick r:id="rId5"/>
              </a:rPr>
              <a:t> </a:t>
            </a:r>
            <a:r>
              <a:rPr lang="en-US" sz="1500" u="sng">
                <a:solidFill>
                  <a:schemeClr val="hlink"/>
                </a:solidFill>
                <a:latin typeface="Times New Roman"/>
                <a:ea typeface="Times New Roman"/>
                <a:cs typeface="Times New Roman"/>
                <a:sym typeface="Times New Roman"/>
                <a:hlinkClick r:id="rId5"/>
              </a:rPr>
              <a:t>https://ieeexplore.ieee.org/document/7845037</a:t>
            </a:r>
            <a:endParaRPr sz="1500" u="sng">
              <a:solidFill>
                <a:schemeClr val="hlink"/>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[2]:</a:t>
            </a:r>
            <a:r>
              <a:rPr lang="en-US" sz="1500">
                <a:uFill>
                  <a:noFill/>
                </a:uFill>
                <a:latin typeface="Times New Roman"/>
                <a:ea typeface="Times New Roman"/>
                <a:cs typeface="Times New Roman"/>
                <a:sym typeface="Times New Roman"/>
                <a:hlinkClick r:id="rId6"/>
              </a:rPr>
              <a:t> </a:t>
            </a:r>
            <a:r>
              <a:rPr lang="en-US" sz="1500" u="sng">
                <a:solidFill>
                  <a:schemeClr val="hlink"/>
                </a:solidFill>
                <a:latin typeface="Times New Roman"/>
                <a:ea typeface="Times New Roman"/>
                <a:cs typeface="Times New Roman"/>
                <a:sym typeface="Times New Roman"/>
                <a:hlinkClick r:id="rId6"/>
              </a:rPr>
              <a:t>https://ieeexplore.ieee.org/document/7476636</a:t>
            </a:r>
            <a:endParaRPr sz="1500" u="sng">
              <a:solidFill>
                <a:schemeClr val="hlink"/>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[3]:</a:t>
            </a:r>
            <a:r>
              <a:rPr lang="en-US" sz="1500">
                <a:uFill>
                  <a:noFill/>
                </a:uFill>
                <a:latin typeface="Times New Roman"/>
                <a:ea typeface="Times New Roman"/>
                <a:cs typeface="Times New Roman"/>
                <a:sym typeface="Times New Roman"/>
                <a:hlinkClick r:id="rId7"/>
              </a:rPr>
              <a:t> </a:t>
            </a:r>
            <a:r>
              <a:rPr lang="en-US" sz="1500" u="sng">
                <a:solidFill>
                  <a:schemeClr val="hlink"/>
                </a:solidFill>
                <a:latin typeface="Times New Roman"/>
                <a:ea typeface="Times New Roman"/>
                <a:cs typeface="Times New Roman"/>
                <a:sym typeface="Times New Roman"/>
                <a:hlinkClick r:id="rId7"/>
              </a:rPr>
              <a:t>https://ijesc.org/upload/b3930ac14331fd1b425af8cd1c341d41.Cross%20Platform%20Development%20using%20Flutter%20(1).pdf</a:t>
            </a:r>
            <a:endParaRPr sz="1500" u="sng">
              <a:solidFill>
                <a:schemeClr val="hlink"/>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[4]:</a:t>
            </a:r>
            <a:r>
              <a:rPr lang="en-US" sz="1500" u="sng">
                <a:solidFill>
                  <a:schemeClr val="hlink"/>
                </a:solidFill>
                <a:latin typeface="Times New Roman"/>
                <a:ea typeface="Times New Roman"/>
                <a:cs typeface="Times New Roman"/>
                <a:sym typeface="Times New Roman"/>
                <a:hlinkClick r:id="rId8"/>
              </a:rPr>
              <a:t> https://ieeexplore.ieee.org/document/6516325</a:t>
            </a:r>
            <a:endParaRPr sz="1500" u="sng">
              <a:solidFill>
                <a:schemeClr val="hlink"/>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US" sz="1500">
                <a:latin typeface="Times New Roman"/>
                <a:ea typeface="Times New Roman"/>
                <a:cs typeface="Times New Roman"/>
                <a:sym typeface="Times New Roman"/>
              </a:rPr>
              <a:t>	Paper [5]:</a:t>
            </a:r>
            <a:r>
              <a:rPr lang="en-US" sz="1500">
                <a:uFill>
                  <a:noFill/>
                </a:uFill>
                <a:latin typeface="Times New Roman"/>
                <a:ea typeface="Times New Roman"/>
                <a:cs typeface="Times New Roman"/>
                <a:sym typeface="Times New Roman"/>
                <a:hlinkClick r:id="rId9"/>
              </a:rPr>
              <a:t> </a:t>
            </a:r>
            <a:r>
              <a:rPr lang="en-US" sz="1500" u="sng">
                <a:solidFill>
                  <a:schemeClr val="hlink"/>
                </a:solidFill>
                <a:latin typeface="Times New Roman"/>
                <a:ea typeface="Times New Roman"/>
                <a:cs typeface="Times New Roman"/>
                <a:sym typeface="Times New Roman"/>
                <a:hlinkClick r:id="rId9"/>
              </a:rPr>
              <a:t>https://ieeexplore.ieee.org/document/1450843</a:t>
            </a:r>
            <a:endParaRPr sz="1500"/>
          </a:p>
          <a:p>
            <a:pPr marL="0" lvl="0" indent="0" algn="l" rtl="0">
              <a:lnSpc>
                <a:spcPct val="90000"/>
              </a:lnSpc>
              <a:spcBef>
                <a:spcPts val="1200"/>
              </a:spcBef>
              <a:spcAft>
                <a:spcPts val="0"/>
              </a:spcAft>
              <a:buClr>
                <a:schemeClr val="dk1"/>
              </a:buClr>
              <a:buSzPts val="2000"/>
              <a:buNone/>
            </a:pPr>
            <a:endParaRPr sz="1500">
              <a:solidFill>
                <a:srgbClr val="3F3F3F"/>
              </a:solidFill>
              <a:latin typeface="Times New Roman"/>
              <a:ea typeface="Times New Roman"/>
              <a:cs typeface="Times New Roman"/>
              <a:sym typeface="Times New Roman"/>
            </a:endParaRPr>
          </a:p>
        </p:txBody>
      </p:sp>
      <p:sp>
        <p:nvSpPr>
          <p:cNvPr id="307" name="Google Shape;307;p3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308" name="Google Shape;30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309" name="Google Shape;30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2639616" y="2458552"/>
            <a:ext cx="6553200" cy="754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US" sz="4800" b="1">
                <a:solidFill>
                  <a:srgbClr val="000066"/>
                </a:solidFill>
              </a:rPr>
              <a:t>THANK YOU</a:t>
            </a:r>
            <a:endParaRPr/>
          </a:p>
        </p:txBody>
      </p:sp>
      <p:sp>
        <p:nvSpPr>
          <p:cNvPr id="315" name="Google Shape;315;p3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316" name="Google Shape;31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317" name="Google Shape;31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2423592" y="332656"/>
            <a:ext cx="7467600" cy="12961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ABSTRACT</a:t>
            </a:r>
            <a:r>
              <a:rPr lang="en-US" sz="3200" b="1" u="sng">
                <a:solidFill>
                  <a:srgbClr val="2F5496"/>
                </a:solidFill>
                <a:latin typeface="Times New Roman"/>
                <a:ea typeface="Times New Roman"/>
                <a:cs typeface="Times New Roman"/>
                <a:sym typeface="Times New Roman"/>
              </a:rPr>
              <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14" name="Google Shape;114;p15"/>
          <p:cNvSpPr txBox="1">
            <a:spLocks noGrp="1"/>
          </p:cNvSpPr>
          <p:nvPr>
            <p:ph type="body" idx="1"/>
          </p:nvPr>
        </p:nvSpPr>
        <p:spPr>
          <a:xfrm>
            <a:off x="1288475" y="1025225"/>
            <a:ext cx="10363200" cy="4835400"/>
          </a:xfrm>
          <a:prstGeom prst="rect">
            <a:avLst/>
          </a:prstGeom>
          <a:noFill/>
          <a:ln>
            <a:noFill/>
          </a:ln>
        </p:spPr>
        <p:txBody>
          <a:bodyPr spcFirstLastPara="1" wrap="square" lIns="91425" tIns="45700" rIns="91425" bIns="45700" anchor="t" anchorCtr="0">
            <a:normAutofit fontScale="25000" lnSpcReduction="20000"/>
          </a:bodyPr>
          <a:lstStyle/>
          <a:p>
            <a:pPr marL="457200" lvl="0" indent="-368300" algn="just" rtl="0">
              <a:lnSpc>
                <a:spcPct val="150000"/>
              </a:lnSpc>
              <a:spcBef>
                <a:spcPts val="1000"/>
              </a:spcBef>
              <a:spcAft>
                <a:spcPts val="0"/>
              </a:spcAft>
              <a:buSzPct val="100000"/>
              <a:buFont typeface="Times New Roman"/>
              <a:buChar char="•"/>
            </a:pPr>
            <a:r>
              <a:rPr lang="en-US" sz="8800">
                <a:latin typeface="Times New Roman"/>
                <a:ea typeface="Times New Roman"/>
                <a:cs typeface="Times New Roman"/>
                <a:sym typeface="Times New Roman"/>
              </a:rPr>
              <a:t>The flight ticket booking application provides a user friendly, interactive system </a:t>
            </a:r>
            <a:r>
              <a:rPr lang="en-US" sz="8800">
                <a:highlight>
                  <a:srgbClr val="FFFFFF"/>
                </a:highlight>
                <a:latin typeface="Times New Roman"/>
                <a:ea typeface="Times New Roman"/>
                <a:cs typeface="Times New Roman"/>
                <a:sym typeface="Times New Roman"/>
              </a:rPr>
              <a:t>to </a:t>
            </a:r>
            <a:r>
              <a:rPr lang="en-US" sz="8800">
                <a:solidFill>
                  <a:srgbClr val="202124"/>
                </a:solidFill>
                <a:highlight>
                  <a:srgbClr val="FFFFFF"/>
                </a:highlight>
                <a:latin typeface="Times New Roman"/>
                <a:ea typeface="Times New Roman"/>
                <a:cs typeface="Times New Roman"/>
                <a:sym typeface="Times New Roman"/>
              </a:rPr>
              <a:t>book flight tickets over the internet. </a:t>
            </a:r>
            <a:endParaRPr sz="8800">
              <a:solidFill>
                <a:srgbClr val="202124"/>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main objective of the application is to allow users to login, book flight tickets and also view the status of their current booking.</a:t>
            </a:r>
            <a:endParaRPr sz="8800">
              <a:highlight>
                <a:srgbClr val="FFFFFF"/>
              </a:highlight>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latin typeface="Times New Roman"/>
                <a:ea typeface="Times New Roman"/>
                <a:cs typeface="Times New Roman"/>
                <a:sym typeface="Times New Roman"/>
              </a:rPr>
              <a:t>This flight booking app has a sound UI design and quality features that render a seamless user experience. </a:t>
            </a:r>
            <a:endParaRPr sz="8800">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user gets to book their flight tickets through the app anywhere and everywhere in the comfort of their house. </a:t>
            </a:r>
            <a:endParaRPr sz="8800">
              <a:highlight>
                <a:srgbClr val="FFFFFF"/>
              </a:highlight>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users booking status will be displayed in the booking status section, where the details about confirmation or cancellations of booking are displayed.</a:t>
            </a:r>
            <a:endParaRPr sz="8800">
              <a:highlight>
                <a:srgbClr val="FFFFFF"/>
              </a:highlight>
              <a:latin typeface="Times New Roman"/>
              <a:ea typeface="Times New Roman"/>
              <a:cs typeface="Times New Roman"/>
              <a:sym typeface="Times New Roman"/>
            </a:endParaRPr>
          </a:p>
          <a:p>
            <a:pPr marL="457200" marR="508000" lvl="0" indent="-368300" algn="just" rtl="0">
              <a:lnSpc>
                <a:spcPct val="150000"/>
              </a:lnSpc>
              <a:spcBef>
                <a:spcPts val="0"/>
              </a:spcBef>
              <a:spcAft>
                <a:spcPts val="0"/>
              </a:spcAft>
              <a:buSzPct val="100000"/>
              <a:buFont typeface="Times New Roman"/>
              <a:buChar char="•"/>
            </a:pPr>
            <a:r>
              <a:rPr lang="en-US" sz="8800">
                <a:highlight>
                  <a:srgbClr val="FFFFFF"/>
                </a:highlight>
                <a:latin typeface="Times New Roman"/>
                <a:ea typeface="Times New Roman"/>
                <a:cs typeface="Times New Roman"/>
                <a:sym typeface="Times New Roman"/>
              </a:rPr>
              <a:t>The project is built using Flutter.</a:t>
            </a:r>
            <a:r>
              <a:rPr lang="en-US" sz="8800">
                <a:latin typeface="Times New Roman"/>
                <a:ea typeface="Times New Roman"/>
                <a:cs typeface="Times New Roman"/>
                <a:sym typeface="Times New Roman"/>
              </a:rPr>
              <a:t> </a:t>
            </a:r>
            <a:endParaRPr sz="8800">
              <a:highlight>
                <a:srgbClr val="FFFFFF"/>
              </a:highlight>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8800">
              <a:highlight>
                <a:srgbClr val="FFFFFF"/>
              </a:highlight>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ct val="100000"/>
              <a:buNone/>
            </a:pPr>
            <a:endParaRPr sz="1800" b="1"/>
          </a:p>
          <a:p>
            <a:pPr marL="228600" lvl="0" indent="-114300" algn="just" rtl="0">
              <a:lnSpc>
                <a:spcPct val="90000"/>
              </a:lnSpc>
              <a:spcBef>
                <a:spcPts val="1000"/>
              </a:spcBef>
              <a:spcAft>
                <a:spcPts val="0"/>
              </a:spcAft>
              <a:buClr>
                <a:schemeClr val="dk1"/>
              </a:buClr>
              <a:buSzPct val="100000"/>
              <a:buNone/>
            </a:pPr>
            <a:endParaRPr sz="1800" b="1"/>
          </a:p>
          <a:p>
            <a:pPr marL="228600" lvl="0" indent="-114300" algn="just" rtl="0">
              <a:lnSpc>
                <a:spcPct val="90000"/>
              </a:lnSpc>
              <a:spcBef>
                <a:spcPts val="1000"/>
              </a:spcBef>
              <a:spcAft>
                <a:spcPts val="0"/>
              </a:spcAft>
              <a:buClr>
                <a:schemeClr val="dk1"/>
              </a:buClr>
              <a:buSzPct val="100000"/>
              <a:buNone/>
            </a:pPr>
            <a:endParaRPr sz="1800"/>
          </a:p>
          <a:p>
            <a:pPr marL="228600" lvl="0" indent="-114300" algn="just" rtl="0">
              <a:lnSpc>
                <a:spcPct val="90000"/>
              </a:lnSpc>
              <a:spcBef>
                <a:spcPts val="1000"/>
              </a:spcBef>
              <a:spcAft>
                <a:spcPts val="0"/>
              </a:spcAft>
              <a:buClr>
                <a:schemeClr val="dk1"/>
              </a:buClr>
              <a:buSzPct val="100000"/>
              <a:buNone/>
            </a:pPr>
            <a:endParaRPr sz="1800"/>
          </a:p>
          <a:p>
            <a:pPr marL="228600" lvl="0" indent="-114300" algn="just" rtl="0">
              <a:lnSpc>
                <a:spcPct val="90000"/>
              </a:lnSpc>
              <a:spcBef>
                <a:spcPts val="1000"/>
              </a:spcBef>
              <a:spcAft>
                <a:spcPts val="0"/>
              </a:spcAft>
              <a:buClr>
                <a:schemeClr val="dk1"/>
              </a:buClr>
              <a:buSzPct val="100000"/>
              <a:buNone/>
            </a:pPr>
            <a:endParaRPr sz="1800"/>
          </a:p>
        </p:txBody>
      </p:sp>
      <p:sp>
        <p:nvSpPr>
          <p:cNvPr id="115" name="Google Shape;115;p1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16" name="Google Shape;11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17" name="Google Shape;11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981200" y="116632"/>
            <a:ext cx="7467600" cy="10081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About the Company</a:t>
            </a:r>
            <a:endParaRPr/>
          </a:p>
        </p:txBody>
      </p:sp>
      <p:sp>
        <p:nvSpPr>
          <p:cNvPr id="123" name="Google Shape;123;p16"/>
          <p:cNvSpPr txBox="1">
            <a:spLocks noGrp="1"/>
          </p:cNvSpPr>
          <p:nvPr>
            <p:ph type="body" idx="1"/>
          </p:nvPr>
        </p:nvSpPr>
        <p:spPr>
          <a:xfrm>
            <a:off x="767408" y="914400"/>
            <a:ext cx="10657184" cy="5322912"/>
          </a:xfrm>
          <a:prstGeom prst="rect">
            <a:avLst/>
          </a:prstGeom>
          <a:noFill/>
          <a:ln>
            <a:noFill/>
          </a:ln>
        </p:spPr>
        <p:txBody>
          <a:bodyPr spcFirstLastPara="1" wrap="square" lIns="91425" tIns="45700" rIns="91425" bIns="45700" anchor="t" anchorCtr="0">
            <a:normAutofit fontScale="25000" lnSpcReduction="20000"/>
          </a:bodyPr>
          <a:lstStyle/>
          <a:p>
            <a:pPr marL="457200" lvl="0" indent="-377153" algn="just" rtl="0">
              <a:lnSpc>
                <a:spcPct val="150000"/>
              </a:lnSpc>
              <a:spcBef>
                <a:spcPts val="0"/>
              </a:spcBef>
              <a:spcAft>
                <a:spcPts val="0"/>
              </a:spcAft>
              <a:buSzPct val="100000"/>
              <a:buFont typeface="Times New Roman"/>
              <a:buChar char="●"/>
            </a:pPr>
            <a:r>
              <a:rPr lang="en-US" sz="9357" b="1">
                <a:highlight>
                  <a:schemeClr val="lt1"/>
                </a:highlight>
                <a:latin typeface="Times New Roman"/>
                <a:ea typeface="Times New Roman"/>
                <a:cs typeface="Times New Roman"/>
                <a:sym typeface="Times New Roman"/>
              </a:rPr>
              <a:t>Enmaz Engineering Services Private Limited</a:t>
            </a:r>
            <a:r>
              <a:rPr lang="en-US" sz="9357">
                <a:highlight>
                  <a:schemeClr val="lt1"/>
                </a:highlight>
                <a:latin typeface="Times New Roman"/>
                <a:ea typeface="Times New Roman"/>
                <a:cs typeface="Times New Roman"/>
                <a:sym typeface="Times New Roman"/>
              </a:rPr>
              <a:t> is a Private incorporated on 02 December 2019. It is classified as Non-govt company and is registered at Registrar of Companies, Bangalore. </a:t>
            </a:r>
            <a:endParaRPr sz="9357">
              <a:highlight>
                <a:schemeClr val="lt1"/>
              </a:highlight>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b="1">
                <a:highlight>
                  <a:schemeClr val="lt1"/>
                </a:highlight>
                <a:latin typeface="Times New Roman"/>
                <a:ea typeface="Times New Roman"/>
                <a:cs typeface="Times New Roman"/>
                <a:sym typeface="Times New Roman"/>
              </a:rPr>
              <a:t>Enmaz</a:t>
            </a:r>
            <a:r>
              <a:rPr lang="en-US" sz="9357">
                <a:highlight>
                  <a:schemeClr val="lt1"/>
                </a:highlight>
                <a:latin typeface="Times New Roman"/>
                <a:ea typeface="Times New Roman"/>
                <a:cs typeface="Times New Roman"/>
                <a:sym typeface="Times New Roman"/>
              </a:rPr>
              <a:t> has a simple yet robust solution that helps any Industry / Factory digitise their workfloor in no time. The products offered will help in remote monitoring, controlling and also analysing any machine parameter or process</a:t>
            </a:r>
            <a:endParaRPr sz="9357">
              <a:highlight>
                <a:schemeClr val="lt1"/>
              </a:highlight>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a:latin typeface="Times New Roman"/>
                <a:ea typeface="Times New Roman"/>
                <a:cs typeface="Times New Roman"/>
                <a:sym typeface="Times New Roman"/>
              </a:rPr>
              <a:t>The directors of this company are Akshay Ramakrishna Davasam and Devasam Siddananjappa Setty Ramakrishna</a:t>
            </a:r>
            <a:endParaRPr sz="9357">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a:highlight>
                  <a:schemeClr val="lt1"/>
                </a:highlight>
                <a:latin typeface="Times New Roman"/>
                <a:ea typeface="Times New Roman"/>
                <a:cs typeface="Times New Roman"/>
                <a:sym typeface="Times New Roman"/>
              </a:rPr>
              <a:t>Registered address is #75, 2nd cross, 6th main, 3rd phase, j.p.nagar, bangalore 560078 </a:t>
            </a:r>
            <a:endParaRPr sz="9357">
              <a:highlight>
                <a:schemeClr val="lt1"/>
              </a:highlight>
              <a:latin typeface="Times New Roman"/>
              <a:ea typeface="Times New Roman"/>
              <a:cs typeface="Times New Roman"/>
              <a:sym typeface="Times New Roman"/>
            </a:endParaRPr>
          </a:p>
          <a:p>
            <a:pPr marL="457200" lvl="0" indent="-377153" algn="just" rtl="0">
              <a:lnSpc>
                <a:spcPct val="150000"/>
              </a:lnSpc>
              <a:spcBef>
                <a:spcPts val="0"/>
              </a:spcBef>
              <a:spcAft>
                <a:spcPts val="0"/>
              </a:spcAft>
              <a:buSzPct val="100000"/>
              <a:buFont typeface="Times New Roman"/>
              <a:buChar char="●"/>
            </a:pPr>
            <a:r>
              <a:rPr lang="en-US" sz="9357">
                <a:highlight>
                  <a:schemeClr val="lt1"/>
                </a:highlight>
                <a:latin typeface="Times New Roman"/>
                <a:ea typeface="Times New Roman"/>
                <a:cs typeface="Times New Roman"/>
                <a:sym typeface="Times New Roman"/>
              </a:rPr>
              <a:t>The current status of Enmaz Engineering Services Private Limited is ACTIVE.</a:t>
            </a:r>
            <a:endParaRPr sz="9357">
              <a:highlight>
                <a:schemeClr val="lt1"/>
              </a:highlight>
              <a:latin typeface="Times New Roman"/>
              <a:ea typeface="Times New Roman"/>
              <a:cs typeface="Times New Roman"/>
              <a:sym typeface="Times New Roman"/>
            </a:endParaRPr>
          </a:p>
          <a:p>
            <a:pPr marL="228600" lvl="0" indent="0" algn="just" rtl="0">
              <a:lnSpc>
                <a:spcPct val="150000"/>
              </a:lnSpc>
              <a:spcBef>
                <a:spcPts val="0"/>
              </a:spcBef>
              <a:spcAft>
                <a:spcPts val="0"/>
              </a:spcAft>
              <a:buNone/>
            </a:pPr>
            <a:endParaRPr sz="2850" b="1">
              <a:latin typeface="Times New Roman"/>
              <a:ea typeface="Times New Roman"/>
              <a:cs typeface="Times New Roman"/>
              <a:sym typeface="Times New Roman"/>
            </a:endParaRPr>
          </a:p>
          <a:p>
            <a:pPr marL="228600" lvl="0" indent="-140017" algn="just" rtl="0">
              <a:lnSpc>
                <a:spcPct val="90000"/>
              </a:lnSpc>
              <a:spcBef>
                <a:spcPts val="1000"/>
              </a:spcBef>
              <a:spcAft>
                <a:spcPts val="0"/>
              </a:spcAft>
              <a:buClr>
                <a:schemeClr val="dk1"/>
              </a:buClr>
              <a:buSzPct val="100000"/>
              <a:buFont typeface="Noto Sans Symbols"/>
              <a:buNone/>
            </a:pPr>
            <a:endParaRPr sz="1800" b="1">
              <a:solidFill>
                <a:srgbClr val="3F3F3F"/>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3F3F3F"/>
              </a:buClr>
              <a:buSzPct val="100000"/>
              <a:buNone/>
            </a:pPr>
            <a:r>
              <a:rPr lang="en-US" sz="1800" b="1">
                <a:solidFill>
                  <a:srgbClr val="3F3F3F"/>
                </a:solidFill>
                <a:latin typeface="Times New Roman"/>
                <a:ea typeface="Times New Roman"/>
                <a:cs typeface="Times New Roman"/>
                <a:sym typeface="Times New Roman"/>
              </a:rPr>
              <a:t>    </a:t>
            </a:r>
            <a:endParaRPr sz="2000" b="1">
              <a:solidFill>
                <a:srgbClr val="3F3F3F"/>
              </a:solidFill>
              <a:latin typeface="Times New Roman"/>
              <a:ea typeface="Times New Roman"/>
              <a:cs typeface="Times New Roman"/>
              <a:sym typeface="Times New Roman"/>
            </a:endParaRPr>
          </a:p>
          <a:p>
            <a:pPr marL="228600" lvl="0" indent="-140017" algn="just" rtl="0">
              <a:lnSpc>
                <a:spcPct val="90000"/>
              </a:lnSpc>
              <a:spcBef>
                <a:spcPts val="1000"/>
              </a:spcBef>
              <a:spcAft>
                <a:spcPts val="0"/>
              </a:spcAft>
              <a:buClr>
                <a:schemeClr val="dk1"/>
              </a:buClr>
              <a:buSzPct val="100000"/>
              <a:buNone/>
            </a:pPr>
            <a:endParaRPr sz="1800"/>
          </a:p>
          <a:p>
            <a:pPr marL="228600" lvl="0" indent="-140017" algn="just" rtl="0">
              <a:lnSpc>
                <a:spcPct val="90000"/>
              </a:lnSpc>
              <a:spcBef>
                <a:spcPts val="1000"/>
              </a:spcBef>
              <a:spcAft>
                <a:spcPts val="0"/>
              </a:spcAft>
              <a:buClr>
                <a:schemeClr val="dk1"/>
              </a:buClr>
              <a:buSzPct val="100000"/>
              <a:buNone/>
            </a:pPr>
            <a:endParaRPr sz="1800"/>
          </a:p>
          <a:p>
            <a:pPr marL="228600" lvl="0" indent="-140017" algn="just" rtl="0">
              <a:lnSpc>
                <a:spcPct val="90000"/>
              </a:lnSpc>
              <a:spcBef>
                <a:spcPts val="1000"/>
              </a:spcBef>
              <a:spcAft>
                <a:spcPts val="0"/>
              </a:spcAft>
              <a:buClr>
                <a:schemeClr val="dk1"/>
              </a:buClr>
              <a:buSzPct val="100000"/>
              <a:buNone/>
            </a:pPr>
            <a:endParaRPr sz="1800"/>
          </a:p>
          <a:p>
            <a:pPr marL="228600" lvl="0" indent="-140017" algn="just" rtl="0">
              <a:lnSpc>
                <a:spcPct val="90000"/>
              </a:lnSpc>
              <a:spcBef>
                <a:spcPts val="1000"/>
              </a:spcBef>
              <a:spcAft>
                <a:spcPts val="0"/>
              </a:spcAft>
              <a:buClr>
                <a:schemeClr val="dk1"/>
              </a:buClr>
              <a:buSzPct val="100000"/>
              <a:buNone/>
            </a:pPr>
            <a:endParaRPr sz="1800"/>
          </a:p>
        </p:txBody>
      </p:sp>
      <p:sp>
        <p:nvSpPr>
          <p:cNvPr id="124" name="Google Shape;124;p1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25" name="Google Shape;1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26" name="Google Shape;1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981200" y="116632"/>
            <a:ext cx="7467600" cy="10801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INTRODUCTION</a:t>
            </a:r>
            <a:r>
              <a:rPr lang="en-US" sz="3200" b="1" u="sng">
                <a:solidFill>
                  <a:srgbClr val="2F5496"/>
                </a:solidFill>
                <a:latin typeface="Times New Roman"/>
                <a:ea typeface="Times New Roman"/>
                <a:cs typeface="Times New Roman"/>
                <a:sym typeface="Times New Roman"/>
              </a:rPr>
              <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32" name="Google Shape;132;p17"/>
          <p:cNvSpPr txBox="1">
            <a:spLocks noGrp="1"/>
          </p:cNvSpPr>
          <p:nvPr>
            <p:ph type="body" idx="1"/>
          </p:nvPr>
        </p:nvSpPr>
        <p:spPr>
          <a:xfrm>
            <a:off x="623392" y="914400"/>
            <a:ext cx="10945216" cy="5322912"/>
          </a:xfrm>
          <a:prstGeom prst="rect">
            <a:avLst/>
          </a:prstGeom>
          <a:noFill/>
          <a:ln>
            <a:noFill/>
          </a:ln>
        </p:spPr>
        <p:txBody>
          <a:bodyPr spcFirstLastPara="1" wrap="square" lIns="91425" tIns="45700" rIns="91425" bIns="45700" anchor="t" anchorCtr="0">
            <a:noAutofit/>
          </a:bodyPr>
          <a:lstStyle/>
          <a:p>
            <a:pPr marL="457200" marR="495300" lvl="0" indent="-368300" algn="just" rtl="0">
              <a:lnSpc>
                <a:spcPct val="15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The project is built using Flutter, which is </a:t>
            </a:r>
            <a:r>
              <a:rPr lang="en-US" sz="2200">
                <a:latin typeface="Times New Roman"/>
                <a:ea typeface="Times New Roman"/>
                <a:cs typeface="Times New Roman"/>
                <a:sym typeface="Times New Roman"/>
              </a:rPr>
              <a:t>an open-source framework by Google for building beautiful, natively compiled, multi-platform applications from a single codebase. </a:t>
            </a:r>
            <a:endParaRPr sz="2200">
              <a:latin typeface="Times New Roman"/>
              <a:ea typeface="Times New Roman"/>
              <a:cs typeface="Times New Roman"/>
              <a:sym typeface="Times New Roman"/>
            </a:endParaRPr>
          </a:p>
          <a:p>
            <a:pPr marL="457200" marR="495300" lvl="0" indent="-368300" algn="just" rtl="0">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The Flutter framework consists of both a software development kit (SDK) and their widget-based UI library. This library consists of various reusable UI elements, such as sliders, buttons, and text inputs. </a:t>
            </a:r>
            <a:endParaRPr sz="2200">
              <a:latin typeface="Times New Roman"/>
              <a:ea typeface="Times New Roman"/>
              <a:cs typeface="Times New Roman"/>
              <a:sym typeface="Times New Roman"/>
            </a:endParaRPr>
          </a:p>
          <a:p>
            <a:pPr marL="457200" marR="495300" lvl="0" indent="-368300" algn="just" rtl="0">
              <a:lnSpc>
                <a:spcPct val="15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The main objective of the flight ticket booking application is to allow users to book flight tickets in a convenient manner.</a:t>
            </a:r>
            <a:endParaRPr sz="2200">
              <a:highlight>
                <a:srgbClr val="FFFFFF"/>
              </a:highlight>
              <a:latin typeface="Times New Roman"/>
              <a:ea typeface="Times New Roman"/>
              <a:cs typeface="Times New Roman"/>
              <a:sym typeface="Times New Roman"/>
            </a:endParaRPr>
          </a:p>
          <a:p>
            <a:pPr marL="457200" marR="495300" lvl="0" indent="-368300" algn="just" rtl="0">
              <a:lnSpc>
                <a:spcPct val="15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Flight booking is made simple as that of a taps and swipes.</a:t>
            </a:r>
            <a:endParaRPr sz="2200">
              <a:highlight>
                <a:srgbClr val="FFFFFF"/>
              </a:highlight>
              <a:latin typeface="Times New Roman"/>
              <a:ea typeface="Times New Roman"/>
              <a:cs typeface="Times New Roman"/>
              <a:sym typeface="Times New Roman"/>
            </a:endParaRPr>
          </a:p>
          <a:p>
            <a:pPr marL="457200" lvl="0" indent="-368300" algn="just" rtl="0">
              <a:lnSpc>
                <a:spcPct val="12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The various features present in the application are login, search flights, view trips, view booking details, one way and round trips.</a:t>
            </a:r>
            <a:endParaRPr sz="2200">
              <a:highlight>
                <a:srgbClr val="FFFFFF"/>
              </a:highlight>
              <a:latin typeface="Times New Roman"/>
              <a:ea typeface="Times New Roman"/>
              <a:cs typeface="Times New Roman"/>
              <a:sym typeface="Times New Roman"/>
            </a:endParaRPr>
          </a:p>
        </p:txBody>
      </p:sp>
      <p:sp>
        <p:nvSpPr>
          <p:cNvPr id="133" name="Google Shape;133;p1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34" name="Google Shape;1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35" name="Google Shape;1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body" idx="1"/>
          </p:nvPr>
        </p:nvSpPr>
        <p:spPr>
          <a:xfrm>
            <a:off x="526475" y="1191399"/>
            <a:ext cx="11399400" cy="5295300"/>
          </a:xfrm>
          <a:prstGeom prst="rect">
            <a:avLst/>
          </a:prstGeom>
          <a:noFill/>
          <a:ln>
            <a:noFill/>
          </a:ln>
        </p:spPr>
        <p:txBody>
          <a:bodyPr spcFirstLastPara="1" wrap="square" lIns="91425" tIns="45700" rIns="91425" bIns="45700" anchor="t" anchorCtr="0">
            <a:normAutofit lnSpcReduction="10000"/>
          </a:bodyPr>
          <a:lstStyle/>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 paper [1], the author discussed the usability of an flight booking system cannot be predicted without considering the flexible behavior of travelers. However, travelers' flexible behavior is molded by a number of service quality attributes. In this paper, service quality attributes along with external variables were computed to determine their association with flexible behavior of travelers and to also ascertain their individual range and strength of association.</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Paper [2] discussed how Integrated Development Environments (IDEs) provide a convenient standalone solution that supports developers during various phases of software development. The focus in this paper is on Visual Studio IDE. The author instrumented the previously unexplored Visual Studio IDE and tracked the interactions of developers at an industry partner’s software-development department</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Paper [3] discussed about cross platform development using Flutter. Cross-platform mobile development today is full of compromise .Flutter is an open-source SDK for creating high-performance, high- fidelity mobile apps for iOS and Android.</a:t>
            </a:r>
            <a:endParaRPr sz="19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800">
              <a:latin typeface="Times New Roman"/>
              <a:ea typeface="Times New Roman"/>
              <a:cs typeface="Times New Roman"/>
              <a:sym typeface="Times New Roman"/>
            </a:endParaRPr>
          </a:p>
        </p:txBody>
      </p:sp>
      <p:sp>
        <p:nvSpPr>
          <p:cNvPr id="141" name="Google Shape;141;p1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42" name="Google Shape;1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43" name="Google Shape;143;p18"/>
          <p:cNvSpPr txBox="1"/>
          <p:nvPr/>
        </p:nvSpPr>
        <p:spPr>
          <a:xfrm>
            <a:off x="1981200" y="152400"/>
            <a:ext cx="8229600" cy="684312"/>
          </a:xfrm>
          <a:prstGeom prst="rect">
            <a:avLst/>
          </a:prstGeom>
          <a:noFill/>
          <a:ln>
            <a:noFill/>
          </a:ln>
        </p:spPr>
        <p:txBody>
          <a:bodyPr spcFirstLastPara="1" wrap="square" lIns="91425" tIns="45700" rIns="91425" bIns="45700" anchor="b" anchorCtr="0">
            <a:normAutofit fontScale="97500"/>
          </a:bodyPr>
          <a:lstStyle/>
          <a:p>
            <a:pPr marL="0" marR="0" lvl="0" indent="0" algn="ctr" rtl="0">
              <a:spcBef>
                <a:spcPts val="0"/>
              </a:spcBef>
              <a:spcAft>
                <a:spcPts val="0"/>
              </a:spcAft>
              <a:buClr>
                <a:srgbClr val="2F5496"/>
              </a:buClr>
              <a:buSzPct val="100000"/>
              <a:buFont typeface="Times New Roman"/>
              <a:buNone/>
            </a:pPr>
            <a:r>
              <a:rPr lang="en-US" sz="3000" b="1" i="0" u="none" strike="noStrike" cap="small">
                <a:solidFill>
                  <a:srgbClr val="2F5496"/>
                </a:solidFill>
                <a:latin typeface="Times New Roman"/>
                <a:ea typeface="Times New Roman"/>
                <a:cs typeface="Times New Roman"/>
                <a:sym typeface="Times New Roman"/>
              </a:rPr>
              <a:t>LITERATURE</a:t>
            </a:r>
            <a:r>
              <a:rPr lang="en-US" sz="3000" b="1" i="0" u="none" strike="noStrike" cap="small">
                <a:solidFill>
                  <a:schemeClr val="accent1"/>
                </a:solidFill>
                <a:latin typeface="Times New Roman"/>
                <a:ea typeface="Times New Roman"/>
                <a:cs typeface="Times New Roman"/>
                <a:sym typeface="Times New Roman"/>
              </a:rPr>
              <a:t> </a:t>
            </a:r>
            <a:r>
              <a:rPr lang="en-US" sz="3000" b="1" i="0" u="none" strike="noStrike" cap="small">
                <a:solidFill>
                  <a:srgbClr val="2F5496"/>
                </a:solidFill>
                <a:latin typeface="Times New Roman"/>
                <a:ea typeface="Times New Roman"/>
                <a:cs typeface="Times New Roman"/>
                <a:sym typeface="Times New Roman"/>
              </a:rPr>
              <a:t>SURVEY</a:t>
            </a:r>
            <a:endParaRPr/>
          </a:p>
        </p:txBody>
      </p:sp>
      <p:sp>
        <p:nvSpPr>
          <p:cNvPr id="144" name="Google Shape;1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body" idx="1"/>
          </p:nvPr>
        </p:nvSpPr>
        <p:spPr>
          <a:xfrm>
            <a:off x="335360" y="1196752"/>
            <a:ext cx="11521200" cy="5040600"/>
          </a:xfrm>
          <a:prstGeom prst="rect">
            <a:avLst/>
          </a:prstGeom>
          <a:noFill/>
          <a:ln>
            <a:noFill/>
          </a:ln>
        </p:spPr>
        <p:txBody>
          <a:bodyPr spcFirstLastPara="1" wrap="square" lIns="91425" tIns="45700" rIns="91425" bIns="45700" anchor="t" anchorCtr="0">
            <a:normAutofit/>
          </a:bodyPr>
          <a:lstStyle/>
          <a:p>
            <a:pPr marL="457200" lvl="0" indent="-349250" algn="l" rtl="0">
              <a:lnSpc>
                <a:spcPct val="150000"/>
              </a:lnSpc>
              <a:spcBef>
                <a:spcPts val="0"/>
              </a:spcBef>
              <a:spcAft>
                <a:spcPts val="0"/>
              </a:spcAft>
              <a:buSzPts val="1900"/>
              <a:buChar char="•"/>
            </a:pPr>
            <a:r>
              <a:rPr lang="en-US" sz="1900">
                <a:latin typeface="Times New Roman"/>
                <a:ea typeface="Times New Roman"/>
                <a:cs typeface="Times New Roman"/>
                <a:sym typeface="Times New Roman"/>
              </a:rPr>
              <a:t>Paper [4]</a:t>
            </a:r>
            <a:r>
              <a:rPr lang="en-US" sz="1900" b="1">
                <a:latin typeface="Times New Roman"/>
                <a:ea typeface="Times New Roman"/>
                <a:cs typeface="Times New Roman"/>
                <a:sym typeface="Times New Roman"/>
              </a:rPr>
              <a:t> </a:t>
            </a:r>
            <a:r>
              <a:rPr lang="en-US" sz="1900">
                <a:latin typeface="Times New Roman"/>
                <a:ea typeface="Times New Roman"/>
                <a:cs typeface="Times New Roman"/>
                <a:sym typeface="Times New Roman"/>
              </a:rPr>
              <a:t>discussed how </a:t>
            </a:r>
            <a:r>
              <a:rPr lang="en-US" sz="1900">
                <a:highlight>
                  <a:srgbClr val="FFFFFF"/>
                </a:highlight>
                <a:latin typeface="Times New Roman"/>
                <a:ea typeface="Times New Roman"/>
                <a:cs typeface="Times New Roman"/>
                <a:sym typeface="Times New Roman"/>
              </a:rPr>
              <a:t>smartphones have introduced great easiness in our daily life by mobile applications. Nowadays, it is possible to complete tasks on-the-go, without the need of computer. One of the facilities provided is the mechanism to buy flight tickets via mobile phones. However, in the development phase, often poor consideration of end-users' usability requirements leads to under utilization of such facility, thus decreasing potential profit of companies. The purpose of this work is to investigate usability problems for mobile flight booking applications on touch-screen phones and suggest solutions. </a:t>
            </a:r>
            <a:endParaRPr sz="1900">
              <a:highlight>
                <a:srgbClr val="FFFFFF"/>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Paper [5] discussed </a:t>
            </a:r>
            <a:r>
              <a:rPr lang="en-US" sz="1900">
                <a:highlight>
                  <a:srgbClr val="FFFFFF"/>
                </a:highlight>
                <a:latin typeface="Times New Roman"/>
                <a:ea typeface="Times New Roman"/>
                <a:cs typeface="Times New Roman"/>
                <a:sym typeface="Times New Roman"/>
              </a:rPr>
              <a:t>the historical development of airlines reservations systems is traced. Characteristics are defined which are those of any real-time, conversational, highly interactive system. The structure of the system is described--agent terminal area, communications facilities, and central site. Lessons learned in the design, development, testing, implementation, and tuning of two generations of systems are discussed.</a:t>
            </a:r>
            <a:endParaRPr sz="1900" b="1">
              <a:highlight>
                <a:srgbClr val="FFFFFF"/>
              </a:highlight>
              <a:latin typeface="Times New Roman"/>
              <a:ea typeface="Times New Roman"/>
              <a:cs typeface="Times New Roman"/>
              <a:sym typeface="Times New Roman"/>
            </a:endParaRPr>
          </a:p>
        </p:txBody>
      </p:sp>
      <p:sp>
        <p:nvSpPr>
          <p:cNvPr id="150" name="Google Shape;150;p19"/>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51" name="Google Shape;151;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52" name="Google Shape;152;p19"/>
          <p:cNvSpPr txBox="1"/>
          <p:nvPr/>
        </p:nvSpPr>
        <p:spPr>
          <a:xfrm>
            <a:off x="1981200" y="152400"/>
            <a:ext cx="8229600" cy="684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F5496"/>
              </a:buClr>
              <a:buSzPts val="3000"/>
              <a:buFont typeface="Times New Roman"/>
              <a:buNone/>
            </a:pPr>
            <a:r>
              <a:rPr lang="en-US" sz="3000" b="1" i="0" u="none" strike="noStrike" cap="small">
                <a:solidFill>
                  <a:srgbClr val="2F5496"/>
                </a:solidFill>
                <a:latin typeface="Times New Roman"/>
                <a:ea typeface="Times New Roman"/>
                <a:cs typeface="Times New Roman"/>
                <a:sym typeface="Times New Roman"/>
              </a:rPr>
              <a:t>LITERATURE</a:t>
            </a:r>
            <a:r>
              <a:rPr lang="en-US" sz="3000" b="1" i="0" u="none" strike="noStrike" cap="small">
                <a:solidFill>
                  <a:schemeClr val="accent1"/>
                </a:solidFill>
                <a:latin typeface="Times New Roman"/>
                <a:ea typeface="Times New Roman"/>
                <a:cs typeface="Times New Roman"/>
                <a:sym typeface="Times New Roman"/>
              </a:rPr>
              <a:t> </a:t>
            </a:r>
            <a:r>
              <a:rPr lang="en-US" sz="3000" b="1" i="0" u="none" strike="noStrike" cap="small">
                <a:solidFill>
                  <a:srgbClr val="2F5496"/>
                </a:solidFill>
                <a:latin typeface="Times New Roman"/>
                <a:ea typeface="Times New Roman"/>
                <a:cs typeface="Times New Roman"/>
                <a:sym typeface="Times New Roman"/>
              </a:rPr>
              <a:t>SURVEY</a:t>
            </a:r>
            <a:endParaRPr/>
          </a:p>
        </p:txBody>
      </p:sp>
      <p:sp>
        <p:nvSpPr>
          <p:cNvPr id="153" name="Google Shape;153;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2135560" y="146036"/>
            <a:ext cx="7467600" cy="78656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Requirements</a:t>
            </a:r>
            <a:endParaRPr/>
          </a:p>
        </p:txBody>
      </p:sp>
      <p:sp>
        <p:nvSpPr>
          <p:cNvPr id="159" name="Google Shape;159;p20"/>
          <p:cNvSpPr txBox="1">
            <a:spLocks noGrp="1"/>
          </p:cNvSpPr>
          <p:nvPr>
            <p:ph type="body" idx="1"/>
          </p:nvPr>
        </p:nvSpPr>
        <p:spPr>
          <a:xfrm>
            <a:off x="359376" y="992124"/>
            <a:ext cx="11353247" cy="5245188"/>
          </a:xfrm>
          <a:prstGeom prst="rect">
            <a:avLst/>
          </a:prstGeom>
          <a:noFill/>
          <a:ln>
            <a:noFill/>
          </a:ln>
        </p:spPr>
        <p:txBody>
          <a:bodyPr spcFirstLastPara="1" wrap="square" lIns="91425" tIns="45700" rIns="91425" bIns="45700" anchor="t" anchorCtr="0">
            <a:normAutofit/>
          </a:bodyPr>
          <a:lstStyle/>
          <a:p>
            <a:pPr marL="457200" lvl="0" indent="-349250" algn="just" rtl="0">
              <a:lnSpc>
                <a:spcPct val="115000"/>
              </a:lnSpc>
              <a:spcBef>
                <a:spcPts val="500"/>
              </a:spcBef>
              <a:spcAft>
                <a:spcPts val="0"/>
              </a:spcAft>
              <a:buSzPts val="1900"/>
              <a:buFont typeface="Times New Roman"/>
              <a:buChar char="●"/>
            </a:pPr>
            <a:r>
              <a:rPr lang="en-US" sz="1900" b="1">
                <a:latin typeface="Times New Roman"/>
                <a:ea typeface="Times New Roman"/>
                <a:cs typeface="Times New Roman"/>
                <a:sym typeface="Times New Roman"/>
              </a:rPr>
              <a:t>Hardware Requirements</a:t>
            </a:r>
            <a:endParaRPr sz="1900" b="1">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processor used is Intel(R) Core (TM) i5-8265U CPU @ 1.60GHz.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capacity of Random-Access Memory (RAM) is 4GB.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capacity of the storage element of disk space is 2.99GB.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monitor used is HDMI monitor. </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keys available in the keyboard is 104 keys.</a:t>
            </a:r>
            <a:endParaRPr sz="1900">
              <a:highlight>
                <a:schemeClr val="lt1"/>
              </a:highlight>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b="1">
                <a:latin typeface="Times New Roman"/>
                <a:ea typeface="Times New Roman"/>
                <a:cs typeface="Times New Roman"/>
                <a:sym typeface="Times New Roman"/>
              </a:rPr>
              <a:t>Software Requirements</a:t>
            </a:r>
            <a:endParaRPr sz="1900" b="1">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Operating System: Windows 10</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Tools: Flutter</a:t>
            </a:r>
            <a:endParaRPr sz="1900">
              <a:latin typeface="Times New Roman"/>
              <a:ea typeface="Times New Roman"/>
              <a:cs typeface="Times New Roman"/>
              <a:sym typeface="Times New Roman"/>
            </a:endParaRPr>
          </a:p>
          <a:p>
            <a:pPr marL="457200" lvl="0" indent="-349250" algn="l"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Platform or IDE: Visual Studio Code</a:t>
            </a:r>
            <a:endParaRPr sz="1900">
              <a:latin typeface="Times New Roman"/>
              <a:ea typeface="Times New Roman"/>
              <a:cs typeface="Times New Roman"/>
              <a:sym typeface="Times New Roman"/>
            </a:endParaRPr>
          </a:p>
          <a:p>
            <a:pPr marL="457200" marR="266700" lvl="0" indent="-349250" algn="just"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Network: Internet connection required</a:t>
            </a:r>
            <a:endParaRPr sz="1900">
              <a:latin typeface="Times New Roman"/>
              <a:ea typeface="Times New Roman"/>
              <a:cs typeface="Times New Roman"/>
              <a:sym typeface="Times New Roman"/>
            </a:endParaRPr>
          </a:p>
          <a:p>
            <a:pPr marL="228600" lvl="0" indent="0" algn="l" rtl="0">
              <a:lnSpc>
                <a:spcPct val="150000"/>
              </a:lnSpc>
              <a:spcBef>
                <a:spcPts val="0"/>
              </a:spcBef>
              <a:spcAft>
                <a:spcPts val="0"/>
              </a:spcAft>
              <a:buNone/>
            </a:pPr>
            <a:endParaRPr sz="1900" b="1">
              <a:latin typeface="Times New Roman"/>
              <a:ea typeface="Times New Roman"/>
              <a:cs typeface="Times New Roman"/>
              <a:sym typeface="Times New Roman"/>
            </a:endParaRPr>
          </a:p>
        </p:txBody>
      </p:sp>
      <p:sp>
        <p:nvSpPr>
          <p:cNvPr id="160" name="Google Shape;160;p2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61" name="Google Shape;16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62" name="Google Shape;16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System Design</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69" name="Google Shape;169;p2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a:p>
        </p:txBody>
      </p:sp>
      <p:sp>
        <p:nvSpPr>
          <p:cNvPr id="170" name="Google Shape;1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71" name="Google Shape;171;p21"/>
          <p:cNvSpPr txBox="1"/>
          <p:nvPr/>
        </p:nvSpPr>
        <p:spPr>
          <a:xfrm>
            <a:off x="515380" y="992124"/>
            <a:ext cx="11161240" cy="5173180"/>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0"/>
              </a:spcBef>
              <a:spcAft>
                <a:spcPts val="0"/>
              </a:spcAft>
              <a:buNone/>
            </a:pPr>
            <a:endParaRPr sz="2100" b="1" i="0" u="none" strike="noStrike" cap="none">
              <a:solidFill>
                <a:schemeClr val="dk1"/>
              </a:solidFill>
              <a:latin typeface="Times New Roman"/>
              <a:ea typeface="Times New Roman"/>
              <a:cs typeface="Times New Roman"/>
              <a:sym typeface="Times New Roman"/>
            </a:endParaRPr>
          </a:p>
        </p:txBody>
      </p:sp>
      <p:sp>
        <p:nvSpPr>
          <p:cNvPr id="172" name="Google Shape;17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pic>
        <p:nvPicPr>
          <p:cNvPr id="173" name="Google Shape;173;p21"/>
          <p:cNvPicPr preferRelativeResize="0"/>
          <p:nvPr/>
        </p:nvPicPr>
        <p:blipFill>
          <a:blip r:embed="rId3">
            <a:alphaModFix/>
          </a:blip>
          <a:stretch>
            <a:fillRect/>
          </a:stretch>
        </p:blipFill>
        <p:spPr>
          <a:xfrm>
            <a:off x="1672153" y="741425"/>
            <a:ext cx="8564699" cy="5002750"/>
          </a:xfrm>
          <a:prstGeom prst="rect">
            <a:avLst/>
          </a:prstGeom>
          <a:noFill/>
          <a:ln>
            <a:noFill/>
          </a:ln>
        </p:spPr>
      </p:pic>
      <p:sp>
        <p:nvSpPr>
          <p:cNvPr id="174" name="Google Shape;174;p21"/>
          <p:cNvSpPr txBox="1"/>
          <p:nvPr/>
        </p:nvSpPr>
        <p:spPr>
          <a:xfrm>
            <a:off x="3452950" y="5594313"/>
            <a:ext cx="5003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a:latin typeface="Times New Roman"/>
                <a:ea typeface="Times New Roman"/>
                <a:cs typeface="Times New Roman"/>
                <a:sym typeface="Times New Roman"/>
              </a:rPr>
              <a:t>Flutter Architecture</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1911</Words>
  <Application>Microsoft Office PowerPoint</Application>
  <PresentationFormat>Custom</PresentationFormat>
  <Paragraphs>327</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Flight Ticket Booking Application  </vt:lpstr>
      <vt:lpstr>AGENDA</vt:lpstr>
      <vt:lpstr>ABSTRACT </vt:lpstr>
      <vt:lpstr>About the Company</vt:lpstr>
      <vt:lpstr>INTRODUCTION </vt:lpstr>
      <vt:lpstr>Slide 6</vt:lpstr>
      <vt:lpstr>Slide 7</vt:lpstr>
      <vt:lpstr>Requirements</vt:lpstr>
      <vt:lpstr>System Design </vt:lpstr>
      <vt:lpstr>System Design </vt:lpstr>
      <vt:lpstr>System Design </vt:lpstr>
      <vt:lpstr>Slide 12</vt:lpstr>
      <vt:lpstr>Implementation </vt:lpstr>
      <vt:lpstr>Implementation </vt:lpstr>
      <vt:lpstr>Implementation </vt:lpstr>
      <vt:lpstr>Results </vt:lpstr>
      <vt:lpstr>Results </vt:lpstr>
      <vt:lpstr>Results </vt:lpstr>
      <vt:lpstr>Conclusion</vt:lpstr>
      <vt:lpstr>     Future Enhancements</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Ticket Booking Application  </dc:title>
  <cp:lastModifiedBy>SBM</cp:lastModifiedBy>
  <cp:revision>1</cp:revision>
  <dcterms:modified xsi:type="dcterms:W3CDTF">2022-01-12T13:23:46Z</dcterms:modified>
</cp:coreProperties>
</file>