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9" r:id="rId15"/>
    <p:sldId id="290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1" r:id="rId24"/>
    <p:sldId id="291" r:id="rId25"/>
    <p:sldId id="302" r:id="rId26"/>
    <p:sldId id="303" r:id="rId27"/>
    <p:sldId id="304" r:id="rId28"/>
    <p:sldId id="310" r:id="rId29"/>
    <p:sldId id="311" r:id="rId30"/>
    <p:sldId id="307" r:id="rId31"/>
    <p:sldId id="308" r:id="rId32"/>
    <p:sldId id="309" r:id="rId33"/>
    <p:sldId id="305" r:id="rId34"/>
    <p:sldId id="306" r:id="rId35"/>
    <p:sldId id="278" r:id="rId3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67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002F8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10366" y="389516"/>
            <a:ext cx="2402439" cy="872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3124" y="14691"/>
            <a:ext cx="11674475" cy="183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6524" y="2892342"/>
            <a:ext cx="16951050" cy="452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002F8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cloud.google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8172" y="10406384"/>
            <a:ext cx="1875963" cy="6810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57082" y="10689165"/>
            <a:ext cx="337756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25"/>
              </a:lnSpc>
            </a:pPr>
            <a:r>
              <a:rPr sz="1950" spc="5" dirty="0">
                <a:solidFill>
                  <a:srgbClr val="002363"/>
                </a:solidFill>
                <a:latin typeface="Roboto"/>
                <a:cs typeface="Roboto"/>
              </a:rPr>
              <a:t>ww</a:t>
            </a:r>
            <a:r>
              <a:rPr sz="1950" dirty="0">
                <a:solidFill>
                  <a:srgbClr val="002363"/>
                </a:solidFill>
                <a:latin typeface="Roboto"/>
                <a:cs typeface="Roboto"/>
              </a:rPr>
              <a:t>w</a:t>
            </a:r>
            <a:r>
              <a:rPr sz="1950" spc="-15" dirty="0">
                <a:solidFill>
                  <a:srgbClr val="002363"/>
                </a:solidFill>
                <a:latin typeface="Roboto"/>
                <a:cs typeface="Roboto"/>
              </a:rPr>
              <a:t>.v</a:t>
            </a:r>
            <a:r>
              <a:rPr sz="1950" spc="-5" dirty="0">
                <a:solidFill>
                  <a:srgbClr val="002363"/>
                </a:solidFill>
                <a:latin typeface="Roboto"/>
                <a:cs typeface="Roboto"/>
              </a:rPr>
              <a:t>i</a:t>
            </a:r>
            <a:r>
              <a:rPr sz="1950" spc="-20" dirty="0">
                <a:solidFill>
                  <a:srgbClr val="002363"/>
                </a:solidFill>
                <a:latin typeface="Roboto"/>
                <a:cs typeface="Roboto"/>
              </a:rPr>
              <a:t>dy</a:t>
            </a:r>
            <a:r>
              <a:rPr sz="1950" spc="-10" dirty="0">
                <a:solidFill>
                  <a:srgbClr val="002363"/>
                </a:solidFill>
                <a:latin typeface="Roboto"/>
                <a:cs typeface="Roboto"/>
              </a:rPr>
              <a:t>ashil</a:t>
            </a:r>
            <a:r>
              <a:rPr sz="1950" spc="-15" dirty="0">
                <a:solidFill>
                  <a:srgbClr val="002363"/>
                </a:solidFill>
                <a:latin typeface="Roboto"/>
                <a:cs typeface="Roboto"/>
              </a:rPr>
              <a:t>pu</a:t>
            </a:r>
            <a:r>
              <a:rPr sz="1950" spc="-25" dirty="0">
                <a:solidFill>
                  <a:srgbClr val="002363"/>
                </a:solidFill>
                <a:latin typeface="Roboto"/>
                <a:cs typeface="Roboto"/>
              </a:rPr>
              <a:t>n</a:t>
            </a:r>
            <a:r>
              <a:rPr sz="1950" spc="-10" dirty="0">
                <a:solidFill>
                  <a:srgbClr val="002363"/>
                </a:solidFill>
                <a:latin typeface="Roboto"/>
                <a:cs typeface="Roboto"/>
              </a:rPr>
              <a:t>iv</a:t>
            </a:r>
            <a:r>
              <a:rPr sz="1950" spc="-5" dirty="0">
                <a:solidFill>
                  <a:srgbClr val="002363"/>
                </a:solidFill>
                <a:latin typeface="Roboto"/>
                <a:cs typeface="Roboto"/>
              </a:rPr>
              <a:t>e</a:t>
            </a:r>
            <a:r>
              <a:rPr sz="1950" spc="15" dirty="0">
                <a:solidFill>
                  <a:srgbClr val="002363"/>
                </a:solidFill>
                <a:latin typeface="Roboto"/>
                <a:cs typeface="Roboto"/>
              </a:rPr>
              <a:t>ísity.com</a:t>
            </a:r>
            <a:endParaRPr sz="195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444085" cy="11307445"/>
            <a:chOff x="0" y="0"/>
            <a:chExt cx="17444085" cy="11307445"/>
          </a:xfrm>
        </p:grpSpPr>
        <p:sp>
          <p:nvSpPr>
            <p:cNvPr id="5" name="object 5"/>
            <p:cNvSpPr/>
            <p:nvPr/>
          </p:nvSpPr>
          <p:spPr>
            <a:xfrm>
              <a:off x="2680127" y="10450362"/>
              <a:ext cx="3790950" cy="669925"/>
            </a:xfrm>
            <a:custGeom>
              <a:avLst/>
              <a:gdLst/>
              <a:ahLst/>
              <a:cxnLst/>
              <a:rect l="l" t="t" r="r" b="b"/>
              <a:pathLst>
                <a:path w="3790950" h="669925">
                  <a:moveTo>
                    <a:pt x="3790879" y="0"/>
                  </a:moveTo>
                  <a:lnTo>
                    <a:pt x="0" y="0"/>
                  </a:lnTo>
                  <a:lnTo>
                    <a:pt x="0" y="669717"/>
                  </a:lnTo>
                  <a:lnTo>
                    <a:pt x="3790879" y="669717"/>
                  </a:lnTo>
                  <a:lnTo>
                    <a:pt x="3790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6759280" cy="113072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203724" y="10199061"/>
              <a:ext cx="2240915" cy="921385"/>
            </a:xfrm>
            <a:custGeom>
              <a:avLst/>
              <a:gdLst/>
              <a:ahLst/>
              <a:cxnLst/>
              <a:rect l="l" t="t" r="r" b="b"/>
              <a:pathLst>
                <a:path w="2240915" h="921384">
                  <a:moveTo>
                    <a:pt x="2240350" y="0"/>
                  </a:moveTo>
                  <a:lnTo>
                    <a:pt x="0" y="0"/>
                  </a:lnTo>
                  <a:lnTo>
                    <a:pt x="0" y="921019"/>
                  </a:lnTo>
                  <a:lnTo>
                    <a:pt x="2240350" y="921019"/>
                  </a:lnTo>
                  <a:lnTo>
                    <a:pt x="2240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3164" y="2521808"/>
              <a:ext cx="4397771" cy="15945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32450" y="4971253"/>
            <a:ext cx="9178143" cy="6982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50" b="1" dirty="0">
                <a:solidFill>
                  <a:srgbClr val="76B043"/>
                </a:solidFill>
                <a:latin typeface="Arial"/>
                <a:cs typeface="Arial"/>
              </a:rPr>
              <a:t>A</a:t>
            </a:r>
            <a:r>
              <a:rPr lang="en-US" sz="4450" b="1" dirty="0">
                <a:solidFill>
                  <a:srgbClr val="76B043"/>
                </a:solidFill>
                <a:latin typeface="Arial"/>
                <a:cs typeface="Arial"/>
              </a:rPr>
              <a:t>I Powered, Resume Generator</a:t>
            </a:r>
            <a:endParaRPr sz="44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5437" y="6261101"/>
            <a:ext cx="11623969" cy="4560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33805">
              <a:lnSpc>
                <a:spcPct val="100600"/>
              </a:lnSpc>
              <a:spcBef>
                <a:spcPts val="95"/>
              </a:spcBef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Presented By:</a:t>
            </a:r>
          </a:p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                                1. Vaidhav       - 136</a:t>
            </a:r>
          </a:p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                                2. Sachin          - 130</a:t>
            </a:r>
          </a:p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                                3. Chandrapal - 118</a:t>
            </a:r>
          </a:p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                                4. Shreerenu   - 151</a:t>
            </a:r>
          </a:p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                                5. Tanmayee   - 134</a:t>
            </a:r>
          </a:p>
          <a:p>
            <a:pPr marL="12700" marR="5080">
              <a:lnSpc>
                <a:spcPct val="100600"/>
              </a:lnSpc>
              <a:spcBef>
                <a:spcPts val="95"/>
              </a:spcBef>
            </a:pP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                                  </a:t>
            </a:r>
            <a:endParaRPr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6381AD7-9900-C2E8-1531-8B92C3E4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122237"/>
            <a:ext cx="13944600" cy="1106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250" y="1235075"/>
            <a:ext cx="12475845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rgbClr val="A6182D"/>
                </a:solidFill>
                <a:latin typeface="Times New Roman"/>
                <a:cs typeface="Times New Roman"/>
              </a:rPr>
              <a:t>Inputs &amp; Outputs Diagram</a:t>
            </a:r>
            <a:endParaRPr sz="425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2FECE-3E12-08F8-3D97-21AB2EF05EE6}"/>
              </a:ext>
            </a:extLst>
          </p:cNvPr>
          <p:cNvSpPr txBox="1"/>
          <p:nvPr/>
        </p:nvSpPr>
        <p:spPr>
          <a:xfrm>
            <a:off x="2203450" y="3292475"/>
            <a:ext cx="149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37508C-3C75-3944-BA32-8B27D258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2911475"/>
            <a:ext cx="103632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80" y="885911"/>
            <a:ext cx="14535150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rgbClr val="A6182D"/>
                </a:solidFill>
                <a:latin typeface="Times New Roman"/>
                <a:cs typeface="Times New Roman"/>
              </a:rPr>
              <a:t>Tech stack to implement </a:t>
            </a:r>
            <a:r>
              <a:rPr lang="en-IN" sz="4250" spc="15" dirty="0" err="1">
                <a:solidFill>
                  <a:srgbClr val="A6182D"/>
                </a:solidFill>
                <a:latin typeface="Times New Roman"/>
                <a:cs typeface="Times New Roman"/>
              </a:rPr>
              <a:t>ResumeAI</a:t>
            </a:r>
            <a:endParaRPr sz="425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C20CB-A0DF-FBE0-46B3-03BF71E3E1A4}"/>
              </a:ext>
            </a:extLst>
          </p:cNvPr>
          <p:cNvSpPr txBox="1"/>
          <p:nvPr/>
        </p:nvSpPr>
        <p:spPr>
          <a:xfrm>
            <a:off x="9518650" y="61118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4BD1B7-7A72-837C-5285-036D3460B538}"/>
              </a:ext>
            </a:extLst>
          </p:cNvPr>
          <p:cNvSpPr txBox="1"/>
          <p:nvPr/>
        </p:nvSpPr>
        <p:spPr>
          <a:xfrm>
            <a:off x="8725824" y="6111875"/>
            <a:ext cx="132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99EDC1-EF8A-834A-1091-F2789A50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454275"/>
            <a:ext cx="14535150" cy="796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353" y="1006475"/>
            <a:ext cx="14535150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/>
                <a:cs typeface="Times New Roman"/>
              </a:rPr>
              <a:t>Kay Benefits and Impact</a:t>
            </a:r>
            <a:endParaRPr sz="42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9068" y="2640789"/>
            <a:ext cx="14942185" cy="4834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E45B8-5A13-663A-70CE-2CF956D5D9D4}"/>
              </a:ext>
            </a:extLst>
          </p:cNvPr>
          <p:cNvSpPr txBox="1"/>
          <p:nvPr/>
        </p:nvSpPr>
        <p:spPr>
          <a:xfrm>
            <a:off x="1829068" y="2385591"/>
            <a:ext cx="166868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1.  Automates Resume Creation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– Saves time and ensures professional formatting.</a:t>
            </a:r>
          </a:p>
          <a:p>
            <a:endParaRPr lang="en-US" sz="3600" b="1" dirty="0"/>
          </a:p>
          <a:p>
            <a:r>
              <a:rPr lang="en-US" sz="3600" b="1" dirty="0"/>
              <a:t>2.  AI-Powered Interview Preparation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– Prepares candidates for real-world job interviews.</a:t>
            </a:r>
          </a:p>
          <a:p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US" sz="3600" b="1" dirty="0"/>
              <a:t>3. Job Market Insights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– Helps users target the right companies with probability  estimates.</a:t>
            </a:r>
          </a:p>
          <a:p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US" sz="3600" b="1" dirty="0"/>
              <a:t>4. User-Friendly &amp; Accessible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– No prior knowledge of resume writing is required.</a:t>
            </a:r>
          </a:p>
          <a:p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US" sz="3600" b="1" dirty="0"/>
              <a:t>5. Storage &amp; Reusability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– Allows users to edit, update, and refine resumes.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B44F6-8E62-3404-8D78-BB767C0B3F77}"/>
              </a:ext>
            </a:extLst>
          </p:cNvPr>
          <p:cNvSpPr txBox="1"/>
          <p:nvPr/>
        </p:nvSpPr>
        <p:spPr>
          <a:xfrm>
            <a:off x="908050" y="508660"/>
            <a:ext cx="99822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System Component Interaction &amp;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BD7E6-C73F-C085-BE94-8B8B7A338167}"/>
              </a:ext>
            </a:extLst>
          </p:cNvPr>
          <p:cNvSpPr txBox="1"/>
          <p:nvPr/>
        </p:nvSpPr>
        <p:spPr>
          <a:xfrm>
            <a:off x="1108635" y="2291538"/>
            <a:ext cx="146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 1. User Interaction (Frontend) → Backend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ACC87-A73B-048F-9940-EB551A6905D1}"/>
              </a:ext>
            </a:extLst>
          </p:cNvPr>
          <p:cNvSpPr txBox="1"/>
          <p:nvPr/>
        </p:nvSpPr>
        <p:spPr>
          <a:xfrm>
            <a:off x="1074644" y="3714736"/>
            <a:ext cx="19050000" cy="773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600" b="1" i="0" u="none" strike="noStrike" spc="10" dirty="0">
                <a:solidFill>
                  <a:srgbClr val="002F86"/>
                </a:solidFill>
                <a:effectLst/>
                <a:latin typeface="Calibri"/>
                <a:cs typeface="Calibri"/>
              </a:rPr>
              <a:t>U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ser opens the </a:t>
            </a:r>
            <a:r>
              <a:rPr lang="en-US" sz="3600" b="1" spc="10" dirty="0" err="1">
                <a:solidFill>
                  <a:srgbClr val="002F86"/>
                </a:solidFill>
                <a:latin typeface="Calibri"/>
                <a:cs typeface="Calibri"/>
              </a:rPr>
              <a:t>Streamlit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-based web application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endParaRPr lang="en-US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selects a preferred language &amp; resume template.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system guides the user through structured questions for resume-building.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                                             </a:t>
            </a:r>
            <a:r>
              <a:rPr lang="en-US" sz="3600" b="1" spc="10" dirty="0">
                <a:latin typeface="Calibri"/>
                <a:cs typeface="Calibri"/>
              </a:rPr>
              <a:t>or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Alternatively, the user can upload an audio file that is processed by the Speech-to-Text module.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Once data is collected, the frontend sends structured input data to the backend for processing.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04D9905-A1AE-6929-C7DE-158524D01F77}"/>
              </a:ext>
            </a:extLst>
          </p:cNvPr>
          <p:cNvSpPr/>
          <p:nvPr/>
        </p:nvSpPr>
        <p:spPr>
          <a:xfrm>
            <a:off x="4641850" y="462214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66B8087-553D-76F9-3453-89BEB1763A43}"/>
              </a:ext>
            </a:extLst>
          </p:cNvPr>
          <p:cNvSpPr/>
          <p:nvPr/>
        </p:nvSpPr>
        <p:spPr>
          <a:xfrm>
            <a:off x="4641850" y="6492876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243D6C-AD99-1A18-D2DB-06BC393975C1}"/>
              </a:ext>
            </a:extLst>
          </p:cNvPr>
          <p:cNvSpPr/>
          <p:nvPr/>
        </p:nvSpPr>
        <p:spPr>
          <a:xfrm>
            <a:off x="4641850" y="961707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0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06AA4-6BA5-4417-C427-AE93AA7D8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E7EAF-BA50-BDF3-9CD7-EEB816A2147C}"/>
              </a:ext>
            </a:extLst>
          </p:cNvPr>
          <p:cNvSpPr txBox="1"/>
          <p:nvPr/>
        </p:nvSpPr>
        <p:spPr>
          <a:xfrm>
            <a:off x="1974850" y="701675"/>
            <a:ext cx="99060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System Component Interaction &amp; Flow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5E222-7CF8-D7DA-895C-E14491340F51}"/>
              </a:ext>
            </a:extLst>
          </p:cNvPr>
          <p:cNvSpPr txBox="1"/>
          <p:nvPr/>
        </p:nvSpPr>
        <p:spPr>
          <a:xfrm>
            <a:off x="1842994" y="2281522"/>
            <a:ext cx="1181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2. Backend Processing (Data Validation &amp; Formatting)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7B5C2-61CB-3524-228D-37360D25BFB6}"/>
              </a:ext>
            </a:extLst>
          </p:cNvPr>
          <p:cNvSpPr txBox="1"/>
          <p:nvPr/>
        </p:nvSpPr>
        <p:spPr>
          <a:xfrm>
            <a:off x="1818715" y="4257292"/>
            <a:ext cx="16992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backend validates the input, ensuring no essential fields are missing</a:t>
            </a:r>
          </a:p>
          <a:p>
            <a:pPr rtl="0" fontAlgn="base"/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>
              <a:spcAft>
                <a:spcPts val="1200"/>
              </a:spcAft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If errors exist, the system prompts the user for corrections.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Once validated, data is stored in MySQL for further processing..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87C3D87-A382-1BF7-8153-7819B7EA5B64}"/>
              </a:ext>
            </a:extLst>
          </p:cNvPr>
          <p:cNvSpPr/>
          <p:nvPr/>
        </p:nvSpPr>
        <p:spPr>
          <a:xfrm>
            <a:off x="6813550" y="512127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6BBB251-90C8-3498-2C21-73A8E30327A5}"/>
              </a:ext>
            </a:extLst>
          </p:cNvPr>
          <p:cNvSpPr/>
          <p:nvPr/>
        </p:nvSpPr>
        <p:spPr>
          <a:xfrm>
            <a:off x="6800476" y="702627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1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89ADB-834B-E634-6B9E-D1E935A0F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6AF9F-9ED4-5D6B-9EB5-6D8A6BC10F9A}"/>
              </a:ext>
            </a:extLst>
          </p:cNvPr>
          <p:cNvSpPr txBox="1"/>
          <p:nvPr/>
        </p:nvSpPr>
        <p:spPr>
          <a:xfrm>
            <a:off x="1746250" y="854075"/>
            <a:ext cx="95250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System Component Interaction &amp; Flow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6120D-105E-ADDB-9B8E-540F87599D79}"/>
              </a:ext>
            </a:extLst>
          </p:cNvPr>
          <p:cNvSpPr txBox="1"/>
          <p:nvPr/>
        </p:nvSpPr>
        <p:spPr>
          <a:xfrm>
            <a:off x="1289050" y="2985688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3. </a:t>
            </a:r>
            <a:r>
              <a:rPr lang="en-IN" sz="3600" b="1" dirty="0"/>
              <a:t>AI-Powered Resume Generation (Gemini API)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3833A-5591-3C92-9429-D881C7F1AA33}"/>
              </a:ext>
            </a:extLst>
          </p:cNvPr>
          <p:cNvSpPr txBox="1"/>
          <p:nvPr/>
        </p:nvSpPr>
        <p:spPr>
          <a:xfrm>
            <a:off x="1289050" y="4740275"/>
            <a:ext cx="17983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backend sends structured resume data to the Gemini API.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>
              <a:spcAft>
                <a:spcPts val="1200"/>
              </a:spcAft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API analyzes and generates a formatted resume based on the chosen template.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response is returned in structured JSON format, which the backend converts into human-readable content.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8A311B1-8D9E-9BE7-4A20-46120F6B9D14}"/>
              </a:ext>
            </a:extLst>
          </p:cNvPr>
          <p:cNvSpPr/>
          <p:nvPr/>
        </p:nvSpPr>
        <p:spPr>
          <a:xfrm>
            <a:off x="6838576" y="565467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10DB6D-3C78-07C7-1E28-0AC1746EADB0}"/>
              </a:ext>
            </a:extLst>
          </p:cNvPr>
          <p:cNvSpPr/>
          <p:nvPr/>
        </p:nvSpPr>
        <p:spPr>
          <a:xfrm>
            <a:off x="6838576" y="751211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5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85D9E-2DE6-B079-99A6-6C5FABE18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6BC24-1517-92EE-3978-7FCF19B21699}"/>
              </a:ext>
            </a:extLst>
          </p:cNvPr>
          <p:cNvSpPr txBox="1"/>
          <p:nvPr/>
        </p:nvSpPr>
        <p:spPr>
          <a:xfrm>
            <a:off x="3041650" y="555315"/>
            <a:ext cx="95250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System Component Interaction &amp; Flow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09731-B576-07EE-A3A9-4BB19006C5F7}"/>
              </a:ext>
            </a:extLst>
          </p:cNvPr>
          <p:cNvSpPr txBox="1"/>
          <p:nvPr/>
        </p:nvSpPr>
        <p:spPr>
          <a:xfrm>
            <a:off x="1441450" y="2061082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4. AI-Generated Interview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8C754-7BF3-DBE0-B5C4-AC6703AC595E}"/>
              </a:ext>
            </a:extLst>
          </p:cNvPr>
          <p:cNvSpPr txBox="1"/>
          <p:nvPr/>
        </p:nvSpPr>
        <p:spPr>
          <a:xfrm>
            <a:off x="1289050" y="2832419"/>
            <a:ext cx="1881505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system extracts key skills, job roles, and experience from the user profile.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/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This information is sent to the Gemini API, which generates: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HR-related interview questions (soft skills, behavior, and goals).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Technical questions based on the user’s domain expertise.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Scenario-based &amp; problem-solving questions.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These 20 interview questions are displayed on the frontend and stored in the database for later retrieval.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4256B3D-C517-8A4C-742A-2520DB788930}"/>
              </a:ext>
            </a:extLst>
          </p:cNvPr>
          <p:cNvSpPr/>
          <p:nvPr/>
        </p:nvSpPr>
        <p:spPr>
          <a:xfrm>
            <a:off x="6738470" y="379723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EF0EE2C-643F-72E5-06EE-FD08CE8CB367}"/>
              </a:ext>
            </a:extLst>
          </p:cNvPr>
          <p:cNvSpPr/>
          <p:nvPr/>
        </p:nvSpPr>
        <p:spPr>
          <a:xfrm>
            <a:off x="6738470" y="870267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72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4735C-7D49-AAC8-F7B0-0EE33E78E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32AAC-8E60-D9FA-608D-EAE6C2A32A16}"/>
              </a:ext>
            </a:extLst>
          </p:cNvPr>
          <p:cNvSpPr txBox="1"/>
          <p:nvPr/>
        </p:nvSpPr>
        <p:spPr>
          <a:xfrm>
            <a:off x="3041650" y="555315"/>
            <a:ext cx="95250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System Component Interaction &amp; Flow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03BFE-3CE5-59EE-6277-B9124EEC7F12}"/>
              </a:ext>
            </a:extLst>
          </p:cNvPr>
          <p:cNvSpPr txBox="1"/>
          <p:nvPr/>
        </p:nvSpPr>
        <p:spPr>
          <a:xfrm>
            <a:off x="1099670" y="1703678"/>
            <a:ext cx="1558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5. AI-Powered Job Recommendation &amp; Probability Analysis</a:t>
            </a:r>
            <a:endParaRPr lang="en-IN" sz="36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3EA50-D900-3D77-E8CD-C16E6551F4C3}"/>
              </a:ext>
            </a:extLst>
          </p:cNvPr>
          <p:cNvSpPr txBox="1"/>
          <p:nvPr/>
        </p:nvSpPr>
        <p:spPr>
          <a:xfrm>
            <a:off x="1441450" y="3063875"/>
            <a:ext cx="17983200" cy="984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system analyzes user skills &amp; experience to find matching job roles.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/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Gemini API compares the user's profile with job market trends.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/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Companies are categorized into three hiring probability levels: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Safety (High Probability)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Moderate (Balanced Probability)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Reach (Challenging but possible)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/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A probability score (%) is calculated based on: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Skill &amp; job role match percentage.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Industry hiring trends.</a:t>
            </a:r>
          </a:p>
          <a:p>
            <a:pPr marL="742950" lvl="1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Past job placements (if historical data is available).</a:t>
            </a:r>
          </a:p>
          <a:p>
            <a:pPr lvl="1" rtl="0" fontAlgn="base">
              <a:spcAft>
                <a:spcPts val="1200"/>
              </a:spcAft>
            </a:pP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7AD85A3-6E4B-E289-2CFF-5A488DA1C0A7}"/>
              </a:ext>
            </a:extLst>
          </p:cNvPr>
          <p:cNvSpPr/>
          <p:nvPr/>
        </p:nvSpPr>
        <p:spPr>
          <a:xfrm>
            <a:off x="6738470" y="379723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2B1F0E4-6970-B40A-FDAB-E6C6206EDB74}"/>
              </a:ext>
            </a:extLst>
          </p:cNvPr>
          <p:cNvSpPr/>
          <p:nvPr/>
        </p:nvSpPr>
        <p:spPr>
          <a:xfrm>
            <a:off x="6730999" y="483540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5E2E90A-8242-BC73-93AD-FBF7154D27D5}"/>
              </a:ext>
            </a:extLst>
          </p:cNvPr>
          <p:cNvSpPr/>
          <p:nvPr/>
        </p:nvSpPr>
        <p:spPr>
          <a:xfrm>
            <a:off x="6730999" y="8050182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28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E488A-F73E-BCD1-5A14-EF8E0980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A0965-BD2B-E152-10D3-EE1F98CD7554}"/>
              </a:ext>
            </a:extLst>
          </p:cNvPr>
          <p:cNvSpPr txBox="1"/>
          <p:nvPr/>
        </p:nvSpPr>
        <p:spPr>
          <a:xfrm>
            <a:off x="3041650" y="555315"/>
            <a:ext cx="95250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System Component Interaction &amp; Flow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203A0-6045-C1D8-B891-D7434121D5EF}"/>
              </a:ext>
            </a:extLst>
          </p:cNvPr>
          <p:cNvSpPr txBox="1"/>
          <p:nvPr/>
        </p:nvSpPr>
        <p:spPr>
          <a:xfrm>
            <a:off x="1099670" y="2149475"/>
            <a:ext cx="15581780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6. </a:t>
            </a:r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File Generation &amp; Export System</a:t>
            </a:r>
            <a:endParaRPr lang="en-IN" sz="3600" b="1" dirty="0">
              <a:effectLst/>
            </a:endParaRPr>
          </a:p>
          <a:p>
            <a:endParaRPr lang="en-IN" sz="36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767D3-9D83-468E-E142-01DDFD31F172}"/>
              </a:ext>
            </a:extLst>
          </p:cNvPr>
          <p:cNvSpPr txBox="1"/>
          <p:nvPr/>
        </p:nvSpPr>
        <p:spPr>
          <a:xfrm>
            <a:off x="1898650" y="4430772"/>
            <a:ext cx="1337198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resume and interview questions are formatted for download.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>
              <a:spcAft>
                <a:spcPts val="1200"/>
              </a:spcAft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Users can export their resume in PDF or Word format.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A Letter of Intent (optional) is generated for job applications.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A41B325-55F9-7100-4904-BE093E3D7E51}"/>
              </a:ext>
            </a:extLst>
          </p:cNvPr>
          <p:cNvSpPr/>
          <p:nvPr/>
        </p:nvSpPr>
        <p:spPr>
          <a:xfrm>
            <a:off x="6881532" y="521772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8D21838-8D05-6BE5-3F93-F628174B4EBD}"/>
              </a:ext>
            </a:extLst>
          </p:cNvPr>
          <p:cNvSpPr/>
          <p:nvPr/>
        </p:nvSpPr>
        <p:spPr>
          <a:xfrm>
            <a:off x="6870700" y="688635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7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959" y="631154"/>
            <a:ext cx="9178291" cy="8502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5450" dirty="0"/>
              <a:t>Introduction</a:t>
            </a:r>
            <a:endParaRPr sz="5450" dirty="0"/>
          </a:p>
        </p:txBody>
      </p:sp>
      <p:sp>
        <p:nvSpPr>
          <p:cNvPr id="3" name="object 3"/>
          <p:cNvSpPr txBox="1"/>
          <p:nvPr/>
        </p:nvSpPr>
        <p:spPr>
          <a:xfrm>
            <a:off x="1728021" y="2301875"/>
            <a:ext cx="16459200" cy="67236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buNone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In today’s</a:t>
            </a:r>
            <a:r>
              <a:rPr lang="en-US" sz="4000" dirty="0"/>
              <a:t>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competitive job market, job seekers struggle with resume creation, interview preparation, and identifying suitable companies. Our AI-powered chatbot simplifies this process by:</a:t>
            </a:r>
          </a:p>
          <a:p>
            <a:pPr>
              <a:buNone/>
            </a:pP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1. Generating well-structured resumes based on user input.</a:t>
            </a:r>
          </a:p>
          <a:p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2. Predicting 20 relevant interview questions.</a:t>
            </a:r>
          </a:p>
          <a:p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3. Suggesting companies categorized as safety, moderate, and reach, with hiring probability.</a:t>
            </a:r>
          </a:p>
          <a:p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Built using </a:t>
            </a:r>
            <a:r>
              <a:rPr lang="en-US" sz="3600" b="1" spc="10" dirty="0">
                <a:solidFill>
                  <a:srgbClr val="00B050"/>
                </a:solidFill>
                <a:latin typeface="Calibri"/>
                <a:cs typeface="Calibri"/>
              </a:rPr>
              <a:t>Gemini API, </a:t>
            </a:r>
            <a:r>
              <a:rPr lang="en-US" sz="3600" b="1" spc="10" dirty="0" err="1">
                <a:solidFill>
                  <a:srgbClr val="00B050"/>
                </a:solidFill>
                <a:latin typeface="Calibri"/>
                <a:cs typeface="Calibri"/>
              </a:rPr>
              <a:t>Jupyter</a:t>
            </a:r>
            <a:r>
              <a:rPr lang="en-US" sz="3600" b="1" spc="10" dirty="0">
                <a:solidFill>
                  <a:srgbClr val="00B050"/>
                </a:solidFill>
                <a:latin typeface="Calibri"/>
                <a:cs typeface="Calibri"/>
              </a:rPr>
              <a:t> Notebook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, </a:t>
            </a:r>
            <a:r>
              <a:rPr lang="en-US" sz="3600" b="1" spc="10" dirty="0">
                <a:solidFill>
                  <a:srgbClr val="00B050"/>
                </a:solidFill>
                <a:latin typeface="Calibri"/>
                <a:cs typeface="Calibri"/>
              </a:rPr>
              <a:t>Streamlit, and MySQL.</a:t>
            </a:r>
            <a:endParaRPr sz="3600" b="1" spc="1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BFD25-ACC0-F78B-262A-95C10AAE6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9956E-F216-0AA2-996F-9F96E31458F6}"/>
              </a:ext>
            </a:extLst>
          </p:cNvPr>
          <p:cNvSpPr txBox="1"/>
          <p:nvPr/>
        </p:nvSpPr>
        <p:spPr>
          <a:xfrm>
            <a:off x="3041650" y="555315"/>
            <a:ext cx="95250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System Component Interaction &amp; Flow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42FC9-497E-084F-0814-9CF30F4EA4D6}"/>
              </a:ext>
            </a:extLst>
          </p:cNvPr>
          <p:cNvSpPr txBox="1"/>
          <p:nvPr/>
        </p:nvSpPr>
        <p:spPr>
          <a:xfrm>
            <a:off x="1099670" y="2149475"/>
            <a:ext cx="15581780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7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Database Management (User Data Storage &amp; Retrieval)</a:t>
            </a:r>
            <a:endParaRPr lang="en-IN" sz="3600" b="1" dirty="0">
              <a:effectLst/>
            </a:endParaRPr>
          </a:p>
          <a:p>
            <a:endParaRPr lang="en-IN" sz="36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DB9BB-D06D-717A-FA6A-C5D50FD1756F}"/>
              </a:ext>
            </a:extLst>
          </p:cNvPr>
          <p:cNvSpPr txBox="1"/>
          <p:nvPr/>
        </p:nvSpPr>
        <p:spPr>
          <a:xfrm>
            <a:off x="2432050" y="3971903"/>
            <a:ext cx="15773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MySQL database stores:</a:t>
            </a:r>
          </a:p>
          <a:p>
            <a:pPr rtl="0" fontAlgn="base">
              <a:spcBef>
                <a:spcPts val="1200"/>
              </a:spcBef>
            </a:pP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User profiles (personal details, skills, experience).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Generated resumes (for future modifications).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Interview questions (tailored for the user).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Company recommendations &amp; probability scores.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Users can retrieve and update their information in later sessions.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5AD6811-34CC-CCFF-3747-1AF46EAC88A7}"/>
              </a:ext>
            </a:extLst>
          </p:cNvPr>
          <p:cNvSpPr/>
          <p:nvPr/>
        </p:nvSpPr>
        <p:spPr>
          <a:xfrm>
            <a:off x="6927850" y="786447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97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6E8A7-C695-0EC6-7433-B3BB83CAA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B8C5C-A74E-5C56-5BBB-E241E77B2E9D}"/>
              </a:ext>
            </a:extLst>
          </p:cNvPr>
          <p:cNvSpPr txBox="1"/>
          <p:nvPr/>
        </p:nvSpPr>
        <p:spPr>
          <a:xfrm>
            <a:off x="4718050" y="-670913"/>
            <a:ext cx="11201400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Implementation Details</a:t>
            </a:r>
          </a:p>
          <a:p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091C-19B9-5D71-A135-D11F2B98A12B}"/>
              </a:ext>
            </a:extLst>
          </p:cNvPr>
          <p:cNvSpPr txBox="1"/>
          <p:nvPr/>
        </p:nvSpPr>
        <p:spPr>
          <a:xfrm>
            <a:off x="1212850" y="1028985"/>
            <a:ext cx="15581780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1. </a:t>
            </a:r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Steps Followed to Build the Solution:</a:t>
            </a:r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endParaRPr lang="en-IN" sz="3600" b="1" dirty="0">
              <a:effectLst/>
            </a:endParaRPr>
          </a:p>
          <a:p>
            <a:endParaRPr lang="en-IN" sz="36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55024-9693-21F2-5503-2F898521D7F6}"/>
              </a:ext>
            </a:extLst>
          </p:cNvPr>
          <p:cNvSpPr txBox="1"/>
          <p:nvPr/>
        </p:nvSpPr>
        <p:spPr>
          <a:xfrm>
            <a:off x="1212850" y="1844675"/>
            <a:ext cx="1558178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Developing the Base Skeleton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Establish core chatbot logic to capture and process user inputs</a:t>
            </a:r>
            <a:r>
              <a:rPr lang="en-US" sz="3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Implementing Resume Autofill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Map user-provided information into a standardized resume format</a:t>
            </a:r>
          </a:p>
          <a:p>
            <a:endParaRPr lang="en-US" sz="2400" b="1" dirty="0"/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Integrating Audio Transcription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Enable speech input by converting voice to text for resume generation</a:t>
            </a:r>
          </a:p>
          <a:p>
            <a:endParaRPr lang="en-US" sz="2400" b="1" dirty="0"/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Testing Individual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Validate each module separately in </a:t>
            </a:r>
            <a:r>
              <a:rPr lang="en-US" sz="2400" b="1" dirty="0" err="1"/>
              <a:t>Jupyter</a:t>
            </a:r>
            <a:r>
              <a:rPr lang="en-US" sz="2400" b="1" dirty="0"/>
              <a:t> Notebook, addressing errors in string processing and formatting</a:t>
            </a:r>
          </a:p>
          <a:p>
            <a:endParaRPr lang="en-US" sz="2400" b="1" dirty="0"/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Incorporating the Gemini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Utilize the Gemini API for AI-driven resume generation, job probability predictions, and personalized interview questions</a:t>
            </a:r>
          </a:p>
          <a:p>
            <a:endParaRPr lang="en-US" sz="2400" b="1" dirty="0"/>
          </a:p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Database Integration with MySQL</a:t>
            </a:r>
          </a:p>
          <a:p>
            <a:endParaRPr lang="en-US" sz="2400" b="1" dirty="0"/>
          </a:p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UI/UX Implementation Using Streamlit</a:t>
            </a:r>
          </a:p>
          <a:p>
            <a:r>
              <a:rPr lang="en-US" sz="2400" b="1" dirty="0"/>
              <a:t>Develop an interactive interface with features like form submissions and dynamic output display</a:t>
            </a:r>
          </a:p>
          <a:p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FC6ED5-010E-0B18-3399-A20603D2F436}"/>
              </a:ext>
            </a:extLst>
          </p:cNvPr>
          <p:cNvSpPr/>
          <p:nvPr/>
        </p:nvSpPr>
        <p:spPr>
          <a:xfrm>
            <a:off x="4718050" y="30963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F3EC0-F6C4-9742-05B8-45998F51CC12}"/>
              </a:ext>
            </a:extLst>
          </p:cNvPr>
          <p:cNvSpPr/>
          <p:nvPr/>
        </p:nvSpPr>
        <p:spPr>
          <a:xfrm>
            <a:off x="4709459" y="451167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E8552A4-F69C-4A0F-614E-6D5EAB0CD6C8}"/>
              </a:ext>
            </a:extLst>
          </p:cNvPr>
          <p:cNvSpPr/>
          <p:nvPr/>
        </p:nvSpPr>
        <p:spPr>
          <a:xfrm>
            <a:off x="4731871" y="577465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EECF941-DBF9-706A-4B23-3362D053E0EE}"/>
              </a:ext>
            </a:extLst>
          </p:cNvPr>
          <p:cNvSpPr/>
          <p:nvPr/>
        </p:nvSpPr>
        <p:spPr>
          <a:xfrm>
            <a:off x="4731871" y="702966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CE9A322-3B8F-84CB-1B7D-8A44CEF132BE}"/>
              </a:ext>
            </a:extLst>
          </p:cNvPr>
          <p:cNvSpPr/>
          <p:nvPr/>
        </p:nvSpPr>
        <p:spPr>
          <a:xfrm>
            <a:off x="4718050" y="868814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F2EC1AC-A7EC-AD5D-32F6-598C5CB82937}"/>
              </a:ext>
            </a:extLst>
          </p:cNvPr>
          <p:cNvSpPr/>
          <p:nvPr/>
        </p:nvSpPr>
        <p:spPr>
          <a:xfrm>
            <a:off x="4709459" y="950383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4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5F6A2-A21F-89E1-8B28-288CDF97E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0B17A-0CC8-4DE7-D4F6-420729FEB555}"/>
              </a:ext>
            </a:extLst>
          </p:cNvPr>
          <p:cNvSpPr txBox="1"/>
          <p:nvPr/>
        </p:nvSpPr>
        <p:spPr>
          <a:xfrm>
            <a:off x="5517030" y="345367"/>
            <a:ext cx="11201400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Implementation Details</a:t>
            </a:r>
          </a:p>
          <a:p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1EEAD-E282-F879-4A96-A07353A4A7C1}"/>
              </a:ext>
            </a:extLst>
          </p:cNvPr>
          <p:cNvSpPr txBox="1"/>
          <p:nvPr/>
        </p:nvSpPr>
        <p:spPr>
          <a:xfrm>
            <a:off x="1136650" y="2378075"/>
            <a:ext cx="1558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2. Innovations or Unique Approaches Used:</a:t>
            </a:r>
            <a:endParaRPr lang="en-IN" sz="36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46455-381E-9619-6421-B26F340E24BA}"/>
              </a:ext>
            </a:extLst>
          </p:cNvPr>
          <p:cNvSpPr txBox="1"/>
          <p:nvPr/>
        </p:nvSpPr>
        <p:spPr>
          <a:xfrm>
            <a:off x="1136650" y="3978275"/>
            <a:ext cx="18211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Job Categorization by Probability: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Classifies job opportunities into Safety, Moderate, and Reach categories based on user qualifications and job market data for better clarity on job prospects.</a:t>
            </a:r>
          </a:p>
          <a:p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Google Search API for Real-Time Job Matching: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Integrates Google Search API to find real companies for each category, providing specific employer names instead of generic job titles.</a:t>
            </a:r>
          </a:p>
          <a:p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AI-Optimized Resume Formatting: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Fine-tunes the Gemini API to generate structured, professional resumes, ensuring clarity, readability, and a well-organized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05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92091-3923-F826-1D37-22550E695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6A30F-3521-056E-5B3C-774240A7C2AF}"/>
              </a:ext>
            </a:extLst>
          </p:cNvPr>
          <p:cNvSpPr txBox="1"/>
          <p:nvPr/>
        </p:nvSpPr>
        <p:spPr>
          <a:xfrm>
            <a:off x="5517030" y="345367"/>
            <a:ext cx="11201400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Implementation Details</a:t>
            </a:r>
          </a:p>
          <a:p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347AE-CB9F-CCCB-5CDE-8DBFB26ACFAE}"/>
              </a:ext>
            </a:extLst>
          </p:cNvPr>
          <p:cNvSpPr txBox="1"/>
          <p:nvPr/>
        </p:nvSpPr>
        <p:spPr>
          <a:xfrm>
            <a:off x="1175870" y="2378075"/>
            <a:ext cx="1558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3. Challenges Faced and How </a:t>
            </a:r>
            <a:r>
              <a:rPr lang="en-US" sz="3600" b="1" dirty="0"/>
              <a:t>They</a:t>
            </a:r>
            <a:r>
              <a:rPr lang="en-US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 Were Overcome:</a:t>
            </a:r>
            <a:endParaRPr lang="en-IN" sz="36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A4A80E-A27B-200A-2065-4607684D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3521075"/>
            <a:ext cx="1919605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dirty="0"/>
              <a:t>UI/UX Constraints in Streamlit: </a:t>
            </a: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Limited UI customization required external CSS tweaks and multiple design adjustments for a better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dirty="0"/>
              <a:t>String Parsing &amp; Formatting Errors</a:t>
            </a: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: Inconsistent resume autofill formatting was fixed through structured text processing and careful debugging.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dirty="0"/>
              <a:t>Building Probability-Based Job Categorization: </a:t>
            </a: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Developing a custom scoring algorithm based on user skills, experience, and industry trends required extensive data analysis and fine-tuning.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dirty="0"/>
              <a:t>Google Search API Implementation: </a:t>
            </a: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Filtering relevant company listings while structuring queries and cleaning data ensured high-quality job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dirty="0"/>
              <a:t>AI Consistency in Resume Generation: </a:t>
            </a: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Used prompt engineering and testing to maintain a standardized, professional resume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dirty="0"/>
              <a:t>Final Integration &amp; Testing: </a:t>
            </a: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Combined all features into a cohesive system, refining UI, fixing bugs, and optimizing performance for a smooth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01630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549A3-600C-A757-A353-308800E001B2}"/>
              </a:ext>
            </a:extLst>
          </p:cNvPr>
          <p:cNvSpPr txBox="1"/>
          <p:nvPr/>
        </p:nvSpPr>
        <p:spPr>
          <a:xfrm>
            <a:off x="2584450" y="320675"/>
            <a:ext cx="9829800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LLM and AI Integration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31B00-7A76-B590-5293-A3B4781BE550}"/>
              </a:ext>
            </a:extLst>
          </p:cNvPr>
          <p:cNvSpPr txBox="1"/>
          <p:nvPr/>
        </p:nvSpPr>
        <p:spPr>
          <a:xfrm>
            <a:off x="1060450" y="2207808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1. Large Language Model (LLM) Used:</a:t>
            </a:r>
            <a:endParaRPr lang="en-IN" sz="36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2B8B0D-47C5-BCD1-4A95-486F854B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3440917"/>
            <a:ext cx="18211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Gemini API: Powered resume generation, interview questions, and job recommendations with advanced NLP.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Why Gemini?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Chosen for structured formatting, context-aware responses, professional tone, ease of troubleshooting, and free availability</a:t>
            </a:r>
          </a:p>
        </p:txBody>
      </p:sp>
    </p:spTree>
    <p:extLst>
      <p:ext uri="{BB962C8B-B14F-4D97-AF65-F5344CB8AC3E}">
        <p14:creationId xmlns:p14="http://schemas.microsoft.com/office/powerpoint/2010/main" val="1228282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1A4D8-2FD3-F760-00A0-EA98E06F2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A816C-55F3-1C5B-413D-B8CAFBC8E3C8}"/>
              </a:ext>
            </a:extLst>
          </p:cNvPr>
          <p:cNvSpPr txBox="1"/>
          <p:nvPr/>
        </p:nvSpPr>
        <p:spPr>
          <a:xfrm>
            <a:off x="2584450" y="320675"/>
            <a:ext cx="9829800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LLM and AI Integration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B3D2B-DD96-06BD-7609-E7BE6391C597}"/>
              </a:ext>
            </a:extLst>
          </p:cNvPr>
          <p:cNvSpPr txBox="1"/>
          <p:nvPr/>
        </p:nvSpPr>
        <p:spPr>
          <a:xfrm>
            <a:off x="1073150" y="1884642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2. </a:t>
            </a: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Integration of AI Components: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B6FF0-45C4-CD5D-BA35-1EAA158A2B79}"/>
              </a:ext>
            </a:extLst>
          </p:cNvPr>
          <p:cNvSpPr txBox="1"/>
          <p:nvPr/>
        </p:nvSpPr>
        <p:spPr>
          <a:xfrm>
            <a:off x="1365250" y="3673475"/>
            <a:ext cx="15316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Voice Input &amp; Speech-to-Text</a:t>
            </a:r>
          </a:p>
          <a:p>
            <a:pPr marL="457200" rtl="0" fontAlgn="base"/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Natural Language Processing (NLP) for Resume Content Structuring:</a:t>
            </a:r>
            <a:b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AI-Based Job Recommendation System:</a:t>
            </a:r>
            <a:b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AI-Generated Interview Questions: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2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DF46F-D0E5-6577-2A26-84B8734C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C6D9BC-D0DE-94AB-FE6C-7D53193DC002}"/>
              </a:ext>
            </a:extLst>
          </p:cNvPr>
          <p:cNvSpPr txBox="1"/>
          <p:nvPr/>
        </p:nvSpPr>
        <p:spPr>
          <a:xfrm>
            <a:off x="2584450" y="320675"/>
            <a:ext cx="98298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Impact of the Solution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B9D7-D298-D890-D688-41C67261DA43}"/>
              </a:ext>
            </a:extLst>
          </p:cNvPr>
          <p:cNvSpPr txBox="1"/>
          <p:nvPr/>
        </p:nvSpPr>
        <p:spPr>
          <a:xfrm>
            <a:off x="1822450" y="2571257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1. Who Benefits from This Project?</a:t>
            </a:r>
            <a:endParaRPr lang="en-IN" sz="36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9A88B-4C0F-414D-5C99-35E848A5CEB9}"/>
              </a:ext>
            </a:extLst>
          </p:cNvPr>
          <p:cNvSpPr txBox="1"/>
          <p:nvPr/>
        </p:nvSpPr>
        <p:spPr>
          <a:xfrm>
            <a:off x="1822450" y="4511675"/>
            <a:ext cx="1531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Students and Fresh Graduates</a:t>
            </a:r>
          </a:p>
          <a:p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Job Seekers Looking for Career Transitions</a:t>
            </a:r>
            <a:b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Recruiters and Hiring Managers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</a:t>
            </a:r>
            <a:b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Universities and Career Guidance Centers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450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8D1D5-D2D3-D152-64C4-B608CFBD7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45B1E-78FA-FB26-C515-C6E8ED88F6FA}"/>
              </a:ext>
            </a:extLst>
          </p:cNvPr>
          <p:cNvSpPr txBox="1"/>
          <p:nvPr/>
        </p:nvSpPr>
        <p:spPr>
          <a:xfrm>
            <a:off x="2584450" y="320675"/>
            <a:ext cx="98298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Execution Guide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3EBA3-6F8B-48DA-D95B-FE62CEB38F9C}"/>
              </a:ext>
            </a:extLst>
          </p:cNvPr>
          <p:cNvSpPr txBox="1"/>
          <p:nvPr/>
        </p:nvSpPr>
        <p:spPr>
          <a:xfrm>
            <a:off x="1822450" y="2571257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F67FE-786A-2C4B-5ABE-10D17A7BF4F0}"/>
              </a:ext>
            </a:extLst>
          </p:cNvPr>
          <p:cNvSpPr txBox="1"/>
          <p:nvPr/>
        </p:nvSpPr>
        <p:spPr>
          <a:xfrm>
            <a:off x="1822450" y="4511675"/>
            <a:ext cx="1531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ResuWhisper AI is a voice-based resume-building tool built with Python and Streamlit. </a:t>
            </a:r>
          </a:p>
          <a:p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It leverages Google’s Gemini API for transcription and content generation, records audio, and exports resumes as Word or PDF files. This guide provides a beginner-friendly setup process for running the app locally.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502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FF6B2-15E8-8CA7-F0AC-EA854E78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EA08A-4574-1F56-935D-00BBF748880E}"/>
              </a:ext>
            </a:extLst>
          </p:cNvPr>
          <p:cNvSpPr txBox="1"/>
          <p:nvPr/>
        </p:nvSpPr>
        <p:spPr>
          <a:xfrm>
            <a:off x="2584450" y="320675"/>
            <a:ext cx="98298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Execution Guide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F862A-885F-F019-1841-470FE67978B4}"/>
              </a:ext>
            </a:extLst>
          </p:cNvPr>
          <p:cNvSpPr txBox="1"/>
          <p:nvPr/>
        </p:nvSpPr>
        <p:spPr>
          <a:xfrm>
            <a:off x="1517650" y="2759075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Prerequisites: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CDF6C-C47E-A5E8-E8B8-E63FFC88242C}"/>
              </a:ext>
            </a:extLst>
          </p:cNvPr>
          <p:cNvSpPr txBox="1"/>
          <p:nvPr/>
        </p:nvSpPr>
        <p:spPr>
          <a:xfrm>
            <a:off x="1403350" y="4283075"/>
            <a:ext cx="17297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Python 3.8+: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Install from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. Verify: python --version or python3 --version.</a:t>
            </a:r>
          </a:p>
          <a:p>
            <a:pPr rtl="0" fontAlgn="base"/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Git (Optional):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Install from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git-scm.com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. Verify: git --version.</a:t>
            </a:r>
          </a:p>
          <a:p>
            <a:pPr rtl="0" fontAlgn="base"/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Text Editor/IDE: </a:t>
            </a:r>
            <a:r>
              <a:rPr lang="en-IN" sz="3600" b="1" spc="10" dirty="0" err="1">
                <a:solidFill>
                  <a:srgbClr val="002F86"/>
                </a:solidFill>
                <a:latin typeface="Calibri"/>
                <a:cs typeface="Calibri"/>
              </a:rPr>
              <a:t>Jupyter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Notebook (used in this guide), VS Code, or similar.</a:t>
            </a:r>
          </a:p>
          <a:p>
            <a:pPr rtl="0" fontAlgn="base"/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Google API Key: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Obtained from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 Console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by enabling the Gemini API.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System: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Microphone and internet connection required.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93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4B032-C317-8602-EDFA-00AEEEA59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2577A-E06B-D908-58C9-5B781E972A1E}"/>
              </a:ext>
            </a:extLst>
          </p:cNvPr>
          <p:cNvSpPr txBox="1"/>
          <p:nvPr/>
        </p:nvSpPr>
        <p:spPr>
          <a:xfrm>
            <a:off x="2965450" y="1006475"/>
            <a:ext cx="98298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Execution Guide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00AFC-6178-4CF5-2ACD-30C122019F43}"/>
              </a:ext>
            </a:extLst>
          </p:cNvPr>
          <p:cNvSpPr txBox="1"/>
          <p:nvPr/>
        </p:nvSpPr>
        <p:spPr>
          <a:xfrm>
            <a:off x="1441450" y="3444875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Steps: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07389-DF23-1B10-B1BD-4C9824411094}"/>
              </a:ext>
            </a:extLst>
          </p:cNvPr>
          <p:cNvSpPr txBox="1"/>
          <p:nvPr/>
        </p:nvSpPr>
        <p:spPr>
          <a:xfrm>
            <a:off x="1289050" y="4494590"/>
            <a:ext cx="9677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1. Clone the Repository</a:t>
            </a:r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2. Set Up Project Files</a:t>
            </a:r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3.  Set Up Virtual Environment</a:t>
            </a:r>
          </a:p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4. Install Libraries with </a:t>
            </a:r>
            <a:r>
              <a:rPr lang="en-US" sz="3600" b="1" spc="10" dirty="0" err="1">
                <a:solidFill>
                  <a:srgbClr val="002F86"/>
                </a:solidFill>
                <a:latin typeface="Calibri"/>
                <a:cs typeface="Calibri"/>
              </a:rPr>
              <a:t>Jupyter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Notebook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5. Configure API Key</a:t>
            </a:r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6. Add Logo Image</a:t>
            </a:r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7. Run the App</a:t>
            </a:r>
          </a:p>
          <a:p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8. Troubleshooting</a:t>
            </a: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9. Shutdown</a:t>
            </a:r>
          </a:p>
          <a:p>
            <a:pPr>
              <a:buNone/>
            </a:pPr>
            <a:br>
              <a:rPr lang="en-IN" sz="3600" dirty="0"/>
            </a:b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5040C-FBAD-CAE0-77E5-81B03FB7D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850" y="3444875"/>
            <a:ext cx="4762500" cy="476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21445-1A5E-69BF-0A3A-1348A6E783E0}"/>
              </a:ext>
            </a:extLst>
          </p:cNvPr>
          <p:cNvSpPr txBox="1"/>
          <p:nvPr/>
        </p:nvSpPr>
        <p:spPr>
          <a:xfrm>
            <a:off x="13404850" y="8439818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Fig.1 Logo</a:t>
            </a:r>
          </a:p>
        </p:txBody>
      </p:sp>
    </p:spTree>
    <p:extLst>
      <p:ext uri="{BB962C8B-B14F-4D97-AF65-F5344CB8AC3E}">
        <p14:creationId xmlns:p14="http://schemas.microsoft.com/office/powerpoint/2010/main" val="41584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684" y="382115"/>
            <a:ext cx="6142166" cy="621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950" spc="-195" dirty="0">
                <a:solidFill>
                  <a:srgbClr val="C55A11"/>
                </a:solidFill>
              </a:rPr>
              <a:t>Problem Statement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1289050" y="1997075"/>
            <a:ext cx="17766394" cy="9536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buNone/>
            </a:pPr>
            <a:r>
              <a:rPr lang="en-IN" sz="3600" b="1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Fresh graduates face challenges in transitioning to the professional world, including</a:t>
            </a:r>
            <a:r>
              <a:rPr lang="en-US" sz="3600" dirty="0"/>
              <a:t>:</a:t>
            </a:r>
          </a:p>
          <a:p>
            <a:pPr>
              <a:buNone/>
            </a:pPr>
            <a:endParaRPr lang="en-US" sz="3950" b="1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/>
              <a:t>Resume Formatting Issues</a:t>
            </a:r>
            <a:r>
              <a:rPr lang="en-US" sz="3600" dirty="0"/>
              <a:t>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– Uncertainty in structuring and presenting skills.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/>
              <a:t>Interview Preparation Challenges</a:t>
            </a:r>
            <a:r>
              <a:rPr lang="en-US" sz="3600" dirty="0"/>
              <a:t>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– Lack of awareness about expected questions.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/>
              <a:t>Job Opportunity Awareness</a:t>
            </a:r>
            <a:r>
              <a:rPr lang="en-US" sz="3600" dirty="0"/>
              <a:t> – 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Difficulty in identifying suitable companies.</a:t>
            </a:r>
          </a:p>
          <a:p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>
              <a:buNone/>
            </a:pPr>
            <a:endParaRPr lang="en-US" sz="3600" dirty="0"/>
          </a:p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Traditional job resources offer generic guidance, leading to trial-and-error job searches. </a:t>
            </a:r>
            <a:r>
              <a:rPr lang="en-US" sz="3600" b="1" spc="10" dirty="0" err="1">
                <a:solidFill>
                  <a:srgbClr val="002F86"/>
                </a:solidFill>
                <a:latin typeface="Calibri"/>
                <a:cs typeface="Calibri"/>
              </a:rPr>
              <a:t>ResumeAI</a:t>
            </a: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leverages AI &amp; ML to automate resume generation, personalized interview preparation, and job recommendations with probability analysis—enhancing job readiness and confidence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</a:pPr>
            <a:endParaRPr lang="en-IN" sz="3600" b="1" kern="1200" dirty="0">
              <a:solidFill>
                <a:srgbClr val="002060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</a:pPr>
            <a:endParaRPr lang="en-IN" sz="3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</a:pPr>
            <a:endParaRPr lang="en-IN" sz="3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</a:pP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F4F9B-26EE-D9EA-47F7-E878D923A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2DE07-77C5-0B98-9176-59ACED605F11}"/>
              </a:ext>
            </a:extLst>
          </p:cNvPr>
          <p:cNvSpPr txBox="1"/>
          <p:nvPr/>
        </p:nvSpPr>
        <p:spPr>
          <a:xfrm>
            <a:off x="2584450" y="320675"/>
            <a:ext cx="98298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Performance </a:t>
            </a:r>
            <a:r>
              <a:rPr lang="en-IN" sz="4250" b="1" spc="15" dirty="0" err="1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Matrics</a:t>
            </a:r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4E43-337A-31A9-BF95-EFC08ED7EF70}"/>
              </a:ext>
            </a:extLst>
          </p:cNvPr>
          <p:cNvSpPr txBox="1"/>
          <p:nvPr/>
        </p:nvSpPr>
        <p:spPr>
          <a:xfrm>
            <a:off x="1670050" y="2604688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An Analysis Using a 2x2 Confusion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FFC2D-8CAA-BCCF-1B83-2678BF6E42F3}"/>
              </a:ext>
            </a:extLst>
          </p:cNvPr>
          <p:cNvSpPr txBox="1"/>
          <p:nvPr/>
        </p:nvSpPr>
        <p:spPr>
          <a:xfrm>
            <a:off x="1822450" y="4511675"/>
            <a:ext cx="15316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Key Functionalities Tested:</a:t>
            </a:r>
          </a:p>
          <a:p>
            <a:pPr fontAlgn="base">
              <a:spcBef>
                <a:spcPts val="1200"/>
              </a:spcBef>
            </a:pP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571500" indent="-5715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User authentication (Sign-up &amp; Login)</a:t>
            </a:r>
          </a:p>
          <a:p>
            <a:pPr marL="571500" indent="-5715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Live Resume Editor</a:t>
            </a:r>
          </a:p>
          <a:p>
            <a:pPr marL="571500" indent="-5715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Resume Content Generation</a:t>
            </a:r>
          </a:p>
          <a:p>
            <a:pPr marL="571500" indent="-5715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Interview Preparation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433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500D1-6ED7-E281-5F3B-353BB2C9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F9C44-39B8-5A95-F6F8-72E0D5CCFD25}"/>
              </a:ext>
            </a:extLst>
          </p:cNvPr>
          <p:cNvSpPr txBox="1"/>
          <p:nvPr/>
        </p:nvSpPr>
        <p:spPr>
          <a:xfrm>
            <a:off x="2584450" y="320675"/>
            <a:ext cx="98298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Performance </a:t>
            </a:r>
            <a:r>
              <a:rPr lang="en-IN" sz="4250" b="1" spc="15" dirty="0" err="1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Matrics</a:t>
            </a:r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F0256-321B-1B80-C04D-84676DEE7533}"/>
              </a:ext>
            </a:extLst>
          </p:cNvPr>
          <p:cNvSpPr txBox="1"/>
          <p:nvPr/>
        </p:nvSpPr>
        <p:spPr>
          <a:xfrm>
            <a:off x="1697789" y="2435909"/>
            <a:ext cx="580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Key Matrix Summary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6EC84D-74A1-1F9C-7CC5-0588E5B8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3979794"/>
            <a:ext cx="60198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Total Events Tested: 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Breakdown: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 TP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 FN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 FP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 TN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8BE91-D5AF-0618-CC9E-8CEFF161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80" y="1721486"/>
            <a:ext cx="9088118" cy="6458851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02BDCF7-6AFC-E477-9D67-65838A48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8861242"/>
            <a:ext cx="75438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00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29DDF-FAA4-47F3-AD70-B654327C1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62D11-2140-920F-4BAA-DA0E0E8E2D36}"/>
              </a:ext>
            </a:extLst>
          </p:cNvPr>
          <p:cNvSpPr txBox="1"/>
          <p:nvPr/>
        </p:nvSpPr>
        <p:spPr>
          <a:xfrm>
            <a:off x="2736850" y="667506"/>
            <a:ext cx="982980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Performance </a:t>
            </a:r>
            <a:r>
              <a:rPr lang="en-IN" sz="4250" b="1" spc="15" dirty="0" err="1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Matrics</a:t>
            </a:r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14BBC-9E97-4C1F-54B7-26589D419B59}"/>
              </a:ext>
            </a:extLst>
          </p:cNvPr>
          <p:cNvSpPr txBox="1"/>
          <p:nvPr/>
        </p:nvSpPr>
        <p:spPr>
          <a:xfrm>
            <a:off x="1703471" y="2989531"/>
            <a:ext cx="942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Key Findings and Improvements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A5C1A8-DBF8-80C5-436F-468769FE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339" y="11725861"/>
            <a:ext cx="601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939FAD-C507-F485-07D4-8CBF69C9C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471" y="5273675"/>
            <a:ext cx="153680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Strengths: </a:t>
            </a: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High TP rate, successful interview question &amp; resume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Areas for Improvement: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Enhance field extraction accuracy (degree &amp; email fields)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Improve error handling for incorrect extractions (address &amp; spelling errors)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89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A3266-C82C-41CE-BC38-B255250EB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917A2-009E-A13C-B069-3530E40E8A43}"/>
              </a:ext>
            </a:extLst>
          </p:cNvPr>
          <p:cNvSpPr txBox="1"/>
          <p:nvPr/>
        </p:nvSpPr>
        <p:spPr>
          <a:xfrm>
            <a:off x="2584450" y="320675"/>
            <a:ext cx="9829800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pPr rtl="0" fontAlgn="base"/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Future Enhancements</a:t>
            </a:r>
          </a:p>
          <a:p>
            <a:pPr rtl="0" fontAlgn="base"/>
            <a:endParaRPr lang="en-IN" sz="4250" b="1" spc="15" dirty="0">
              <a:solidFill>
                <a:srgbClr val="A6182D"/>
              </a:solidFill>
              <a:latin typeface="Times New Roman"/>
              <a:ea typeface="+mj-ea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9FF82-2621-C5EA-0732-5CFD9ADD93B0}"/>
              </a:ext>
            </a:extLst>
          </p:cNvPr>
          <p:cNvSpPr txBox="1"/>
          <p:nvPr/>
        </p:nvSpPr>
        <p:spPr>
          <a:xfrm>
            <a:off x="1798171" y="2498162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1. Enhanced AI Personalization for Resumes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46E55-FEC5-2BCF-4F7F-52CB0FD77578}"/>
              </a:ext>
            </a:extLst>
          </p:cNvPr>
          <p:cNvSpPr txBox="1"/>
          <p:nvPr/>
        </p:nvSpPr>
        <p:spPr>
          <a:xfrm>
            <a:off x="2584450" y="3217588"/>
            <a:ext cx="1531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Dynamic Resume Templates – Tailored for different industries (tech, finance, healthcare).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LLM Fine-Tuning – Generates resumes optimized for job descriptions &amp; ATS compatibility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11C91-1098-38BC-28B9-8CD492B18584}"/>
              </a:ext>
            </a:extLst>
          </p:cNvPr>
          <p:cNvSpPr txBox="1"/>
          <p:nvPr/>
        </p:nvSpPr>
        <p:spPr>
          <a:xfrm>
            <a:off x="1822450" y="4664075"/>
            <a:ext cx="15163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2"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AI-Powered Cover Letter Generation</a:t>
            </a:r>
          </a:p>
          <a:p>
            <a:r>
              <a:rPr lang="en-IN" sz="2400" b="1" dirty="0"/>
              <a:t>           . Auto-Generated Cover Letters – AI creates customized cover letters alongside resumes.</a:t>
            </a:r>
          </a:p>
          <a:p>
            <a:r>
              <a:rPr lang="en-IN" sz="2400" b="1" dirty="0"/>
              <a:t>           . Job-Specific Content – Users enter a target job description, and AI highlights key strengths</a:t>
            </a:r>
          </a:p>
          <a:p>
            <a:pPr marL="742950" indent="-742950">
              <a:buAutoNum type="arabicPeriod" startAt="2"/>
            </a:pP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marL="742950" indent="-742950">
              <a:buAutoNum type="arabicPeriod" startAt="2"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3. Advanced Job Recommendation System</a:t>
            </a:r>
          </a:p>
          <a:p>
            <a:pPr>
              <a:buNone/>
            </a:pPr>
            <a:r>
              <a:rPr lang="en-IN" sz="2400" b="1" dirty="0"/>
              <a:t>          . Machine Learning Integration – Improves job categorization using real-world job trends.</a:t>
            </a:r>
            <a:br>
              <a:rPr lang="en-IN" sz="2400" b="1" dirty="0"/>
            </a:br>
            <a:r>
              <a:rPr lang="en-IN" sz="2400" b="1" dirty="0"/>
              <a:t>          . Job Board API Integration – Fetches real-time job openings from LinkedIn, Indeed, Glassdoor.</a:t>
            </a:r>
            <a:br>
              <a:rPr lang="en-IN" sz="2400" b="1" dirty="0"/>
            </a:br>
            <a:r>
              <a:rPr lang="en-IN" sz="2400" b="1" dirty="0"/>
              <a:t>          . User Feedback Loop – Refines recommendations based on applications &amp; interview outcomes.</a:t>
            </a:r>
          </a:p>
          <a:p>
            <a:pPr>
              <a:buNone/>
            </a:pPr>
            <a:endParaRPr lang="en-IN" sz="2400" b="1" dirty="0"/>
          </a:p>
          <a:p>
            <a:pPr marL="742950" indent="-742950">
              <a:buAutoNum type="arabicPeriod" startAt="2"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4. Resume Performance Analytics</a:t>
            </a:r>
          </a:p>
          <a:p>
            <a:r>
              <a:rPr lang="en-IN" dirty="0"/>
              <a:t>             .  </a:t>
            </a:r>
            <a:r>
              <a:rPr lang="en-IN" sz="2400" b="1" dirty="0"/>
              <a:t>AI-Powered Resume Review – Evaluates readability, formatting, and keyword optimization.</a:t>
            </a:r>
            <a:br>
              <a:rPr lang="en-IN" sz="2400" b="1" dirty="0"/>
            </a:br>
            <a:r>
              <a:rPr lang="en-IN" sz="2400" b="1" dirty="0"/>
              <a:t>          . Scoring System – Provides a score-based assessment with improvement suggestions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584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EB38E-E832-8FE8-20D9-8DAC0A16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C4CA4F-B334-D990-64A3-61F318C9355D}"/>
              </a:ext>
            </a:extLst>
          </p:cNvPr>
          <p:cNvSpPr txBox="1"/>
          <p:nvPr/>
        </p:nvSpPr>
        <p:spPr>
          <a:xfrm>
            <a:off x="2279650" y="549275"/>
            <a:ext cx="84582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spc="15" dirty="0">
                <a:solidFill>
                  <a:srgbClr val="A6182D"/>
                </a:solidFill>
                <a:latin typeface="Times New Roman"/>
                <a:ea typeface="+mj-ea"/>
                <a:cs typeface="Times New Roman"/>
              </a:rPr>
              <a:t>Conclusion  &amp; Key Learnings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5438A-706A-16E9-7B0F-C7EA8AF0EE51}"/>
              </a:ext>
            </a:extLst>
          </p:cNvPr>
          <p:cNvSpPr txBox="1"/>
          <p:nvPr/>
        </p:nvSpPr>
        <p:spPr>
          <a:xfrm>
            <a:off x="1289050" y="3140075"/>
            <a:ext cx="16687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AI Integration: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Hands-on with Gemini API, </a:t>
            </a:r>
            <a:r>
              <a:rPr lang="en-IN" sz="3600" b="1" spc="10" dirty="0" err="1">
                <a:solidFill>
                  <a:srgbClr val="002F86"/>
                </a:solidFill>
                <a:latin typeface="Calibri"/>
                <a:cs typeface="Calibri"/>
              </a:rPr>
              <a:t>Streamlit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, MySQL.</a:t>
            </a:r>
          </a:p>
          <a:p>
            <a:b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.  </a:t>
            </a: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Project Structuring: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Early planning streamlined development.</a:t>
            </a:r>
          </a:p>
          <a:p>
            <a:b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. </a:t>
            </a: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Technical Challenges: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Solved UI/UX issues, formatting errors, debugging.</a:t>
            </a:r>
          </a:p>
          <a:p>
            <a:b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. </a:t>
            </a: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Real-World Insights: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Learned adaptability &amp; modular development.</a:t>
            </a:r>
          </a:p>
          <a:p>
            <a:b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</a:b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       . </a:t>
            </a:r>
            <a:r>
              <a:rPr lang="en-IN" sz="3600" b="1" dirty="0">
                <a:solidFill>
                  <a:srgbClr val="000000"/>
                </a:solidFill>
                <a:latin typeface="Montserrat" panose="00000500000000000000" pitchFamily="2" charset="0"/>
              </a:rPr>
              <a:t>Future Impact: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Stronger foundation for AI-driven projects.</a:t>
            </a:r>
          </a:p>
        </p:txBody>
      </p:sp>
    </p:spTree>
    <p:extLst>
      <p:ext uri="{BB962C8B-B14F-4D97-AF65-F5344CB8AC3E}">
        <p14:creationId xmlns:p14="http://schemas.microsoft.com/office/powerpoint/2010/main" val="2733278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098" cy="113085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8292" y="3232332"/>
            <a:ext cx="6683558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dirty="0">
                <a:solidFill>
                  <a:srgbClr val="FFFFFF"/>
                </a:solidFill>
              </a:rPr>
              <a:t>THANK</a:t>
            </a:r>
            <a:r>
              <a:rPr sz="4800" spc="-114" dirty="0">
                <a:solidFill>
                  <a:srgbClr val="FFFFFF"/>
                </a:solidFill>
              </a:rPr>
              <a:t> </a:t>
            </a:r>
            <a:r>
              <a:rPr sz="4800" spc="5" dirty="0">
                <a:solidFill>
                  <a:srgbClr val="FFFFFF"/>
                </a:solidFill>
              </a:rPr>
              <a:t>YOU</a:t>
            </a:r>
            <a:endParaRPr sz="4800" dirty="0"/>
          </a:p>
        </p:txBody>
      </p:sp>
      <p:grpSp>
        <p:nvGrpSpPr>
          <p:cNvPr id="7" name="object 7"/>
          <p:cNvGrpSpPr/>
          <p:nvPr/>
        </p:nvGrpSpPr>
        <p:grpSpPr>
          <a:xfrm>
            <a:off x="1779003" y="390773"/>
            <a:ext cx="17831435" cy="3691890"/>
            <a:chOff x="1779003" y="390773"/>
            <a:chExt cx="17831435" cy="3691890"/>
          </a:xfrm>
        </p:grpSpPr>
        <p:sp>
          <p:nvSpPr>
            <p:cNvPr id="8" name="object 8"/>
            <p:cNvSpPr/>
            <p:nvPr/>
          </p:nvSpPr>
          <p:spPr>
            <a:xfrm>
              <a:off x="1799945" y="4060399"/>
              <a:ext cx="4310380" cy="1270"/>
            </a:xfrm>
            <a:custGeom>
              <a:avLst/>
              <a:gdLst/>
              <a:ahLst/>
              <a:cxnLst/>
              <a:rect l="l" t="t" r="r" b="b"/>
              <a:pathLst>
                <a:path w="4310380" h="1270">
                  <a:moveTo>
                    <a:pt x="0" y="0"/>
                  </a:moveTo>
                  <a:lnTo>
                    <a:pt x="4309816" y="1256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12878" y="390773"/>
              <a:ext cx="2397413" cy="869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4602" y="3540224"/>
            <a:ext cx="16721447" cy="4847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3565" marR="128905" indent="-571500">
              <a:lnSpc>
                <a:spcPct val="108200"/>
              </a:lnSpc>
              <a:spcBef>
                <a:spcPts val="95"/>
              </a:spcBef>
              <a:buSzPct val="90909"/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IN" sz="3600" dirty="0"/>
              <a:t> </a:t>
            </a:r>
            <a:r>
              <a:rPr lang="en-IN" sz="3600" b="1" dirty="0"/>
              <a:t>AI-Powered Resume Builder</a:t>
            </a:r>
            <a:r>
              <a:rPr lang="en-IN" sz="3600" dirty="0"/>
              <a:t>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– Auto-generates structured, professional resumes.</a:t>
            </a:r>
          </a:p>
          <a:p>
            <a:pPr marL="583565" marR="128905" indent="-571500">
              <a:lnSpc>
                <a:spcPct val="108200"/>
              </a:lnSpc>
              <a:spcBef>
                <a:spcPts val="95"/>
              </a:spcBef>
              <a:buSzPct val="90909"/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IN" sz="3600" dirty="0"/>
              <a:t> </a:t>
            </a:r>
            <a:r>
              <a:rPr lang="en-IN" sz="3600" b="1" dirty="0"/>
              <a:t>Personalized Interview Prep</a:t>
            </a:r>
            <a:r>
              <a:rPr lang="en-IN" sz="3600" dirty="0"/>
              <a:t>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– Predicts questions based on skills &amp; job roles.</a:t>
            </a:r>
          </a:p>
          <a:p>
            <a:pPr marL="583565" marR="128905" indent="-571500">
              <a:lnSpc>
                <a:spcPct val="108200"/>
              </a:lnSpc>
              <a:spcBef>
                <a:spcPts val="95"/>
              </a:spcBef>
              <a:buSzPct val="90909"/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IN" sz="3600" dirty="0"/>
              <a:t> </a:t>
            </a:r>
            <a:r>
              <a:rPr lang="en-IN" sz="3600" b="1" dirty="0"/>
              <a:t>Job Recommendations</a:t>
            </a:r>
            <a:r>
              <a:rPr lang="en-IN" sz="3600" dirty="0"/>
              <a:t> –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Categorizes companies into</a:t>
            </a:r>
            <a:r>
              <a:rPr lang="en-IN" sz="3600" dirty="0"/>
              <a:t> </a:t>
            </a:r>
            <a:r>
              <a:rPr lang="en-IN" sz="3600" b="1" dirty="0"/>
              <a:t>Safety, Moderate, and Reach</a:t>
            </a:r>
            <a:r>
              <a:rPr lang="en-IN" sz="3600" dirty="0"/>
              <a:t>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with hiring probabilities.</a:t>
            </a:r>
          </a:p>
          <a:p>
            <a:pPr marL="583565" marR="128905" indent="-571500">
              <a:lnSpc>
                <a:spcPct val="108200"/>
              </a:lnSpc>
              <a:spcBef>
                <a:spcPts val="95"/>
              </a:spcBef>
              <a:buSzPct val="90909"/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IN" sz="3600" dirty="0"/>
              <a:t> </a:t>
            </a:r>
            <a:r>
              <a:rPr lang="en-IN" sz="3600" b="1" dirty="0"/>
              <a:t>Database Storage</a:t>
            </a:r>
            <a:r>
              <a:rPr lang="en-IN" sz="3600" dirty="0"/>
              <a:t>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– Saves user data for easy edits &amp; future use</a:t>
            </a:r>
            <a:r>
              <a:rPr lang="en-IN" sz="3600" dirty="0"/>
              <a:t>.</a:t>
            </a:r>
          </a:p>
          <a:p>
            <a:pPr marL="583565" marR="128905" indent="-571500">
              <a:lnSpc>
                <a:spcPct val="108200"/>
              </a:lnSpc>
              <a:spcBef>
                <a:spcPts val="95"/>
              </a:spcBef>
              <a:buSzPct val="90909"/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IN" sz="3600" dirty="0"/>
              <a:t> </a:t>
            </a:r>
            <a:r>
              <a:rPr lang="en-IN" sz="3600" b="1" dirty="0"/>
              <a:t>User-Friendly Interface</a:t>
            </a:r>
            <a:r>
              <a:rPr lang="en-IN" sz="3600" dirty="0"/>
              <a:t> – </a:t>
            </a:r>
            <a:r>
              <a:rPr lang="en-IN" sz="3600" b="1" spc="10" dirty="0" err="1">
                <a:solidFill>
                  <a:srgbClr val="002F86"/>
                </a:solidFill>
                <a:latin typeface="Calibri"/>
                <a:cs typeface="Calibri"/>
              </a:rPr>
              <a:t>Streamlit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-based, ensuring accessibility.</a:t>
            </a:r>
          </a:p>
          <a:p>
            <a:pPr marL="583565" marR="128905" indent="-571500">
              <a:lnSpc>
                <a:spcPct val="108200"/>
              </a:lnSpc>
              <a:spcBef>
                <a:spcPts val="95"/>
              </a:spcBef>
              <a:buSzPct val="90909"/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IN" sz="3600" dirty="0"/>
              <a:t> </a:t>
            </a:r>
            <a:r>
              <a:rPr lang="en-IN" sz="3600" b="1" dirty="0"/>
              <a:t>AI &amp; ML Integration</a:t>
            </a:r>
            <a:r>
              <a:rPr lang="en-IN" sz="3600" dirty="0"/>
              <a:t>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– Uses Gemini API for automated resume and job analysis</a:t>
            </a:r>
            <a:r>
              <a:rPr lang="en-IN" sz="3600" dirty="0"/>
              <a:t>.</a:t>
            </a:r>
          </a:p>
          <a:p>
            <a:pPr marL="583565" marR="128905" indent="-571500">
              <a:lnSpc>
                <a:spcPct val="108200"/>
              </a:lnSpc>
              <a:spcBef>
                <a:spcPts val="95"/>
              </a:spcBef>
              <a:buSzPct val="90909"/>
              <a:buFont typeface="Wingdings" panose="05000000000000000000" pitchFamily="2" charset="2"/>
              <a:buChar char="§"/>
              <a:tabLst>
                <a:tab pos="240665" algn="l"/>
                <a:tab pos="241300" algn="l"/>
              </a:tabLst>
            </a:pPr>
            <a:r>
              <a:rPr lang="en-IN" sz="3600" dirty="0"/>
              <a:t> </a:t>
            </a:r>
            <a:r>
              <a:rPr lang="en-IN" sz="3600" b="1" dirty="0"/>
              <a:t>Efficient Job Search</a:t>
            </a:r>
            <a:r>
              <a:rPr lang="en-IN" sz="3600" dirty="0"/>
              <a:t> – </a:t>
            </a: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AI-driven insights to streamline applications</a:t>
            </a: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0303" y="403412"/>
            <a:ext cx="79756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600" b="0" spc="-175" dirty="0">
                <a:latin typeface="Cambria"/>
                <a:cs typeface="Cambria"/>
              </a:rPr>
              <a:t>Objective</a:t>
            </a:r>
            <a:endParaRPr sz="6600" dirty="0">
              <a:latin typeface="Cambria"/>
              <a:cs typeface="Cambr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DA1D3-75E3-E579-9424-E5CB47A3C06D}"/>
              </a:ext>
            </a:extLst>
          </p:cNvPr>
          <p:cNvSpPr txBox="1"/>
          <p:nvPr/>
        </p:nvSpPr>
        <p:spPr>
          <a:xfrm>
            <a:off x="2660650" y="1844675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The objective of this project is to build an AI-powered chatbot that streamlines the resume creation and job preparation process..</a:t>
            </a:r>
            <a:endParaRPr lang="en-IN" sz="3600" b="1" spc="10" dirty="0">
              <a:solidFill>
                <a:srgbClr val="002F86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3128" y="539388"/>
            <a:ext cx="797814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600" b="0" spc="-175" dirty="0">
                <a:latin typeface="Cambria"/>
                <a:cs typeface="Cambria"/>
              </a:rPr>
              <a:t>Solution Workflow</a:t>
            </a:r>
            <a:endParaRPr sz="6600" dirty="0">
              <a:latin typeface="Cambri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66C51-CFB9-B13D-1D19-382C584518B7}"/>
              </a:ext>
            </a:extLst>
          </p:cNvPr>
          <p:cNvSpPr txBox="1"/>
          <p:nvPr/>
        </p:nvSpPr>
        <p:spPr>
          <a:xfrm>
            <a:off x="1563989" y="2701950"/>
            <a:ext cx="16611600" cy="744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88900" indent="-742950" algn="ctr">
              <a:lnSpc>
                <a:spcPct val="109100"/>
              </a:lnSpc>
              <a:spcBef>
                <a:spcPts val="1400"/>
              </a:spcBef>
              <a:buAutoNum type="arabicPeriod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User Interaction and Input Collection</a:t>
            </a:r>
          </a:p>
          <a:p>
            <a:pPr marL="742950" marR="88900" indent="-742950" algn="ctr">
              <a:lnSpc>
                <a:spcPct val="109100"/>
              </a:lnSpc>
              <a:spcBef>
                <a:spcPts val="1400"/>
              </a:spcBef>
              <a:buAutoNum type="arabicPeriod"/>
            </a:pPr>
            <a:endParaRPr lang="en-US" sz="3600" b="1" dirty="0"/>
          </a:p>
          <a:p>
            <a:pPr marR="88900" algn="ctr">
              <a:lnSpc>
                <a:spcPct val="109100"/>
              </a:lnSpc>
              <a:spcBef>
                <a:spcPts val="1400"/>
              </a:spcBef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2. Data Processing and AI Integration</a:t>
            </a:r>
          </a:p>
          <a:p>
            <a:pPr marR="88900" algn="ctr">
              <a:lnSpc>
                <a:spcPct val="109100"/>
              </a:lnSpc>
              <a:spcBef>
                <a:spcPts val="1400"/>
              </a:spcBef>
            </a:pPr>
            <a:endParaRPr lang="en-IN" sz="3600" b="1" dirty="0"/>
          </a:p>
          <a:p>
            <a:pPr marL="342900" indent="-342900" algn="ctr">
              <a:spcBef>
                <a:spcPts val="1400"/>
              </a:spcBef>
              <a:buAutoNum type="arabicPeriod" startAt="3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Audio-Based Input Option</a:t>
            </a:r>
          </a:p>
          <a:p>
            <a:pPr marL="342900" indent="-342900" algn="ctr">
              <a:spcBef>
                <a:spcPts val="1400"/>
              </a:spcBef>
              <a:buAutoNum type="arabicPeriod" startAt="3"/>
            </a:pPr>
            <a:endParaRPr lang="en-US" sz="3600" b="1" dirty="0"/>
          </a:p>
          <a:p>
            <a:pPr marL="342900" indent="-342900" algn="ctr">
              <a:spcBef>
                <a:spcPts val="1400"/>
              </a:spcBef>
              <a:buFontTx/>
              <a:buAutoNum type="arabicPeriod" startAt="3"/>
            </a:pPr>
            <a:r>
              <a:rPr lang="en-US" sz="3600" b="1" spc="10" dirty="0">
                <a:solidFill>
                  <a:srgbClr val="002F86"/>
                </a:solidFill>
                <a:latin typeface="Calibri"/>
                <a:cs typeface="Calibri"/>
              </a:rPr>
              <a:t> Database Storage and Export Options</a:t>
            </a:r>
          </a:p>
          <a:p>
            <a:pPr marL="342900" indent="-342900" algn="ctr">
              <a:spcBef>
                <a:spcPts val="1400"/>
              </a:spcBef>
              <a:buFontTx/>
              <a:buAutoNum type="arabicPeriod" startAt="3"/>
            </a:pPr>
            <a:endParaRPr lang="en-US" sz="3600" b="1" dirty="0"/>
          </a:p>
          <a:p>
            <a:pPr marL="342900" indent="-342900" algn="ctr">
              <a:spcBef>
                <a:spcPts val="1400"/>
              </a:spcBef>
              <a:buAutoNum type="arabicPeriod" startAt="3"/>
            </a:pPr>
            <a:r>
              <a:rPr lang="en-IN" sz="3600" b="1" spc="10" dirty="0">
                <a:solidFill>
                  <a:srgbClr val="002F86"/>
                </a:solidFill>
                <a:latin typeface="Calibri"/>
                <a:cs typeface="Calibri"/>
              </a:rPr>
              <a:t> Exit &amp; Future Accessibility</a:t>
            </a:r>
            <a:endParaRPr lang="en-US" sz="3600" b="1" spc="10" dirty="0">
              <a:solidFill>
                <a:srgbClr val="002F86"/>
              </a:solidFill>
              <a:latin typeface="Calibri"/>
              <a:cs typeface="Calibri"/>
            </a:endParaRPr>
          </a:p>
          <a:p>
            <a:pPr rtl="0">
              <a:spcBef>
                <a:spcPts val="1400"/>
              </a:spcBef>
            </a:pPr>
            <a:endParaRPr lang="en-US"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F205037-506D-B827-523E-E65FCFF442CE}"/>
              </a:ext>
            </a:extLst>
          </p:cNvPr>
          <p:cNvSpPr/>
          <p:nvPr/>
        </p:nvSpPr>
        <p:spPr>
          <a:xfrm>
            <a:off x="10058784" y="3730006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3616282-FE9A-9CFA-9066-21F7218E8348}"/>
              </a:ext>
            </a:extLst>
          </p:cNvPr>
          <p:cNvSpPr/>
          <p:nvPr/>
        </p:nvSpPr>
        <p:spPr>
          <a:xfrm>
            <a:off x="10173084" y="5246864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93EAEDA-F865-AADE-DB35-AC944B8F8813}"/>
              </a:ext>
            </a:extLst>
          </p:cNvPr>
          <p:cNvSpPr/>
          <p:nvPr/>
        </p:nvSpPr>
        <p:spPr>
          <a:xfrm>
            <a:off x="10287384" y="8383404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30C3D7B-64E7-38FC-E649-EFD720CFE2B8}"/>
              </a:ext>
            </a:extLst>
          </p:cNvPr>
          <p:cNvSpPr/>
          <p:nvPr/>
        </p:nvSpPr>
        <p:spPr>
          <a:xfrm>
            <a:off x="10287384" y="7005634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0050" y="1749445"/>
            <a:ext cx="14319550" cy="56489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625"/>
              </a:spcBef>
              <a:tabLst>
                <a:tab pos="762000" algn="l"/>
                <a:tab pos="762635" algn="l"/>
              </a:tabLst>
            </a:pPr>
            <a:r>
              <a:rPr lang="en-US" sz="3600" dirty="0"/>
              <a:t>This will provide a clear and concise representation of the user journey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60" y="349906"/>
            <a:ext cx="1415629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600" b="0" spc="-175" dirty="0">
                <a:latin typeface="Cambria"/>
                <a:cs typeface="Cambria"/>
              </a:rPr>
              <a:t>User Interaction &amp; Input Collection</a:t>
            </a:r>
            <a:endParaRPr sz="6600" dirty="0">
              <a:latin typeface="Cambria"/>
              <a:cs typeface="Cambr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CDFA8-4958-7348-C4C9-DBC0C75A118A}"/>
              </a:ext>
            </a:extLst>
          </p:cNvPr>
          <p:cNvSpPr txBox="1"/>
          <p:nvPr/>
        </p:nvSpPr>
        <p:spPr>
          <a:xfrm>
            <a:off x="222250" y="3140075"/>
            <a:ext cx="19431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Open Website              Language and Template Selection             Personal Information Collection </a:t>
            </a:r>
          </a:p>
          <a:p>
            <a:endParaRPr lang="en-IN" sz="3600" b="1" dirty="0"/>
          </a:p>
          <a:p>
            <a:r>
              <a:rPr lang="en-IN" sz="3600" b="1" dirty="0"/>
              <a:t>                                                                                                                         Educational Background Collection</a:t>
            </a:r>
          </a:p>
          <a:p>
            <a:endParaRPr lang="en-IN" sz="3600" b="1" dirty="0"/>
          </a:p>
          <a:p>
            <a:r>
              <a:rPr lang="en-IN" sz="3600" b="1" dirty="0"/>
              <a:t>                                                                                                                                        Work Experience Collection</a:t>
            </a:r>
          </a:p>
          <a:p>
            <a:endParaRPr lang="en-IN" sz="3600" b="1" dirty="0"/>
          </a:p>
          <a:p>
            <a:r>
              <a:rPr lang="en-IN" sz="3600" b="1" dirty="0"/>
              <a:t>   </a:t>
            </a:r>
          </a:p>
          <a:p>
            <a:r>
              <a:rPr lang="en-IN" sz="3600" b="1" dirty="0"/>
              <a:t>                                                                                                                                Skills &amp; Certifications Collection     </a:t>
            </a:r>
          </a:p>
          <a:p>
            <a:r>
              <a:rPr lang="en-IN" sz="3600" b="1" dirty="0"/>
              <a:t>    </a:t>
            </a:r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3600" b="1" dirty="0"/>
              <a:t>Projects &amp; Publications Collection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3600" b="1" dirty="0"/>
              <a:t>Languages &amp; Hobbies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48B15E-C720-1E4D-A902-D32B4BC84588}"/>
              </a:ext>
            </a:extLst>
          </p:cNvPr>
          <p:cNvSpPr/>
          <p:nvPr/>
        </p:nvSpPr>
        <p:spPr>
          <a:xfrm>
            <a:off x="3066902" y="3335581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087E14-4A40-3282-62E8-8076887DAC7F}"/>
              </a:ext>
            </a:extLst>
          </p:cNvPr>
          <p:cNvSpPr/>
          <p:nvPr/>
        </p:nvSpPr>
        <p:spPr>
          <a:xfrm>
            <a:off x="10940976" y="3335581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46A6860D-ACB8-4C57-0609-CEAAA1795220}"/>
              </a:ext>
            </a:extLst>
          </p:cNvPr>
          <p:cNvSpPr/>
          <p:nvPr/>
        </p:nvSpPr>
        <p:spPr>
          <a:xfrm rot="5400000">
            <a:off x="18145012" y="3472704"/>
            <a:ext cx="762000" cy="59675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25854-B2BF-86FB-1D3C-00D678F6D96A}"/>
              </a:ext>
            </a:extLst>
          </p:cNvPr>
          <p:cNvSpPr/>
          <p:nvPr/>
        </p:nvSpPr>
        <p:spPr>
          <a:xfrm>
            <a:off x="17443450" y="4968875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DAAA31D-D66D-9F91-C6AB-C1EEF7335E95}"/>
              </a:ext>
            </a:extLst>
          </p:cNvPr>
          <p:cNvSpPr/>
          <p:nvPr/>
        </p:nvSpPr>
        <p:spPr>
          <a:xfrm>
            <a:off x="17452788" y="6199696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21D45F7-D162-C185-911B-720E888367C0}"/>
              </a:ext>
            </a:extLst>
          </p:cNvPr>
          <p:cNvSpPr/>
          <p:nvPr/>
        </p:nvSpPr>
        <p:spPr>
          <a:xfrm>
            <a:off x="17392276" y="7658556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B77A645-9C8F-BB69-639F-AC9E10590ECC}"/>
              </a:ext>
            </a:extLst>
          </p:cNvPr>
          <p:cNvSpPr/>
          <p:nvPr/>
        </p:nvSpPr>
        <p:spPr>
          <a:xfrm>
            <a:off x="17335574" y="8944699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050" y="1082675"/>
            <a:ext cx="14249400" cy="1816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rtl="0">
              <a:lnSpc>
                <a:spcPct val="100600"/>
              </a:lnSpc>
              <a:spcBef>
                <a:spcPts val="95"/>
              </a:spcBef>
              <a:tabLst>
                <a:tab pos="1394460" algn="l"/>
                <a:tab pos="2667000" algn="l"/>
                <a:tab pos="4708525" algn="l"/>
                <a:tab pos="6289040" algn="l"/>
                <a:tab pos="7890509" algn="l"/>
                <a:tab pos="9354820" algn="l"/>
              </a:tabLst>
            </a:pPr>
            <a:r>
              <a:rPr lang="en-IN" spc="495" dirty="0"/>
              <a:t> Data Processing and AI Integration</a:t>
            </a:r>
            <a:br>
              <a:rPr lang="en-IN" b="1" dirty="0">
                <a:effectLst/>
              </a:rPr>
            </a:br>
            <a:endParaRPr lang="en-IN" spc="405" dirty="0"/>
          </a:p>
        </p:txBody>
      </p:sp>
      <p:sp>
        <p:nvSpPr>
          <p:cNvPr id="3" name="object 3"/>
          <p:cNvSpPr txBox="1"/>
          <p:nvPr/>
        </p:nvSpPr>
        <p:spPr>
          <a:xfrm>
            <a:off x="641350" y="2454275"/>
            <a:ext cx="18821400" cy="92465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75565" marR="17780">
              <a:lnSpc>
                <a:spcPts val="3800"/>
              </a:lnSpc>
              <a:spcBef>
                <a:spcPts val="2965"/>
              </a:spcBef>
              <a:tabLst>
                <a:tab pos="641350" algn="l"/>
                <a:tab pos="641985" algn="l"/>
              </a:tabLst>
            </a:pPr>
            <a:r>
              <a:rPr lang="en-IN" sz="3600" b="1" dirty="0"/>
              <a:t>1. Data Validation &amp; Processing           2.  Resume Generation (Gemini API):           </a:t>
            </a:r>
          </a:p>
          <a:p>
            <a:pPr marL="418465" marR="17780" indent="-342900">
              <a:lnSpc>
                <a:spcPts val="3800"/>
              </a:lnSpc>
              <a:spcBef>
                <a:spcPts val="2965"/>
              </a:spcBef>
              <a:buFont typeface="Arial" panose="020B0604020202020204" pitchFamily="34" charset="0"/>
              <a:buChar char="•"/>
              <a:tabLst>
                <a:tab pos="641350" algn="l"/>
                <a:tab pos="641985" algn="l"/>
              </a:tabLst>
            </a:pPr>
            <a:r>
              <a:rPr lang="en-IN" sz="2400" b="1" dirty="0"/>
              <a:t>Correct Data </a:t>
            </a:r>
            <a:r>
              <a:rPr lang="en-IN" sz="2400" b="1" dirty="0" err="1"/>
              <a:t>Formating</a:t>
            </a:r>
            <a:r>
              <a:rPr lang="en-IN" sz="2400" b="1" dirty="0"/>
              <a:t>                                                    .  Structures user data into resume based on selected template</a:t>
            </a:r>
          </a:p>
          <a:p>
            <a:pPr marL="418465" marR="17780" indent="-342900">
              <a:lnSpc>
                <a:spcPts val="3800"/>
              </a:lnSpc>
              <a:spcBef>
                <a:spcPts val="2965"/>
              </a:spcBef>
              <a:buFont typeface="Arial" panose="020B0604020202020204" pitchFamily="34" charset="0"/>
              <a:buChar char="•"/>
              <a:tabLst>
                <a:tab pos="641350" algn="l"/>
                <a:tab pos="641985" algn="l"/>
              </a:tabLst>
            </a:pPr>
            <a:r>
              <a:rPr lang="en-IN" sz="2400" b="1" dirty="0"/>
              <a:t>Checks Missing Fields                                                        . </a:t>
            </a:r>
            <a:r>
              <a:rPr lang="en-US" sz="2400" b="1" dirty="0"/>
              <a:t>AI-enhanced resume suggestions refine content based on industry standards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  <a:endParaRPr lang="en-IN" sz="2400" b="1" dirty="0"/>
          </a:p>
          <a:p>
            <a:pPr marL="418465" marR="17780" indent="-342900">
              <a:lnSpc>
                <a:spcPts val="3800"/>
              </a:lnSpc>
              <a:spcBef>
                <a:spcPts val="2965"/>
              </a:spcBef>
              <a:buFont typeface="Arial" panose="020B0604020202020204" pitchFamily="34" charset="0"/>
              <a:buChar char="•"/>
              <a:tabLst>
                <a:tab pos="641350" algn="l"/>
                <a:tab pos="641985" algn="l"/>
              </a:tabLst>
            </a:pPr>
            <a:r>
              <a:rPr lang="en-IN" sz="2400" b="1" dirty="0"/>
              <a:t>Invalid prompt , request user correction</a:t>
            </a:r>
          </a:p>
          <a:p>
            <a:pPr marL="75565" marR="17780">
              <a:lnSpc>
                <a:spcPts val="3800"/>
              </a:lnSpc>
              <a:spcBef>
                <a:spcPts val="2965"/>
              </a:spcBef>
              <a:tabLst>
                <a:tab pos="641350" algn="l"/>
                <a:tab pos="641985" algn="l"/>
              </a:tabLst>
            </a:pPr>
            <a:r>
              <a:rPr lang="en-IN" sz="2400" b="1" dirty="0"/>
              <a:t>                                                                                                                              </a:t>
            </a:r>
            <a:r>
              <a:rPr lang="en-IN" sz="3600" b="1" dirty="0"/>
              <a:t>                                 3.   Interview Question Generation</a:t>
            </a:r>
          </a:p>
          <a:p>
            <a:pPr marL="75565" marR="17780">
              <a:lnSpc>
                <a:spcPts val="3800"/>
              </a:lnSpc>
              <a:spcBef>
                <a:spcPts val="2965"/>
              </a:spcBef>
              <a:tabLst>
                <a:tab pos="641350" algn="l"/>
                <a:tab pos="641985" algn="l"/>
              </a:tabLst>
            </a:pPr>
            <a:r>
              <a:rPr lang="en-IN" sz="3600" b="1" dirty="0"/>
              <a:t>                                                                                     . </a:t>
            </a:r>
            <a:r>
              <a:rPr lang="en-US" sz="2400" b="1" dirty="0"/>
              <a:t>Gemini API analyzes skills, experience,  job preferences &amp; generates 20 Ques.</a:t>
            </a:r>
          </a:p>
          <a:p>
            <a:pPr marL="75565" marR="17780">
              <a:lnSpc>
                <a:spcPts val="3800"/>
              </a:lnSpc>
              <a:spcBef>
                <a:spcPts val="2965"/>
              </a:spcBef>
              <a:tabLst>
                <a:tab pos="641350" algn="l"/>
                <a:tab pos="641985" algn="l"/>
              </a:tabLst>
            </a:pPr>
            <a:r>
              <a:rPr lang="en-US" sz="2400" b="1" dirty="0"/>
              <a:t>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2400" b="1" dirty="0"/>
          </a:p>
          <a:p>
            <a:pPr marL="75565" marR="17780">
              <a:lnSpc>
                <a:spcPts val="3800"/>
              </a:lnSpc>
              <a:spcBef>
                <a:spcPts val="2965"/>
              </a:spcBef>
              <a:tabLst>
                <a:tab pos="641350" algn="l"/>
                <a:tab pos="641985" algn="l"/>
              </a:tabLst>
            </a:pPr>
            <a:r>
              <a:rPr lang="en-IN" sz="2400" b="1" dirty="0"/>
              <a:t>                                                                                                                  </a:t>
            </a:r>
            <a:r>
              <a:rPr lang="en-IN" sz="3600" b="1" dirty="0"/>
              <a:t>4.  Company Recommendation &amp; Probability Assessment:</a:t>
            </a:r>
          </a:p>
          <a:p>
            <a:pPr marL="75565" marR="17780">
              <a:lnSpc>
                <a:spcPts val="3800"/>
              </a:lnSpc>
              <a:spcBef>
                <a:spcPts val="2965"/>
              </a:spcBef>
              <a:tabLst>
                <a:tab pos="641350" algn="l"/>
                <a:tab pos="641985" algn="l"/>
              </a:tabLst>
            </a:pPr>
            <a:r>
              <a:rPr lang="en-US" sz="3950" b="1" dirty="0">
                <a:solidFill>
                  <a:srgbClr val="002F86"/>
                </a:solidFill>
                <a:latin typeface="Calibri"/>
                <a:cs typeface="Calibri"/>
              </a:rPr>
              <a:t>     </a:t>
            </a:r>
            <a:r>
              <a:rPr lang="en-US" sz="2400" b="1" dirty="0"/>
              <a:t>. ​AI evaluates job market trends to recommend companies aligning with the user's profile. It classifies these companies into three categories: </a:t>
            </a:r>
          </a:p>
          <a:p>
            <a:pPr marL="75565" marR="17780">
              <a:lnSpc>
                <a:spcPts val="3800"/>
              </a:lnSpc>
              <a:spcBef>
                <a:spcPts val="2965"/>
              </a:spcBef>
              <a:tabLst>
                <a:tab pos="641350" algn="l"/>
                <a:tab pos="641985" algn="l"/>
              </a:tabLst>
            </a:pPr>
            <a:r>
              <a:rPr lang="en-US" sz="2400" b="1" dirty="0"/>
              <a:t>        . Safety:</a:t>
            </a:r>
            <a:r>
              <a:rPr lang="en-US" sz="2400" dirty="0"/>
              <a:t> High probability of selection, </a:t>
            </a:r>
            <a:r>
              <a:rPr lang="en-IN" sz="2400" b="1" dirty="0"/>
              <a:t>Moderate:</a:t>
            </a:r>
            <a:r>
              <a:rPr lang="en-IN" sz="2400" dirty="0"/>
              <a:t> Balanced probability., </a:t>
            </a:r>
            <a:r>
              <a:rPr lang="en-US" sz="2400" b="1" dirty="0"/>
              <a:t>Reach:</a:t>
            </a:r>
            <a:r>
              <a:rPr lang="en-US" sz="2400" dirty="0"/>
              <a:t> Lower probability but aspirational</a:t>
            </a:r>
            <a:endParaRPr lang="en-US" sz="2400" b="1" dirty="0"/>
          </a:p>
          <a:p>
            <a:pPr marL="75565" marR="17780">
              <a:lnSpc>
                <a:spcPts val="3800"/>
              </a:lnSpc>
              <a:spcBef>
                <a:spcPts val="2965"/>
              </a:spcBef>
              <a:tabLst>
                <a:tab pos="641350" algn="l"/>
                <a:tab pos="641985" algn="l"/>
              </a:tabLst>
            </a:pPr>
            <a:r>
              <a:rPr lang="en-US" sz="2400" b="1" dirty="0"/>
              <a:t>     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A432AA0-EF3F-27C5-5215-BE6A621515D8}"/>
              </a:ext>
            </a:extLst>
          </p:cNvPr>
          <p:cNvSpPr/>
          <p:nvPr/>
        </p:nvSpPr>
        <p:spPr>
          <a:xfrm>
            <a:off x="6770034" y="2594654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131B9B60-4D04-7C26-E9D1-B52160CF057F}"/>
              </a:ext>
            </a:extLst>
          </p:cNvPr>
          <p:cNvSpPr/>
          <p:nvPr/>
        </p:nvSpPr>
        <p:spPr>
          <a:xfrm rot="5400000">
            <a:off x="16327718" y="1402535"/>
            <a:ext cx="1447800" cy="381000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DA343C-391A-7DAC-BB0B-6260B771819C}"/>
              </a:ext>
            </a:extLst>
          </p:cNvPr>
          <p:cNvSpPr/>
          <p:nvPr/>
        </p:nvSpPr>
        <p:spPr>
          <a:xfrm rot="5400000">
            <a:off x="18167350" y="771374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31750" y="1082675"/>
            <a:ext cx="11674475" cy="899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  <a:tabLst>
                <a:tab pos="1394460" algn="l"/>
                <a:tab pos="2667000" algn="l"/>
                <a:tab pos="4708525" algn="l"/>
                <a:tab pos="6289040" algn="l"/>
                <a:tab pos="7890509" algn="l"/>
                <a:tab pos="9354820" algn="l"/>
              </a:tabLst>
            </a:pPr>
            <a:r>
              <a:rPr lang="en-IN" spc="405" dirty="0"/>
              <a:t>	</a:t>
            </a:r>
            <a:r>
              <a:rPr lang="en-IN" spc="495" dirty="0"/>
              <a:t>Audio-Based Input Option</a:t>
            </a:r>
            <a:endParaRPr spc="49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C4356-B11B-F25D-5443-AD9E090E3FE6}"/>
              </a:ext>
            </a:extLst>
          </p:cNvPr>
          <p:cNvSpPr txBox="1"/>
          <p:nvPr/>
        </p:nvSpPr>
        <p:spPr>
          <a:xfrm>
            <a:off x="1517650" y="3597275"/>
            <a:ext cx="17983200" cy="668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User Uploads Audio Recording                          Speech-to-Text Conversion:                       </a:t>
            </a:r>
          </a:p>
          <a:p>
            <a:pPr marL="75565" marR="17780">
              <a:lnSpc>
                <a:spcPts val="3800"/>
              </a:lnSpc>
              <a:spcBef>
                <a:spcPts val="2965"/>
              </a:spcBef>
              <a:tabLst>
                <a:tab pos="641350" algn="l"/>
                <a:tab pos="641985" algn="l"/>
              </a:tabLst>
            </a:pPr>
            <a:r>
              <a:rPr lang="en-IN" sz="3600" b="1" dirty="0"/>
              <a:t>                                                                          .</a:t>
            </a:r>
            <a:r>
              <a:rPr lang="en-US" sz="2400" b="1" dirty="0"/>
              <a:t> NLP techniques to transcribe the audio input into text format</a:t>
            </a:r>
            <a:endParaRPr lang="en-IN" sz="2400" b="1" dirty="0"/>
          </a:p>
          <a:p>
            <a:endParaRPr lang="en-IN" sz="3600" b="1" dirty="0"/>
          </a:p>
          <a:p>
            <a:r>
              <a:rPr lang="en-IN" sz="3600" b="1" dirty="0"/>
              <a:t>                                                                                                                  </a:t>
            </a:r>
          </a:p>
          <a:p>
            <a:r>
              <a:rPr lang="en-IN" sz="3600" b="1" dirty="0"/>
              <a:t>                                                                                                                  Data Structuring and Analysis:  </a:t>
            </a:r>
            <a:r>
              <a:rPr lang="en-IN" sz="2400" b="1" dirty="0"/>
              <a:t>. </a:t>
            </a:r>
            <a:r>
              <a:rPr lang="en-US" sz="2400" b="1" dirty="0"/>
              <a:t>The transcribed text is then structured into predefined categories, such as personal information, educational background, and work experience</a:t>
            </a:r>
            <a:r>
              <a:rPr lang="en-IN" sz="2400" b="1" dirty="0"/>
              <a:t> </a:t>
            </a:r>
          </a:p>
          <a:p>
            <a:r>
              <a:rPr lang="en-IN" sz="3600" b="1" dirty="0"/>
              <a:t>                                                                              </a:t>
            </a:r>
          </a:p>
          <a:p>
            <a:endParaRPr lang="en-IN" sz="3600" b="1" dirty="0"/>
          </a:p>
          <a:p>
            <a:endParaRPr lang="en-IN" sz="3600" b="1" dirty="0"/>
          </a:p>
          <a:p>
            <a:r>
              <a:rPr lang="en-IN" sz="3600" b="1" dirty="0"/>
              <a:t>                                                                                                                      Resume Generation: Utilizing</a:t>
            </a:r>
          </a:p>
          <a:p>
            <a:r>
              <a:rPr lang="en-IN" sz="3600" b="1" dirty="0"/>
              <a:t>                                                      .</a:t>
            </a:r>
            <a:r>
              <a:rPr lang="en-IN" sz="2400" b="1" dirty="0"/>
              <a:t>The system uses structured data to generate a professional resume based on users information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3E72726-F8D2-7AE4-957A-C71E27CB6E3C}"/>
              </a:ext>
            </a:extLst>
          </p:cNvPr>
          <p:cNvSpPr/>
          <p:nvPr/>
        </p:nvSpPr>
        <p:spPr>
          <a:xfrm>
            <a:off x="8147050" y="3749675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3BC1D199-CE92-F507-0A48-EC0E77AAA06D}"/>
              </a:ext>
            </a:extLst>
          </p:cNvPr>
          <p:cNvSpPr/>
          <p:nvPr/>
        </p:nvSpPr>
        <p:spPr>
          <a:xfrm rot="5400000">
            <a:off x="16600532" y="3287757"/>
            <a:ext cx="1457236" cy="251460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DF0D2ED-7DFD-6B7E-9B3B-26014048516A}"/>
              </a:ext>
            </a:extLst>
          </p:cNvPr>
          <p:cNvSpPr/>
          <p:nvPr/>
        </p:nvSpPr>
        <p:spPr>
          <a:xfrm rot="5400000">
            <a:off x="17557750" y="7750175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250" y="673734"/>
            <a:ext cx="15544800" cy="899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  <a:tabLst>
                <a:tab pos="3719195" algn="l"/>
                <a:tab pos="5610225" algn="l"/>
              </a:tabLst>
            </a:pPr>
            <a:r>
              <a:rPr lang="en-US" spc="495" dirty="0"/>
              <a:t>Database Storage and Export Options</a:t>
            </a:r>
            <a:endParaRPr spc="495" dirty="0"/>
          </a:p>
        </p:txBody>
      </p:sp>
      <p:sp>
        <p:nvSpPr>
          <p:cNvPr id="3" name="object 3"/>
          <p:cNvSpPr txBox="1"/>
          <p:nvPr/>
        </p:nvSpPr>
        <p:spPr>
          <a:xfrm>
            <a:off x="222250" y="1729780"/>
            <a:ext cx="19659599" cy="9488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b="1" dirty="0"/>
              <a:t>1. User Data Input      </a:t>
            </a:r>
            <a:r>
              <a:rPr lang="en-IN" sz="3600" dirty="0"/>
              <a:t>           </a:t>
            </a:r>
            <a:r>
              <a:rPr lang="en-IN" sz="3600" b="1" dirty="0"/>
              <a:t>2</a:t>
            </a:r>
            <a:r>
              <a:rPr lang="en-IN" sz="3600" dirty="0"/>
              <a:t>. </a:t>
            </a:r>
            <a:r>
              <a:rPr lang="it-IT" sz="3600" b="1" dirty="0"/>
              <a:t>Data Storage in MySQL Database                                                  </a:t>
            </a:r>
            <a:r>
              <a:rPr lang="it-IT" sz="3600" dirty="0"/>
              <a:t> </a:t>
            </a:r>
            <a:endParaRPr lang="it-IT" sz="3600" b="1" dirty="0"/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it-IT" sz="3600" b="1" dirty="0"/>
              <a:t>. </a:t>
            </a:r>
            <a:r>
              <a:rPr lang="it-IT" sz="2400" b="1" dirty="0"/>
              <a:t>Through manually or video                      .</a:t>
            </a:r>
            <a:r>
              <a:rPr lang="en-US" sz="2400" dirty="0"/>
              <a:t> </a:t>
            </a:r>
            <a:r>
              <a:rPr lang="en-US" sz="2400" b="1" dirty="0"/>
              <a:t>Stores the collected user data, generated resumes, interview questions</a:t>
            </a:r>
            <a:r>
              <a:rPr lang="en-US" sz="2400" dirty="0"/>
              <a:t>.</a:t>
            </a:r>
            <a:endParaRPr lang="it-IT" sz="2400" b="1" dirty="0"/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it-IT" sz="3600" b="1" dirty="0"/>
              <a:t>                                                                                                           </a:t>
            </a:r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it-IT" sz="3600" b="1" dirty="0"/>
              <a:t>                                                                                                     3. </a:t>
            </a:r>
            <a:r>
              <a:rPr lang="en-IN" sz="3600" b="1" dirty="0"/>
              <a:t>Resume Generation</a:t>
            </a:r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b="1" dirty="0"/>
              <a:t>                                                              . </a:t>
            </a:r>
            <a:r>
              <a:rPr lang="en-US" sz="2400" b="1" dirty="0"/>
              <a:t>Based on the stored data, the system generates a professional resume</a:t>
            </a:r>
            <a:endParaRPr lang="en-IN" sz="2400" b="1" dirty="0"/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endParaRPr lang="en-IN" sz="3600" b="1" dirty="0"/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endParaRPr lang="en-IN" sz="3600" b="1" dirty="0"/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b="1" dirty="0"/>
              <a:t>                                                                                                    4. Editing and Refinement</a:t>
            </a:r>
            <a:endParaRPr lang="en-IN" sz="3600" dirty="0"/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dirty="0"/>
              <a:t>    . </a:t>
            </a:r>
            <a:r>
              <a:rPr lang="en-IN" sz="2400" b="1" dirty="0"/>
              <a:t>Users have the options to review  &amp; edit specific section of the resume. AI provides suggestions  to enhance resume.</a:t>
            </a:r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dirty="0"/>
              <a:t> </a:t>
            </a:r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endParaRPr lang="en-IN" sz="3600" b="1" dirty="0"/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b="1" dirty="0"/>
              <a:t>                                                                                                      5.   Export Options</a:t>
            </a:r>
            <a:endParaRPr lang="en-IN" sz="3600" dirty="0"/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b="1" dirty="0"/>
              <a:t>                                               .</a:t>
            </a:r>
            <a:r>
              <a:rPr lang="en-US" sz="3600" dirty="0"/>
              <a:t> </a:t>
            </a:r>
            <a:r>
              <a:rPr lang="en-US" sz="2400" b="1" dirty="0"/>
              <a:t>users can export it in their preferred format, such as PDF or Word document.</a:t>
            </a:r>
            <a:endParaRPr lang="en-IN" sz="2400" b="1" dirty="0"/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b="1" dirty="0"/>
              <a:t> </a:t>
            </a:r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b="1" dirty="0"/>
              <a:t>                                                                                                       6. Future Access</a:t>
            </a:r>
          </a:p>
          <a:p>
            <a:pPr marL="12700" marR="4160520">
              <a:lnSpc>
                <a:spcPct val="104900"/>
              </a:lnSpc>
              <a:spcBef>
                <a:spcPts val="100"/>
              </a:spcBef>
              <a:tabLst>
                <a:tab pos="2965450" algn="l"/>
              </a:tabLst>
            </a:pPr>
            <a:r>
              <a:rPr lang="en-IN" sz="3600" b="1" dirty="0"/>
              <a:t>  . </a:t>
            </a:r>
            <a:r>
              <a:rPr lang="en-US" sz="2400" b="1" dirty="0"/>
              <a:t>Allows users to revisit and modify their information, facilitating easy updates and re-generation of resumes as needed.</a:t>
            </a:r>
            <a:endParaRPr sz="24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D1CFF02-8A0A-FA13-CC5F-887F0F3DF867}"/>
              </a:ext>
            </a:extLst>
          </p:cNvPr>
          <p:cNvSpPr/>
          <p:nvPr/>
        </p:nvSpPr>
        <p:spPr>
          <a:xfrm>
            <a:off x="4002889" y="1919777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6F2927A7-0A90-64EE-A790-A151DBD661C2}"/>
              </a:ext>
            </a:extLst>
          </p:cNvPr>
          <p:cNvSpPr/>
          <p:nvPr/>
        </p:nvSpPr>
        <p:spPr>
          <a:xfrm rot="5400000">
            <a:off x="13779426" y="1302489"/>
            <a:ext cx="914400" cy="212075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4CD300-0FB4-B5B1-2026-F5557DA6FB32}"/>
              </a:ext>
            </a:extLst>
          </p:cNvPr>
          <p:cNvSpPr/>
          <p:nvPr/>
        </p:nvSpPr>
        <p:spPr>
          <a:xfrm rot="5400000">
            <a:off x="12896196" y="7453575"/>
            <a:ext cx="560108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7FB87B8-CC48-3C8C-D4BF-06A16BB150E1}"/>
              </a:ext>
            </a:extLst>
          </p:cNvPr>
          <p:cNvSpPr/>
          <p:nvPr/>
        </p:nvSpPr>
        <p:spPr>
          <a:xfrm rot="5400000">
            <a:off x="13048596" y="4993623"/>
            <a:ext cx="560108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0A7035-DCB7-DB70-20AF-F4368F276495}"/>
              </a:ext>
            </a:extLst>
          </p:cNvPr>
          <p:cNvSpPr/>
          <p:nvPr/>
        </p:nvSpPr>
        <p:spPr>
          <a:xfrm rot="5400000">
            <a:off x="12896196" y="9468717"/>
            <a:ext cx="560108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2330</Words>
  <Application>Microsoft Office PowerPoint</Application>
  <PresentationFormat>Custom</PresentationFormat>
  <Paragraphs>312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</vt:lpstr>
      <vt:lpstr>Montserrat</vt:lpstr>
      <vt:lpstr>Roboto</vt:lpstr>
      <vt:lpstr>Times New Roman</vt:lpstr>
      <vt:lpstr>Wingdings</vt:lpstr>
      <vt:lpstr>Office Theme</vt:lpstr>
      <vt:lpstr>PowerPoint Presentation</vt:lpstr>
      <vt:lpstr>Introduction</vt:lpstr>
      <vt:lpstr>Problem Statement</vt:lpstr>
      <vt:lpstr>Objective</vt:lpstr>
      <vt:lpstr>Solution Workflow</vt:lpstr>
      <vt:lpstr>User Interaction &amp; Input Collection</vt:lpstr>
      <vt:lpstr> Data Processing and AI Integration </vt:lpstr>
      <vt:lpstr> Audio-Based Input Option</vt:lpstr>
      <vt:lpstr>Database Storage and Export Options</vt:lpstr>
      <vt:lpstr>PowerPoint Presentation</vt:lpstr>
      <vt:lpstr>Inputs &amp; Outputs Diagram</vt:lpstr>
      <vt:lpstr>Tech stack to implement ResumeAI</vt:lpstr>
      <vt:lpstr>Kay Benefits and Impact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VU6</dc:creator>
  <cp:lastModifiedBy>chandrapal .</cp:lastModifiedBy>
  <cp:revision>14</cp:revision>
  <dcterms:created xsi:type="dcterms:W3CDTF">2024-11-24T13:48:25Z</dcterms:created>
  <dcterms:modified xsi:type="dcterms:W3CDTF">2025-03-31T17:51:24Z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2024-11-24T00:00:00Z</vt:filetime>
  </property>
</Properties>
</file>