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261" r:id="rId5"/>
    <p:sldId id="292" r:id="rId7"/>
    <p:sldId id="260" r:id="rId8"/>
    <p:sldId id="257" r:id="rId9"/>
    <p:sldId id="262" r:id="rId10"/>
    <p:sldId id="289" r:id="rId11"/>
    <p:sldId id="291" r:id="rId12"/>
    <p:sldId id="282" r:id="rId13"/>
    <p:sldId id="283" r:id="rId14"/>
    <p:sldId id="284"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15.xml"/><Relationship Id="rId3" Type="http://schemas.openxmlformats.org/officeDocument/2006/relationships/image" Target="../media/image2.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4.png"/><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wrap="square" lIns="0" tIns="0" rIns="0" bIns="0">
            <a:normAutofit/>
          </a:bodyPr>
          <a:lstStyle>
            <a:lvl1pPr algn="l" fontAlgn="base">
              <a:defRPr sz="3200">
                <a:solidFill>
                  <a:schemeClr val="tx1"/>
                </a:solidFill>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30000"/>
          </a:blip>
          <a:srcRect t="586" r="671" b="-1"/>
          <a:stretch>
            <a:fillRect/>
          </a:stretch>
        </p:blipFill>
        <p:spPr>
          <a:xfrm>
            <a:off x="0" y="-14831"/>
            <a:ext cx="12192000" cy="6872831"/>
          </a:xfrm>
          <a:prstGeom prst="rect">
            <a:avLst/>
          </a:prstGeom>
        </p:spPr>
      </p:pic>
      <p:sp>
        <p:nvSpPr>
          <p:cNvPr id="2" name="标题 1"/>
          <p:cNvSpPr>
            <a:spLocks noGrp="1"/>
          </p:cNvSpPr>
          <p:nvPr>
            <p:ph type="ctrTitle" hasCustomPrompt="1"/>
            <p:custDataLst>
              <p:tags r:id="rId4"/>
            </p:custDataLst>
          </p:nvPr>
        </p:nvSpPr>
        <p:spPr>
          <a:xfrm>
            <a:off x="838200" y="1972310"/>
            <a:ext cx="7421880" cy="2218690"/>
          </a:xfrm>
        </p:spPr>
        <p:txBody>
          <a:bodyPr anchor="t" anchorCtr="0">
            <a:normAutofit/>
          </a:bodyPr>
          <a:lstStyle>
            <a:lvl1pPr algn="l">
              <a:lnSpc>
                <a:spcPct val="100000"/>
              </a:lnSpc>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副标题 2"/>
          <p:cNvSpPr>
            <a:spLocks noGrp="1"/>
          </p:cNvSpPr>
          <p:nvPr>
            <p:ph type="subTitle" idx="1" hasCustomPrompt="1"/>
            <p:custDataLst>
              <p:tags r:id="rId5"/>
            </p:custDataLst>
          </p:nvPr>
        </p:nvSpPr>
        <p:spPr>
          <a:xfrm>
            <a:off x="838200" y="949960"/>
            <a:ext cx="10515600" cy="1015365"/>
          </a:xfrm>
        </p:spPr>
        <p:txBody>
          <a:bodyPr anchor="b">
            <a:normAutofit/>
          </a:bodyPr>
          <a:lstStyle>
            <a:lvl1pPr marL="0" indent="0" algn="l">
              <a:lnSpc>
                <a:spcPct val="100000"/>
              </a:lnSpc>
              <a:buNone/>
              <a:defRPr sz="2400">
                <a:solidFill>
                  <a:schemeClr val="accent1"/>
                </a:solidFill>
                <a:latin typeface="+mj-lt"/>
                <a:sym typeface="Arial" panose="020B0604020202020204" pitchFamily="34"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24" name="署名占位符 10"/>
          <p:cNvSpPr>
            <a:spLocks noGrp="1"/>
          </p:cNvSpPr>
          <p:nvPr>
            <p:ph type="body" sz="quarter" idx="17" hasCustomPrompt="1"/>
            <p:custDataLst>
              <p:tags r:id="rId6"/>
            </p:custDataLst>
          </p:nvPr>
        </p:nvSpPr>
        <p:spPr>
          <a:xfrm>
            <a:off x="838200" y="4194175"/>
            <a:ext cx="2743200" cy="526415"/>
          </a:xfrm>
        </p:spPr>
        <p:txBody>
          <a:bodyPr anchor="ctr">
            <a:normAutofit/>
          </a:bodyPr>
          <a:lstStyle>
            <a:lvl1pPr marL="0" indent="0" algn="l">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duotone>
              <a:prstClr val="black"/>
              <a:schemeClr val="accent1">
                <a:tint val="45000"/>
                <a:satMod val="400000"/>
              </a:schemeClr>
            </a:duotone>
            <a:lum bright="6000" contrast="12000"/>
          </a:blip>
          <a:srcRect t="2579"/>
          <a:stretch>
            <a:fillRect/>
          </a:stretch>
        </p:blipFill>
        <p:spPr>
          <a:xfrm>
            <a:off x="0" y="11430"/>
            <a:ext cx="12192635" cy="6846570"/>
          </a:xfrm>
          <a:prstGeom prst="rect">
            <a:avLst/>
          </a:prstGeom>
        </p:spPr>
      </p:pic>
      <p:sp>
        <p:nvSpPr>
          <p:cNvPr id="2" name="标题 1"/>
          <p:cNvSpPr>
            <a:spLocks noGrp="1"/>
          </p:cNvSpPr>
          <p:nvPr>
            <p:ph type="title" hasCustomPrompt="1"/>
            <p:custDataLst>
              <p:tags r:id="rId4"/>
            </p:custDataLst>
          </p:nvPr>
        </p:nvSpPr>
        <p:spPr>
          <a:xfrm>
            <a:off x="621665" y="755650"/>
            <a:ext cx="3260090" cy="5563870"/>
          </a:xfrm>
        </p:spPr>
        <p:txBody>
          <a:bodyPr anchor="t">
            <a:normAutofit/>
          </a:bodyPr>
          <a:lstStyle>
            <a:lvl1pPr>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pic>
        <p:nvPicPr>
          <p:cNvPr id="4" name="图片 3"/>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24000"/>
          </a:blip>
          <a:srcRect t="1279" r="833"/>
          <a:stretch>
            <a:fillRect/>
          </a:stretch>
        </p:blipFill>
        <p:spPr>
          <a:xfrm>
            <a:off x="1" y="0"/>
            <a:ext cx="12191999" cy="6843712"/>
          </a:xfrm>
          <a:prstGeom prst="rect">
            <a:avLst/>
          </a:prstGeom>
        </p:spPr>
      </p:pic>
      <p:sp>
        <p:nvSpPr>
          <p:cNvPr id="2" name="标题 1"/>
          <p:cNvSpPr>
            <a:spLocks noGrp="1"/>
          </p:cNvSpPr>
          <p:nvPr>
            <p:ph type="title" hasCustomPrompt="1"/>
            <p:custDataLst>
              <p:tags r:id="rId4"/>
            </p:custDataLst>
          </p:nvPr>
        </p:nvSpPr>
        <p:spPr>
          <a:xfrm>
            <a:off x="3900170" y="2228215"/>
            <a:ext cx="7291070" cy="3861435"/>
          </a:xfrm>
        </p:spPr>
        <p:txBody>
          <a:bodyPr anchor="t" anchorCtr="0">
            <a:normAutofit/>
          </a:bodyPr>
          <a:lstStyle>
            <a:lvl1pPr algn="r">
              <a:defRPr sz="4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
            </p:custDataLst>
          </p:nvPr>
        </p:nvSpPr>
        <p:spPr>
          <a:xfrm>
            <a:off x="2045335" y="803275"/>
            <a:ext cx="9144000" cy="1405890"/>
          </a:xfrm>
        </p:spPr>
        <p:txBody>
          <a:bodyPr wrap="none" tIns="0" rIns="0" bIns="0" anchor="b" anchorCtr="0">
            <a:normAutofit/>
          </a:bodyPr>
          <a:lstStyle>
            <a:lvl1pPr marL="0" indent="0" algn="r">
              <a:buNone/>
              <a:defRPr sz="8800" b="1">
                <a:solidFill>
                  <a:schemeClr val="accent1"/>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8810" cy="539750"/>
          </a:xfrm>
        </p:spPr>
        <p:txBody>
          <a:bodyPr anchor="t"/>
          <a:lstStyle>
            <a:lvl1pPr marL="0" indent="0">
              <a:buNone/>
              <a:defRPr sz="2400" b="0">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duotone>
              <a:prstClr val="black"/>
              <a:schemeClr val="accent1">
                <a:tint val="45000"/>
                <a:satMod val="400000"/>
              </a:schemeClr>
            </a:duotone>
            <a:lum bright="12000" contrast="24000"/>
          </a:blip>
          <a:stretch>
            <a:fillRect/>
          </a:stretch>
        </p:blipFill>
        <p:spPr>
          <a:xfrm>
            <a:off x="0" y="0"/>
            <a:ext cx="12192000" cy="6857999"/>
          </a:xfrm>
          <a:prstGeom prst="rect">
            <a:avLst/>
          </a:prstGeom>
        </p:spPr>
      </p:pic>
      <p:sp>
        <p:nvSpPr>
          <p:cNvPr id="2" name="标题 1"/>
          <p:cNvSpPr>
            <a:spLocks noGrp="1"/>
          </p:cNvSpPr>
          <p:nvPr>
            <p:ph type="ctrTitle" hasCustomPrompt="1"/>
            <p:custDataLst>
              <p:tags r:id="rId4"/>
            </p:custDataLst>
          </p:nvPr>
        </p:nvSpPr>
        <p:spPr>
          <a:xfrm>
            <a:off x="838200" y="1216451"/>
            <a:ext cx="10515000" cy="1800000"/>
          </a:xfrm>
        </p:spPr>
        <p:txBody>
          <a:bodyPr anchor="b"/>
          <a:lstStyle>
            <a:lvl1pPr algn="ctr">
              <a:lnSpc>
                <a:spcPct val="100000"/>
              </a:lnSpc>
              <a:defRPr sz="6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24" name="署名占位符 10"/>
          <p:cNvSpPr>
            <a:spLocks noGrp="1"/>
          </p:cNvSpPr>
          <p:nvPr>
            <p:ph type="body" sz="quarter" idx="17" hasCustomPrompt="1"/>
            <p:custDataLst>
              <p:tags r:id="rId5"/>
            </p:custDataLst>
          </p:nvPr>
        </p:nvSpPr>
        <p:spPr>
          <a:xfrm>
            <a:off x="838165" y="3380249"/>
            <a:ext cx="10514400" cy="898647"/>
          </a:xfrm>
        </p:spPr>
        <p:txBody>
          <a:bodyPr anchor="t">
            <a:normAutofit/>
          </a:bodyPr>
          <a:lstStyle>
            <a:lvl1pPr marL="0" indent="0" algn="ctr">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3"/>
          <p:cNvSpPr>
            <a:spLocks noGrp="1"/>
          </p:cNvSpPr>
          <p:nvPr>
            <p:ph type="dt" sz="half" idx="18"/>
            <p:custDataLst>
              <p:tags r:id="rId6"/>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9"/>
            <p:custDataLst>
              <p:tags r:id="rId7"/>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20"/>
            <p:custDataLst>
              <p:tags r:id="rId8"/>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 Area</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0" Type="http://schemas.openxmlformats.org/officeDocument/2006/relationships/theme" Target="../theme/theme2.xml"/><Relationship Id="rId2" Type="http://schemas.openxmlformats.org/officeDocument/2006/relationships/slideLayout" Target="../slideLayouts/slideLayout14.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custDataLst>
              <p:tags r:id="rId13"/>
            </p:custDataLst>
          </p:nvPr>
        </p:nvSpPr>
        <p:spPr>
          <a:xfrm>
            <a:off x="0" y="0"/>
            <a:ext cx="12192000" cy="6876415"/>
          </a:xfrm>
          <a:prstGeom prst="rect">
            <a:avLst/>
          </a:prstGeom>
          <a:solidFill>
            <a:srgbClr val="0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9"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100000"/>
        </a:lnSpc>
        <a:spcBef>
          <a:spcPct val="0"/>
        </a:spcBef>
        <a:buNone/>
        <a:defRPr sz="3200" b="1" kern="1200">
          <a:solidFill>
            <a:srgbClr val="FFFFFF"/>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400" kern="1200">
          <a:solidFill>
            <a:srgbClr val="FFFFFF"/>
          </a:solidFill>
          <a:latin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200" kern="1200">
          <a:solidFill>
            <a:srgbClr val="FFFFFF"/>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900" kern="1200">
          <a:solidFill>
            <a:srgbClr val="FFFFFF"/>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9.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0" Type="http://schemas.openxmlformats.org/officeDocument/2006/relationships/notesSlide" Target="../notesSlides/notesSlide1.xml"/><Relationship Id="rId3" Type="http://schemas.openxmlformats.org/officeDocument/2006/relationships/tags" Target="../tags/tag68.xml"/><Relationship Id="rId29" Type="http://schemas.openxmlformats.org/officeDocument/2006/relationships/slideLayout" Target="../slideLayouts/slideLayout24.xml"/><Relationship Id="rId28" Type="http://schemas.openxmlformats.org/officeDocument/2006/relationships/tags" Target="../tags/tag93.xml"/><Relationship Id="rId27" Type="http://schemas.openxmlformats.org/officeDocument/2006/relationships/tags" Target="../tags/tag92.xml"/><Relationship Id="rId26" Type="http://schemas.openxmlformats.org/officeDocument/2006/relationships/tags" Target="../tags/tag91.xml"/><Relationship Id="rId25" Type="http://schemas.openxmlformats.org/officeDocument/2006/relationships/tags" Target="../tags/tag90.xml"/><Relationship Id="rId24" Type="http://schemas.openxmlformats.org/officeDocument/2006/relationships/tags" Target="../tags/tag89.xml"/><Relationship Id="rId23" Type="http://schemas.openxmlformats.org/officeDocument/2006/relationships/tags" Target="../tags/tag88.xml"/><Relationship Id="rId22" Type="http://schemas.openxmlformats.org/officeDocument/2006/relationships/tags" Target="../tags/tag87.xml"/><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9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6.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a:spLocks noGrp="1"/>
          </p:cNvSpPr>
          <p:nvPr>
            <p:ph type="ctrTitle"/>
            <p:custDataLst>
              <p:tags r:id="rId1"/>
            </p:custDataLst>
          </p:nvPr>
        </p:nvSpPr>
        <p:spPr>
          <a:xfrm>
            <a:off x="285750" y="410845"/>
            <a:ext cx="7421880" cy="2218690"/>
          </a:xfrm>
        </p:spPr>
        <p:txBody>
          <a:bodyPr/>
          <a:p>
            <a:pPr marL="0" indent="0" algn="l">
              <a:lnSpc>
                <a:spcPct val="100000"/>
              </a:lnSpc>
              <a:spcBef>
                <a:spcPts val="0"/>
              </a:spcBef>
              <a:spcAft>
                <a:spcPts val="0"/>
              </a:spcAft>
              <a:buSzPct val="100000"/>
            </a:pPr>
            <a:r>
              <a:rPr lang="en-US" sz="4400">
                <a:ea typeface="+mj-ea"/>
              </a:rPr>
              <a:t>REAL-TIME AND CHAT COMMUNICATION</a:t>
            </a:r>
            <a:endParaRPr lang="en-US" sz="4400">
              <a:ea typeface="+mj-ea"/>
            </a:endParaRPr>
          </a:p>
        </p:txBody>
      </p:sp>
      <p:sp>
        <p:nvSpPr>
          <p:cNvPr id="33" name="副标题"/>
          <p:cNvSpPr>
            <a:spLocks noGrp="1"/>
          </p:cNvSpPr>
          <p:nvPr>
            <p:ph type="subTitle" idx="1"/>
            <p:custDataLst>
              <p:tags r:id="rId2"/>
            </p:custDataLst>
          </p:nvPr>
        </p:nvSpPr>
        <p:spPr>
          <a:xfrm>
            <a:off x="285750" y="2595245"/>
            <a:ext cx="7503160" cy="1598930"/>
          </a:xfrm>
        </p:spPr>
        <p:txBody>
          <a:bodyPr>
            <a:noAutofit/>
          </a:bodyPr>
          <a:p>
            <a:pPr marL="0" indent="0" algn="l">
              <a:lnSpc>
                <a:spcPct val="100000"/>
              </a:lnSpc>
              <a:spcBef>
                <a:spcPts val="1000"/>
              </a:spcBef>
              <a:spcAft>
                <a:spcPts val="0"/>
              </a:spcAft>
              <a:buSzPct val="100000"/>
            </a:pPr>
            <a:r>
              <a:rPr lang="en-US" sz="1200"/>
              <a:t>O</a:t>
            </a:r>
            <a:r>
              <a:rPr lang="en-US" sz="1600">
                <a:solidFill>
                  <a:schemeClr val="accent1"/>
                </a:solidFill>
                <a:uFillTx/>
              </a:rPr>
              <a:t>verview</a:t>
            </a:r>
            <a:endParaRPr lang="en-US" sz="1600">
              <a:solidFill>
                <a:schemeClr val="accent1"/>
              </a:solidFill>
              <a:uFillTx/>
            </a:endParaRPr>
          </a:p>
          <a:p>
            <a:pPr marL="0" indent="0" algn="l">
              <a:lnSpc>
                <a:spcPct val="100000"/>
              </a:lnSpc>
              <a:spcBef>
                <a:spcPts val="1000"/>
              </a:spcBef>
              <a:spcAft>
                <a:spcPts val="0"/>
              </a:spcAft>
              <a:buSzPct val="100000"/>
            </a:pPr>
            <a:r>
              <a:rPr lang="en-US" sz="1600">
                <a:solidFill>
                  <a:schemeClr val="accent1"/>
                </a:solidFill>
                <a:uFillTx/>
              </a:rPr>
              <a:t>The Real-Time Chat and Communication System is a dynamic, scalable platform designed to facilitate seamless, instant messaging and communication between users. The system supports text, voice, and video messaging, providing an engaging and interactive experience for individuals or groups. Whether it's for personal, professional, or educational use, the platform ensures low-latency communication, rich media sharing, and robust security features.</a:t>
            </a:r>
            <a:endParaRPr lang="en-US" sz="1600">
              <a:solidFill>
                <a:schemeClr val="accent1"/>
              </a:solidFill>
              <a:uFillTx/>
            </a:endParaRPr>
          </a:p>
        </p:txBody>
      </p:sp>
      <p:sp>
        <p:nvSpPr>
          <p:cNvPr id="34" name="署名"/>
          <p:cNvSpPr>
            <a:spLocks noGrp="1"/>
          </p:cNvSpPr>
          <p:nvPr>
            <p:ph type="body" sz="quarter" idx="17"/>
            <p:custDataLst>
              <p:tags r:id="rId3"/>
            </p:custDataLst>
          </p:nvPr>
        </p:nvSpPr>
        <p:spPr>
          <a:xfrm>
            <a:off x="838200" y="4194175"/>
            <a:ext cx="2743200" cy="526415"/>
          </a:xfrm>
        </p:spPr>
        <p:txBody>
          <a:bodyPr/>
          <a:p>
            <a:r>
              <a:rPr lang="en-US"/>
              <a:t>Name</a:t>
            </a:r>
            <a:endParaRPr 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asted image 0"/>
          <p:cNvPicPr>
            <a:picLocks noChangeAspect="1"/>
          </p:cNvPicPr>
          <p:nvPr/>
        </p:nvPicPr>
        <p:blipFill>
          <a:blip r:embed="rId1"/>
          <a:stretch>
            <a:fillRect/>
          </a:stretch>
        </p:blipFill>
        <p:spPr>
          <a:xfrm>
            <a:off x="4471670" y="0"/>
            <a:ext cx="3248660" cy="68580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asted image 0 (1)"/>
          <p:cNvPicPr>
            <a:picLocks noChangeAspect="1"/>
          </p:cNvPicPr>
          <p:nvPr/>
        </p:nvPicPr>
        <p:blipFill>
          <a:blip r:embed="rId1"/>
          <a:stretch>
            <a:fillRect/>
          </a:stretch>
        </p:blipFill>
        <p:spPr>
          <a:xfrm>
            <a:off x="4471670" y="0"/>
            <a:ext cx="3248660" cy="68580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asted image 0 (2)"/>
          <p:cNvPicPr>
            <a:picLocks noChangeAspect="1"/>
          </p:cNvPicPr>
          <p:nvPr/>
        </p:nvPicPr>
        <p:blipFill>
          <a:blip r:embed="rId1"/>
          <a:stretch>
            <a:fillRect/>
          </a:stretch>
        </p:blipFill>
        <p:spPr>
          <a:xfrm>
            <a:off x="4471670" y="0"/>
            <a:ext cx="3248660" cy="685800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矩形 60"/>
          <p:cNvSpPr/>
          <p:nvPr>
            <p:custDataLst>
              <p:tags r:id="rId1"/>
            </p:custDataLst>
          </p:nvPr>
        </p:nvSpPr>
        <p:spPr>
          <a:xfrm>
            <a:off x="0" y="0"/>
            <a:ext cx="12192000" cy="308510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任意多边形: 形状 65"/>
          <p:cNvSpPr/>
          <p:nvPr>
            <p:custDataLst>
              <p:tags r:id="rId2"/>
            </p:custDataLst>
          </p:nvPr>
        </p:nvSpPr>
        <p:spPr>
          <a:xfrm>
            <a:off x="9420981" y="392965"/>
            <a:ext cx="1282202" cy="1265764"/>
          </a:xfrm>
          <a:custGeom>
            <a:avLst/>
            <a:gdLst>
              <a:gd name="connsiteX0" fmla="*/ 1382820 w 1473826"/>
              <a:gd name="connsiteY0" fmla="*/ 0 h 1454932"/>
              <a:gd name="connsiteX1" fmla="*/ 1438304 w 1473826"/>
              <a:gd name="connsiteY1" fmla="*/ 162969 h 1454932"/>
              <a:gd name="connsiteX2" fmla="*/ 1256926 w 1473826"/>
              <a:gd name="connsiteY2" fmla="*/ 389062 h 1454932"/>
              <a:gd name="connsiteX3" fmla="*/ 1236488 w 1473826"/>
              <a:gd name="connsiteY3" fmla="*/ 425726 h 1454932"/>
              <a:gd name="connsiteX4" fmla="*/ 1174577 w 1473826"/>
              <a:gd name="connsiteY4" fmla="*/ 538664 h 1454932"/>
              <a:gd name="connsiteX5" fmla="*/ 1128797 w 1473826"/>
              <a:gd name="connsiteY5" fmla="*/ 615756 h 1454932"/>
              <a:gd name="connsiteX6" fmla="*/ 988733 w 1473826"/>
              <a:gd name="connsiteY6" fmla="*/ 688539 h 1454932"/>
              <a:gd name="connsiteX7" fmla="*/ 984809 w 1473826"/>
              <a:gd name="connsiteY7" fmla="*/ 689520 h 1454932"/>
              <a:gd name="connsiteX8" fmla="*/ 991513 w 1473826"/>
              <a:gd name="connsiteY8" fmla="*/ 699668 h 1454932"/>
              <a:gd name="connsiteX9" fmla="*/ 991948 w 1473826"/>
              <a:gd name="connsiteY9" fmla="*/ 823736 h 1454932"/>
              <a:gd name="connsiteX10" fmla="*/ 986880 w 1473826"/>
              <a:gd name="connsiteY10" fmla="*/ 830938 h 1454932"/>
              <a:gd name="connsiteX11" fmla="*/ 691165 w 1473826"/>
              <a:gd name="connsiteY11" fmla="*/ 1036627 h 1454932"/>
              <a:gd name="connsiteX12" fmla="*/ 590340 w 1473826"/>
              <a:gd name="connsiteY12" fmla="*/ 1036627 h 1454932"/>
              <a:gd name="connsiteX13" fmla="*/ 324982 w 1473826"/>
              <a:gd name="connsiteY13" fmla="*/ 1072636 h 1454932"/>
              <a:gd name="connsiteX14" fmla="*/ 218761 w 1473826"/>
              <a:gd name="connsiteY14" fmla="*/ 1291200 h 1454932"/>
              <a:gd name="connsiteX15" fmla="*/ 1211909 w 1473826"/>
              <a:gd name="connsiteY15" fmla="*/ 1291255 h 1454932"/>
              <a:gd name="connsiteX16" fmla="*/ 1293658 w 1473826"/>
              <a:gd name="connsiteY16" fmla="*/ 1373094 h 1454932"/>
              <a:gd name="connsiteX17" fmla="*/ 1293658 w 1473826"/>
              <a:gd name="connsiteY17" fmla="*/ 1427657 h 1454932"/>
              <a:gd name="connsiteX18" fmla="*/ 1266408 w 1473826"/>
              <a:gd name="connsiteY18" fmla="*/ 1454933 h 1454932"/>
              <a:gd name="connsiteX19" fmla="*/ 27250 w 1473826"/>
              <a:gd name="connsiteY19" fmla="*/ 1454933 h 1454932"/>
              <a:gd name="connsiteX20" fmla="*/ 0 w 1473826"/>
              <a:gd name="connsiteY20" fmla="*/ 1427657 h 1454932"/>
              <a:gd name="connsiteX21" fmla="*/ 0 w 1473826"/>
              <a:gd name="connsiteY21" fmla="*/ 1373094 h 1454932"/>
              <a:gd name="connsiteX22" fmla="*/ 5504 w 1473826"/>
              <a:gd name="connsiteY22" fmla="*/ 1343468 h 1454932"/>
              <a:gd name="connsiteX23" fmla="*/ 9701 w 1473826"/>
              <a:gd name="connsiteY23" fmla="*/ 1327646 h 1454932"/>
              <a:gd name="connsiteX24" fmla="*/ 452510 w 1473826"/>
              <a:gd name="connsiteY24" fmla="*/ 482250 h 1454932"/>
              <a:gd name="connsiteX25" fmla="*/ 1382820 w 1473826"/>
              <a:gd name="connsiteY25" fmla="*/ 0 h 1454932"/>
              <a:gd name="connsiteX26" fmla="*/ 1153267 w 1473826"/>
              <a:gd name="connsiteY26" fmla="*/ 209563 h 1454932"/>
              <a:gd name="connsiteX27" fmla="*/ 1141386 w 1473826"/>
              <a:gd name="connsiteY27" fmla="*/ 212618 h 1454932"/>
              <a:gd name="connsiteX28" fmla="*/ 422372 w 1473826"/>
              <a:gd name="connsiteY28" fmla="*/ 842777 h 1454932"/>
              <a:gd name="connsiteX29" fmla="*/ 412727 w 1473826"/>
              <a:gd name="connsiteY29" fmla="*/ 859800 h 1454932"/>
              <a:gd name="connsiteX30" fmla="*/ 432836 w 1473826"/>
              <a:gd name="connsiteY30" fmla="*/ 858491 h 1454932"/>
              <a:gd name="connsiteX31" fmla="*/ 604510 w 1473826"/>
              <a:gd name="connsiteY31" fmla="*/ 854672 h 1454932"/>
              <a:gd name="connsiteX32" fmla="*/ 691165 w 1473826"/>
              <a:gd name="connsiteY32" fmla="*/ 854672 h 1454932"/>
              <a:gd name="connsiteX33" fmla="*/ 805560 w 1473826"/>
              <a:gd name="connsiteY33" fmla="*/ 767977 h 1454932"/>
              <a:gd name="connsiteX34" fmla="*/ 809102 w 1473826"/>
              <a:gd name="connsiteY34" fmla="*/ 763558 h 1454932"/>
              <a:gd name="connsiteX35" fmla="*/ 801745 w 1473826"/>
              <a:gd name="connsiteY35" fmla="*/ 755210 h 1454932"/>
              <a:gd name="connsiteX36" fmla="*/ 758145 w 1473826"/>
              <a:gd name="connsiteY36" fmla="*/ 710198 h 1454932"/>
              <a:gd name="connsiteX37" fmla="*/ 747300 w 1473826"/>
              <a:gd name="connsiteY37" fmla="*/ 699777 h 1454932"/>
              <a:gd name="connsiteX38" fmla="*/ 792317 w 1473826"/>
              <a:gd name="connsiteY38" fmla="*/ 544830 h 1454932"/>
              <a:gd name="connsiteX39" fmla="*/ 940229 w 1473826"/>
              <a:gd name="connsiteY39" fmla="*/ 512258 h 1454932"/>
              <a:gd name="connsiteX40" fmla="*/ 960666 w 1473826"/>
              <a:gd name="connsiteY40" fmla="*/ 506856 h 1454932"/>
              <a:gd name="connsiteX41" fmla="*/ 982793 w 1473826"/>
              <a:gd name="connsiteY41" fmla="*/ 500309 h 1454932"/>
              <a:gd name="connsiteX42" fmla="*/ 987262 w 1473826"/>
              <a:gd name="connsiteY42" fmla="*/ 498890 h 1454932"/>
              <a:gd name="connsiteX43" fmla="*/ 1002467 w 1473826"/>
              <a:gd name="connsiteY43" fmla="*/ 473466 h 1454932"/>
              <a:gd name="connsiteX44" fmla="*/ 1016637 w 1473826"/>
              <a:gd name="connsiteY44" fmla="*/ 448696 h 1454932"/>
              <a:gd name="connsiteX45" fmla="*/ 1027810 w 1473826"/>
              <a:gd name="connsiteY45" fmla="*/ 428836 h 1454932"/>
              <a:gd name="connsiteX46" fmla="*/ 1088576 w 1473826"/>
              <a:gd name="connsiteY46" fmla="*/ 317644 h 1454932"/>
              <a:gd name="connsiteX47" fmla="*/ 1153267 w 1473826"/>
              <a:gd name="connsiteY47" fmla="*/ 209508 h 145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73826" h="1454932">
                <a:moveTo>
                  <a:pt x="1382820" y="0"/>
                </a:moveTo>
                <a:cubicBezTo>
                  <a:pt x="1469473" y="0"/>
                  <a:pt x="1506921" y="109937"/>
                  <a:pt x="1438304" y="162969"/>
                </a:cubicBezTo>
                <a:cubicBezTo>
                  <a:pt x="1366634" y="218347"/>
                  <a:pt x="1319764" y="278361"/>
                  <a:pt x="1256926" y="389062"/>
                </a:cubicBezTo>
                <a:lnTo>
                  <a:pt x="1236488" y="425726"/>
                </a:lnTo>
                <a:lnTo>
                  <a:pt x="1174577" y="538664"/>
                </a:lnTo>
                <a:cubicBezTo>
                  <a:pt x="1158773" y="566489"/>
                  <a:pt x="1144058" y="591368"/>
                  <a:pt x="1128797" y="615756"/>
                </a:cubicBezTo>
                <a:cubicBezTo>
                  <a:pt x="1108033" y="648873"/>
                  <a:pt x="1073752" y="667205"/>
                  <a:pt x="988733" y="688539"/>
                </a:cubicBezTo>
                <a:lnTo>
                  <a:pt x="984809" y="689520"/>
                </a:lnTo>
                <a:lnTo>
                  <a:pt x="991513" y="699668"/>
                </a:lnTo>
                <a:cubicBezTo>
                  <a:pt x="1019689" y="744789"/>
                  <a:pt x="1020398" y="781344"/>
                  <a:pt x="991948" y="823736"/>
                </a:cubicBezTo>
                <a:lnTo>
                  <a:pt x="986880" y="830938"/>
                </a:lnTo>
                <a:cubicBezTo>
                  <a:pt x="887472" y="965973"/>
                  <a:pt x="799674" y="1036627"/>
                  <a:pt x="691165" y="1036627"/>
                </a:cubicBezTo>
                <a:lnTo>
                  <a:pt x="590340" y="1036627"/>
                </a:lnTo>
                <a:cubicBezTo>
                  <a:pt x="401554" y="1037717"/>
                  <a:pt x="343674" y="1047538"/>
                  <a:pt x="324982" y="1072636"/>
                </a:cubicBezTo>
                <a:cubicBezTo>
                  <a:pt x="299422" y="1107117"/>
                  <a:pt x="263288" y="1180881"/>
                  <a:pt x="218761" y="1291200"/>
                </a:cubicBezTo>
                <a:lnTo>
                  <a:pt x="1211909" y="1291255"/>
                </a:lnTo>
                <a:cubicBezTo>
                  <a:pt x="1257058" y="1291255"/>
                  <a:pt x="1293658" y="1327895"/>
                  <a:pt x="1293658" y="1373094"/>
                </a:cubicBezTo>
                <a:lnTo>
                  <a:pt x="1293658" y="1427657"/>
                </a:lnTo>
                <a:cubicBezTo>
                  <a:pt x="1293658" y="1442719"/>
                  <a:pt x="1281458" y="1454933"/>
                  <a:pt x="1266408" y="1454933"/>
                </a:cubicBezTo>
                <a:lnTo>
                  <a:pt x="27250" y="1454933"/>
                </a:lnTo>
                <a:cubicBezTo>
                  <a:pt x="12200" y="1454933"/>
                  <a:pt x="0" y="1442719"/>
                  <a:pt x="0" y="1427657"/>
                </a:cubicBezTo>
                <a:lnTo>
                  <a:pt x="0" y="1373094"/>
                </a:lnTo>
                <a:cubicBezTo>
                  <a:pt x="0" y="1362618"/>
                  <a:pt x="1962" y="1352634"/>
                  <a:pt x="5504" y="1343468"/>
                </a:cubicBezTo>
                <a:cubicBezTo>
                  <a:pt x="6431" y="1338285"/>
                  <a:pt x="7848" y="1333047"/>
                  <a:pt x="9701" y="1327646"/>
                </a:cubicBezTo>
                <a:cubicBezTo>
                  <a:pt x="123442" y="999199"/>
                  <a:pt x="265685" y="712271"/>
                  <a:pt x="452510" y="482250"/>
                </a:cubicBezTo>
                <a:cubicBezTo>
                  <a:pt x="702773" y="174099"/>
                  <a:pt x="1011460" y="0"/>
                  <a:pt x="1382820" y="0"/>
                </a:cubicBezTo>
                <a:close/>
                <a:moveTo>
                  <a:pt x="1153267" y="209563"/>
                </a:moveTo>
                <a:lnTo>
                  <a:pt x="1141386" y="212618"/>
                </a:lnTo>
                <a:cubicBezTo>
                  <a:pt x="847197" y="290474"/>
                  <a:pt x="611323" y="513240"/>
                  <a:pt x="422372" y="842777"/>
                </a:cubicBezTo>
                <a:lnTo>
                  <a:pt x="412727" y="859800"/>
                </a:lnTo>
                <a:lnTo>
                  <a:pt x="432836" y="858491"/>
                </a:lnTo>
                <a:cubicBezTo>
                  <a:pt x="490016" y="855644"/>
                  <a:pt x="547262" y="854371"/>
                  <a:pt x="604510" y="854672"/>
                </a:cubicBezTo>
                <a:lnTo>
                  <a:pt x="691165" y="854672"/>
                </a:lnTo>
                <a:cubicBezTo>
                  <a:pt x="717597" y="854672"/>
                  <a:pt x="755584" y="827992"/>
                  <a:pt x="805560" y="767977"/>
                </a:cubicBezTo>
                <a:lnTo>
                  <a:pt x="809102" y="763558"/>
                </a:lnTo>
                <a:lnTo>
                  <a:pt x="801745" y="755210"/>
                </a:lnTo>
                <a:cubicBezTo>
                  <a:pt x="787695" y="739744"/>
                  <a:pt x="773154" y="724732"/>
                  <a:pt x="758145" y="710198"/>
                </a:cubicBezTo>
                <a:lnTo>
                  <a:pt x="747300" y="699777"/>
                </a:lnTo>
                <a:cubicBezTo>
                  <a:pt x="694162" y="648928"/>
                  <a:pt x="720214" y="559233"/>
                  <a:pt x="792317" y="544830"/>
                </a:cubicBezTo>
                <a:cubicBezTo>
                  <a:pt x="841882" y="535200"/>
                  <a:pt x="891201" y="524340"/>
                  <a:pt x="940229" y="512258"/>
                </a:cubicBezTo>
                <a:lnTo>
                  <a:pt x="960666" y="506856"/>
                </a:lnTo>
                <a:cubicBezTo>
                  <a:pt x="969222" y="504509"/>
                  <a:pt x="976634" y="502327"/>
                  <a:pt x="982793" y="500309"/>
                </a:cubicBezTo>
                <a:lnTo>
                  <a:pt x="987262" y="498890"/>
                </a:lnTo>
                <a:lnTo>
                  <a:pt x="1002467" y="473466"/>
                </a:lnTo>
                <a:lnTo>
                  <a:pt x="1016637" y="448696"/>
                </a:lnTo>
                <a:lnTo>
                  <a:pt x="1027810" y="428836"/>
                </a:lnTo>
                <a:lnTo>
                  <a:pt x="1088576" y="317644"/>
                </a:lnTo>
                <a:cubicBezTo>
                  <a:pt x="1108831" y="280830"/>
                  <a:pt x="1130408" y="244760"/>
                  <a:pt x="1153267" y="209508"/>
                </a:cubicBezTo>
                <a:close/>
              </a:path>
            </a:pathLst>
          </a:custGeom>
          <a:gradFill>
            <a:gsLst>
              <a:gs pos="0">
                <a:schemeClr val="accent1">
                  <a:lumMod val="0"/>
                  <a:lumOff val="100000"/>
                  <a:alpha val="33000"/>
                </a:schemeClr>
              </a:gs>
              <a:gs pos="100000">
                <a:schemeClr val="bg1">
                  <a:alpha val="0"/>
                </a:schemeClr>
              </a:gs>
            </a:gsLst>
            <a:lin ang="5400000" scaled="1"/>
          </a:gradFill>
          <a:ln w="1436" cap="flat">
            <a:noFill/>
            <a:prstDash val="solid"/>
            <a:miter/>
          </a:ln>
        </p:spPr>
        <p:txBody>
          <a:bodyPr rtlCol="0" anchor="ctr"/>
          <a:lstStyle/>
          <a:p>
            <a:endParaRPr lang="en-US"/>
          </a:p>
        </p:txBody>
      </p:sp>
      <p:sp>
        <p:nvSpPr>
          <p:cNvPr id="27" name="矩形: 圆角 24"/>
          <p:cNvSpPr/>
          <p:nvPr>
            <p:custDataLst>
              <p:tags r:id="rId3"/>
            </p:custDataLst>
          </p:nvPr>
        </p:nvSpPr>
        <p:spPr>
          <a:xfrm>
            <a:off x="695325"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矩形 27"/>
          <p:cNvSpPr/>
          <p:nvPr>
            <p:custDataLst>
              <p:tags r:id="rId4"/>
            </p:custDataLst>
          </p:nvPr>
        </p:nvSpPr>
        <p:spPr>
          <a:xfrm>
            <a:off x="902337" y="2546700"/>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React.js / Vue.js / Flutter (for mobile)</a:t>
            </a:r>
            <a:endParaRPr lang="en-US" sz="1200" dirty="0">
              <a:ln>
                <a:noFill/>
                <a:prstDash val="sysDot"/>
              </a:ln>
              <a:solidFill>
                <a:schemeClr val="dk1"/>
              </a:solidFill>
              <a:latin typeface="+mn-lt"/>
            </a:endParaRPr>
          </a:p>
        </p:txBody>
      </p:sp>
      <p:sp>
        <p:nvSpPr>
          <p:cNvPr id="29" name="矩形 28"/>
          <p:cNvSpPr/>
          <p:nvPr>
            <p:custDataLst>
              <p:tags r:id="rId5"/>
            </p:custDataLst>
          </p:nvPr>
        </p:nvSpPr>
        <p:spPr>
          <a:xfrm>
            <a:off x="902337"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dirty="0">
                <a:ln>
                  <a:noFill/>
                  <a:prstDash val="sysDot"/>
                </a:ln>
                <a:solidFill>
                  <a:schemeClr val="dk1"/>
                </a:solidFill>
                <a:sym typeface="+mn-ea"/>
              </a:rPr>
              <a:t>Frontend:</a:t>
            </a:r>
            <a:endParaRPr lang="en-US" sz="2000" b="1" dirty="0">
              <a:ln>
                <a:noFill/>
                <a:prstDash val="sysDot"/>
              </a:ln>
              <a:solidFill>
                <a:schemeClr val="dk1"/>
              </a:solidFill>
              <a:latin typeface="+mj-lt"/>
              <a:sym typeface="+mn-ea"/>
            </a:endParaRPr>
          </a:p>
        </p:txBody>
      </p:sp>
      <p:sp>
        <p:nvSpPr>
          <p:cNvPr id="30" name="矩形 29"/>
          <p:cNvSpPr/>
          <p:nvPr>
            <p:custDataLst>
              <p:tags r:id="rId6"/>
            </p:custDataLst>
          </p:nvPr>
        </p:nvSpPr>
        <p:spPr>
          <a:xfrm>
            <a:off x="3081041" y="1902805"/>
            <a:ext cx="727652"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01</a:t>
            </a:r>
            <a:endParaRPr lang="en-US" sz="3200" b="1" dirty="0">
              <a:solidFill>
                <a:schemeClr val="accent1"/>
              </a:solidFill>
              <a:latin typeface="+mn-lt"/>
            </a:endParaRPr>
          </a:p>
        </p:txBody>
      </p:sp>
      <p:sp>
        <p:nvSpPr>
          <p:cNvPr id="31" name="矩形: 圆角 17"/>
          <p:cNvSpPr/>
          <p:nvPr>
            <p:custDataLst>
              <p:tags r:id="rId7"/>
            </p:custDataLst>
          </p:nvPr>
        </p:nvSpPr>
        <p:spPr>
          <a:xfrm>
            <a:off x="4444398"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矩形 31"/>
          <p:cNvSpPr/>
          <p:nvPr>
            <p:custDataLst>
              <p:tags r:id="rId8"/>
            </p:custDataLst>
          </p:nvPr>
        </p:nvSpPr>
        <p:spPr>
          <a:xfrm>
            <a:off x="4651409" y="2546700"/>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 Node.js / Django / Java Spring Boot</a:t>
            </a:r>
            <a:endParaRPr lang="en-US" sz="1200" dirty="0">
              <a:ln>
                <a:noFill/>
                <a:prstDash val="sysDot"/>
              </a:ln>
              <a:solidFill>
                <a:schemeClr val="dk1"/>
              </a:solidFill>
              <a:latin typeface="+mn-lt"/>
            </a:endParaRPr>
          </a:p>
        </p:txBody>
      </p:sp>
      <p:sp>
        <p:nvSpPr>
          <p:cNvPr id="33" name="矩形 32"/>
          <p:cNvSpPr/>
          <p:nvPr>
            <p:custDataLst>
              <p:tags r:id="rId9"/>
            </p:custDataLst>
          </p:nvPr>
        </p:nvSpPr>
        <p:spPr>
          <a:xfrm>
            <a:off x="4651409"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dirty="0">
                <a:ln>
                  <a:noFill/>
                  <a:prstDash val="sysDot"/>
                </a:ln>
                <a:solidFill>
                  <a:schemeClr val="dk1"/>
                </a:solidFill>
                <a:sym typeface="+mn-ea"/>
              </a:rPr>
              <a:t>Backend:</a:t>
            </a:r>
            <a:endParaRPr lang="en-US" sz="2000" b="1" dirty="0">
              <a:ln>
                <a:noFill/>
                <a:prstDash val="sysDot"/>
              </a:ln>
              <a:solidFill>
                <a:schemeClr val="dk1"/>
              </a:solidFill>
              <a:latin typeface="+mj-lt"/>
              <a:sym typeface="+mn-ea"/>
            </a:endParaRPr>
          </a:p>
        </p:txBody>
      </p:sp>
      <p:sp>
        <p:nvSpPr>
          <p:cNvPr id="34" name="矩形 33"/>
          <p:cNvSpPr/>
          <p:nvPr>
            <p:custDataLst>
              <p:tags r:id="rId10"/>
            </p:custDataLst>
          </p:nvPr>
        </p:nvSpPr>
        <p:spPr>
          <a:xfrm>
            <a:off x="6830113" y="1902805"/>
            <a:ext cx="727653"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02</a:t>
            </a:r>
            <a:endParaRPr lang="en-US" sz="3200" b="1" dirty="0">
              <a:solidFill>
                <a:schemeClr val="accent1"/>
              </a:solidFill>
              <a:latin typeface="+mn-lt"/>
            </a:endParaRPr>
          </a:p>
        </p:txBody>
      </p:sp>
      <p:sp>
        <p:nvSpPr>
          <p:cNvPr id="35" name="矩形: 圆角 22"/>
          <p:cNvSpPr/>
          <p:nvPr>
            <p:custDataLst>
              <p:tags r:id="rId11"/>
            </p:custDataLst>
          </p:nvPr>
        </p:nvSpPr>
        <p:spPr>
          <a:xfrm>
            <a:off x="8184580"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矩形 35"/>
          <p:cNvSpPr/>
          <p:nvPr>
            <p:custDataLst>
              <p:tags r:id="rId12"/>
            </p:custDataLst>
          </p:nvPr>
        </p:nvSpPr>
        <p:spPr>
          <a:xfrm>
            <a:off x="8390957" y="2546700"/>
            <a:ext cx="2906329"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 WebSockets, WebRTC (for voice/video), MQTT</a:t>
            </a:r>
            <a:endParaRPr lang="en-US" sz="1200" dirty="0">
              <a:ln>
                <a:noFill/>
                <a:prstDash val="sysDot"/>
              </a:ln>
              <a:solidFill>
                <a:schemeClr val="dk1"/>
              </a:solidFill>
              <a:latin typeface="+mn-lt"/>
            </a:endParaRPr>
          </a:p>
        </p:txBody>
      </p:sp>
      <p:sp>
        <p:nvSpPr>
          <p:cNvPr id="37" name="矩形 36"/>
          <p:cNvSpPr/>
          <p:nvPr>
            <p:custDataLst>
              <p:tags r:id="rId13"/>
            </p:custDataLst>
          </p:nvPr>
        </p:nvSpPr>
        <p:spPr>
          <a:xfrm>
            <a:off x="8390957" y="1902805"/>
            <a:ext cx="2000028" cy="590727"/>
          </a:xfrm>
          <a:prstGeom prst="rect">
            <a:avLst/>
          </a:prstGeom>
          <a:noFill/>
        </p:spPr>
        <p:txBody>
          <a:bodyPr wrap="square" lIns="0" tIns="0" rIns="0" bIns="0" rtlCol="0" anchor="ctr" anchorCtr="0">
            <a:normAutofit lnSpcReduction="10000"/>
          </a:bodyPr>
          <a:p>
            <a:pPr>
              <a:spcBef>
                <a:spcPct val="0"/>
              </a:spcBef>
              <a:spcAft>
                <a:spcPct val="0"/>
              </a:spcAft>
              <a:buClr>
                <a:schemeClr val="accent1"/>
              </a:buClr>
              <a:buSzPct val="70000"/>
            </a:pPr>
            <a:r>
              <a:rPr lang="en-US" sz="2000" dirty="0">
                <a:ln>
                  <a:noFill/>
                  <a:prstDash val="sysDot"/>
                </a:ln>
                <a:solidFill>
                  <a:schemeClr val="dk1"/>
                </a:solidFill>
                <a:sym typeface="+mn-ea"/>
              </a:rPr>
              <a:t>Real-Time Communication:</a:t>
            </a:r>
            <a:endParaRPr lang="en-US" sz="2000" b="1" dirty="0">
              <a:ln>
                <a:noFill/>
                <a:prstDash val="sysDot"/>
              </a:ln>
              <a:solidFill>
                <a:schemeClr val="dk1"/>
              </a:solidFill>
              <a:latin typeface="+mj-lt"/>
              <a:sym typeface="+mn-ea"/>
            </a:endParaRPr>
          </a:p>
        </p:txBody>
      </p:sp>
      <p:sp>
        <p:nvSpPr>
          <p:cNvPr id="38" name="矩形 37"/>
          <p:cNvSpPr/>
          <p:nvPr>
            <p:custDataLst>
              <p:tags r:id="rId14"/>
            </p:custDataLst>
          </p:nvPr>
        </p:nvSpPr>
        <p:spPr>
          <a:xfrm>
            <a:off x="10569661" y="1902805"/>
            <a:ext cx="727652"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03</a:t>
            </a:r>
            <a:endParaRPr lang="en-US" sz="3200" b="1" dirty="0">
              <a:solidFill>
                <a:schemeClr val="accent1"/>
              </a:solidFill>
              <a:latin typeface="+mn-lt"/>
            </a:endParaRPr>
          </a:p>
        </p:txBody>
      </p:sp>
      <p:sp>
        <p:nvSpPr>
          <p:cNvPr id="40" name="矩形: 圆角 39"/>
          <p:cNvSpPr/>
          <p:nvPr>
            <p:custDataLst>
              <p:tags r:id="rId15"/>
            </p:custDataLst>
          </p:nvPr>
        </p:nvSpPr>
        <p:spPr>
          <a:xfrm>
            <a:off x="703580"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矩形 38"/>
          <p:cNvSpPr/>
          <p:nvPr>
            <p:custDataLst>
              <p:tags r:id="rId16"/>
            </p:custDataLst>
          </p:nvPr>
        </p:nvSpPr>
        <p:spPr>
          <a:xfrm>
            <a:off x="910592" y="4975596"/>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PostgreSQL / MongoDB (for message storage), Redis (for real-time cache)</a:t>
            </a:r>
            <a:endParaRPr lang="en-US" sz="1200" dirty="0">
              <a:ln>
                <a:noFill/>
                <a:prstDash val="sysDot"/>
              </a:ln>
              <a:solidFill>
                <a:schemeClr val="dk1"/>
              </a:solidFill>
              <a:latin typeface="+mn-lt"/>
            </a:endParaRPr>
          </a:p>
        </p:txBody>
      </p:sp>
      <p:sp>
        <p:nvSpPr>
          <p:cNvPr id="41" name="矩形 40"/>
          <p:cNvSpPr/>
          <p:nvPr>
            <p:custDataLst>
              <p:tags r:id="rId17"/>
            </p:custDataLst>
          </p:nvPr>
        </p:nvSpPr>
        <p:spPr>
          <a:xfrm>
            <a:off x="910592"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dirty="0">
                <a:ln>
                  <a:noFill/>
                  <a:prstDash val="sysDot"/>
                </a:ln>
                <a:solidFill>
                  <a:schemeClr val="dk1"/>
                </a:solidFill>
                <a:sym typeface="+mn-ea"/>
              </a:rPr>
              <a:t>Database:</a:t>
            </a:r>
            <a:endParaRPr lang="en-US" sz="2000" b="1" dirty="0">
              <a:ln>
                <a:noFill/>
                <a:prstDash val="sysDot"/>
              </a:ln>
              <a:solidFill>
                <a:schemeClr val="dk1"/>
              </a:solidFill>
              <a:latin typeface="+mj-lt"/>
              <a:sym typeface="+mn-ea"/>
            </a:endParaRPr>
          </a:p>
        </p:txBody>
      </p:sp>
      <p:sp>
        <p:nvSpPr>
          <p:cNvPr id="42" name="矩形 41"/>
          <p:cNvSpPr/>
          <p:nvPr>
            <p:custDataLst>
              <p:tags r:id="rId18"/>
            </p:custDataLst>
          </p:nvPr>
        </p:nvSpPr>
        <p:spPr>
          <a:xfrm>
            <a:off x="3089296" y="4331701"/>
            <a:ext cx="727652"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04</a:t>
            </a:r>
            <a:endParaRPr lang="en-US" sz="3200" b="1" dirty="0">
              <a:solidFill>
                <a:schemeClr val="accent1"/>
              </a:solidFill>
              <a:latin typeface="+mn-lt"/>
            </a:endParaRPr>
          </a:p>
        </p:txBody>
      </p:sp>
      <p:sp>
        <p:nvSpPr>
          <p:cNvPr id="45" name="矩形: 圆角 44"/>
          <p:cNvSpPr/>
          <p:nvPr>
            <p:custDataLst>
              <p:tags r:id="rId19"/>
            </p:custDataLst>
          </p:nvPr>
        </p:nvSpPr>
        <p:spPr>
          <a:xfrm>
            <a:off x="4444398"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矩形 42"/>
          <p:cNvSpPr/>
          <p:nvPr>
            <p:custDataLst>
              <p:tags r:id="rId20"/>
            </p:custDataLst>
          </p:nvPr>
        </p:nvSpPr>
        <p:spPr>
          <a:xfrm>
            <a:off x="4651409" y="4975596"/>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 AWS / Google Cloud / Microsoft Azure</a:t>
            </a:r>
            <a:endParaRPr lang="en-US" sz="1200" dirty="0">
              <a:ln>
                <a:noFill/>
                <a:prstDash val="sysDot"/>
              </a:ln>
              <a:solidFill>
                <a:schemeClr val="dk1"/>
              </a:solidFill>
              <a:latin typeface="+mn-lt"/>
            </a:endParaRPr>
          </a:p>
        </p:txBody>
      </p:sp>
      <p:sp>
        <p:nvSpPr>
          <p:cNvPr id="44" name="矩形 43"/>
          <p:cNvSpPr/>
          <p:nvPr>
            <p:custDataLst>
              <p:tags r:id="rId21"/>
            </p:custDataLst>
          </p:nvPr>
        </p:nvSpPr>
        <p:spPr>
          <a:xfrm>
            <a:off x="4651409" y="4331701"/>
            <a:ext cx="2000028" cy="590727"/>
          </a:xfrm>
          <a:prstGeom prst="rect">
            <a:avLst/>
          </a:prstGeom>
          <a:noFill/>
        </p:spPr>
        <p:txBody>
          <a:bodyPr wrap="square" lIns="0" tIns="0" rIns="0" bIns="0" rtlCol="0" anchor="ctr" anchorCtr="0">
            <a:normAutofit lnSpcReduction="10000"/>
          </a:bodyPr>
          <a:p>
            <a:pPr>
              <a:spcBef>
                <a:spcPct val="0"/>
              </a:spcBef>
              <a:spcAft>
                <a:spcPct val="0"/>
              </a:spcAft>
              <a:buClr>
                <a:schemeClr val="accent1"/>
              </a:buClr>
              <a:buSzPct val="70000"/>
            </a:pPr>
            <a:r>
              <a:rPr lang="en-US" sz="2000" dirty="0">
                <a:ln>
                  <a:noFill/>
                  <a:prstDash val="sysDot"/>
                </a:ln>
                <a:solidFill>
                  <a:schemeClr val="dk1"/>
                </a:solidFill>
                <a:sym typeface="+mn-ea"/>
              </a:rPr>
              <a:t>Cloud Infrastructure:</a:t>
            </a:r>
            <a:endParaRPr lang="en-US" sz="2000" b="1" dirty="0">
              <a:ln>
                <a:noFill/>
                <a:prstDash val="sysDot"/>
              </a:ln>
              <a:solidFill>
                <a:schemeClr val="dk1"/>
              </a:solidFill>
              <a:latin typeface="+mj-lt"/>
              <a:sym typeface="+mn-ea"/>
            </a:endParaRPr>
          </a:p>
        </p:txBody>
      </p:sp>
      <p:sp>
        <p:nvSpPr>
          <p:cNvPr id="46" name="矩形 45"/>
          <p:cNvSpPr/>
          <p:nvPr>
            <p:custDataLst>
              <p:tags r:id="rId22"/>
            </p:custDataLst>
          </p:nvPr>
        </p:nvSpPr>
        <p:spPr>
          <a:xfrm>
            <a:off x="6830113" y="4331701"/>
            <a:ext cx="727653"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05</a:t>
            </a:r>
            <a:endParaRPr lang="en-US" sz="3200" b="1" dirty="0">
              <a:solidFill>
                <a:schemeClr val="accent1"/>
              </a:solidFill>
              <a:latin typeface="+mn-lt"/>
            </a:endParaRPr>
          </a:p>
        </p:txBody>
      </p:sp>
      <p:sp>
        <p:nvSpPr>
          <p:cNvPr id="50" name="矩形: 圆角 49"/>
          <p:cNvSpPr/>
          <p:nvPr>
            <p:custDataLst>
              <p:tags r:id="rId23"/>
            </p:custDataLst>
          </p:nvPr>
        </p:nvSpPr>
        <p:spPr>
          <a:xfrm>
            <a:off x="8175690"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矩形 46"/>
          <p:cNvSpPr/>
          <p:nvPr>
            <p:custDataLst>
              <p:tags r:id="rId24"/>
            </p:custDataLst>
          </p:nvPr>
        </p:nvSpPr>
        <p:spPr>
          <a:xfrm>
            <a:off x="8382702" y="4975596"/>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OAuth, JWT (JSON Web Tokens), 2FA</a:t>
            </a:r>
            <a:endParaRPr lang="en-US" sz="1200" dirty="0">
              <a:ln>
                <a:noFill/>
                <a:prstDash val="sysDot"/>
              </a:ln>
              <a:solidFill>
                <a:schemeClr val="dk1"/>
              </a:solidFill>
              <a:latin typeface="+mn-lt"/>
            </a:endParaRPr>
          </a:p>
        </p:txBody>
      </p:sp>
      <p:sp>
        <p:nvSpPr>
          <p:cNvPr id="48" name="矩形 47"/>
          <p:cNvSpPr/>
          <p:nvPr>
            <p:custDataLst>
              <p:tags r:id="rId25"/>
            </p:custDataLst>
          </p:nvPr>
        </p:nvSpPr>
        <p:spPr>
          <a:xfrm>
            <a:off x="8382702"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dirty="0">
                <a:ln>
                  <a:noFill/>
                  <a:prstDash val="sysDot"/>
                </a:ln>
                <a:solidFill>
                  <a:schemeClr val="dk1"/>
                </a:solidFill>
                <a:sym typeface="+mn-ea"/>
              </a:rPr>
              <a:t>Authentication:</a:t>
            </a:r>
            <a:endParaRPr lang="en-US" sz="2000" b="1" dirty="0">
              <a:ln>
                <a:noFill/>
                <a:prstDash val="sysDot"/>
              </a:ln>
              <a:solidFill>
                <a:schemeClr val="dk1"/>
              </a:solidFill>
              <a:latin typeface="+mj-lt"/>
              <a:sym typeface="+mn-ea"/>
            </a:endParaRPr>
          </a:p>
        </p:txBody>
      </p:sp>
      <p:sp>
        <p:nvSpPr>
          <p:cNvPr id="49" name="矩形 48"/>
          <p:cNvSpPr/>
          <p:nvPr>
            <p:custDataLst>
              <p:tags r:id="rId26"/>
            </p:custDataLst>
          </p:nvPr>
        </p:nvSpPr>
        <p:spPr>
          <a:xfrm>
            <a:off x="10561406" y="4331701"/>
            <a:ext cx="727652"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06</a:t>
            </a:r>
            <a:endParaRPr lang="en-US" sz="3200" b="1" dirty="0">
              <a:solidFill>
                <a:schemeClr val="accent1"/>
              </a:solidFill>
              <a:latin typeface="+mn-lt"/>
            </a:endParaRPr>
          </a:p>
        </p:txBody>
      </p:sp>
      <p:sp>
        <p:nvSpPr>
          <p:cNvPr id="4" name="Title 2"/>
          <p:cNvSpPr>
            <a:spLocks noGrp="1"/>
          </p:cNvSpPr>
          <p:nvPr>
            <p:custDataLst>
              <p:tags r:id="rId27"/>
            </p:custDataLst>
          </p:nvPr>
        </p:nvSpPr>
        <p:spPr>
          <a:xfrm>
            <a:off x="696000" y="360000"/>
            <a:ext cx="10800000" cy="720000"/>
          </a:xfrm>
          <a:prstGeom prst="rect">
            <a:avLst/>
          </a:prstGeom>
        </p:spPr>
        <p:txBody>
          <a:bodyPr vert="horz" wrap="square" lIns="0" tIns="0" rIns="0" bIns="0" rtlCol="0" anchor="b" anchorCtr="0">
            <a:normAutofit/>
          </a:bodyPr>
          <a:lstStyle>
            <a:lvl1pPr marL="0" marR="0" algn="l" defTabSz="914400" rtl="0" eaLnBrk="1" fontAlgn="base" latinLnBrk="0" hangingPunct="1">
              <a:lnSpc>
                <a:spcPct val="90000"/>
              </a:lnSpc>
              <a:spcBef>
                <a:spcPct val="0"/>
              </a:spcBef>
              <a:buClrTx/>
              <a:buSzTx/>
              <a:buFontTx/>
              <a:buNone/>
              <a:defRPr kumimoji="0" lang="en-US" sz="3200" b="0" i="0" u="none" strike="noStrike" kern="1200" cap="none" spc="0" normalizeH="0" baseline="0" noProof="1" dirty="0">
                <a:solidFill>
                  <a:srgbClr val="FFFFFF">
                    <a:lumMod val="100000"/>
                  </a:srgbClr>
                </a:solidFill>
                <a:latin typeface="+mj-lt"/>
                <a:ea typeface="+mj-ea"/>
                <a:cs typeface="+mj-cs"/>
              </a:defRPr>
            </a:lvl1pPr>
          </a:lstStyle>
          <a:p>
            <a:r>
              <a:rPr lang="en-US">
                <a:solidFill>
                  <a:schemeClr val="lt1"/>
                </a:solidFill>
              </a:rPr>
              <a:t>Technology Stack</a:t>
            </a:r>
            <a:endParaRPr lang="en-US">
              <a:solidFill>
                <a:schemeClr val="lt1"/>
              </a:solidFill>
            </a:endParaRPr>
          </a:p>
        </p:txBody>
      </p:sp>
    </p:spTree>
    <p:custDataLst>
      <p:tags r:id="rId2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0555" y="1444625"/>
            <a:ext cx="10278745" cy="4523105"/>
          </a:xfrm>
          <a:prstGeom prst="rect">
            <a:avLst/>
          </a:prstGeom>
          <a:noFill/>
        </p:spPr>
        <p:txBody>
          <a:bodyPr wrap="square" rtlCol="0">
            <a:spAutoFit/>
          </a:bodyPr>
          <a:p>
            <a:r>
              <a:rPr lang="en-US"/>
              <a:t>Enterprise Communication:</a:t>
            </a:r>
            <a:endParaRPr lang="en-US"/>
          </a:p>
          <a:p>
            <a:endParaRPr lang="en-US"/>
          </a:p>
          <a:p>
            <a:r>
              <a:rPr lang="en-US"/>
              <a:t>                Teams within organizations can use the system for internal communication, collaboration, and project management.</a:t>
            </a:r>
            <a:endParaRPr lang="en-US"/>
          </a:p>
          <a:p>
            <a:r>
              <a:rPr lang="en-US"/>
              <a:t>                Integration with existing CRM and project management tools.</a:t>
            </a:r>
            <a:endParaRPr lang="en-US"/>
          </a:p>
          <a:p>
            <a:r>
              <a:rPr lang="en-US"/>
              <a:t> </a:t>
            </a:r>
            <a:endParaRPr lang="en-US"/>
          </a:p>
          <a:p>
            <a:r>
              <a:rPr lang="en-US"/>
              <a:t>Social Networks:</a:t>
            </a:r>
            <a:endParaRPr lang="en-US"/>
          </a:p>
          <a:p>
            <a:endParaRPr lang="en-US"/>
          </a:p>
          <a:p>
            <a:r>
              <a:rPr lang="en-US"/>
              <a:t>               Provide real-time messaging capabilities to users within a social media platform.</a:t>
            </a:r>
            <a:endParaRPr lang="en-US"/>
          </a:p>
          <a:p>
            <a:r>
              <a:rPr lang="en-US"/>
              <a:t>              Group and private chats, media sharing, and notifications.</a:t>
            </a:r>
            <a:endParaRPr lang="en-US"/>
          </a:p>
          <a:p>
            <a:endParaRPr lang="en-US"/>
          </a:p>
          <a:p>
            <a:r>
              <a:rPr lang="en-US"/>
              <a:t>Customer Support</a:t>
            </a:r>
            <a:endParaRPr lang="en-US"/>
          </a:p>
          <a:p>
            <a:endParaRPr lang="en-US"/>
          </a:p>
          <a:p>
            <a:r>
              <a:rPr lang="en-US"/>
              <a:t>               Integration with customer service platforms to enable real-time chats between customers and support agents.</a:t>
            </a:r>
            <a:endParaRPr lang="en-US"/>
          </a:p>
          <a:p>
            <a:r>
              <a:rPr lang="en-US"/>
              <a:t>              Automated bots for initial inquiries, with handoff to live agents when necessary.</a:t>
            </a:r>
            <a:endParaRPr lang="en-US"/>
          </a:p>
        </p:txBody>
      </p:sp>
      <p:sp>
        <p:nvSpPr>
          <p:cNvPr id="3" name="Text Box 2"/>
          <p:cNvSpPr txBox="1"/>
          <p:nvPr/>
        </p:nvSpPr>
        <p:spPr>
          <a:xfrm>
            <a:off x="708660" y="614045"/>
            <a:ext cx="4064000" cy="645160"/>
          </a:xfrm>
          <a:prstGeom prst="rect">
            <a:avLst/>
          </a:prstGeom>
          <a:noFill/>
        </p:spPr>
        <p:txBody>
          <a:bodyPr wrap="square" rtlCol="0">
            <a:spAutoFit/>
          </a:bodyPr>
          <a:p>
            <a:r>
              <a:rPr lang="en-US" sz="3600">
                <a:solidFill>
                  <a:schemeClr val="tx1"/>
                </a:solidFill>
                <a:uFillTx/>
              </a:rPr>
              <a:t>USES CASES</a:t>
            </a:r>
            <a:endParaRPr lang="en-US" sz="3600">
              <a:solidFill>
                <a:schemeClr val="tx1"/>
              </a:solidFill>
              <a:uFillTx/>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838200" y="1825625"/>
            <a:ext cx="1051560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tx1"/>
                </a:solidFill>
                <a:uFillTx/>
              </a:rPr>
              <a:t>Low Latency Communication: Near-instantaneous messaging and video calling with minimal delay.</a:t>
            </a:r>
            <a:endParaRPr lang="en-US" sz="1400">
              <a:solidFill>
                <a:schemeClr val="tx1"/>
              </a:solidFill>
              <a:uFillTx/>
            </a:endParaRPr>
          </a:p>
          <a:p>
            <a:r>
              <a:rPr lang="en-US" sz="1400">
                <a:solidFill>
                  <a:schemeClr val="tx1"/>
                </a:solidFill>
                <a:uFillTx/>
              </a:rPr>
              <a:t>Security &amp; Privacy: End-to-end encryption ensures that all messages and calls are protected from unauthorized access.</a:t>
            </a:r>
            <a:endParaRPr lang="en-US" sz="1400">
              <a:solidFill>
                <a:schemeClr val="tx1"/>
              </a:solidFill>
              <a:uFillTx/>
            </a:endParaRPr>
          </a:p>
          <a:p>
            <a:r>
              <a:rPr lang="en-US" sz="1400">
                <a:solidFill>
                  <a:schemeClr val="tx1"/>
                </a:solidFill>
                <a:uFillTx/>
              </a:rPr>
              <a:t>Cross-Platform Accessibility: Users can seamlessly interact across devices, ensuring flexibility and convenience.</a:t>
            </a:r>
            <a:endParaRPr lang="en-US" sz="1400">
              <a:solidFill>
                <a:schemeClr val="tx1"/>
              </a:solidFill>
              <a:uFillTx/>
            </a:endParaRPr>
          </a:p>
          <a:p>
            <a:r>
              <a:rPr lang="en-US" sz="1400">
                <a:solidFill>
                  <a:schemeClr val="tx1"/>
                </a:solidFill>
                <a:uFillTx/>
              </a:rPr>
              <a:t>Scalability: The platform is built to handle high volumes of messages and calls without sacrificing performance.</a:t>
            </a:r>
            <a:endParaRPr lang="en-US" sz="1400">
              <a:solidFill>
                <a:schemeClr val="tx1"/>
              </a:solidFill>
              <a:uFillTx/>
            </a:endParaRPr>
          </a:p>
          <a:p>
            <a:r>
              <a:rPr lang="en-US" sz="1400">
                <a:solidFill>
                  <a:schemeClr val="tx1"/>
                </a:solidFill>
                <a:uFillTx/>
              </a:rPr>
              <a:t>User-Centric: A clean, intuitive interface that adapts to the needs of various user types (individuals, businesses, support teams).</a:t>
            </a:r>
            <a:endParaRPr lang="en-US" sz="1400">
              <a:solidFill>
                <a:schemeClr val="tx1"/>
              </a:solidFill>
              <a:uFillTx/>
            </a:endParaRPr>
          </a:p>
        </p:txBody>
      </p:sp>
      <p:sp>
        <p:nvSpPr>
          <p:cNvPr id="8" name="Title 6"/>
          <p:cNvSpPr>
            <a:spLocks noGrp="1"/>
          </p:cNvSpPr>
          <p:nvPr>
            <p:custDataLst>
              <p:tags r:id="rId2"/>
            </p:custDataLst>
          </p:nvPr>
        </p:nvSpPr>
        <p:spPr>
          <a:xfrm>
            <a:off x="838200" y="365125"/>
            <a:ext cx="10515600" cy="1325563"/>
          </a:xfrm>
          <a:prstGeom prst="rect">
            <a:avLst/>
          </a:prstGeom>
        </p:spPr>
        <p:txBody>
          <a:bodyPr vert="horz" wrap="square" lIns="0" tIns="0" rIns="0" bIns="0" rtlCol="0" anchor="b" anchorCtr="0">
            <a:normAutofit/>
          </a:bodyPr>
          <a:lstStyle>
            <a:lvl1pPr marL="0" marR="0" algn="l" defTabSz="914400" rtl="0" eaLnBrk="1" fontAlgn="base" latinLnBrk="0" hangingPunct="1">
              <a:lnSpc>
                <a:spcPct val="90000"/>
              </a:lnSpc>
              <a:spcBef>
                <a:spcPct val="0"/>
              </a:spcBef>
              <a:buClrTx/>
              <a:buSzTx/>
              <a:buFontTx/>
              <a:buNone/>
              <a:defRPr kumimoji="0" lang="en-US" sz="3200" b="0" i="0" u="none" strike="noStrike" kern="1200" cap="none" spc="0" normalizeH="0" baseline="0" noProof="1" dirty="0">
                <a:solidFill>
                  <a:srgbClr val="FFFFFF">
                    <a:lumMod val="100000"/>
                  </a:srgbClr>
                </a:solidFill>
                <a:latin typeface="+mj-lt"/>
                <a:ea typeface="+mj-ea"/>
                <a:cs typeface="+mj-cs"/>
              </a:defRPr>
            </a:lvl1pPr>
          </a:lstStyle>
          <a:p>
            <a:r>
              <a:rPr lang="en-US">
                <a:solidFill>
                  <a:schemeClr val="tx1"/>
                </a:solidFill>
              </a:rPr>
              <a:t>Benefits</a:t>
            </a:r>
            <a:endParaRPr lang="en-US">
              <a:solidFill>
                <a:schemeClr val="tx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838200" y="1825625"/>
            <a:ext cx="1051560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tx1"/>
                </a:solidFill>
                <a:uFillTx/>
              </a:rPr>
              <a:t>Real-Time Messaging</a:t>
            </a:r>
            <a:endParaRPr lang="en-US" sz="1400">
              <a:solidFill>
                <a:schemeClr val="tx1"/>
              </a:solidFill>
              <a:uFillTx/>
            </a:endParaRPr>
          </a:p>
          <a:p>
            <a:pPr marL="0" indent="0">
              <a:buNone/>
            </a:pPr>
            <a:r>
              <a:rPr lang="en-US" sz="1400">
                <a:solidFill>
                  <a:schemeClr val="tx1"/>
                </a:solidFill>
                <a:uFillTx/>
              </a:rPr>
              <a:t>             Instant, bidirectional communication for one-on-one or group chats.</a:t>
            </a:r>
            <a:endParaRPr lang="en-US" sz="1400">
              <a:solidFill>
                <a:schemeClr val="tx1"/>
              </a:solidFill>
              <a:uFillTx/>
            </a:endParaRPr>
          </a:p>
          <a:p>
            <a:pPr marL="0" indent="0">
              <a:buNone/>
            </a:pPr>
            <a:r>
              <a:rPr lang="en-US" sz="1400">
                <a:solidFill>
                  <a:schemeClr val="tx1"/>
                </a:solidFill>
                <a:uFillTx/>
              </a:rPr>
              <a:t>             Message status indicators (sent, delivered, read).</a:t>
            </a:r>
            <a:endParaRPr lang="en-US" sz="1400">
              <a:solidFill>
                <a:schemeClr val="tx1"/>
              </a:solidFill>
              <a:uFillTx/>
            </a:endParaRPr>
          </a:p>
          <a:p>
            <a:pPr marL="0" indent="0">
              <a:buNone/>
            </a:pPr>
            <a:r>
              <a:rPr lang="en-US" sz="1400">
                <a:solidFill>
                  <a:schemeClr val="tx1"/>
                </a:solidFill>
                <a:uFillTx/>
              </a:rPr>
              <a:t>             Typing indicators and online status visibility.</a:t>
            </a:r>
            <a:endParaRPr lang="en-US" sz="1400">
              <a:solidFill>
                <a:schemeClr val="tx1"/>
              </a:solidFill>
              <a:uFillTx/>
            </a:endParaRPr>
          </a:p>
          <a:p>
            <a:pPr marL="0" indent="0">
              <a:buNone/>
            </a:pPr>
            <a:endParaRPr lang="en-US" sz="1400">
              <a:solidFill>
                <a:schemeClr val="tx1"/>
              </a:solidFill>
              <a:uFillTx/>
            </a:endParaRPr>
          </a:p>
          <a:p>
            <a:r>
              <a:rPr lang="en-US" sz="1400">
                <a:solidFill>
                  <a:schemeClr val="tx1"/>
                </a:solidFill>
                <a:uFillTx/>
              </a:rPr>
              <a:t>Voice and Video Calling</a:t>
            </a:r>
            <a:endParaRPr lang="en-US" sz="1400">
              <a:solidFill>
                <a:schemeClr val="tx1"/>
              </a:solidFill>
              <a:uFillTx/>
            </a:endParaRPr>
          </a:p>
          <a:p>
            <a:pPr marL="0" indent="0">
              <a:buNone/>
            </a:pPr>
            <a:r>
              <a:rPr lang="en-US" sz="1400">
                <a:solidFill>
                  <a:schemeClr val="tx1"/>
                </a:solidFill>
                <a:uFillTx/>
              </a:rPr>
              <a:t>             Peer-to-peer (P2P) voice and video calling with high-quality audio and video.</a:t>
            </a:r>
            <a:endParaRPr lang="en-US" sz="1400">
              <a:solidFill>
                <a:schemeClr val="tx1"/>
              </a:solidFill>
              <a:uFillTx/>
            </a:endParaRPr>
          </a:p>
          <a:p>
            <a:pPr marL="0" indent="0">
              <a:buNone/>
            </a:pPr>
            <a:r>
              <a:rPr lang="en-US" sz="1400">
                <a:solidFill>
                  <a:schemeClr val="tx1"/>
                </a:solidFill>
                <a:uFillTx/>
              </a:rPr>
              <a:t>            Group calls and conferencing with up to multiple participants.</a:t>
            </a:r>
            <a:endParaRPr lang="en-US" sz="1400">
              <a:solidFill>
                <a:schemeClr val="tx1"/>
              </a:solidFill>
              <a:uFillTx/>
            </a:endParaRPr>
          </a:p>
          <a:p>
            <a:pPr marL="0" indent="0">
              <a:buNone/>
            </a:pPr>
            <a:r>
              <a:rPr lang="en-US" sz="1400">
                <a:solidFill>
                  <a:schemeClr val="tx1"/>
                </a:solidFill>
                <a:uFillTx/>
              </a:rPr>
              <a:t>             Screen sharing during calls for collaboration.</a:t>
            </a:r>
            <a:endParaRPr lang="en-US" sz="1400">
              <a:solidFill>
                <a:schemeClr val="tx1"/>
              </a:solidFill>
              <a:uFillTx/>
            </a:endParaRPr>
          </a:p>
          <a:p>
            <a:pPr marL="0" indent="0">
              <a:buNone/>
            </a:pPr>
            <a:endParaRPr lang="en-US" sz="1400">
              <a:solidFill>
                <a:schemeClr val="tx1"/>
              </a:solidFill>
              <a:uFillTx/>
            </a:endParaRPr>
          </a:p>
          <a:p>
            <a:r>
              <a:rPr lang="en-US" sz="1400">
                <a:solidFill>
                  <a:schemeClr val="tx1"/>
                </a:solidFill>
                <a:uFillTx/>
              </a:rPr>
              <a:t>Multimedia Support</a:t>
            </a:r>
            <a:endParaRPr lang="en-US" sz="1400">
              <a:solidFill>
                <a:schemeClr val="tx1"/>
              </a:solidFill>
              <a:uFillTx/>
            </a:endParaRPr>
          </a:p>
          <a:p>
            <a:pPr marL="0" indent="0">
              <a:buNone/>
            </a:pPr>
            <a:r>
              <a:rPr lang="en-US" sz="1400">
                <a:solidFill>
                  <a:schemeClr val="tx1"/>
                </a:solidFill>
                <a:uFillTx/>
              </a:rPr>
              <a:t>            Support for sending images, videos, audio clips, documents, and other media types.</a:t>
            </a:r>
            <a:endParaRPr lang="en-US" sz="1400">
              <a:solidFill>
                <a:schemeClr val="tx1"/>
              </a:solidFill>
              <a:uFillTx/>
            </a:endParaRPr>
          </a:p>
          <a:p>
            <a:pPr marL="0" indent="0">
              <a:buNone/>
            </a:pPr>
            <a:r>
              <a:rPr lang="en-US" sz="1400">
                <a:solidFill>
                  <a:schemeClr val="tx1"/>
                </a:solidFill>
                <a:uFillTx/>
              </a:rPr>
              <a:t>              Media preview and inline display for rich content.</a:t>
            </a:r>
            <a:endParaRPr lang="en-US" sz="1400">
              <a:solidFill>
                <a:schemeClr val="tx1"/>
              </a:solidFill>
              <a:uFillTx/>
            </a:endParaRPr>
          </a:p>
        </p:txBody>
      </p:sp>
      <p:sp>
        <p:nvSpPr>
          <p:cNvPr id="8" name="Title 6"/>
          <p:cNvSpPr>
            <a:spLocks noGrp="1"/>
          </p:cNvSpPr>
          <p:nvPr>
            <p:custDataLst>
              <p:tags r:id="rId2"/>
            </p:custDataLst>
          </p:nvPr>
        </p:nvSpPr>
        <p:spPr>
          <a:xfrm>
            <a:off x="838200" y="365125"/>
            <a:ext cx="10515600" cy="1325563"/>
          </a:xfrm>
          <a:prstGeom prst="rect">
            <a:avLst/>
          </a:prstGeom>
        </p:spPr>
        <p:txBody>
          <a:bodyPr vert="horz" wrap="square" lIns="0" tIns="0" rIns="0" bIns="0" rtlCol="0" anchor="b" anchorCtr="0">
            <a:normAutofit/>
          </a:bodyPr>
          <a:lstStyle>
            <a:lvl1pPr marL="0" marR="0" algn="l" defTabSz="914400" rtl="0" eaLnBrk="1" fontAlgn="base" latinLnBrk="0" hangingPunct="1">
              <a:lnSpc>
                <a:spcPct val="90000"/>
              </a:lnSpc>
              <a:spcBef>
                <a:spcPct val="0"/>
              </a:spcBef>
              <a:buClrTx/>
              <a:buSzTx/>
              <a:buFontTx/>
              <a:buNone/>
              <a:defRPr kumimoji="0" lang="en-US" sz="3200" b="0" i="0" u="none" strike="noStrike" kern="1200" cap="none" spc="0" normalizeH="0" baseline="0" noProof="1" dirty="0">
                <a:solidFill>
                  <a:srgbClr val="FFFFFF">
                    <a:lumMod val="100000"/>
                  </a:srgbClr>
                </a:solidFill>
                <a:latin typeface="+mj-lt"/>
                <a:ea typeface="+mj-ea"/>
                <a:cs typeface="+mj-cs"/>
              </a:defRPr>
            </a:lvl1pPr>
          </a:lstStyle>
          <a:p>
            <a:r>
              <a:rPr lang="en-US">
                <a:solidFill>
                  <a:schemeClr val="tx1"/>
                </a:solidFill>
              </a:rPr>
              <a:t>Key Features</a:t>
            </a:r>
            <a:endParaRPr lang="en-US">
              <a:solidFill>
                <a:schemeClr val="tx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838200" y="1825625"/>
            <a:ext cx="1051560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tx1"/>
                </a:solidFill>
                <a:uFillTx/>
              </a:rPr>
              <a:t>Latency &amp; Network Performance: Ensuring smooth operation across different network conditions (e.g., low bandwidth, intermittent connections).</a:t>
            </a:r>
            <a:endParaRPr lang="en-US" sz="1400">
              <a:solidFill>
                <a:schemeClr val="tx1"/>
              </a:solidFill>
              <a:uFillTx/>
            </a:endParaRPr>
          </a:p>
          <a:p>
            <a:r>
              <a:rPr lang="en-US" sz="1400">
                <a:solidFill>
                  <a:schemeClr val="tx1"/>
                </a:solidFill>
                <a:uFillTx/>
              </a:rPr>
              <a:t>Security Compliance: Adhering to privacy laws such as GDPR, HIPAA (for healthcare), and others.</a:t>
            </a:r>
            <a:endParaRPr lang="en-US" sz="1400">
              <a:solidFill>
                <a:schemeClr val="tx1"/>
              </a:solidFill>
              <a:uFillTx/>
            </a:endParaRPr>
          </a:p>
          <a:p>
            <a:r>
              <a:rPr lang="en-US" sz="1400">
                <a:solidFill>
                  <a:schemeClr val="tx1"/>
                </a:solidFill>
                <a:uFillTx/>
              </a:rPr>
              <a:t>Multi-device Synchronization: Ensuring messages are consistently synced across devices, including handling offline modes.</a:t>
            </a:r>
            <a:endParaRPr lang="en-US" sz="1400">
              <a:solidFill>
                <a:schemeClr val="tx1"/>
              </a:solidFill>
              <a:uFillTx/>
            </a:endParaRPr>
          </a:p>
          <a:p>
            <a:r>
              <a:rPr lang="en-US" sz="1400">
                <a:solidFill>
                  <a:schemeClr val="tx1"/>
                </a:solidFill>
                <a:uFillTx/>
              </a:rPr>
              <a:t>Scalability &amp; Server Load: Managing thousands of concurrent users and preventing server overload</a:t>
            </a:r>
            <a:endParaRPr lang="en-US" sz="1400">
              <a:solidFill>
                <a:schemeClr val="tx1"/>
              </a:solidFill>
              <a:uFillTx/>
            </a:endParaRPr>
          </a:p>
        </p:txBody>
      </p:sp>
      <p:sp>
        <p:nvSpPr>
          <p:cNvPr id="8" name="Title 6"/>
          <p:cNvSpPr>
            <a:spLocks noGrp="1"/>
          </p:cNvSpPr>
          <p:nvPr>
            <p:custDataLst>
              <p:tags r:id="rId2"/>
            </p:custDataLst>
          </p:nvPr>
        </p:nvSpPr>
        <p:spPr>
          <a:xfrm>
            <a:off x="838200" y="365125"/>
            <a:ext cx="10515600" cy="1325880"/>
          </a:xfrm>
          <a:prstGeom prst="rect">
            <a:avLst/>
          </a:prstGeom>
        </p:spPr>
        <p:txBody>
          <a:bodyPr vert="horz" wrap="square" lIns="0" tIns="0" rIns="0" bIns="0" rtlCol="0" anchor="b" anchorCtr="0">
            <a:normAutofit/>
          </a:bodyPr>
          <a:lstStyle>
            <a:lvl1pPr marL="0" marR="0" algn="l" defTabSz="914400" rtl="0" eaLnBrk="1" fontAlgn="base" latinLnBrk="0" hangingPunct="1">
              <a:lnSpc>
                <a:spcPct val="90000"/>
              </a:lnSpc>
              <a:spcBef>
                <a:spcPct val="0"/>
              </a:spcBef>
              <a:buClrTx/>
              <a:buSzTx/>
              <a:buFontTx/>
              <a:buNone/>
              <a:defRPr kumimoji="0" lang="en-US" sz="3200" b="0" i="0" u="none" strike="noStrike" kern="1200" cap="none" spc="0" normalizeH="0" baseline="0" noProof="1" dirty="0">
                <a:solidFill>
                  <a:srgbClr val="FFFFFF">
                    <a:lumMod val="100000"/>
                  </a:srgbClr>
                </a:solidFill>
                <a:latin typeface="+mj-lt"/>
                <a:ea typeface="+mj-ea"/>
                <a:cs typeface="+mj-cs"/>
              </a:defRPr>
            </a:lvl1pPr>
          </a:lstStyle>
          <a:p>
            <a:r>
              <a:rPr lang="en-US">
                <a:solidFill>
                  <a:schemeClr val="tx1"/>
                </a:solidFill>
              </a:rPr>
              <a:t>Challenges &amp; Considerations</a:t>
            </a:r>
            <a:endParaRPr lang="en-US">
              <a:solidFill>
                <a:schemeClr val="tx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7180" y="878205"/>
            <a:ext cx="6303010" cy="4281170"/>
          </a:xfrm>
          <a:prstGeom prst="rect">
            <a:avLst/>
          </a:prstGeom>
          <a:noFill/>
        </p:spPr>
        <p:txBody>
          <a:bodyPr wrap="square" rtlCol="0">
            <a:noAutofit/>
          </a:bodyPr>
          <a:p>
            <a:r>
              <a:rPr lang="en-US" sz="1600">
                <a:solidFill>
                  <a:schemeClr val="tx1"/>
                </a:solidFill>
                <a:uFillTx/>
              </a:rPr>
              <a:t>package com.example.realtimechatandcommunicationapp</a:t>
            </a:r>
            <a:endParaRPr lang="en-US" sz="1600">
              <a:solidFill>
                <a:schemeClr val="tx1"/>
              </a:solidFill>
              <a:uFillTx/>
            </a:endParaRPr>
          </a:p>
          <a:p>
            <a:endParaRPr lang="en-US" sz="1600">
              <a:solidFill>
                <a:schemeClr val="tx1"/>
              </a:solidFill>
              <a:uFillTx/>
            </a:endParaRPr>
          </a:p>
          <a:p>
            <a:r>
              <a:rPr lang="en-US" sz="1600">
                <a:solidFill>
                  <a:schemeClr val="tx1"/>
                </a:solidFill>
                <a:uFillTx/>
              </a:rPr>
              <a:t>import android.os.Bundle</a:t>
            </a:r>
            <a:endParaRPr lang="en-US" sz="1600">
              <a:solidFill>
                <a:schemeClr val="tx1"/>
              </a:solidFill>
              <a:uFillTx/>
            </a:endParaRPr>
          </a:p>
          <a:p>
            <a:r>
              <a:rPr lang="en-US" sz="1600">
                <a:solidFill>
                  <a:schemeClr val="tx1"/>
                </a:solidFill>
                <a:uFillTx/>
              </a:rPr>
              <a:t>import androidx.activity.ComponentActivity</a:t>
            </a:r>
            <a:endParaRPr lang="en-US" sz="1600">
              <a:solidFill>
                <a:schemeClr val="tx1"/>
              </a:solidFill>
              <a:uFillTx/>
            </a:endParaRPr>
          </a:p>
          <a:p>
            <a:r>
              <a:rPr lang="en-US" sz="1600">
                <a:solidFill>
                  <a:schemeClr val="tx1"/>
                </a:solidFill>
                <a:uFillTx/>
              </a:rPr>
              <a:t>import androidx.activity.compose.setContent</a:t>
            </a:r>
            <a:endParaRPr lang="en-US" sz="1600">
              <a:solidFill>
                <a:schemeClr val="tx1"/>
              </a:solidFill>
              <a:uFillTx/>
            </a:endParaRPr>
          </a:p>
          <a:p>
            <a:r>
              <a:rPr lang="en-US" sz="1600">
                <a:solidFill>
                  <a:schemeClr val="tx1"/>
                </a:solidFill>
                <a:uFillTx/>
              </a:rPr>
              <a:t>import androidx.activity.enableEdgeToEdge</a:t>
            </a:r>
            <a:endParaRPr lang="en-US" sz="1600">
              <a:solidFill>
                <a:schemeClr val="tx1"/>
              </a:solidFill>
              <a:uFillTx/>
            </a:endParaRPr>
          </a:p>
          <a:p>
            <a:r>
              <a:rPr lang="en-US" sz="1600">
                <a:solidFill>
                  <a:schemeClr val="tx1"/>
                </a:solidFill>
                <a:uFillTx/>
              </a:rPr>
              <a:t>import androidx.compose.foundation.layout.fillMaxSize</a:t>
            </a:r>
            <a:endParaRPr lang="en-US" sz="1600">
              <a:solidFill>
                <a:schemeClr val="tx1"/>
              </a:solidFill>
              <a:uFillTx/>
            </a:endParaRPr>
          </a:p>
          <a:p>
            <a:r>
              <a:rPr lang="en-US" sz="1600">
                <a:solidFill>
                  <a:schemeClr val="tx1"/>
                </a:solidFill>
                <a:uFillTx/>
              </a:rPr>
              <a:t>import androidx.compose.foundation.layout.padding</a:t>
            </a:r>
            <a:endParaRPr lang="en-US" sz="1600">
              <a:solidFill>
                <a:schemeClr val="tx1"/>
              </a:solidFill>
              <a:uFillTx/>
            </a:endParaRPr>
          </a:p>
          <a:p>
            <a:r>
              <a:rPr lang="en-US" sz="1600">
                <a:solidFill>
                  <a:schemeClr val="tx1"/>
                </a:solidFill>
                <a:uFillTx/>
              </a:rPr>
              <a:t>import androidx.compose.material3.Scaffold</a:t>
            </a:r>
            <a:endParaRPr lang="en-US" sz="1600">
              <a:solidFill>
                <a:schemeClr val="tx1"/>
              </a:solidFill>
              <a:uFillTx/>
            </a:endParaRPr>
          </a:p>
          <a:p>
            <a:r>
              <a:rPr lang="en-US" sz="1600">
                <a:solidFill>
                  <a:schemeClr val="tx1"/>
                </a:solidFill>
                <a:uFillTx/>
              </a:rPr>
              <a:t>import androidx.compose.material3.Text</a:t>
            </a:r>
            <a:endParaRPr lang="en-US" sz="1600">
              <a:solidFill>
                <a:schemeClr val="tx1"/>
              </a:solidFill>
              <a:uFillTx/>
            </a:endParaRPr>
          </a:p>
          <a:p>
            <a:r>
              <a:rPr lang="en-US" sz="1600">
                <a:solidFill>
                  <a:schemeClr val="tx1"/>
                </a:solidFill>
                <a:uFillTx/>
              </a:rPr>
              <a:t>import androidx.compose.runtime.Composable</a:t>
            </a:r>
            <a:endParaRPr lang="en-US" sz="1600">
              <a:solidFill>
                <a:schemeClr val="tx1"/>
              </a:solidFill>
              <a:uFillTx/>
            </a:endParaRPr>
          </a:p>
          <a:p>
            <a:r>
              <a:rPr lang="en-US" sz="1600">
                <a:solidFill>
                  <a:schemeClr val="tx1"/>
                </a:solidFill>
                <a:uFillTx/>
              </a:rPr>
              <a:t>import androidx.compose.ui.Modifier</a:t>
            </a:r>
            <a:endParaRPr lang="en-US" sz="1600">
              <a:solidFill>
                <a:schemeClr val="tx1"/>
              </a:solidFill>
              <a:uFillTx/>
            </a:endParaRPr>
          </a:p>
          <a:p>
            <a:r>
              <a:rPr lang="en-US" sz="1600">
                <a:solidFill>
                  <a:schemeClr val="tx1"/>
                </a:solidFill>
                <a:uFillTx/>
              </a:rPr>
              <a:t>import androidx.compose.ui.tooling.preview.Preview</a:t>
            </a:r>
            <a:endParaRPr lang="en-US" sz="1600">
              <a:solidFill>
                <a:schemeClr val="tx1"/>
              </a:solidFill>
              <a:uFillTx/>
            </a:endParaRPr>
          </a:p>
          <a:p>
            <a:r>
              <a:rPr lang="en-US" sz="1600">
                <a:solidFill>
                  <a:schemeClr val="tx1"/>
                </a:solidFill>
                <a:uFillTx/>
              </a:rPr>
              <a:t>import com.example.realtimechatandcommunicationapp.ui.theme.RealtimeChatAndCommunicationAppTheme</a:t>
            </a:r>
            <a:endParaRPr lang="en-US" sz="1600">
              <a:solidFill>
                <a:schemeClr val="tx1"/>
              </a:solidFill>
              <a:uFillTx/>
            </a:endParaRPr>
          </a:p>
        </p:txBody>
      </p:sp>
      <p:sp>
        <p:nvSpPr>
          <p:cNvPr id="4" name="Text Box 3"/>
          <p:cNvSpPr txBox="1"/>
          <p:nvPr/>
        </p:nvSpPr>
        <p:spPr>
          <a:xfrm>
            <a:off x="472440" y="156845"/>
            <a:ext cx="4064000" cy="368300"/>
          </a:xfrm>
          <a:prstGeom prst="rect">
            <a:avLst/>
          </a:prstGeom>
          <a:noFill/>
        </p:spPr>
        <p:txBody>
          <a:bodyPr wrap="square" rtlCol="0">
            <a:spAutoFit/>
          </a:bodyPr>
          <a:p>
            <a:r>
              <a:rPr lang="en-US"/>
              <a:t>mainactivity</a:t>
            </a:r>
            <a:endParaRPr 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7564755" cy="6857365"/>
          </a:xfrm>
          <a:prstGeom prst="rect">
            <a:avLst/>
          </a:prstGeom>
          <a:noFill/>
        </p:spPr>
        <p:txBody>
          <a:bodyPr wrap="square" rtlCol="0">
            <a:noAutofit/>
          </a:bodyPr>
          <a:p>
            <a:r>
              <a:rPr lang="en-US" sz="1400">
                <a:solidFill>
                  <a:schemeClr val="tx1"/>
                </a:solidFill>
                <a:uFillTx/>
              </a:rPr>
              <a:t>cl@Composable</a:t>
            </a:r>
            <a:endParaRPr lang="en-US" sz="1400">
              <a:solidFill>
                <a:schemeClr val="tx1"/>
              </a:solidFill>
              <a:uFillTx/>
            </a:endParaRPr>
          </a:p>
          <a:p>
            <a:r>
              <a:rPr lang="en-US" sz="1400">
                <a:solidFill>
                  <a:schemeClr val="tx1"/>
                </a:solidFill>
                <a:uFillTx/>
              </a:rPr>
              <a:t>fun Greeting(name: String, modifier: Modifier = Modifier) {</a:t>
            </a:r>
            <a:endParaRPr lang="en-US" sz="1400">
              <a:solidFill>
                <a:schemeClr val="tx1"/>
              </a:solidFill>
              <a:uFillTx/>
            </a:endParaRPr>
          </a:p>
          <a:p>
            <a:r>
              <a:rPr lang="en-US" sz="1400">
                <a:solidFill>
                  <a:schemeClr val="tx1"/>
                </a:solidFill>
                <a:uFillTx/>
              </a:rPr>
              <a:t>    Text(</a:t>
            </a:r>
            <a:endParaRPr lang="en-US" sz="1400">
              <a:solidFill>
                <a:schemeClr val="tx1"/>
              </a:solidFill>
              <a:uFillTx/>
            </a:endParaRPr>
          </a:p>
          <a:p>
            <a:r>
              <a:rPr lang="en-US" sz="1400">
                <a:solidFill>
                  <a:schemeClr val="tx1"/>
                </a:solidFill>
                <a:uFillTx/>
              </a:rPr>
              <a:t>        text = "Hello $name!",</a:t>
            </a:r>
            <a:endParaRPr lang="en-US" sz="1400">
              <a:solidFill>
                <a:schemeClr val="tx1"/>
              </a:solidFill>
              <a:uFillTx/>
            </a:endParaRPr>
          </a:p>
          <a:p>
            <a:r>
              <a:rPr lang="en-US" sz="1400">
                <a:solidFill>
                  <a:schemeClr val="tx1"/>
                </a:solidFill>
                <a:uFillTx/>
              </a:rPr>
              <a:t>        modifier = modifier</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a:t>
            </a:r>
            <a:endParaRPr lang="en-US" sz="1400">
              <a:solidFill>
                <a:schemeClr val="tx1"/>
              </a:solidFill>
              <a:uFillTx/>
            </a:endParaRPr>
          </a:p>
          <a:p>
            <a:endParaRPr lang="en-US" sz="1400">
              <a:solidFill>
                <a:schemeClr val="tx1"/>
              </a:solidFill>
              <a:uFillTx/>
            </a:endParaRPr>
          </a:p>
          <a:p>
            <a:r>
              <a:rPr lang="en-US" sz="1400">
                <a:solidFill>
                  <a:schemeClr val="tx1"/>
                </a:solidFill>
                <a:uFillTx/>
              </a:rPr>
              <a:t>@Preview(showBackground = true)</a:t>
            </a:r>
            <a:endParaRPr lang="en-US" sz="1400">
              <a:solidFill>
                <a:schemeClr val="tx1"/>
              </a:solidFill>
              <a:uFillTx/>
            </a:endParaRPr>
          </a:p>
          <a:p>
            <a:r>
              <a:rPr lang="en-US" sz="1400">
                <a:solidFill>
                  <a:schemeClr val="tx1"/>
                </a:solidFill>
                <a:uFillTx/>
              </a:rPr>
              <a:t>@Composable</a:t>
            </a:r>
            <a:endParaRPr lang="en-US" sz="1400">
              <a:solidFill>
                <a:schemeClr val="tx1"/>
              </a:solidFill>
              <a:uFillTx/>
            </a:endParaRPr>
          </a:p>
          <a:p>
            <a:r>
              <a:rPr lang="en-US" sz="1400">
                <a:solidFill>
                  <a:schemeClr val="tx1"/>
                </a:solidFill>
                <a:uFillTx/>
              </a:rPr>
              <a:t>fun GreetingPreview() {</a:t>
            </a:r>
            <a:endParaRPr lang="en-US" sz="1400">
              <a:solidFill>
                <a:schemeClr val="tx1"/>
              </a:solidFill>
              <a:uFillTx/>
            </a:endParaRPr>
          </a:p>
          <a:p>
            <a:r>
              <a:rPr lang="en-US" sz="1400">
                <a:solidFill>
                  <a:schemeClr val="tx1"/>
                </a:solidFill>
                <a:uFillTx/>
              </a:rPr>
              <a:t>    RealtimeChatAndCommunicationAppTheme {</a:t>
            </a:r>
            <a:endParaRPr lang="en-US" sz="1400">
              <a:solidFill>
                <a:schemeClr val="tx1"/>
              </a:solidFill>
              <a:uFillTx/>
            </a:endParaRPr>
          </a:p>
          <a:p>
            <a:r>
              <a:rPr lang="en-US" sz="1400">
                <a:solidFill>
                  <a:schemeClr val="tx1"/>
                </a:solidFill>
                <a:uFillTx/>
              </a:rPr>
              <a:t>        Greeting("Android")</a:t>
            </a:r>
            <a:endParaRPr lang="en-US" sz="1400">
              <a:solidFill>
                <a:schemeClr val="tx1"/>
              </a:solidFill>
              <a:uFillTx/>
            </a:endParaRPr>
          </a:p>
          <a:p>
            <a:r>
              <a:rPr lang="en-US" sz="1400">
                <a:solidFill>
                  <a:schemeClr val="tx1"/>
                </a:solidFill>
                <a:uFillTx/>
              </a:rPr>
              <a:t>    }ass MainActivity : ComponentActivity() {</a:t>
            </a:r>
            <a:endParaRPr lang="en-US" sz="1400">
              <a:solidFill>
                <a:schemeClr val="tx1"/>
              </a:solidFill>
              <a:uFillTx/>
            </a:endParaRPr>
          </a:p>
          <a:p>
            <a:r>
              <a:rPr lang="en-US" sz="1400">
                <a:solidFill>
                  <a:schemeClr val="tx1"/>
                </a:solidFill>
                <a:uFillTx/>
              </a:rPr>
              <a:t>    override fun onCreate(savedInstanceState: Bundle?) {</a:t>
            </a:r>
            <a:endParaRPr lang="en-US" sz="1400">
              <a:solidFill>
                <a:schemeClr val="tx1"/>
              </a:solidFill>
              <a:uFillTx/>
            </a:endParaRPr>
          </a:p>
          <a:p>
            <a:r>
              <a:rPr lang="en-US" sz="1400">
                <a:solidFill>
                  <a:schemeClr val="tx1"/>
                </a:solidFill>
                <a:uFillTx/>
              </a:rPr>
              <a:t>        super.onCreate(savedInstanceState)</a:t>
            </a:r>
            <a:endParaRPr lang="en-US" sz="1400">
              <a:solidFill>
                <a:schemeClr val="tx1"/>
              </a:solidFill>
              <a:uFillTx/>
            </a:endParaRPr>
          </a:p>
          <a:p>
            <a:r>
              <a:rPr lang="en-US" sz="1400">
                <a:solidFill>
                  <a:schemeClr val="tx1"/>
                </a:solidFill>
                <a:uFillTx/>
              </a:rPr>
              <a:t>        enableEdgeToEdge()</a:t>
            </a:r>
            <a:endParaRPr lang="en-US" sz="1400">
              <a:solidFill>
                <a:schemeClr val="tx1"/>
              </a:solidFill>
              <a:uFillTx/>
            </a:endParaRPr>
          </a:p>
          <a:p>
            <a:r>
              <a:rPr lang="en-US" sz="1400">
                <a:solidFill>
                  <a:schemeClr val="tx1"/>
                </a:solidFill>
                <a:uFillTx/>
              </a:rPr>
              <a:t>        setContent {</a:t>
            </a:r>
            <a:endParaRPr lang="en-US" sz="1400">
              <a:solidFill>
                <a:schemeClr val="tx1"/>
              </a:solidFill>
              <a:uFillTx/>
            </a:endParaRPr>
          </a:p>
          <a:p>
            <a:r>
              <a:rPr lang="en-US" sz="1400">
                <a:solidFill>
                  <a:schemeClr val="tx1"/>
                </a:solidFill>
                <a:uFillTx/>
              </a:rPr>
              <a:t>            RealtimeChatAndCommunicationAppTheme {</a:t>
            </a:r>
            <a:endParaRPr lang="en-US" sz="1400">
              <a:solidFill>
                <a:schemeClr val="tx1"/>
              </a:solidFill>
              <a:uFillTx/>
            </a:endParaRPr>
          </a:p>
          <a:p>
            <a:r>
              <a:rPr lang="en-US" sz="1400">
                <a:solidFill>
                  <a:schemeClr val="tx1"/>
                </a:solidFill>
                <a:uFillTx/>
              </a:rPr>
              <a:t>                Scaffold(modifier = Modifier.fillMaxSize()) { innerPadding -&gt;</a:t>
            </a:r>
            <a:endParaRPr lang="en-US" sz="1400">
              <a:solidFill>
                <a:schemeClr val="tx1"/>
              </a:solidFill>
              <a:uFillTx/>
            </a:endParaRPr>
          </a:p>
          <a:p>
            <a:r>
              <a:rPr lang="en-US" sz="1400">
                <a:solidFill>
                  <a:schemeClr val="tx1"/>
                </a:solidFill>
                <a:uFillTx/>
              </a:rPr>
              <a:t>                    Greeting(</a:t>
            </a:r>
            <a:endParaRPr lang="en-US" sz="1400">
              <a:solidFill>
                <a:schemeClr val="tx1"/>
              </a:solidFill>
              <a:uFillTx/>
            </a:endParaRPr>
          </a:p>
          <a:p>
            <a:r>
              <a:rPr lang="en-US" sz="1400">
                <a:solidFill>
                  <a:schemeClr val="tx1"/>
                </a:solidFill>
                <a:uFillTx/>
              </a:rPr>
              <a:t>                        name = "Android",</a:t>
            </a:r>
            <a:endParaRPr lang="en-US" sz="1400">
              <a:solidFill>
                <a:schemeClr val="tx1"/>
              </a:solidFill>
              <a:uFillTx/>
            </a:endParaRPr>
          </a:p>
          <a:p>
            <a:r>
              <a:rPr lang="en-US" sz="1400">
                <a:solidFill>
                  <a:schemeClr val="tx1"/>
                </a:solidFill>
                <a:uFillTx/>
              </a:rPr>
              <a:t>                        modifier = Modifier.padding(innerPadding)</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a:t>
            </a:r>
            <a:endParaRPr lang="en-US" sz="1400">
              <a:solidFill>
                <a:schemeClr val="tx1"/>
              </a:solidFill>
              <a:uFillTx/>
            </a:endParaRPr>
          </a:p>
          <a:p>
            <a:endParaRPr lang="en-US" sz="1400">
              <a:solidFill>
                <a:schemeClr val="tx1"/>
              </a:solidFill>
              <a:uFillTx/>
            </a:endParaRPr>
          </a:p>
          <a:p>
            <a:endParaRPr lang="en-US" sz="1400">
              <a:solidFill>
                <a:schemeClr val="tx1"/>
              </a:solidFill>
              <a:uFillTx/>
            </a:endParaRPr>
          </a:p>
          <a:p>
            <a:r>
              <a:rPr lang="en-US" sz="1400">
                <a:solidFill>
                  <a:schemeClr val="tx1"/>
                </a:solidFill>
                <a:uFillTx/>
              </a:rPr>
              <a:t>}</a:t>
            </a:r>
            <a:endParaRPr lang="en-US" sz="1400">
              <a:solidFill>
                <a:schemeClr val="tx1"/>
              </a:solidFill>
              <a:uFillTx/>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7114ca08-6688-4791-81ea-69d38e77e9c5"/>
          <p:cNvPicPr>
            <a:picLocks noChangeAspect="1"/>
          </p:cNvPicPr>
          <p:nvPr/>
        </p:nvPicPr>
        <p:blipFill>
          <a:blip r:embed="rId1"/>
          <a:stretch>
            <a:fillRect/>
          </a:stretch>
        </p:blipFill>
        <p:spPr>
          <a:xfrm>
            <a:off x="4513580" y="0"/>
            <a:ext cx="3164840" cy="685800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SLIDE_TYPE" val="text"/>
  <p:tag name="KSO_WM_BEAUTIFY_FLAG" val="#wm#"/>
  <p:tag name="KSO_WM_SPECIAL_SOURCE" val="bdnull"/>
  <p:tag name="KSO_WM_SLIDE_ID" val="custom20230267_8"/>
  <p:tag name="KSO_WM_TEMPLATE_SUBCATEGORY" val="29"/>
  <p:tag name="KSO_WM_TEMPLATE_MASTER_TYPE" val="0"/>
  <p:tag name="KSO_WM_TEMPLATE_COLOR_TYPE" val="0"/>
  <p:tag name="KSO_WM_SLIDE_SUBTYPE" val="pureTxt"/>
  <p:tag name="KSO_WM_SLIDE_LAYOUT_NAME" val="标题和内容"/>
  <p:tag name="KSO_WM_SLIDE_ITEM_CNT" val="0"/>
  <p:tag name="KSO_WM_SLIDE_INDEX" val="8"/>
  <p:tag name="KSO_WM_SLIDE_SIZE" val="850*457"/>
  <p:tag name="KSO_WM_SLIDE_POSITION" val="54*28"/>
  <p:tag name="KSO_WM_TAG_VERSION" val="3.0"/>
  <p:tag name="KSO_WM_TEMPLATE_CATEGORY" val="custom"/>
  <p:tag name="KSO_WM_TEMPLATE_INDEX" val="20230267"/>
  <p:tag name="KSO_WM_SLIDE_LAYOUT" val="a_f"/>
  <p:tag name="KSO_WM_SLIDE_LAYOUT_CNT" val="1_1"/>
</p:tagLst>
</file>

<file path=ppt/tags/tag101.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02.xml><?xml version="1.0" encoding="utf-8"?>
<p:tagLst xmlns:p="http://schemas.openxmlformats.org/presentationml/2006/main">
  <p:tag name="KSO_WM_UNIT_INDEX" val="1"/>
  <p:tag name="KSO_WM_UNIT_TYPE" val="a"/>
  <p:tag name="KSO_WM_BEAUTIFY_FLAG" val="#wm#"/>
</p:tagLst>
</file>

<file path=ppt/tags/tag103.xml><?xml version="1.0" encoding="utf-8"?>
<p:tagLst xmlns:p="http://schemas.openxmlformats.org/presentationml/2006/main">
  <p:tag name="KSO_WM_SLIDE_TYPE" val="text"/>
  <p:tag name="KSO_WM_BEAUTIFY_FLAG" val="#wm#"/>
  <p:tag name="KSO_WM_SPECIAL_SOURCE" val="bdnull"/>
  <p:tag name="KSO_WM_SLIDE_ID" val="custom20230267_8"/>
  <p:tag name="KSO_WM_TEMPLATE_SUBCATEGORY" val="29"/>
  <p:tag name="KSO_WM_TEMPLATE_MASTER_TYPE" val="0"/>
  <p:tag name="KSO_WM_TEMPLATE_COLOR_TYPE" val="0"/>
  <p:tag name="KSO_WM_SLIDE_SUBTYPE" val="pureTxt"/>
  <p:tag name="KSO_WM_SLIDE_LAYOUT_NAME" val="标题和内容"/>
  <p:tag name="KSO_WM_SLIDE_ITEM_CNT" val="0"/>
  <p:tag name="KSO_WM_SLIDE_INDEX" val="8"/>
  <p:tag name="KSO_WM_SLIDE_SIZE" val="850*457"/>
  <p:tag name="KSO_WM_SLIDE_POSITION" val="54*28"/>
  <p:tag name="KSO_WM_TAG_VERSION" val="3.0"/>
  <p:tag name="KSO_WM_TEMPLATE_CATEGORY" val="custom"/>
  <p:tag name="KSO_WM_TEMPLATE_INDEX" val="20230267"/>
  <p:tag name="KSO_WM_SLIDE_LAYOUT" val="a_f"/>
  <p:tag name="KSO_WM_SLIDE_LAYOUT_CNT" val="1_1"/>
</p:tagLst>
</file>

<file path=ppt/tags/tag104.xml><?xml version="1.0" encoding="utf-8"?>
<p:tagLst xmlns:p="http://schemas.openxmlformats.org/presentationml/2006/main">
  <p:tag name="KSO_WM_BEAUTIFY_FLAG" val="#wm#"/>
  <p:tag name="KSO_WM_TEMPLATE_CATEGORY" val="custom"/>
  <p:tag name="KSO_WM_TEMPLATE_INDEX" val="20230267"/>
</p:tagLst>
</file>

<file path=ppt/tags/tag105.xml><?xml version="1.0" encoding="utf-8"?>
<p:tagLst xmlns:p="http://schemas.openxmlformats.org/presentationml/2006/main">
  <p:tag name="KSO_WM_BEAUTIFY_FLAG" val="#wm#"/>
  <p:tag name="KSO_WM_TEMPLATE_CATEGORY" val="custom"/>
  <p:tag name="KSO_WM_TEMPLATE_INDEX" val="20230267"/>
</p:tagLst>
</file>

<file path=ppt/tags/tag106.xml><?xml version="1.0" encoding="utf-8"?>
<p:tagLst xmlns:p="http://schemas.openxmlformats.org/presentationml/2006/main">
  <p:tag name="KSO_WM_BEAUTIFY_FLAG" val="#wm#"/>
  <p:tag name="KSO_WM_TEMPLATE_CATEGORY" val="custom"/>
  <p:tag name="KSO_WM_TEMPLATE_INDEX" val="20230267"/>
</p:tagLst>
</file>

<file path=ppt/tags/tag107.xml><?xml version="1.0" encoding="utf-8"?>
<p:tagLst xmlns:p="http://schemas.openxmlformats.org/presentationml/2006/main">
  <p:tag name="KSO_WM_BEAUTIFY_FLAG" val="#wm#"/>
  <p:tag name="KSO_WM_TEMPLATE_CATEGORY" val="custom"/>
  <p:tag name="KSO_WM_TEMPLATE_INDEX" val="20230267"/>
</p:tagLst>
</file>

<file path=ppt/tags/tag108.xml><?xml version="1.0" encoding="utf-8"?>
<p:tagLst xmlns:p="http://schemas.openxmlformats.org/presentationml/2006/main">
  <p:tag name="KSO_WM_BEAUTIFY_FLAG" val="#wm#"/>
  <p:tag name="KSO_WM_TEMPLATE_CATEGORY" val="custom"/>
  <p:tag name="KSO_WM_TEMPLATE_INDEX" val="20230267"/>
</p:tagLst>
</file>

<file path=ppt/tags/tag109.xml><?xml version="1.0" encoding="utf-8"?>
<p:tagLst xmlns:p="http://schemas.openxmlformats.org/presentationml/2006/main">
  <p:tag name="KSO_WM_BEAUTIFY_FLAG" val="#wm#"/>
  <p:tag name="KSO_WM_TEMPLATE_CATEGORY" val="custom"/>
  <p:tag name="KSO_WM_TEMPLATE_INDEX" val="20230267"/>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476"/>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8007"/>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8007"/>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1.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07"/>
  <p:tag name="KSO_WM_TEMPLATE_THUMBS_INDEX" val="1、9"/>
  <p:tag name="KSO_WM_SPECIAL_SOURCE" val="bdnull"/>
</p:tagLst>
</file>

<file path=ppt/tags/tag6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007_1*a*1"/>
  <p:tag name="KSO_WM_TEMPLATE_CATEGORY" val="custom"/>
  <p:tag name="KSO_WM_TEMPLATE_INDEX" val="20238007"/>
  <p:tag name="KSO_WM_UNIT_LAYERLEVEL" val="1"/>
  <p:tag name="KSO_WM_TAG_VERSION" val="3.0"/>
  <p:tag name="KSO_WM_BEAUTIFY_FLAG" val="#wm#"/>
  <p:tag name="KSO_WM_UNIT_PRESET_TEXT" val="Your title here"/>
</p:tagLst>
</file>

<file path=ppt/tags/tag63.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8007_1*b*1"/>
  <p:tag name="KSO_WM_TEMPLATE_CATEGORY" val="custom"/>
  <p:tag name="KSO_WM_TEMPLATE_INDEX" val="20238007"/>
  <p:tag name="KSO_WM_UNIT_LAYERLEVEL" val="1"/>
  <p:tag name="KSO_WM_TAG_VERSION" val="3.0"/>
  <p:tag name="KSO_WM_BEAUTIFY_FLAG" val="#wm#"/>
  <p:tag name="KSO_WM_UNIT_PRESET_TEXT" val="Add description"/>
</p:tagLst>
</file>

<file path=ppt/tags/tag64.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007_1*f*4"/>
  <p:tag name="KSO_WM_TEMPLATE_CATEGORY" val="custom"/>
  <p:tag name="KSO_WM_TEMPLATE_INDEX" val="20238007"/>
  <p:tag name="KSO_WM_UNIT_LAYERLEVEL" val="1"/>
  <p:tag name="KSO_WM_TAG_VERSION" val="3.0"/>
  <p:tag name="KSO_WM_BEAUTIFY_FLAG" val="#wm#"/>
  <p:tag name="KSO_WM_UNIT_PRESET_TEXT" val="Name"/>
</p:tagLst>
</file>

<file path=ppt/tags/tag65.xml><?xml version="1.0" encoding="utf-8"?>
<p:tagLst xmlns:p="http://schemas.openxmlformats.org/presentationml/2006/main">
  <p:tag name="KSO_WM_SLIDE_ID" val="custom20238007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8007"/>
  <p:tag name="KSO_WM_SLIDE_LAYOUT" val="a_b_f"/>
  <p:tag name="KSO_WM_SLIDE_LAYOUT_CNT" val="1_1_1"/>
  <p:tag name="KSO_WM_SLIDE_TYPE" val="title"/>
  <p:tag name="KSO_WM_SLIDE_SUBTYPE" val="pureTxt"/>
  <p:tag name="KSO_WM_TEMPLATE_THUMBS_INDEX" val="1、9"/>
  <p:tag name="KSO_WM_SPECIAL_SOURCE" val="bdnull"/>
  <p:tag name="KSO_WM_SLIDE_THEME_ID" val="3323825"/>
  <p:tag name="KSO_WM_SLIDE_THEME_NAME" val="Z_20238007_Black Tech"/>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63_1*i*1"/>
  <p:tag name="KSO_WM_TEMPLATE_CATEGORY" val="custom"/>
  <p:tag name="KSO_WM_TEMPLATE_INDEX" val="20238363"/>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363_1*i*2"/>
  <p:tag name="KSO_WM_TEMPLATE_CATEGORY" val="custom"/>
  <p:tag name="KSO_WM_TEMPLATE_INDEX" val="20238363"/>
  <p:tag name="KSO_WM_UNIT_LAYERLEVEL" val="1"/>
  <p:tag name="KSO_WM_TAG_VERSION" val="3.0"/>
  <p:tag name="KSO_WM_BEAUTIFY_FLAG" val="#wm#"/>
  <p:tag name="KSO_WM_UNIT_FILL_FORE_SCHEMECOLOR_INDEX" val="14"/>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371_1*l_h_i*1_1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69.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71_1*l_h_f*1_1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70.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71_1*l_h_a*1_1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71.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8371_1*l_h_i*1_1_1"/>
  <p:tag name="KSO_WM_TEMPLATE_CATEGORY" val="diagram"/>
  <p:tag name="KSO_WM_TEMPLATE_INDEX" val="20238371"/>
  <p:tag name="KSO_WM_UNIT_LAYERLEVEL" val="1_1_1"/>
  <p:tag name="KSO_WM_TAG_VERSION" val="3.0"/>
  <p:tag name="KSO_WM_BEAUTIFY_FLAG" val="#wm#"/>
  <p:tag name="KSO_WM_UNIT_PRESET_TEXT" val="01"/>
  <p:tag name="KSO_WM_UNIT_TEXT_FILL_FORE_SCHEMECOLOR_INDEX" val="1"/>
  <p:tag name="KSO_WM_UNIT_TEXT_FILL_TYPE" val="1"/>
  <p:tag name="KSO_WM_UNIT_USESOURCEFORMAT_APPLY" val="1"/>
</p:tagLst>
</file>

<file path=ppt/tags/tag72.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371_1*l_h_i*1_2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73.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71_1*l_h_f*1_2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74.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371_1*l_h_a*1_2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75.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8371_1*l_h_i*1_2_1"/>
  <p:tag name="KSO_WM_TEMPLATE_CATEGORY" val="diagram"/>
  <p:tag name="KSO_WM_TEMPLATE_INDEX" val="20238371"/>
  <p:tag name="KSO_WM_UNIT_LAYERLEVEL" val="1_1_1"/>
  <p:tag name="KSO_WM_TAG_VERSION" val="3.0"/>
  <p:tag name="KSO_WM_BEAUTIFY_FLAG" val="#wm#"/>
  <p:tag name="KSO_WM_UNIT_PRESET_TEXT" val="02"/>
  <p:tag name="KSO_WM_UNIT_TEXT_FILL_FORE_SCHEMECOLOR_INDEX" val="1"/>
  <p:tag name="KSO_WM_UNIT_TEXT_FILL_TYPE" val="1"/>
  <p:tag name="KSO_WM_UNIT_USESOURCEFORMAT_APPLY" val="1"/>
</p:tagLst>
</file>

<file path=ppt/tags/tag76.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8371_1*l_h_i*1_3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77.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371_1*l_h_f*1_3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78.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371_1*l_h_a*1_3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79.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8371_1*l_h_i*1_3_1"/>
  <p:tag name="KSO_WM_TEMPLATE_CATEGORY" val="diagram"/>
  <p:tag name="KSO_WM_TEMPLATE_INDEX" val="20238371"/>
  <p:tag name="KSO_WM_UNIT_LAYERLEVEL" val="1_1_1"/>
  <p:tag name="KSO_WM_TAG_VERSION" val="3.0"/>
  <p:tag name="KSO_WM_BEAUTIFY_FLAG" val="#wm#"/>
  <p:tag name="KSO_WM_UNIT_PRESET_TEXT" val="03"/>
  <p:tag name="KSO_WM_UNIT_TEXT_FILL_FORE_SCHEMECOLOR_INDEX" val="1"/>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80.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8371_1*l_h_i*1_4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81.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371_1*l_h_f*1_4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82.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8371_1*l_h_a*1_4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83.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8371_1*l_h_i*1_4_1"/>
  <p:tag name="KSO_WM_TEMPLATE_CATEGORY" val="diagram"/>
  <p:tag name="KSO_WM_TEMPLATE_INDEX" val="20238371"/>
  <p:tag name="KSO_WM_UNIT_LAYERLEVEL" val="1_1_1"/>
  <p:tag name="KSO_WM_TAG_VERSION" val="3.0"/>
  <p:tag name="KSO_WM_BEAUTIFY_FLAG" val="#wm#"/>
  <p:tag name="KSO_WM_UNIT_PRESET_TEXT" val="04"/>
  <p:tag name="KSO_WM_UNIT_TEXT_FILL_FORE_SCHEMECOLOR_INDEX" val="1"/>
  <p:tag name="KSO_WM_UNIT_TEXT_FILL_TYPE" val="1"/>
  <p:tag name="KSO_WM_UNIT_USESOURCEFORMAT_APPLY" val="1"/>
</p:tagLst>
</file>

<file path=ppt/tags/tag84.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8371_1*l_h_i*1_5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85.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8371_1*l_h_f*1_5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86.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8371_1*l_h_a*1_5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87.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8371_1*l_h_i*1_5_1"/>
  <p:tag name="KSO_WM_TEMPLATE_CATEGORY" val="diagram"/>
  <p:tag name="KSO_WM_TEMPLATE_INDEX" val="20238371"/>
  <p:tag name="KSO_WM_UNIT_LAYERLEVEL" val="1_1_1"/>
  <p:tag name="KSO_WM_TAG_VERSION" val="3.0"/>
  <p:tag name="KSO_WM_BEAUTIFY_FLAG" val="#wm#"/>
  <p:tag name="KSO_WM_UNIT_PRESET_TEXT" val="05"/>
  <p:tag name="KSO_WM_UNIT_TEXT_FILL_FORE_SCHEMECOLOR_INDEX" val="1"/>
  <p:tag name="KSO_WM_UNIT_TEXT_FILL_TYPE" val="1"/>
  <p:tag name="KSO_WM_UNIT_USESOURCEFORMAT_APPLY" val="1"/>
</p:tagLst>
</file>

<file path=ppt/tags/tag88.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8371_1*l_h_i*1_6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89.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8371_1*l_h_f*1_6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38371_1*l_h_a*1_6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91.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diagram20238371_1*l_h_i*1_6_1"/>
  <p:tag name="KSO_WM_TEMPLATE_CATEGORY" val="diagram"/>
  <p:tag name="KSO_WM_TEMPLATE_INDEX" val="20238371"/>
  <p:tag name="KSO_WM_UNIT_LAYERLEVEL" val="1_1_1"/>
  <p:tag name="KSO_WM_TAG_VERSION" val="3.0"/>
  <p:tag name="KSO_WM_BEAUTIFY_FLAG" val="#wm#"/>
  <p:tag name="KSO_WM_UNIT_PRESET_TEXT" val="06"/>
  <p:tag name="KSO_WM_UNIT_TEXT_FILL_FORE_SCHEMECOLOR_INDEX" val="1"/>
  <p:tag name="KSO_WM_UNIT_TEXT_FILL_TYPE" val="1"/>
  <p:tag name="KSO_WM_UNIT_USESOURCEFORMAT_APPLY" val="1"/>
</p:tagLst>
</file>

<file path=ppt/tags/tag92.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63"/>
  <p:tag name="KSO_WM_UNIT_ID" val="custom20238363_1*a*1"/>
  <p:tag name="KSO_WM_UNIT_PRESET_TEXT" val="The title goes here"/>
  <p:tag name="KSO_WM_UNIT_TEXT_FILL_FORE_SCHEMECOLOR_INDEX" val="2"/>
  <p:tag name="KSO_WM_UNIT_TEXT_FILL_TYPE" val="1"/>
  <p:tag name="KSO_WM_UNIT_USESOURCEFORMAT_APPLY" val="1"/>
</p:tagLst>
</file>

<file path=ppt/tags/tag93.xml><?xml version="1.0" encoding="utf-8"?>
<p:tagLst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f"/>
  <p:tag name="KSO_WM_SLIDE_LAYOUT_CNT" val="1_1"/>
  <p:tag name="KSO_WM_SLIDE_TYPE" val="text"/>
  <p:tag name="KSO_WM_SLIDE_SUBTYPE" val="pureTxt"/>
  <p:tag name="KSO_WM_SLIDE_SIZE" val="850*457"/>
  <p:tag name="KSO_WM_SLIDE_POSITION" val="54*28"/>
  <p:tag name="KSO_WM_TEMPLATE_INDEX" val="20230267"/>
  <p:tag name="KSO_WM_TEMPLATE_SUBCATEGORY" val="29"/>
  <p:tag name="KSO_WM_SLIDE_INDEX" val="8"/>
  <p:tag name="KSO_WM_TAG_VERSION" val="3.0"/>
  <p:tag name="KSO_WM_SLIDE_ID" val="custom20230267_8"/>
  <p:tag name="KSO_WM_SLIDE_ITEM_CNT" val="0"/>
  <p:tag name="KSO_WM_SPECIAL_SOURCE" val="bdnull"/>
  <p:tag name="KSO_WM_SLIDE_LAYOUT_NAME" val="标题和内容"/>
</p:tagLst>
</file>

<file path=ppt/tags/tag94.xml><?xml version="1.0" encoding="utf-8"?>
<p:tagLst xmlns:p="http://schemas.openxmlformats.org/presentationml/2006/main">
  <p:tag name="KSO_WM_BEAUTIFY_FLAG" val="#wm#"/>
  <p:tag name="KSO_WM_TEMPLATE_CATEGORY" val="custom"/>
  <p:tag name="KSO_WM_TEMPLATE_INDEX" val="20230267"/>
</p:tagLst>
</file>

<file path=ppt/tags/tag9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6.xml><?xml version="1.0" encoding="utf-8"?>
<p:tagLst xmlns:p="http://schemas.openxmlformats.org/presentationml/2006/main">
  <p:tag name="KSO_WM_UNIT_INDEX" val="1"/>
  <p:tag name="KSO_WM_UNIT_TYPE" val="a"/>
  <p:tag name="KSO_WM_BEAUTIFY_FLAG" val="#wm#"/>
</p:tagLst>
</file>

<file path=ppt/tags/tag97.xml><?xml version="1.0" encoding="utf-8"?>
<p:tagLst xmlns:p="http://schemas.openxmlformats.org/presentationml/2006/main">
  <p:tag name="KSO_WM_SLIDE_TYPE" val="text"/>
  <p:tag name="KSO_WM_BEAUTIFY_FLAG" val="#wm#"/>
  <p:tag name="KSO_WM_SPECIAL_SOURCE" val="bdnull"/>
  <p:tag name="KSO_WM_SLIDE_ID" val="custom20230267_8"/>
  <p:tag name="KSO_WM_TEMPLATE_SUBCATEGORY" val="29"/>
  <p:tag name="KSO_WM_TEMPLATE_MASTER_TYPE" val="0"/>
  <p:tag name="KSO_WM_TEMPLATE_COLOR_TYPE" val="0"/>
  <p:tag name="KSO_WM_SLIDE_SUBTYPE" val="pureTxt"/>
  <p:tag name="KSO_WM_SLIDE_LAYOUT_NAME" val="标题和内容"/>
  <p:tag name="KSO_WM_SLIDE_ITEM_CNT" val="0"/>
  <p:tag name="KSO_WM_SLIDE_INDEX" val="8"/>
  <p:tag name="KSO_WM_SLIDE_SIZE" val="850*457"/>
  <p:tag name="KSO_WM_SLIDE_POSITION" val="54*28"/>
  <p:tag name="KSO_WM_TAG_VERSION" val="3.0"/>
  <p:tag name="KSO_WM_TEMPLATE_CATEGORY" val="custom"/>
  <p:tag name="KSO_WM_TEMPLATE_INDEX" val="20230267"/>
  <p:tag name="KSO_WM_SLIDE_LAYOUT" val="a_f"/>
  <p:tag name="KSO_WM_SLIDE_LAYOUT_CNT" val="1_1"/>
</p:tagLst>
</file>

<file path=ppt/tags/tag98.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9.xml><?xml version="1.0" encoding="utf-8"?>
<p:tagLst xmlns:p="http://schemas.openxmlformats.org/presentationml/2006/main">
  <p:tag name="KSO_WM_UNIT_INDEX" val="1"/>
  <p:tag name="KSO_WM_UNIT_TYPE" val="a"/>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160">
      <a:dk1>
        <a:srgbClr val="000000"/>
      </a:dk1>
      <a:lt1>
        <a:srgbClr val="FFFFFF"/>
      </a:lt1>
      <a:dk2>
        <a:srgbClr val="001548"/>
      </a:dk2>
      <a:lt2>
        <a:srgbClr val="F5F7FF"/>
      </a:lt2>
      <a:accent1>
        <a:srgbClr val="00A7FF"/>
      </a:accent1>
      <a:accent2>
        <a:srgbClr val="3386ED"/>
      </a:accent2>
      <a:accent3>
        <a:srgbClr val="33F0FF"/>
      </a:accent3>
      <a:accent4>
        <a:srgbClr val="FA406C"/>
      </a:accent4>
      <a:accent5>
        <a:srgbClr val="C933FE"/>
      </a:accent5>
      <a:accent6>
        <a:srgbClr val="FF00A7"/>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12700">
          <a:solidFill>
            <a:schemeClr val="tx1">
              <a:alpha val="70000"/>
            </a:schemeClr>
          </a:solidFill>
          <a:prstDash val="solid"/>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4646</Words>
  <Application>WPS Presentation</Application>
  <PresentationFormat>Widescreen</PresentationFormat>
  <Paragraphs>143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SimSun</vt:lpstr>
      <vt:lpstr>Wingdings</vt:lpstr>
      <vt:lpstr>Calibri Light</vt:lpstr>
      <vt:lpstr>Calibri</vt:lpstr>
      <vt:lpstr>Microsoft YaHei</vt:lpstr>
      <vt:lpstr>Arial Unicode MS</vt:lpstr>
      <vt:lpstr>Manrope ExtraBold</vt:lpstr>
      <vt:lpstr>Lato</vt:lpstr>
      <vt:lpstr>Inter Bold</vt:lpstr>
      <vt:lpstr>Inter</vt:lpstr>
      <vt:lpstr>Wingdings</vt:lpstr>
      <vt:lpstr>Office Theme</vt:lpstr>
      <vt:lpstr>1_Office Theme</vt:lpstr>
      <vt:lpstr>REAL-TIME AND CHAT COMMUNICATION</vt:lpstr>
      <vt:lpstr>Technology Stack</vt:lpstr>
      <vt:lpstr>PowerPoint 演示文稿</vt:lpstr>
      <vt:lpstr>Benefits</vt:lpstr>
      <vt:lpstr>Key Features</vt:lpstr>
      <vt:lpstr>Challenges &amp; Considerations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AND CHAT COMMUNICATION</dc:title>
  <dc:creator/>
  <cp:lastModifiedBy>Vaidhegi Kumarasamy</cp:lastModifiedBy>
  <cp:revision>1</cp:revision>
  <dcterms:created xsi:type="dcterms:W3CDTF">2024-11-15T09:58:53Z</dcterms:created>
  <dcterms:modified xsi:type="dcterms:W3CDTF">2024-11-15T09:58:53Z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7355F2B8568E4261B141915A8741974E_11</vt:lpwstr>
  </property>
  <property fmtid="{D5CDD505-2E9C-101B-9397-08002B2CF9AE}" pid="3" name="KSOProductBuildVer">
    <vt:lpwstr>1033-12.2.0.18607</vt:lpwstr>
  </property>
</Properties>
</file>