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</p:sldIdLst>
  <p:sldSz cx="18288000" cy="10287000"/>
  <p:notesSz cx="6858000" cy="9144000"/>
  <p:embeddedFontLst>
    <p:embeddedFont>
      <p:font typeface="Alegreya Bold" panose="020B0604020202020204" charset="0"/>
      <p:regular r:id="rId32"/>
    </p:embeddedFont>
    <p:embeddedFont>
      <p:font typeface="Alegreya Bold Bold" panose="020B0604020202020204" charset="0"/>
      <p:regular r:id="rId33"/>
    </p:embeddedFont>
    <p:embeddedFont>
      <p:font typeface="Alegreya Bold Italics" panose="020B0604020202020204" charset="0"/>
      <p:regular r:id="rId34"/>
    </p:embeddedFont>
    <p:embeddedFont>
      <p:font typeface="Arimo" panose="020B0604020202020204" pitchFamily="34" charset="0"/>
      <p:regular r:id="rId35"/>
      <p:bold r:id="rId36"/>
      <p:italic r:id="rId37"/>
      <p:boldItalic r:id="rId38"/>
    </p:embeddedFont>
    <p:embeddedFont>
      <p:font typeface="Arimo Bold" panose="020B070402020202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Give You Glory" panose="020B0604020202020204" charset="0"/>
      <p:regular r:id="rId45"/>
    </p:embeddedFont>
    <p:embeddedFont>
      <p:font typeface="Roboto Condensed Bold" panose="020B060402020202020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09230" y="8230"/>
            <a:ext cx="10287000" cy="10270541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7A547E">
                <a:alpha val="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 rot="-5400000">
            <a:off x="9901956" y="1900956"/>
            <a:ext cx="10287000" cy="6485088"/>
            <a:chOff x="0" y="0"/>
            <a:chExt cx="3130550" cy="19735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0550" cy="1973548"/>
            </a:xfrm>
            <a:custGeom>
              <a:avLst/>
              <a:gdLst/>
              <a:ahLst/>
              <a:cxnLst/>
              <a:rect l="l" t="t" r="r" b="b"/>
              <a:pathLst>
                <a:path w="3130550" h="1973548">
                  <a:moveTo>
                    <a:pt x="0" y="1123950"/>
                  </a:moveTo>
                  <a:lnTo>
                    <a:pt x="0" y="1973548"/>
                  </a:lnTo>
                  <a:lnTo>
                    <a:pt x="3130550" y="1973548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04419" y="4205551"/>
            <a:ext cx="9116938" cy="178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647"/>
              </a:lnSpc>
            </a:pPr>
            <a:r>
              <a:rPr lang="en-US" sz="10462">
                <a:solidFill>
                  <a:srgbClr val="000000"/>
                </a:solidFill>
                <a:latin typeface="Alegreya Bold Italics"/>
              </a:rPr>
              <a:t>MINI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0034" y="8343900"/>
            <a:ext cx="6370498" cy="100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3"/>
              </a:lnSpc>
            </a:pPr>
            <a:r>
              <a:rPr lang="en-US" sz="2902" dirty="0">
                <a:solidFill>
                  <a:srgbClr val="7A547E"/>
                </a:solidFill>
                <a:latin typeface="Times New Roman" pitchFamily="18" charset="0"/>
                <a:cs typeface="Times New Roman" pitchFamily="18" charset="0"/>
              </a:rPr>
              <a:t>Presenter:</a:t>
            </a:r>
          </a:p>
          <a:p>
            <a:pPr>
              <a:lnSpc>
                <a:spcPts val="4063"/>
              </a:lnSpc>
            </a:pPr>
            <a:r>
              <a:rPr lang="en-US" sz="2902" dirty="0">
                <a:solidFill>
                  <a:srgbClr val="7A547E"/>
                </a:solidFill>
                <a:latin typeface="Times New Roman" pitchFamily="18" charset="0"/>
                <a:cs typeface="Times New Roman" pitchFamily="18" charset="0"/>
              </a:rPr>
              <a:t>Vaidehi Rane(21060641054)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0297987" y="2296987"/>
            <a:ext cx="3521286" cy="12458739"/>
            <a:chOff x="0" y="0"/>
            <a:chExt cx="3786082" cy="133956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86082" cy="13395623"/>
            </a:xfrm>
            <a:custGeom>
              <a:avLst/>
              <a:gdLst/>
              <a:ahLst/>
              <a:cxnLst/>
              <a:rect l="l" t="t" r="r" b="b"/>
              <a:pathLst>
                <a:path w="3786082" h="13395623">
                  <a:moveTo>
                    <a:pt x="3786082" y="13395623"/>
                  </a:moveTo>
                  <a:lnTo>
                    <a:pt x="0" y="13395623"/>
                  </a:lnTo>
                  <a:lnTo>
                    <a:pt x="0" y="0"/>
                  </a:lnTo>
                  <a:lnTo>
                    <a:pt x="3786082" y="13395623"/>
                  </a:lnTo>
                  <a:close/>
                </a:path>
              </a:pathLst>
            </a:custGeom>
            <a:solidFill>
              <a:srgbClr val="81CFC2"/>
            </a:solidFill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109058" y="4618433"/>
            <a:ext cx="3387707" cy="338770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78092" y="1094194"/>
            <a:ext cx="14168440" cy="2520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57"/>
              </a:lnSpc>
            </a:pPr>
            <a:r>
              <a:rPr lang="en-US" sz="7255">
                <a:solidFill>
                  <a:srgbClr val="EF7B54"/>
                </a:solidFill>
                <a:latin typeface="Alegreya Bold Italics"/>
              </a:rPr>
              <a:t>MULTIVARIATE  STATISTICAL ANALYSIS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725921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725921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725921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816" y="338804"/>
            <a:ext cx="9603522" cy="35066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816" y="5296742"/>
            <a:ext cx="9603522" cy="419085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5399999">
            <a:off x="422529" y="4537329"/>
            <a:ext cx="1145666" cy="0"/>
          </a:xfrm>
          <a:prstGeom prst="line">
            <a:avLst/>
          </a:prstGeom>
          <a:ln w="66675" cap="flat">
            <a:solidFill>
              <a:srgbClr val="000000"/>
            </a:solidFill>
            <a:prstDash val="sysDot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178338" y="667257"/>
            <a:ext cx="7080962" cy="848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712" lvl="1" indent="-310856">
              <a:lnSpc>
                <a:spcPts val="5183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Arimo"/>
              </a:rPr>
              <a:t>Here clusters are taken as the population for carrying out the analysis of variance.</a:t>
            </a:r>
          </a:p>
          <a:p>
            <a:pPr marL="621712" lvl="1" indent="-310856">
              <a:lnSpc>
                <a:spcPts val="5183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Arimo"/>
              </a:rPr>
              <a:t>From the output of the Anova the p-values are greater than the level of significance i.e. alpha = 0.05 i.e. 5% for the variables  GyroX, GyroZ.</a:t>
            </a:r>
          </a:p>
          <a:p>
            <a:pPr marL="621712" lvl="1" indent="-310856">
              <a:lnSpc>
                <a:spcPts val="5183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Arimo"/>
              </a:rPr>
              <a:t>Therefore we do not Reject the null hypothesis</a:t>
            </a:r>
          </a:p>
          <a:p>
            <a:pPr marL="621712" lvl="1" indent="-310856">
              <a:lnSpc>
                <a:spcPts val="5183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Arimo"/>
              </a:rPr>
              <a:t>Here the variables GyroX, GyroZ are insignificant variables of the data for clustering. </a:t>
            </a:r>
          </a:p>
          <a:p>
            <a:pPr>
              <a:lnSpc>
                <a:spcPts val="5183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1540" y="1213005"/>
            <a:ext cx="8694604" cy="58432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7515" y="3103084"/>
            <a:ext cx="5324513" cy="128570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0596" y="7845365"/>
            <a:ext cx="8424724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 results suggest that 5 is the optimal number of clusters as it appears to be the bend in the knee (or elbow).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0596" y="286917"/>
            <a:ext cx="10011847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After obtaining data with significant variables using ANOVA,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31859" y="1060605"/>
            <a:ext cx="7447157" cy="177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Optimal values are formed into a table to show the number of observations in different clusters.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92443" y="4885584"/>
            <a:ext cx="6191623" cy="43412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3134" y="528412"/>
            <a:ext cx="10025173" cy="553966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134" y="6341172"/>
            <a:ext cx="9350350" cy="281668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953852" y="3309989"/>
            <a:ext cx="6579431" cy="310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2395" lvl="1" indent="-306198">
              <a:lnSpc>
                <a:spcPts val="4963"/>
              </a:lnSpc>
              <a:buFont typeface="Arial"/>
              <a:buChar char="•"/>
            </a:pPr>
            <a:r>
              <a:rPr lang="en-US" sz="2836" dirty="0">
                <a:solidFill>
                  <a:srgbClr val="000000"/>
                </a:solidFill>
                <a:latin typeface="Arimo"/>
              </a:rPr>
              <a:t>Result of k-means clustering on significant variables from the original data</a:t>
            </a:r>
          </a:p>
          <a:p>
            <a:pPr marL="612395" lvl="1" indent="-306198">
              <a:lnSpc>
                <a:spcPts val="4963"/>
              </a:lnSpc>
              <a:buFont typeface="Arial"/>
              <a:buChar char="•"/>
            </a:pPr>
            <a:r>
              <a:rPr lang="en-US" sz="2836" dirty="0">
                <a:solidFill>
                  <a:srgbClr val="000000"/>
                </a:solidFill>
                <a:latin typeface="Arimo"/>
              </a:rPr>
              <a:t>And a 52% is Between Sum of Square percentage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909" y="1045877"/>
            <a:ext cx="5266052" cy="13441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909" y="2813954"/>
            <a:ext cx="5324513" cy="1285709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85909" y="314128"/>
            <a:ext cx="31270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DAB98"/>
                </a:solidFill>
                <a:latin typeface="Alegreya Bold"/>
              </a:rPr>
              <a:t>COMPARISON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56332" y="1177775"/>
            <a:ext cx="11720099" cy="2921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8"/>
              </a:lnSpc>
            </a:pPr>
            <a:r>
              <a:rPr lang="en-US" sz="2900">
                <a:solidFill>
                  <a:srgbClr val="000000"/>
                </a:solidFill>
                <a:latin typeface="Arimo"/>
              </a:rPr>
              <a:t>The observations in cluster 5 is increase and decreases in clusters 2, 3 </a:t>
            </a:r>
          </a:p>
          <a:p>
            <a:pPr>
              <a:lnSpc>
                <a:spcPts val="4698"/>
              </a:lnSpc>
            </a:pPr>
            <a:r>
              <a:rPr lang="en-US" sz="2900">
                <a:solidFill>
                  <a:srgbClr val="000000"/>
                </a:solidFill>
                <a:latin typeface="Arimo"/>
              </a:rPr>
              <a:t>This shows removing of the insignificant variables from the data impact the cluster 2,3 &amp; 5 </a:t>
            </a:r>
          </a:p>
          <a:p>
            <a:pPr>
              <a:lnSpc>
                <a:spcPts val="4698"/>
              </a:lnSpc>
            </a:pPr>
            <a:r>
              <a:rPr lang="en-US" sz="2900">
                <a:solidFill>
                  <a:srgbClr val="000000"/>
                </a:solidFill>
                <a:latin typeface="Arimo"/>
              </a:rPr>
              <a:t>This can be interpreted that the insignificant variable's  observation  influence the between sum of squares.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3676" y="4991100"/>
            <a:ext cx="15145355" cy="28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002" lvl="1" indent="-279501">
              <a:lnSpc>
                <a:spcPts val="4556"/>
              </a:lnSpc>
              <a:buFont typeface="Arial"/>
              <a:buChar char="•"/>
            </a:pPr>
            <a:r>
              <a:rPr lang="en-US" sz="2589" spc="240">
                <a:solidFill>
                  <a:srgbClr val="000000"/>
                </a:solidFill>
                <a:latin typeface="Arimo Bold"/>
              </a:rPr>
              <a:t>Between_ss/total_ss</a:t>
            </a:r>
            <a:r>
              <a:rPr lang="en-US" sz="2589" spc="240">
                <a:solidFill>
                  <a:srgbClr val="000000"/>
                </a:solidFill>
                <a:latin typeface="Arimo"/>
              </a:rPr>
              <a:t> represents the compactness of the clustering, that is, how similar are the members within the same group. If all the observations within a group were in the same exact point in the n-dimensional space, then we would achieve 100% of compactness.</a:t>
            </a:r>
          </a:p>
          <a:p>
            <a:pPr>
              <a:lnSpc>
                <a:spcPts val="4556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49470" y="9680837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260938" y="9680837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072345" y="9680837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488412" y="1357400"/>
          <a:ext cx="15311176" cy="3768668"/>
        </p:xfrm>
        <a:graphic>
          <a:graphicData uri="http://schemas.openxmlformats.org/drawingml/2006/table">
            <a:tbl>
              <a:tblPr/>
              <a:tblGrid>
                <a:gridCol w="765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10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Arimo Bold"/>
                        </a:rPr>
                        <a:t>Clusters on the Raw data(Set 1)</a:t>
                      </a:r>
                      <a:endParaRPr lang="en-US" sz="11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 Bold"/>
                        </a:rPr>
                        <a:t>Clusters after removing insignificant variables(Set 2)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89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 baseline="0" dirty="0">
                          <a:solidFill>
                            <a:srgbClr val="000000"/>
                          </a:solidFill>
                          <a:latin typeface="Arimo Bold"/>
                        </a:rPr>
                        <a:t>  </a:t>
                      </a:r>
                    </a:p>
                    <a:p>
                      <a:pPr algn="l">
                        <a:defRPr/>
                      </a:pPr>
                      <a:r>
                        <a:rPr lang="en-US" sz="2799" b="0" i="0" u="none" strike="noStrike" kern="1200" baseline="0" dirty="0">
                          <a:solidFill>
                            <a:srgbClr val="000000"/>
                          </a:solidFill>
                          <a:latin typeface="Arimo Bold"/>
                          <a:ea typeface="+mn-ea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44%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52%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r="16427" b="67168"/>
          <a:stretch>
            <a:fillRect/>
          </a:stretch>
        </p:blipFill>
        <p:spPr>
          <a:xfrm>
            <a:off x="9319121" y="4191998"/>
            <a:ext cx="7313531" cy="8655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r="12390" b="63955"/>
          <a:stretch>
            <a:fillRect/>
          </a:stretch>
        </p:blipFill>
        <p:spPr>
          <a:xfrm>
            <a:off x="1788400" y="4191998"/>
            <a:ext cx="7337954" cy="8867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64555" y="5396137"/>
            <a:ext cx="17523445" cy="288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3"/>
              </a:lnSpc>
            </a:pPr>
            <a:endParaRPr/>
          </a:p>
          <a:p>
            <a:pPr marL="646775" lvl="1" indent="-323388">
              <a:lnSpc>
                <a:spcPts val="4643"/>
              </a:lnSpc>
              <a:buFont typeface="Arial"/>
              <a:buChar char="•"/>
            </a:pPr>
            <a:r>
              <a:rPr lang="en-US" sz="2995" spc="170">
                <a:solidFill>
                  <a:srgbClr val="000000"/>
                </a:solidFill>
                <a:latin typeface="Arimo"/>
              </a:rPr>
              <a:t>Hence, we can say that the data with significant variables after applying ANOVA shows more compactness that is the members within same group are more similar than the complete dataset.</a:t>
            </a:r>
          </a:p>
          <a:p>
            <a:pPr marL="646775" lvl="1" indent="-323388">
              <a:lnSpc>
                <a:spcPts val="4643"/>
              </a:lnSpc>
              <a:buFont typeface="Arial"/>
              <a:buChar char="•"/>
            </a:pPr>
            <a:r>
              <a:rPr lang="en-US" sz="2995" spc="170">
                <a:solidFill>
                  <a:srgbClr val="000000"/>
                </a:solidFill>
                <a:latin typeface="Arimo Bold"/>
              </a:rPr>
              <a:t>We conclude that clustering is performed better on significant variables.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773658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773658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773658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881" y="5660844"/>
            <a:ext cx="11774825" cy="276231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3227" y="4934745"/>
            <a:ext cx="8957499" cy="41751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315" y="3006083"/>
            <a:ext cx="7097358" cy="39958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16078" y="460916"/>
            <a:ext cx="47336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EF7B54"/>
                </a:solidFill>
                <a:latin typeface="Alegreya Bold"/>
              </a:rPr>
              <a:t>PCA ON ORIGINAL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9881" y="2343778"/>
            <a:ext cx="13553319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d is a correlation matrix obtained from original dataset using following command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9881" y="3634266"/>
            <a:ext cx="16616073" cy="99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"/>
              </a:rPr>
              <a:t>Using correlation matrix, eigen values and eigen vectors are obtained in order to find which components are important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3227" y="8723354"/>
            <a:ext cx="13552100" cy="67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</a:pPr>
            <a:r>
              <a:rPr lang="en-US" sz="3955">
                <a:solidFill>
                  <a:srgbClr val="3DAB98"/>
                </a:solidFill>
                <a:latin typeface="Alegreya Bold Italics"/>
              </a:rPr>
              <a:t>No. of Principle components = No. of Variables = No. of dimensions = 13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9881" y="1262373"/>
            <a:ext cx="15352230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Principle component analysis is a dimension reduction technique. The principal components are the linear combinations of the original variables that account for the variance in the data.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807533-EE93-45F4-42D7-007A5E177BBC}"/>
              </a:ext>
            </a:extLst>
          </p:cNvPr>
          <p:cNvSpPr/>
          <p:nvPr/>
        </p:nvSpPr>
        <p:spPr>
          <a:xfrm>
            <a:off x="592883" y="247273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FB619AFD-774E-FD74-D64C-7DD3913EE751}"/>
              </a:ext>
            </a:extLst>
          </p:cNvPr>
          <p:cNvSpPr txBox="1"/>
          <p:nvPr/>
        </p:nvSpPr>
        <p:spPr>
          <a:xfrm>
            <a:off x="643227" y="479001"/>
            <a:ext cx="651176" cy="5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Roboto Condensed Bold"/>
              </a:rPr>
              <a:t>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8699" y="1197489"/>
            <a:ext cx="11570574" cy="97614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r="19577"/>
          <a:stretch>
            <a:fillRect/>
          </a:stretch>
        </p:blipFill>
        <p:spPr>
          <a:xfrm>
            <a:off x="738699" y="4428868"/>
            <a:ext cx="8950493" cy="48294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r="19559"/>
          <a:stretch>
            <a:fillRect/>
          </a:stretch>
        </p:blipFill>
        <p:spPr>
          <a:xfrm>
            <a:off x="738699" y="3163239"/>
            <a:ext cx="7969507" cy="3989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67419" y="515160"/>
            <a:ext cx="2288262" cy="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Arimo Bold"/>
              </a:rPr>
              <a:t>Eigen values: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8699" y="3766771"/>
            <a:ext cx="15939015" cy="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Arimo Bold"/>
              </a:rPr>
              <a:t>For Eigen values grater than unity, eigen vectors are obtained in order to compute PC scores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8699" y="2500808"/>
            <a:ext cx="5699620" cy="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Arimo Bold"/>
              </a:rPr>
              <a:t>Eigen values greater than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0062" r="20308" b="1794"/>
          <a:stretch>
            <a:fillRect/>
          </a:stretch>
        </p:blipFill>
        <p:spPr>
          <a:xfrm>
            <a:off x="746736" y="1849121"/>
            <a:ext cx="13108702" cy="23449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r="17427"/>
          <a:stretch>
            <a:fillRect/>
          </a:stretch>
        </p:blipFill>
        <p:spPr>
          <a:xfrm>
            <a:off x="846426" y="5821531"/>
            <a:ext cx="8624323" cy="249104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b="9602"/>
          <a:stretch>
            <a:fillRect/>
          </a:stretch>
        </p:blipFill>
        <p:spPr>
          <a:xfrm>
            <a:off x="11114988" y="5143500"/>
            <a:ext cx="6144312" cy="389438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-152400" y="1118473"/>
            <a:ext cx="6019800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Summary of PC scores: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6426" y="5065893"/>
            <a:ext cx="519565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Head of PCA dataset obtained: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26869" y="4643120"/>
            <a:ext cx="269413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 err="1">
                <a:solidFill>
                  <a:srgbClr val="000000"/>
                </a:solidFill>
                <a:latin typeface="Arimo Bold"/>
              </a:rPr>
              <a:t>Screeplot</a:t>
            </a:r>
            <a:r>
              <a:rPr lang="en-US" sz="2800" dirty="0">
                <a:solidFill>
                  <a:srgbClr val="000000"/>
                </a:solidFill>
                <a:latin typeface="Arimo Bold"/>
              </a:rPr>
              <a:t> 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7568"/>
          <a:stretch>
            <a:fillRect/>
          </a:stretch>
        </p:blipFill>
        <p:spPr>
          <a:xfrm>
            <a:off x="868946" y="1449693"/>
            <a:ext cx="8545433" cy="55381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79869" y="2437056"/>
            <a:ext cx="5951138" cy="154826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0596" y="764278"/>
            <a:ext cx="716530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After obtaining PCA data from PC scores,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31859" y="735703"/>
            <a:ext cx="7447157" cy="1591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Optimal values of k formed into a table to show the number of observations in different clusters.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946" y="7227779"/>
            <a:ext cx="8695103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 results suggest that 5 is the optimal number of clusters as it appears to be the bend in the knee (or elbow).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74389" y="4261820"/>
            <a:ext cx="6784911" cy="47572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1138" y="5587820"/>
            <a:ext cx="11110919" cy="331378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8024"/>
          <a:stretch>
            <a:fillRect/>
          </a:stretch>
        </p:blipFill>
        <p:spPr>
          <a:xfrm>
            <a:off x="421138" y="811408"/>
            <a:ext cx="15184429" cy="371401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174036" y="3508947"/>
            <a:ext cx="6579431" cy="246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2395" lvl="1" indent="-306198">
              <a:lnSpc>
                <a:spcPts val="4963"/>
              </a:lnSpc>
              <a:buFont typeface="Arial"/>
              <a:buChar char="•"/>
            </a:pPr>
            <a:r>
              <a:rPr lang="en-US" sz="2836" dirty="0">
                <a:solidFill>
                  <a:srgbClr val="000000"/>
                </a:solidFill>
                <a:latin typeface="Arimo"/>
              </a:rPr>
              <a:t>Result of k-means clustering on PCA data</a:t>
            </a:r>
          </a:p>
          <a:p>
            <a:pPr marL="612395" lvl="1" indent="-306198">
              <a:lnSpc>
                <a:spcPts val="4963"/>
              </a:lnSpc>
              <a:buFont typeface="Arial"/>
              <a:buChar char="•"/>
            </a:pPr>
            <a:r>
              <a:rPr lang="en-US" sz="2836" dirty="0">
                <a:solidFill>
                  <a:srgbClr val="000000"/>
                </a:solidFill>
                <a:latin typeface="Arimo"/>
              </a:rPr>
              <a:t>And a 64.1% is Between Sum of Square percentage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AutoShape 12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3" name="AutoShape 13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1028700" y="964482"/>
            <a:ext cx="16230600" cy="1639941"/>
            <a:chOff x="0" y="0"/>
            <a:chExt cx="4274726" cy="4319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74726" cy="431919"/>
            </a:xfrm>
            <a:custGeom>
              <a:avLst/>
              <a:gdLst/>
              <a:ahLst/>
              <a:cxnLst/>
              <a:rect l="l" t="t" r="r" b="b"/>
              <a:pathLst>
                <a:path w="4274726" h="431919">
                  <a:moveTo>
                    <a:pt x="0" y="0"/>
                  </a:moveTo>
                  <a:lnTo>
                    <a:pt x="4274726" y="0"/>
                  </a:lnTo>
                  <a:lnTo>
                    <a:pt x="4274726" y="431919"/>
                  </a:lnTo>
                  <a:lnTo>
                    <a:pt x="0" y="431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380712" y="1142468"/>
            <a:ext cx="9544071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Roboto Condensed Bold"/>
              </a:rPr>
              <a:t>TABLE OF 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79855" y="3105253"/>
            <a:ext cx="5010672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EF7B54"/>
                </a:solidFill>
                <a:latin typeface="Alegreya Bold"/>
              </a:rPr>
              <a:t>K-MEANS CLUSTERING ON ORIGINAL DATA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79855" y="4360545"/>
            <a:ext cx="3483116" cy="80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Obtaining optimal value of k, forming k-clusters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15540" y="7438141"/>
            <a:ext cx="5163278" cy="80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Identifying principal components that are not useful in clustering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967220" y="3105253"/>
            <a:ext cx="6108602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EF7B54"/>
                </a:solidFill>
                <a:latin typeface="Alegreya Bold"/>
              </a:rPr>
              <a:t>OBTAINING SIGNIFICANT VARIABLES AND CLUSTERING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967220" y="4360545"/>
            <a:ext cx="5726713" cy="80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Performing Analysis of variance for each variable treating clusters as populations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79855" y="7483992"/>
            <a:ext cx="4240795" cy="80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Arimo"/>
              </a:rPr>
              <a:t>Computing scores of principal components, Clustering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479855" y="6231772"/>
            <a:ext cx="4073719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EF7B54"/>
                </a:solidFill>
                <a:latin typeface="Alegreya Bold"/>
              </a:rPr>
              <a:t>PCA ON ORIGINAL DATA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015540" y="6124840"/>
            <a:ext cx="5678393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EF7B54"/>
                </a:solidFill>
                <a:latin typeface="Alegreya Bold"/>
              </a:rPr>
              <a:t>PCA ON DATA OBTAINED AFTER PERFORMING ANOVA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F55497-4562-4AA4-5024-51E1F0A3FC4F}"/>
              </a:ext>
            </a:extLst>
          </p:cNvPr>
          <p:cNvSpPr/>
          <p:nvPr/>
        </p:nvSpPr>
        <p:spPr>
          <a:xfrm>
            <a:off x="1154495" y="3267292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E9D7A65C-76B9-9AD0-1724-CB9FB53E75CA}"/>
              </a:ext>
            </a:extLst>
          </p:cNvPr>
          <p:cNvSpPr txBox="1"/>
          <p:nvPr/>
        </p:nvSpPr>
        <p:spPr>
          <a:xfrm>
            <a:off x="1154495" y="3321212"/>
            <a:ext cx="860259" cy="1458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Roboto Condensed Bold"/>
              </a:rPr>
              <a:t>01</a:t>
            </a:r>
          </a:p>
          <a:p>
            <a:pPr algn="ctr">
              <a:lnSpc>
                <a:spcPts val="5880"/>
              </a:lnSpc>
            </a:pPr>
            <a:endParaRPr lang="en-US" sz="4200" dirty="0">
              <a:solidFill>
                <a:srgbClr val="000000"/>
              </a:solidFill>
              <a:latin typeface="Roboto Condensed Bold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BD48DE-6146-F57C-06EB-1AA98E26B939}"/>
              </a:ext>
            </a:extLst>
          </p:cNvPr>
          <p:cNvSpPr/>
          <p:nvPr/>
        </p:nvSpPr>
        <p:spPr>
          <a:xfrm>
            <a:off x="9486493" y="3279878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63466-AFFA-3054-DB64-8F2C834E489E}"/>
              </a:ext>
            </a:extLst>
          </p:cNvPr>
          <p:cNvSpPr/>
          <p:nvPr/>
        </p:nvSpPr>
        <p:spPr>
          <a:xfrm>
            <a:off x="1094485" y="6438122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AC425C-DBD6-8A3C-E42E-024A21A6DA18}"/>
              </a:ext>
            </a:extLst>
          </p:cNvPr>
          <p:cNvSpPr/>
          <p:nvPr/>
        </p:nvSpPr>
        <p:spPr>
          <a:xfrm>
            <a:off x="9468979" y="6396331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A79BEAE9-3909-90BC-F67B-4072BD7A5534}"/>
              </a:ext>
            </a:extLst>
          </p:cNvPr>
          <p:cNvSpPr txBox="1"/>
          <p:nvPr/>
        </p:nvSpPr>
        <p:spPr>
          <a:xfrm>
            <a:off x="9426485" y="3279879"/>
            <a:ext cx="917665" cy="702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Roboto Condensed Bold"/>
              </a:rPr>
              <a:t>02</a:t>
            </a: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D56180B1-A36D-2EBE-F84F-33CBD26EEEC7}"/>
              </a:ext>
            </a:extLst>
          </p:cNvPr>
          <p:cNvSpPr txBox="1"/>
          <p:nvPr/>
        </p:nvSpPr>
        <p:spPr>
          <a:xfrm>
            <a:off x="1034477" y="6462476"/>
            <a:ext cx="932061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Roboto Condensed Bold"/>
              </a:rPr>
              <a:t>03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032908DF-1B53-1064-8037-31D0E8D06E6C}"/>
              </a:ext>
            </a:extLst>
          </p:cNvPr>
          <p:cNvSpPr txBox="1"/>
          <p:nvPr/>
        </p:nvSpPr>
        <p:spPr>
          <a:xfrm>
            <a:off x="9426485" y="6406397"/>
            <a:ext cx="932061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Roboto Condensed Bold"/>
              </a:rPr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2109182" y="9773658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6720651" y="9773658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11532057" y="9773658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8728" y="5105495"/>
            <a:ext cx="8957499" cy="41751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8728" y="3306283"/>
            <a:ext cx="7929472" cy="39958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31465" y="5627780"/>
            <a:ext cx="11790009" cy="271889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575720" y="363898"/>
            <a:ext cx="1078615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EF7B54"/>
                </a:solidFill>
                <a:latin typeface="Alegreya Bold"/>
              </a:rPr>
              <a:t>PCA ON DATA OBTAINED AFTER PERFORMING ANOVA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1465" y="2567778"/>
            <a:ext cx="13932335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d is a correlation matrix obtained from original dataset using following command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5633" y="3871691"/>
            <a:ext cx="16616073" cy="99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148">
                <a:solidFill>
                  <a:srgbClr val="000000"/>
                </a:solidFill>
                <a:latin typeface="Arimo"/>
              </a:rPr>
              <a:t>Using correlation matrix, eigen values and eigen vectors are obtained in order to find which </a:t>
            </a:r>
          </a:p>
          <a:p>
            <a:pPr>
              <a:lnSpc>
                <a:spcPts val="3920"/>
              </a:lnSpc>
            </a:pPr>
            <a:r>
              <a:rPr lang="en-US" sz="2800" spc="-16">
                <a:solidFill>
                  <a:srgbClr val="000000"/>
                </a:solidFill>
                <a:latin typeface="Arimo"/>
              </a:rPr>
              <a:t>components are important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5633" y="8584396"/>
            <a:ext cx="13913957" cy="67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</a:pPr>
            <a:r>
              <a:rPr lang="en-US" sz="3955">
                <a:solidFill>
                  <a:srgbClr val="3DAB98"/>
                </a:solidFill>
                <a:latin typeface="Alegreya Bold Italics"/>
              </a:rPr>
              <a:t>No. of Principle components = No. of Variables = No. of dimensions = 11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1465" y="1210147"/>
            <a:ext cx="15352230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After performing Anova on the original data the insignificant variables are removed from the data and then we performed the PCA.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E1913C-F53A-07C9-F29D-AB46BD56C1C8}"/>
              </a:ext>
            </a:extLst>
          </p:cNvPr>
          <p:cNvSpPr/>
          <p:nvPr/>
        </p:nvSpPr>
        <p:spPr>
          <a:xfrm>
            <a:off x="485129" y="306516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45221023-8695-BA04-F483-921B9D251D5B}"/>
              </a:ext>
            </a:extLst>
          </p:cNvPr>
          <p:cNvSpPr txBox="1"/>
          <p:nvPr/>
        </p:nvSpPr>
        <p:spPr>
          <a:xfrm>
            <a:off x="528728" y="395985"/>
            <a:ext cx="702737" cy="55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Roboto Condensed Bold"/>
              </a:rPr>
              <a:t>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8636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8636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8636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8699" y="1292041"/>
            <a:ext cx="13953381" cy="8330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r="22867"/>
          <a:stretch>
            <a:fillRect/>
          </a:stretch>
        </p:blipFill>
        <p:spPr>
          <a:xfrm>
            <a:off x="738699" y="3300436"/>
            <a:ext cx="7213889" cy="4490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t="7587"/>
          <a:stretch>
            <a:fillRect/>
          </a:stretch>
        </p:blipFill>
        <p:spPr>
          <a:xfrm>
            <a:off x="857298" y="4720222"/>
            <a:ext cx="8386090" cy="51434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38699" y="528195"/>
            <a:ext cx="2288262" cy="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Arimo Bold"/>
              </a:rPr>
              <a:t>Eigen values: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8699" y="4067316"/>
            <a:ext cx="15939015" cy="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Arimo Bold"/>
              </a:rPr>
              <a:t>For Eigen values grater than unity, eigen vectors are obtained in order to compute PC scores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8699" y="2533230"/>
            <a:ext cx="5699620" cy="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Arimo Bold"/>
              </a:rPr>
              <a:t>Eigen values greater than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1699" y="1226776"/>
            <a:ext cx="10910593" cy="270365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3680" y="5422263"/>
            <a:ext cx="7358470" cy="32458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b="8241"/>
          <a:stretch>
            <a:fillRect/>
          </a:stretch>
        </p:blipFill>
        <p:spPr>
          <a:xfrm>
            <a:off x="11205178" y="4851888"/>
            <a:ext cx="6849049" cy="440641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81699" y="528320"/>
            <a:ext cx="4011216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 Bold"/>
              </a:rPr>
              <a:t>Summary of PC scores: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9976" y="4475741"/>
            <a:ext cx="519565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 Bold"/>
              </a:rPr>
              <a:t>Head of PCA dataset obtained: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98301" y="4263651"/>
            <a:ext cx="1857137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 Bold"/>
              </a:rPr>
              <a:t>Screeplot::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65543" y="9747067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577012" y="9747067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388418" y="9747067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9195" y="3229304"/>
            <a:ext cx="5553876" cy="140738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11153"/>
          <a:stretch>
            <a:fillRect/>
          </a:stretch>
        </p:blipFill>
        <p:spPr>
          <a:xfrm>
            <a:off x="575637" y="1183653"/>
            <a:ext cx="8545433" cy="532332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89221" y="355799"/>
            <a:ext cx="11275576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After obtaining PCA data from PC scores from significant variables,,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88220" y="1305997"/>
            <a:ext cx="7447157" cy="1591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Optimal values are formed into a table to show the number of observations in different clusters.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5637" y="6995031"/>
            <a:ext cx="8545433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 results suggest that 5 is the optimal number of clusters as it appears to be the bend in the knee (or elbow).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19195" y="4970065"/>
            <a:ext cx="6474494" cy="45395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1691" y="5539388"/>
            <a:ext cx="10690366" cy="310319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1691" y="1028700"/>
            <a:ext cx="14787313" cy="337725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565722" y="3085791"/>
            <a:ext cx="6579431" cy="310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2395" lvl="1" indent="-306198">
              <a:lnSpc>
                <a:spcPts val="4963"/>
              </a:lnSpc>
              <a:buFont typeface="Arial"/>
              <a:buChar char="•"/>
            </a:pPr>
            <a:r>
              <a:rPr lang="en-US" sz="2836" dirty="0">
                <a:solidFill>
                  <a:srgbClr val="000000"/>
                </a:solidFill>
                <a:latin typeface="Arimo"/>
              </a:rPr>
              <a:t>Result of k-means clustering after removing insignificant variables and performing PCA</a:t>
            </a:r>
          </a:p>
          <a:p>
            <a:pPr marL="612395" lvl="1" indent="-306198">
              <a:lnSpc>
                <a:spcPts val="4963"/>
              </a:lnSpc>
              <a:buFont typeface="Arial"/>
              <a:buChar char="•"/>
            </a:pPr>
            <a:r>
              <a:rPr lang="en-US" sz="2836" dirty="0">
                <a:solidFill>
                  <a:srgbClr val="000000"/>
                </a:solidFill>
                <a:latin typeface="Arimo"/>
              </a:rPr>
              <a:t>And a 71% is Between Sum of Square percentage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5048310" y="962025"/>
            <a:ext cx="10786157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EF7B54"/>
                </a:solidFill>
                <a:latin typeface="Alegreya Bold"/>
              </a:rPr>
              <a:t> ANOVA ON PCA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3600" y="2083673"/>
            <a:ext cx="12222399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   Analysis of variance for each variable treating clusters as populations.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3412" y="3050000"/>
            <a:ext cx="12166521" cy="495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Assumption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 responses for each factor level have a normal population distribution.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These distributions have the same variance.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 data are independent.</a:t>
            </a:r>
          </a:p>
          <a:p>
            <a:pPr>
              <a:lnSpc>
                <a:spcPts val="3919"/>
              </a:lnSpc>
            </a:pPr>
            <a:endParaRPr/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Hypothesis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H₀ : All cluster means are equal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     i.e. 𝝁₁ = 𝝁2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H₁ : At least one of the cluster mean is not equal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    i.e. 𝝁₁ not equal to  𝝁₁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r="1870"/>
          <a:stretch>
            <a:fillRect/>
          </a:stretch>
        </p:blipFill>
        <p:spPr>
          <a:xfrm>
            <a:off x="244216" y="1028700"/>
            <a:ext cx="10129976" cy="718285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412883" y="771525"/>
            <a:ext cx="6885109" cy="662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51"/>
              </a:lnSpc>
            </a:pPr>
            <a:endParaRPr/>
          </a:p>
          <a:p>
            <a:pPr marL="604516" lvl="1" indent="-302258" algn="just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From the output of the Anova the p values of all the variables is less than 0.05 </a:t>
            </a:r>
          </a:p>
          <a:p>
            <a:pPr marL="604516" lvl="1" indent="-302258" algn="just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Therefore we Reject the null hypothesis</a:t>
            </a:r>
          </a:p>
          <a:p>
            <a:pPr marL="604516" lvl="1" indent="-302258" algn="just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Due to this, all principle components are significant to be considered for clustering.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 </a:t>
            </a:r>
          </a:p>
          <a:p>
            <a:pPr algn="just">
              <a:lnSpc>
                <a:spcPts val="5851"/>
              </a:lnSpc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02070" y="9782964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613539" y="9782964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424945" y="9782964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285909" y="314128"/>
            <a:ext cx="31270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DAB98"/>
                </a:solidFill>
                <a:latin typeface="Alegreya Bold"/>
              </a:rPr>
              <a:t>COMPARISON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24600" y="708413"/>
            <a:ext cx="11228727" cy="306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72"/>
              </a:lnSpc>
            </a:pPr>
            <a:r>
              <a:rPr lang="en-US" sz="2800" spc="-8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observations in cluster 2, 5 is increase and decreases in clusters 1, 3, 4</a:t>
            </a:r>
          </a:p>
          <a:p>
            <a:pPr>
              <a:lnSpc>
                <a:spcPts val="4872"/>
              </a:lnSpc>
            </a:pPr>
            <a:r>
              <a:rPr lang="en-US" sz="2800" spc="-8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shows the removing of the insignificant variables from the data impact the cluster 2,3 &amp; 5 </a:t>
            </a:r>
          </a:p>
          <a:p>
            <a:pPr>
              <a:lnSpc>
                <a:spcPts val="4872"/>
              </a:lnSpc>
            </a:pPr>
            <a:r>
              <a:rPr lang="en-US" sz="2800" spc="-8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can be interpreted that the insignificant variable's  observation  influence the between sum of square.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909" y="1206712"/>
            <a:ext cx="4940370" cy="129504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909" y="2760643"/>
            <a:ext cx="5553876" cy="1407385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028700" y="4482353"/>
          <a:ext cx="16638731" cy="3920315"/>
        </p:xfrm>
        <a:graphic>
          <a:graphicData uri="http://schemas.openxmlformats.org/drawingml/2006/table">
            <a:tbl>
              <a:tblPr/>
              <a:tblGrid>
                <a:gridCol w="774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10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Arimo Bold"/>
                        </a:rPr>
                        <a:t>Clusters on the PCA</a:t>
                      </a:r>
                      <a:endParaRPr lang="en-US" sz="11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 Bold"/>
                        </a:rPr>
                        <a:t>Clusters after removing insignificant variables from the original data and performing pca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5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Arimo Bold"/>
                        </a:rPr>
                        <a:t>    </a:t>
                      </a:r>
                    </a:p>
                    <a:p>
                      <a:pPr algn="ctr"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64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28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71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r="19668" b="75696"/>
          <a:stretch>
            <a:fillRect/>
          </a:stretch>
        </p:blipFill>
        <p:spPr>
          <a:xfrm>
            <a:off x="1223709" y="7365233"/>
            <a:ext cx="7523922" cy="67889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 r="22338" b="75117"/>
          <a:stretch>
            <a:fillRect/>
          </a:stretch>
        </p:blipFill>
        <p:spPr>
          <a:xfrm>
            <a:off x="9036888" y="7348430"/>
            <a:ext cx="7261605" cy="67535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8489768"/>
            <a:ext cx="15269794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 data with significant variables after applying ANOVA shows more compactness that is the members within same group are more similar than the PCA dataset.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46390"/>
              </p:ext>
            </p:extLst>
          </p:nvPr>
        </p:nvGraphicFramePr>
        <p:xfrm>
          <a:off x="1314327" y="5143500"/>
          <a:ext cx="14719438" cy="3465662"/>
        </p:xfrm>
        <a:graphic>
          <a:graphicData uri="http://schemas.openxmlformats.org/drawingml/2006/table">
            <a:tbl>
              <a:tblPr/>
              <a:tblGrid>
                <a:gridCol w="7359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115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58" dirty="0">
                          <a:solidFill>
                            <a:srgbClr val="000000"/>
                          </a:solidFill>
                          <a:latin typeface="Arimo Bold"/>
                        </a:rPr>
                        <a:t>Clusters on the Raw data(Set 3)</a:t>
                      </a:r>
                      <a:endParaRPr lang="en-US" sz="1100" dirty="0"/>
                    </a:p>
                  </a:txBody>
                  <a:tcPr>
                    <a:lnL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58">
                          <a:solidFill>
                            <a:srgbClr val="000000"/>
                          </a:solidFill>
                          <a:latin typeface="Arimo Bold"/>
                        </a:rPr>
                        <a:t>Clusters after removing insignificant variables and performing PCA (Set 4)</a:t>
                      </a:r>
                      <a:endParaRPr lang="en-US" sz="1100"/>
                    </a:p>
                  </a:txBody>
                  <a:tcPr>
                    <a:lnL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4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8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64%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Sum of Square = 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71%</a:t>
                      </a:r>
                    </a:p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0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25061" b="75696"/>
          <a:stretch>
            <a:fillRect/>
          </a:stretch>
        </p:blipFill>
        <p:spPr>
          <a:xfrm>
            <a:off x="1371601" y="7886700"/>
            <a:ext cx="7162800" cy="7111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22338" b="75117"/>
          <a:stretch>
            <a:fillRect/>
          </a:stretch>
        </p:blipFill>
        <p:spPr>
          <a:xfrm>
            <a:off x="8815042" y="7894089"/>
            <a:ext cx="7155091" cy="665447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377197" y="707702"/>
          <a:ext cx="14452594" cy="3999153"/>
        </p:xfrm>
        <a:graphic>
          <a:graphicData uri="http://schemas.openxmlformats.org/drawingml/2006/table">
            <a:tbl>
              <a:tblPr/>
              <a:tblGrid>
                <a:gridCol w="722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139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20" dirty="0">
                          <a:solidFill>
                            <a:srgbClr val="000000"/>
                          </a:solidFill>
                          <a:latin typeface="Arimo Bold"/>
                        </a:rPr>
                        <a:t>Clusters on the Raw data(Set 1)</a:t>
                      </a:r>
                      <a:endParaRPr lang="en-US" sz="1100" dirty="0"/>
                    </a:p>
                  </a:txBody>
                  <a:tcPr>
                    <a:lnL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20">
                          <a:solidFill>
                            <a:srgbClr val="000000"/>
                          </a:solidFill>
                          <a:latin typeface="Arimo Bold"/>
                        </a:rPr>
                        <a:t>Clusters after removing insignificant variables(Set 2)</a:t>
                      </a:r>
                      <a:endParaRPr lang="en-US" sz="1100"/>
                    </a:p>
                  </a:txBody>
                  <a:tcPr>
                    <a:lnL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4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</a:t>
                      </a:r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44%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defRPr/>
                      </a:pPr>
                      <a:endParaRPr lang="en-US" sz="2720" b="1" i="0" u="none" strike="noStrike" kern="1200" dirty="0">
                        <a:solidFill>
                          <a:srgbClr val="000000"/>
                        </a:solidFill>
                        <a:latin typeface="Arimo Bold"/>
                        <a:ea typeface="+mn-ea"/>
                        <a:cs typeface="+mn-cs"/>
                      </a:endParaRPr>
                    </a:p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Between Sum of Square =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52%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r="16427" b="67168"/>
          <a:stretch>
            <a:fillRect/>
          </a:stretch>
        </p:blipFill>
        <p:spPr>
          <a:xfrm>
            <a:off x="8686800" y="3848100"/>
            <a:ext cx="7105518" cy="84088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r="12390" b="63955"/>
          <a:stretch>
            <a:fillRect/>
          </a:stretch>
        </p:blipFill>
        <p:spPr>
          <a:xfrm>
            <a:off x="1668652" y="3848100"/>
            <a:ext cx="6789548" cy="761999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766436" y="958083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6377904" y="958083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11189311" y="958083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5C7317B-FFDC-1438-E1BB-971FDDF136E7}"/>
              </a:ext>
            </a:extLst>
          </p:cNvPr>
          <p:cNvSpPr txBox="1"/>
          <p:nvPr/>
        </p:nvSpPr>
        <p:spPr>
          <a:xfrm>
            <a:off x="202908" y="23570"/>
            <a:ext cx="3127056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3DAB98"/>
                </a:solidFill>
                <a:latin typeface="Alegreya Bold"/>
              </a:rPr>
              <a:t>COMPARISON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89895" y="7558089"/>
            <a:ext cx="2827887" cy="272891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36169" y="1159193"/>
            <a:ext cx="16580370" cy="3197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40"/>
              </a:lnSpc>
            </a:pPr>
            <a:endParaRPr dirty="0"/>
          </a:p>
          <a:p>
            <a:pPr marL="652797" lvl="1" indent="-326399">
              <a:lnSpc>
                <a:spcPts val="5140"/>
              </a:lnSpc>
              <a:buFont typeface="Arial"/>
              <a:buChar char="•"/>
            </a:pPr>
            <a:r>
              <a:rPr lang="en-US" sz="2800" spc="15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Compactness of 3rd and 4th cluster 64% and 71% is higher than 1st and 2nd as it is 44% and 52% respectively, so we can say that PCA technique on significant variables gives us more accurate results in comparison of compactness. </a:t>
            </a:r>
          </a:p>
          <a:p>
            <a:pPr marL="652797" lvl="1" indent="-326399">
              <a:lnSpc>
                <a:spcPts val="5140"/>
              </a:lnSpc>
              <a:buFont typeface="Arial"/>
              <a:buChar char="•"/>
            </a:pPr>
            <a:r>
              <a:rPr lang="en-US" sz="2800" spc="15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conclude that clustering is performed better on significant variables after applying PCA.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6169" y="688657"/>
            <a:ext cx="3356936" cy="61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spc="356">
                <a:solidFill>
                  <a:srgbClr val="3DAB98"/>
                </a:solidFill>
                <a:latin typeface="Alegreya Bold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15969" y="5276330"/>
            <a:ext cx="11139488" cy="300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01"/>
              </a:lnSpc>
            </a:pPr>
            <a:r>
              <a:rPr lang="en-US" sz="17501" dirty="0">
                <a:solidFill>
                  <a:srgbClr val="EF7B54"/>
                </a:solidFill>
                <a:latin typeface="Give You Glor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41735"/>
            <a:ext cx="6172201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4440" dirty="0">
                <a:solidFill>
                  <a:srgbClr val="FF5757"/>
                </a:solidFill>
                <a:latin typeface="Alegreya Bold"/>
              </a:rPr>
              <a:t>About 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3849" y="1433464"/>
            <a:ext cx="17642229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165" lvl="1" indent="-382583">
              <a:lnSpc>
                <a:spcPts val="4961"/>
              </a:lnSpc>
              <a:buFont typeface="Arial"/>
              <a:buChar char="•"/>
            </a:pPr>
            <a:r>
              <a:rPr lang="en-US" sz="354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Geo-Magnetic field and WLAN dataset for indoor localization from wristband and </a:t>
            </a:r>
            <a:r>
              <a:rPr lang="en-US" sz="3544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sz="354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Data Set.</a:t>
            </a:r>
          </a:p>
          <a:p>
            <a:pPr marL="765165" lvl="1" indent="-382583">
              <a:lnSpc>
                <a:spcPts val="4961"/>
              </a:lnSpc>
              <a:buFont typeface="Arial"/>
              <a:buChar char="•"/>
            </a:pPr>
            <a:r>
              <a:rPr lang="en-US" sz="354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dataset contains 13 variables and 58374 observations.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765165" lvl="1" indent="-382583">
              <a:lnSpc>
                <a:spcPts val="4961"/>
              </a:lnSpc>
              <a:buFont typeface="Arial"/>
              <a:buChar char="•"/>
            </a:pPr>
            <a:r>
              <a:rPr lang="en-US" sz="354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 are as follows:</a:t>
            </a:r>
          </a:p>
          <a:p>
            <a:pPr marL="765165" lvl="1" indent="-382583">
              <a:lnSpc>
                <a:spcPts val="4961"/>
              </a:lnSpc>
            </a:pPr>
            <a:endParaRPr lang="en-US" sz="3544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4961"/>
              </a:lnSpc>
              <a:spcBef>
                <a:spcPct val="0"/>
              </a:spcBef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47800" y="4000500"/>
            <a:ext cx="14497824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64"/>
              </a:lnSpc>
              <a:spcBef>
                <a:spcPct val="0"/>
              </a:spcBef>
            </a:pP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 Timestamp of arrival on </a:t>
            </a:r>
            <a:r>
              <a:rPr lang="en-US" sz="3403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placeID</a:t>
            </a: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timestamp (</a:t>
            </a:r>
            <a:r>
              <a:rPr lang="en-US" sz="3403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Unixtime</a:t>
            </a: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of departure by </a:t>
            </a:r>
            <a:r>
              <a:rPr lang="en-US" sz="3403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placeID</a:t>
            </a:r>
            <a:endParaRPr lang="en-US" sz="3403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4764"/>
              </a:lnSpc>
              <a:spcBef>
                <a:spcPct val="0"/>
              </a:spcBef>
            </a:pP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2-4: Acceleration in three axes (x, y, z)</a:t>
            </a:r>
          </a:p>
          <a:p>
            <a:pPr>
              <a:lnSpc>
                <a:spcPts val="4764"/>
              </a:lnSpc>
              <a:spcBef>
                <a:spcPct val="0"/>
              </a:spcBef>
            </a:pP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5-7: Magnetic field data for three axes (x, y, z) in micro-</a:t>
            </a:r>
            <a:r>
              <a:rPr lang="en-US" sz="3403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Teslas</a:t>
            </a: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403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4764"/>
              </a:lnSpc>
              <a:spcBef>
                <a:spcPct val="0"/>
              </a:spcBef>
            </a:pP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– 10: Positions in three planes (x, y, z)</a:t>
            </a:r>
          </a:p>
          <a:p>
            <a:pPr>
              <a:lnSpc>
                <a:spcPts val="4764"/>
              </a:lnSpc>
              <a:spcBef>
                <a:spcPct val="0"/>
              </a:spcBef>
            </a:pPr>
            <a:r>
              <a:rPr lang="en-US" sz="3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11 -13: Rotational speed of gyroscope in three directions (x, y, z)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219682"/>
            <a:ext cx="8755301" cy="58476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56625" y="3693311"/>
            <a:ext cx="3398813" cy="119958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38717" y="279298"/>
            <a:ext cx="87553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EF7B54"/>
                </a:solidFill>
                <a:latin typeface="Alegreya Bold"/>
              </a:rPr>
              <a:t>K-MEANS CLUSTERING ON ORIGINAL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5400" y="952500"/>
            <a:ext cx="12344400" cy="459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Elbow method is used for determining the optimal number of clusters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91600" y="7658100"/>
            <a:ext cx="8723567" cy="959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results suggest that 5 is the optimal number of clusters as it appears to be the bend in the knee (or elbow).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99447" y="2573805"/>
            <a:ext cx="6680478" cy="45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basic idea behind Elbow method is to: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10736" y="5435817"/>
            <a:ext cx="5670471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 Ck is the </a:t>
            </a:r>
            <a:r>
              <a:rPr lang="en-US" sz="2799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cluster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W(Ck) is the within-cluster variation</a:t>
            </a:r>
            <a:r>
              <a:rPr lang="en-US" sz="2799" dirty="0">
                <a:solidFill>
                  <a:srgbClr val="000000"/>
                </a:solidFill>
                <a:latin typeface="Arimo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2CD198-55A6-0E3E-4868-0514CE593A3B}"/>
              </a:ext>
            </a:extLst>
          </p:cNvPr>
          <p:cNvSpPr/>
          <p:nvPr/>
        </p:nvSpPr>
        <p:spPr>
          <a:xfrm>
            <a:off x="241651" y="162749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323A0EE5-80C3-FE10-2FF5-CD2644609A0B}"/>
              </a:ext>
            </a:extLst>
          </p:cNvPr>
          <p:cNvSpPr txBox="1"/>
          <p:nvPr/>
        </p:nvSpPr>
        <p:spPr>
          <a:xfrm>
            <a:off x="307165" y="294868"/>
            <a:ext cx="721535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2967" dirty="0">
                <a:solidFill>
                  <a:srgbClr val="000000"/>
                </a:solidFill>
                <a:latin typeface="Roboto Condensed Bold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2624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6A6A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3826" y="2893144"/>
            <a:ext cx="6608231" cy="546146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09182" y="2816944"/>
            <a:ext cx="137922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For  K=3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600" y="4093519"/>
            <a:ext cx="1354802" cy="45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     K=4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8400" y="5538466"/>
            <a:ext cx="999877" cy="45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  K=5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9800" y="6986841"/>
            <a:ext cx="1276459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    K=6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339" y="321125"/>
            <a:ext cx="830446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EF7B54"/>
                </a:solidFill>
                <a:latin typeface="Alegreya Bold"/>
              </a:rPr>
              <a:t>FOR DIFFERENT VALUE OF K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1339" y="952500"/>
            <a:ext cx="11728567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 possible values of k which lie near the optimal value of k formed it into a table to show the number of observations in different clusters.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For K=3,4,5,6 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279906" y="2681054"/>
            <a:ext cx="4392969" cy="4381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2486" y="214375"/>
            <a:ext cx="7182728" cy="50361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17307" y="427627"/>
            <a:ext cx="6725917" cy="471587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t="2783" b="2783"/>
          <a:stretch>
            <a:fillRect/>
          </a:stretch>
        </p:blipFill>
        <p:spPr>
          <a:xfrm>
            <a:off x="5585101" y="5041506"/>
            <a:ext cx="6585168" cy="43601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400" y="5386431"/>
            <a:ext cx="1171922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K=3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25600" y="5174341"/>
            <a:ext cx="1129888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K=4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38544" y="4379201"/>
            <a:ext cx="929255" cy="50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K=6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7789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7789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9847" y="1104901"/>
            <a:ext cx="9628591" cy="74331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532057" y="2354351"/>
            <a:ext cx="6159114" cy="446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Different Colors show that there are five clusters present and the points within the same color are the observations within that cluster respectively.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Points that are inside the same cluster are homogenous forming clusters</a:t>
            </a:r>
          </a:p>
          <a:p>
            <a:pPr>
              <a:lnSpc>
                <a:spcPts val="391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705692" y="298538"/>
            <a:ext cx="4286817" cy="57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30"/>
              </a:lnSpc>
            </a:pPr>
            <a:r>
              <a:rPr lang="en-US" sz="3236" dirty="0">
                <a:solidFill>
                  <a:srgbClr val="000000"/>
                </a:solidFill>
                <a:latin typeface="Arimo Bold"/>
              </a:rPr>
              <a:t>For K=5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09182" y="9558845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720651" y="9558845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532057" y="9558845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909" y="312351"/>
            <a:ext cx="11246148" cy="60757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909" y="6428600"/>
            <a:ext cx="9611055" cy="282300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111034" y="2912427"/>
            <a:ext cx="6494809" cy="244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89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Result of k-means clustering on original data</a:t>
            </a:r>
          </a:p>
          <a:p>
            <a:pPr marL="604519" lvl="1" indent="-302260">
              <a:lnSpc>
                <a:spcPts val="489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And  44%  is Between   Sum of Square percentage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15536" y="9665230"/>
            <a:ext cx="4611469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6527004" y="9665230"/>
            <a:ext cx="4811406" cy="0"/>
          </a:xfrm>
          <a:prstGeom prst="line">
            <a:avLst/>
          </a:prstGeom>
          <a:ln w="190500" cap="flat">
            <a:solidFill>
              <a:srgbClr val="EF7B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1338411" y="9665230"/>
            <a:ext cx="4646761" cy="0"/>
          </a:xfrm>
          <a:prstGeom prst="line">
            <a:avLst/>
          </a:prstGeom>
          <a:ln w="190500" cap="flat">
            <a:solidFill>
              <a:srgbClr val="81CFC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276791" y="481330"/>
            <a:ext cx="1181306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EF7B54"/>
                </a:solidFill>
                <a:latin typeface="Alegreya Bold"/>
              </a:rPr>
              <a:t>OBTAINING SIGNIFICANT VARIABLES AND CLUSTERING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74721" y="2705100"/>
            <a:ext cx="157563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>
                <a:solidFill>
                  <a:srgbClr val="3DAB98"/>
                </a:solidFill>
                <a:latin typeface="Alegreya Bold"/>
              </a:rPr>
              <a:t>ANOVA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67093" y="3390900"/>
            <a:ext cx="11872587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Analysis of variance for each variable treating clusters as populations.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67093" y="4076700"/>
            <a:ext cx="12166521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Assumption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The responses for each factor level have a normal population distribution.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These distributions have the same variance.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The data points are independent.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Hypothesis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H₀ : All cluster means are equal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    i.e. 𝝁₁ = 𝝁2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H₁ : At least one of the cluster mean is not equal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    i.e. 𝝁₁ not equal to  𝝁₁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2560" y="1296455"/>
            <a:ext cx="17324211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"/>
              </a:rPr>
              <a:t>We used the Analysis of variance method to remove the insignificant variables from considering the clusters as Population. One-way Anova technique is used for the original data as the response variable and cluster as the independent variable.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EE9C32-711B-D882-6349-06CE43CBA714}"/>
              </a:ext>
            </a:extLst>
          </p:cNvPr>
          <p:cNvSpPr/>
          <p:nvPr/>
        </p:nvSpPr>
        <p:spPr>
          <a:xfrm>
            <a:off x="336830" y="259929"/>
            <a:ext cx="812043" cy="770701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FF4AFC3C-119D-5F4A-8F0B-E93A5097B7E9}"/>
              </a:ext>
            </a:extLst>
          </p:cNvPr>
          <p:cNvSpPr txBox="1"/>
          <p:nvPr/>
        </p:nvSpPr>
        <p:spPr>
          <a:xfrm>
            <a:off x="462560" y="393017"/>
            <a:ext cx="560584" cy="439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</a:pPr>
            <a:r>
              <a:rPr lang="en-US" sz="2526">
                <a:solidFill>
                  <a:srgbClr val="000000"/>
                </a:solidFill>
                <a:latin typeface="Roboto Condensed Bold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1571</Words>
  <Application>Microsoft Office PowerPoint</Application>
  <PresentationFormat>Custom</PresentationFormat>
  <Paragraphs>166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Alegreya Bold Italics</vt:lpstr>
      <vt:lpstr>Alegreya Bold Bold</vt:lpstr>
      <vt:lpstr>Times New Roman</vt:lpstr>
      <vt:lpstr>Arimo</vt:lpstr>
      <vt:lpstr>Alegreya Bold</vt:lpstr>
      <vt:lpstr>Arial</vt:lpstr>
      <vt:lpstr>Calibri</vt:lpstr>
      <vt:lpstr>Roboto Condensed Bold</vt:lpstr>
      <vt:lpstr>Arimo Bold</vt:lpstr>
      <vt:lpstr>Give You Glory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MSa-ii</dc:title>
  <dc:creator>HP</dc:creator>
  <cp:lastModifiedBy>Vaidehi Rane</cp:lastModifiedBy>
  <cp:revision>10</cp:revision>
  <dcterms:created xsi:type="dcterms:W3CDTF">2006-08-16T00:00:00Z</dcterms:created>
  <dcterms:modified xsi:type="dcterms:W3CDTF">2023-09-27T18:18:39Z</dcterms:modified>
  <dc:identifier>DAFRDB2r-a4</dc:identifier>
</cp:coreProperties>
</file>