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86" r:id="rId2"/>
    <p:sldId id="304" r:id="rId3"/>
    <p:sldId id="305" r:id="rId4"/>
    <p:sldId id="306" r:id="rId5"/>
    <p:sldId id="308" r:id="rId6"/>
    <p:sldId id="307" r:id="rId7"/>
    <p:sldId id="309" r:id="rId8"/>
    <p:sldId id="312" r:id="rId9"/>
    <p:sldId id="311" r:id="rId10"/>
    <p:sldId id="313" r:id="rId11"/>
    <p:sldId id="310" r:id="rId12"/>
    <p:sldId id="290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erish" initials="c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232"/>
    <a:srgbClr val="FB7D08"/>
    <a:srgbClr val="018D8E"/>
    <a:srgbClr val="0C757A"/>
    <a:srgbClr val="337D6D"/>
    <a:srgbClr val="550378"/>
    <a:srgbClr val="92C917"/>
    <a:srgbClr val="181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86473" autoAdjust="0"/>
  </p:normalViewPr>
  <p:slideViewPr>
    <p:cSldViewPr>
      <p:cViewPr>
        <p:scale>
          <a:sx n="100" d="100"/>
          <a:sy n="100" d="100"/>
        </p:scale>
        <p:origin x="-684" y="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3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A30D3-D05E-4A4C-81E8-4C691E9E2246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E7D5D-9BC3-4977-95B5-2B8D2F836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80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5800" y="3124200"/>
            <a:ext cx="4114800" cy="19812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5029200"/>
            <a:ext cx="4114800" cy="10668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432E4-BC23-45AA-B7F0-B0FCC18F3B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46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24847-1B18-4EC8-9026-FF3CD32B94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81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19EB-9571-4E27-9CBE-5882082A50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942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78"/>
            <a:ext cx="7924700" cy="4571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BF43A-BA5E-4169-B199-C6B0E9EB6C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540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D3DBB-F2F5-4614-BE3E-50923799C6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20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05000" y="1295400"/>
            <a:ext cx="3314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2100" y="1295400"/>
            <a:ext cx="3314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50937-5CE6-4B81-B71A-8375EDAC4E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259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57BF6-790E-4BA3-982F-1046CE39EE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8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86A97-FA49-412A-97F9-5146F41278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58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8D005-A086-4335-B95D-AD6CC53F2C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224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57292-443C-472B-890C-C17A416538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606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170D6-8C21-445C-BA2F-054561080A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057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80"/>
            <a:ext cx="7924700" cy="53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704" y="1219258"/>
            <a:ext cx="7772196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C81D3D4-55EA-4B4C-8A1B-12EAD3CC8F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333333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33333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333333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33333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33333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333333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333333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333333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333333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3284984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好秘书实现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168" y="4361924"/>
            <a:ext cx="276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熊威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4167" y="4869160"/>
            <a:ext cx="2760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2015-09-14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HMS</a:t>
            </a:r>
            <a:r>
              <a:rPr lang="zh-CN" altLang="en-US" dirty="0" smtClean="0"/>
              <a:t>简析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7565F"/>
                </a:solidFill>
                <a:highlight>
                  <a:srgbClr val="EEE8D5"/>
                </a:highlight>
                <a:latin typeface="Source Code Pro"/>
              </a:rPr>
              <a:t>&lt;</a:t>
            </a:r>
            <a:r>
              <a:rPr lang="en-US" altLang="zh-CN" dirty="0">
                <a:solidFill>
                  <a:srgbClr val="258BD2"/>
                </a:solidFill>
                <a:highlight>
                  <a:srgbClr val="EEE8D5"/>
                </a:highlight>
                <a:latin typeface="Source Code Pro"/>
              </a:rPr>
              <a:t>meta </a:t>
            </a:r>
            <a:r>
              <a:rPr lang="en-US" altLang="zh-CN" dirty="0">
                <a:solidFill>
                  <a:srgbClr val="CB4B15"/>
                </a:solidFill>
                <a:highlight>
                  <a:srgbClr val="EEE8D5"/>
                </a:highlight>
                <a:latin typeface="Source Code Pro"/>
              </a:rPr>
              <a:t>name</a:t>
            </a:r>
            <a:r>
              <a:rPr lang="en-US" altLang="zh-CN" dirty="0">
                <a:solidFill>
                  <a:srgbClr val="47565F"/>
                </a:solidFill>
                <a:highlight>
                  <a:srgbClr val="EEE8D5"/>
                </a:highlight>
                <a:latin typeface="Source Code Pro"/>
              </a:rPr>
              <a:t>=</a:t>
            </a:r>
            <a:r>
              <a:rPr lang="en-US" altLang="zh-CN" dirty="0">
                <a:solidFill>
                  <a:srgbClr val="29A198"/>
                </a:solidFill>
                <a:highlight>
                  <a:srgbClr val="EEE8D5"/>
                </a:highlight>
                <a:latin typeface="Source Code Pro"/>
              </a:rPr>
              <a:t>"viewport" </a:t>
            </a:r>
            <a:r>
              <a:rPr lang="en-US" altLang="zh-CN" dirty="0">
                <a:solidFill>
                  <a:srgbClr val="CB4B15"/>
                </a:solidFill>
                <a:highlight>
                  <a:srgbClr val="EEE8D5"/>
                </a:highlight>
                <a:latin typeface="Source Code Pro"/>
              </a:rPr>
              <a:t>content</a:t>
            </a:r>
            <a:r>
              <a:rPr lang="en-US" altLang="zh-CN" dirty="0">
                <a:solidFill>
                  <a:srgbClr val="47565F"/>
                </a:solidFill>
                <a:highlight>
                  <a:srgbClr val="EEE8D5"/>
                </a:highlight>
                <a:latin typeface="Source Code Pro"/>
              </a:rPr>
              <a:t>=</a:t>
            </a:r>
            <a:r>
              <a:rPr lang="en-US" altLang="zh-CN" dirty="0">
                <a:solidFill>
                  <a:srgbClr val="29A198"/>
                </a:solidFill>
                <a:highlight>
                  <a:srgbClr val="EEE8D5"/>
                </a:highlight>
                <a:latin typeface="Source Code Pro"/>
              </a:rPr>
              <a:t>"initial-scale=1.0, maximum-scale=1.0, minimum-scale=1.0, user-scalable=no, width=device-width, minimal-</a:t>
            </a:r>
            <a:r>
              <a:rPr lang="en-US" altLang="zh-CN" dirty="0" err="1">
                <a:solidFill>
                  <a:srgbClr val="29A198"/>
                </a:solidFill>
                <a:highlight>
                  <a:srgbClr val="EEE8D5"/>
                </a:highlight>
                <a:latin typeface="Source Code Pro"/>
              </a:rPr>
              <a:t>ui</a:t>
            </a:r>
            <a:r>
              <a:rPr lang="en-US" altLang="zh-CN" dirty="0">
                <a:solidFill>
                  <a:srgbClr val="29A198"/>
                </a:solidFill>
                <a:highlight>
                  <a:srgbClr val="EEE8D5"/>
                </a:highlight>
                <a:latin typeface="Source Code Pro"/>
              </a:rPr>
              <a:t>" </a:t>
            </a:r>
            <a:r>
              <a:rPr lang="en-US" altLang="zh-CN" dirty="0" smtClean="0">
                <a:solidFill>
                  <a:srgbClr val="47565F"/>
                </a:solidFill>
                <a:highlight>
                  <a:srgbClr val="EEE8D5"/>
                </a:highlight>
                <a:latin typeface="Source Code Pro"/>
              </a:rPr>
              <a:t>/&gt;</a:t>
            </a:r>
            <a:endParaRPr lang="en-US" altLang="zh-CN" dirty="0" smtClean="0"/>
          </a:p>
          <a:p>
            <a:r>
              <a:rPr lang="en-US" altLang="zh-CN" dirty="0" err="1" smtClean="0"/>
              <a:t>HBuilder</a:t>
            </a:r>
            <a:endParaRPr lang="en-US" altLang="zh-CN" dirty="0" smtClean="0"/>
          </a:p>
          <a:p>
            <a:r>
              <a:rPr lang="zh-CN" altLang="en-US" dirty="0" smtClean="0"/>
              <a:t>数据采用</a:t>
            </a:r>
            <a:r>
              <a:rPr lang="en-US" altLang="zh-CN" dirty="0" err="1"/>
              <a:t>localStorage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r>
              <a:rPr lang="en-US" altLang="zh-CN" dirty="0" smtClean="0"/>
              <a:t>route</a:t>
            </a:r>
            <a:r>
              <a:rPr lang="zh-CN" altLang="en-US" dirty="0" smtClean="0"/>
              <a:t>存储所有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名称</a:t>
            </a:r>
            <a:endParaRPr lang="en-US" altLang="zh-CN" dirty="0" smtClean="0"/>
          </a:p>
          <a:p>
            <a:r>
              <a:rPr lang="en-US" altLang="zh-CN" dirty="0" err="1" smtClean="0"/>
              <a:t>routeTitle</a:t>
            </a:r>
            <a:r>
              <a:rPr lang="zh-CN" altLang="en-US" dirty="0" smtClean="0"/>
              <a:t>用于微信标题名称</a:t>
            </a:r>
            <a:endParaRPr lang="en-US" altLang="zh-CN" dirty="0" smtClean="0"/>
          </a:p>
          <a:p>
            <a:r>
              <a:rPr lang="en-US" altLang="zh-CN" dirty="0" err="1" smtClean="0"/>
              <a:t>routeAction</a:t>
            </a:r>
            <a:r>
              <a:rPr lang="zh-CN" altLang="en-US" dirty="0" smtClean="0"/>
              <a:t>为所有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及相关私有方法</a:t>
            </a:r>
            <a:endParaRPr lang="en-US" altLang="zh-CN" dirty="0" smtClean="0"/>
          </a:p>
          <a:p>
            <a:r>
              <a:rPr lang="zh-CN" altLang="en-US" dirty="0" smtClean="0"/>
              <a:t>遍历</a:t>
            </a:r>
            <a:r>
              <a:rPr lang="en-US" altLang="zh-CN" dirty="0" smtClean="0"/>
              <a:t>route</a:t>
            </a:r>
            <a:r>
              <a:rPr lang="zh-CN" altLang="en-US" dirty="0" smtClean="0"/>
              <a:t>，初始化</a:t>
            </a:r>
            <a:r>
              <a:rPr lang="en-US" altLang="zh-CN" dirty="0" smtClean="0"/>
              <a:t>controller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63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977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2492896"/>
            <a:ext cx="246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Why App.js?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3200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项目地址：</a:t>
            </a:r>
            <a:r>
              <a:rPr lang="en-US" altLang="zh-CN" dirty="0" smtClean="0"/>
              <a:t>[http</a:t>
            </a:r>
            <a:r>
              <a:rPr lang="en-US" altLang="zh-CN" dirty="0"/>
              <a:t>://</a:t>
            </a:r>
            <a:r>
              <a:rPr lang="en-US" altLang="zh-CN" dirty="0" smtClean="0"/>
              <a:t>code.kik.com/app/3/index.html]</a:t>
            </a:r>
            <a:endParaRPr lang="en-US" altLang="zh-CN" dirty="0"/>
          </a:p>
          <a:p>
            <a:r>
              <a:rPr lang="zh-CN" altLang="en-US" dirty="0"/>
              <a:t>当前版本</a:t>
            </a:r>
            <a:r>
              <a:rPr lang="en-US" altLang="zh-CN" dirty="0"/>
              <a:t>3.0.5</a:t>
            </a:r>
            <a:r>
              <a:rPr lang="zh-CN" altLang="en-US" dirty="0"/>
              <a:t>，单页操作模式，提供接近原声的操作体验，框架较轻</a:t>
            </a:r>
          </a:p>
          <a:p>
            <a:r>
              <a:rPr lang="zh-CN" altLang="en-US" dirty="0"/>
              <a:t>文档偏少：</a:t>
            </a:r>
            <a:r>
              <a:rPr lang="en-US" altLang="zh-CN" dirty="0"/>
              <a:t>[http://code.kik.com/app/3/docs.html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zh-CN" altLang="en-US" dirty="0"/>
              <a:t>项目地址：</a:t>
            </a:r>
            <a:r>
              <a:rPr lang="en-US" altLang="zh-CN" dirty="0"/>
              <a:t>[https://github.com/kikinteractive/app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可配合</a:t>
            </a:r>
            <a:r>
              <a:rPr lang="zh-CN" altLang="en-US" dirty="0"/>
              <a:t>但不依赖</a:t>
            </a:r>
            <a:r>
              <a:rPr lang="en-US" altLang="zh-CN" dirty="0" err="1" smtClean="0"/>
              <a:t>zepto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75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图表框架</a:t>
            </a:r>
            <a:r>
              <a:rPr lang="en-US" altLang="zh-CN" dirty="0" err="1"/>
              <a:t>HighCharts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highcharts</a:t>
            </a:r>
            <a:r>
              <a:rPr lang="en-US" altLang="zh-CN" dirty="0"/>
              <a:t>: [http://www.highcharts.com</a:t>
            </a:r>
            <a:r>
              <a:rPr lang="en-US" altLang="zh-CN" dirty="0" smtClean="0"/>
              <a:t>/]</a:t>
            </a:r>
            <a:endParaRPr lang="en-US" altLang="zh-CN" dirty="0"/>
          </a:p>
          <a:p>
            <a:r>
              <a:rPr lang="zh-CN" altLang="en-US" dirty="0"/>
              <a:t>当前版本</a:t>
            </a:r>
            <a:r>
              <a:rPr lang="en-US" altLang="zh-CN" dirty="0" smtClean="0"/>
              <a:t>4.1.8</a:t>
            </a:r>
            <a:r>
              <a:rPr lang="zh-CN" altLang="en-US" dirty="0" smtClean="0"/>
              <a:t>，</a:t>
            </a:r>
            <a:r>
              <a:rPr lang="zh-CN" altLang="en-US" dirty="0"/>
              <a:t>默认基于</a:t>
            </a:r>
            <a:r>
              <a:rPr lang="en-US" altLang="zh-CN" dirty="0" err="1"/>
              <a:t>jquery</a:t>
            </a:r>
            <a:r>
              <a:rPr lang="zh-CN" altLang="en-US" dirty="0"/>
              <a:t>构建扩展， 有自己独立的适配器，项目中使用后者。（网上有基于</a:t>
            </a:r>
            <a:r>
              <a:rPr lang="en-US" altLang="zh-CN" dirty="0" err="1"/>
              <a:t>zepto</a:t>
            </a:r>
            <a:r>
              <a:rPr lang="zh-CN" altLang="en-US" dirty="0"/>
              <a:t>的扩展代码，但比较老，不支持动画，放弃）</a:t>
            </a:r>
          </a:p>
          <a:p>
            <a:r>
              <a:rPr lang="zh-CN" altLang="en-US" dirty="0"/>
              <a:t>支持自定义打包，减小体积：</a:t>
            </a:r>
            <a:r>
              <a:rPr lang="en-US" altLang="zh-CN" dirty="0"/>
              <a:t>[http://www.highcharts.com/download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zh-CN" altLang="en-US" dirty="0"/>
              <a:t>项目地址：</a:t>
            </a:r>
            <a:r>
              <a:rPr lang="en-US" altLang="zh-CN" dirty="0"/>
              <a:t>[https://github.com/highslide-software/highcharts-release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zh-CN" altLang="en-US" dirty="0"/>
              <a:t>文档地址：</a:t>
            </a:r>
            <a:r>
              <a:rPr lang="en-US" altLang="zh-CN" dirty="0"/>
              <a:t>[http://www.highcharts.com/docs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地址：</a:t>
            </a:r>
            <a:r>
              <a:rPr lang="en-US" altLang="zh-CN" dirty="0"/>
              <a:t>[http://api.highcharts.com/highcharts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77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zepto</a:t>
            </a:r>
            <a:r>
              <a:rPr lang="en-US" altLang="zh-CN" dirty="0"/>
              <a:t>: </a:t>
            </a:r>
            <a:r>
              <a:rPr lang="zh-CN" altLang="en-US" dirty="0"/>
              <a:t>移动端常用基础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地址</a:t>
            </a:r>
            <a:r>
              <a:rPr lang="zh-CN" altLang="en-US" dirty="0"/>
              <a:t>：</a:t>
            </a:r>
            <a:r>
              <a:rPr lang="en-US" altLang="zh-CN" dirty="0"/>
              <a:t>[http://zeptojs.com</a:t>
            </a:r>
            <a:r>
              <a:rPr lang="en-US" altLang="zh-CN" dirty="0" smtClean="0"/>
              <a:t>/]</a:t>
            </a:r>
            <a:endParaRPr lang="en-US" altLang="zh-CN" dirty="0"/>
          </a:p>
          <a:p>
            <a:r>
              <a:rPr lang="zh-CN" altLang="en-US" dirty="0"/>
              <a:t>当前版本</a:t>
            </a:r>
            <a:r>
              <a:rPr lang="en-US" altLang="zh-CN" dirty="0"/>
              <a:t>1.1.6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项目地址：</a:t>
            </a:r>
            <a:r>
              <a:rPr lang="en-US" altLang="zh-CN" dirty="0"/>
              <a:t>[https://github.com/madrobby/zepto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zh-CN" altLang="en-US" dirty="0"/>
              <a:t>支持自定义打包，地址：</a:t>
            </a:r>
            <a:r>
              <a:rPr lang="en-US" altLang="zh-CN" dirty="0"/>
              <a:t>[http://github.e-sites.nl/zeptobuilder</a:t>
            </a:r>
            <a:r>
              <a:rPr lang="en-US" altLang="zh-CN" dirty="0" smtClean="0"/>
              <a:t>/]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9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App.js</a:t>
            </a:r>
            <a:r>
              <a:rPr lang="zh-CN" altLang="en-US" dirty="0" smtClean="0"/>
              <a:t>简析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依赖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Swapper[https</a:t>
            </a:r>
            <a:r>
              <a:rPr lang="en-US" altLang="zh-CN" dirty="0"/>
              <a:t>://github.com/kikinteractive/swapper </a:t>
            </a:r>
            <a:r>
              <a:rPr lang="en-US" altLang="zh-CN" dirty="0" smtClean="0"/>
              <a:t>]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Clickable[https</a:t>
            </a:r>
            <a:r>
              <a:rPr lang="en-US" altLang="zh-CN" dirty="0"/>
              <a:t>://github.com/kikinteractive/clickable </a:t>
            </a:r>
            <a:r>
              <a:rPr lang="en-US" altLang="zh-CN" dirty="0" smtClean="0"/>
              <a:t>]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iScroll</a:t>
            </a:r>
            <a:r>
              <a:rPr lang="en-US" altLang="zh-CN" dirty="0" smtClean="0"/>
              <a:t>[https</a:t>
            </a:r>
            <a:r>
              <a:rPr lang="en-US" altLang="zh-CN" dirty="0"/>
              <a:t>://</a:t>
            </a:r>
            <a:r>
              <a:rPr lang="en-US" altLang="zh-CN" dirty="0" smtClean="0"/>
              <a:t>github.com/cubiq/iscroll]</a:t>
            </a:r>
          </a:p>
          <a:p>
            <a:r>
              <a:rPr lang="en-US" altLang="zh-CN" dirty="0" smtClean="0"/>
              <a:t>HTML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47565F"/>
                </a:solidFill>
                <a:highlight>
                  <a:srgbClr val="EEE8D5"/>
                </a:highlight>
                <a:latin typeface="Source Code Pro"/>
              </a:rPr>
              <a:t>&lt;</a:t>
            </a:r>
            <a:r>
              <a:rPr lang="en-US" altLang="zh-CN" dirty="0" smtClean="0">
                <a:solidFill>
                  <a:srgbClr val="258BD2"/>
                </a:solidFill>
                <a:highlight>
                  <a:srgbClr val="EEE8D5"/>
                </a:highlight>
                <a:latin typeface="Source Code Pro"/>
              </a:rPr>
              <a:t>div </a:t>
            </a:r>
            <a:r>
              <a:rPr lang="en-US" altLang="zh-CN" dirty="0" smtClean="0">
                <a:solidFill>
                  <a:srgbClr val="CB4B15"/>
                </a:solidFill>
                <a:highlight>
                  <a:srgbClr val="EEE8D5"/>
                </a:highlight>
                <a:latin typeface="Source Code Pro"/>
              </a:rPr>
              <a:t>class</a:t>
            </a:r>
            <a:r>
              <a:rPr lang="en-US" altLang="zh-CN" dirty="0" smtClean="0">
                <a:solidFill>
                  <a:srgbClr val="47565F"/>
                </a:solidFill>
                <a:highlight>
                  <a:srgbClr val="EEE8D5"/>
                </a:highlight>
                <a:latin typeface="Source Code Pro"/>
              </a:rPr>
              <a:t>=</a:t>
            </a:r>
            <a:r>
              <a:rPr lang="en-US" altLang="zh-CN" dirty="0" smtClean="0">
                <a:solidFill>
                  <a:srgbClr val="29A198"/>
                </a:solidFill>
                <a:highlight>
                  <a:srgbClr val="EEE8D5"/>
                </a:highlight>
                <a:latin typeface="Source Code Pro"/>
              </a:rPr>
              <a:t>"app-page" </a:t>
            </a:r>
            <a:r>
              <a:rPr lang="en-US" altLang="zh-CN" dirty="0" smtClean="0">
                <a:solidFill>
                  <a:srgbClr val="CB4B15"/>
                </a:solidFill>
                <a:highlight>
                  <a:srgbClr val="EEE8D5"/>
                </a:highlight>
                <a:latin typeface="Source Code Pro"/>
              </a:rPr>
              <a:t>data-page</a:t>
            </a:r>
            <a:r>
              <a:rPr lang="en-US" altLang="zh-CN" dirty="0" smtClean="0">
                <a:solidFill>
                  <a:srgbClr val="47565F"/>
                </a:solidFill>
                <a:highlight>
                  <a:srgbClr val="EEE8D5"/>
                </a:highlight>
                <a:latin typeface="Source Code Pro"/>
              </a:rPr>
              <a:t>=</a:t>
            </a:r>
            <a:r>
              <a:rPr lang="en-US" altLang="zh-CN" dirty="0" smtClean="0">
                <a:solidFill>
                  <a:srgbClr val="29A198"/>
                </a:solidFill>
                <a:highlight>
                  <a:srgbClr val="EEE8D5"/>
                </a:highlight>
                <a:latin typeface="Source Code Pro"/>
              </a:rPr>
              <a:t>"</a:t>
            </a:r>
            <a:r>
              <a:rPr lang="en-US" altLang="zh-CN" dirty="0" err="1" smtClean="0">
                <a:solidFill>
                  <a:srgbClr val="29A198"/>
                </a:solidFill>
                <a:highlight>
                  <a:srgbClr val="EEE8D5"/>
                </a:highlight>
                <a:latin typeface="Source Code Pro"/>
              </a:rPr>
              <a:t>dishReturnAnalysisReport</a:t>
            </a:r>
            <a:r>
              <a:rPr lang="en-US" altLang="zh-CN" dirty="0" smtClean="0">
                <a:solidFill>
                  <a:srgbClr val="29A198"/>
                </a:solidFill>
                <a:highlight>
                  <a:srgbClr val="EEE8D5"/>
                </a:highlight>
                <a:latin typeface="Source Code Pro"/>
              </a:rPr>
              <a:t>"</a:t>
            </a:r>
            <a:r>
              <a:rPr lang="en-US" altLang="zh-CN" dirty="0" smtClean="0">
                <a:solidFill>
                  <a:srgbClr val="47565F"/>
                </a:solidFill>
                <a:highlight>
                  <a:srgbClr val="EEE8D5"/>
                </a:highlight>
                <a:latin typeface="Source Code Pro"/>
              </a:rPr>
              <a:t>&gt;</a:t>
            </a:r>
            <a:r>
              <a:rPr lang="en-US" altLang="zh-CN" dirty="0">
                <a:solidFill>
                  <a:srgbClr val="47565F"/>
                </a:solidFill>
                <a:highlight>
                  <a:srgbClr val="EEE8D5"/>
                </a:highlight>
                <a:latin typeface="Source Code Pro"/>
              </a:rPr>
              <a:t/>
            </a:r>
            <a:br>
              <a:rPr lang="en-US" altLang="zh-CN" dirty="0">
                <a:solidFill>
                  <a:srgbClr val="47565F"/>
                </a:solidFill>
                <a:highlight>
                  <a:srgbClr val="EEE8D5"/>
                </a:highlight>
                <a:latin typeface="Source Code Pro"/>
              </a:rPr>
            </a:br>
            <a:r>
              <a:rPr lang="en-US" altLang="zh-CN" dirty="0" smtClean="0">
                <a:solidFill>
                  <a:srgbClr val="47565F"/>
                </a:solidFill>
                <a:highlight>
                  <a:srgbClr val="EEE8D5"/>
                </a:highlight>
                <a:latin typeface="Source Code Pro"/>
              </a:rPr>
              <a:t>	&lt;</a:t>
            </a:r>
            <a:r>
              <a:rPr lang="en-US" altLang="zh-CN" dirty="0">
                <a:solidFill>
                  <a:srgbClr val="258BD2"/>
                </a:solidFill>
                <a:highlight>
                  <a:srgbClr val="EEE8D5"/>
                </a:highlight>
                <a:latin typeface="Source Code Pro"/>
              </a:rPr>
              <a:t>div </a:t>
            </a:r>
            <a:r>
              <a:rPr lang="en-US" altLang="zh-CN" dirty="0">
                <a:solidFill>
                  <a:srgbClr val="CB4B15"/>
                </a:solidFill>
                <a:highlight>
                  <a:srgbClr val="EEE8D5"/>
                </a:highlight>
                <a:latin typeface="Source Code Pro"/>
              </a:rPr>
              <a:t>class</a:t>
            </a:r>
            <a:r>
              <a:rPr lang="en-US" altLang="zh-CN" dirty="0">
                <a:solidFill>
                  <a:srgbClr val="47565F"/>
                </a:solidFill>
                <a:highlight>
                  <a:srgbClr val="EEE8D5"/>
                </a:highlight>
                <a:latin typeface="Source Code Pro"/>
              </a:rPr>
              <a:t>=</a:t>
            </a:r>
            <a:r>
              <a:rPr lang="en-US" altLang="zh-CN" dirty="0">
                <a:solidFill>
                  <a:srgbClr val="29A198"/>
                </a:solidFill>
                <a:highlight>
                  <a:srgbClr val="EEE8D5"/>
                </a:highlight>
                <a:latin typeface="Source Code Pro"/>
              </a:rPr>
              <a:t>"app-</a:t>
            </a:r>
            <a:r>
              <a:rPr lang="en-US" altLang="zh-CN" dirty="0" err="1">
                <a:solidFill>
                  <a:srgbClr val="29A198"/>
                </a:solidFill>
                <a:highlight>
                  <a:srgbClr val="EEE8D5"/>
                </a:highlight>
                <a:latin typeface="Source Code Pro"/>
              </a:rPr>
              <a:t>topbar</a:t>
            </a:r>
            <a:r>
              <a:rPr lang="en-US" altLang="zh-CN" dirty="0" smtClean="0">
                <a:solidFill>
                  <a:srgbClr val="29A198"/>
                </a:solidFill>
                <a:highlight>
                  <a:srgbClr val="EEE8D5"/>
                </a:highlight>
                <a:latin typeface="Source Code Pro"/>
              </a:rPr>
              <a:t>"</a:t>
            </a:r>
            <a:r>
              <a:rPr lang="en-US" altLang="zh-CN" dirty="0" smtClean="0">
                <a:solidFill>
                  <a:srgbClr val="47565F"/>
                </a:solidFill>
                <a:highlight>
                  <a:srgbClr val="EEE8D5"/>
                </a:highlight>
                <a:latin typeface="Source Code Pro"/>
              </a:rPr>
              <a:t>&gt;...</a:t>
            </a:r>
            <a:r>
              <a:rPr lang="en-US" altLang="zh-CN" dirty="0">
                <a:solidFill>
                  <a:srgbClr val="47565F"/>
                </a:solidFill>
                <a:highlight>
                  <a:srgbClr val="EEE8D5"/>
                </a:highlight>
                <a:latin typeface="Source Code Pro"/>
              </a:rPr>
              <a:t/>
            </a:r>
            <a:br>
              <a:rPr lang="en-US" altLang="zh-CN" dirty="0">
                <a:solidFill>
                  <a:srgbClr val="47565F"/>
                </a:solidFill>
                <a:highlight>
                  <a:srgbClr val="EEE8D5"/>
                </a:highlight>
                <a:latin typeface="Source Code Pro"/>
              </a:rPr>
            </a:br>
            <a:r>
              <a:rPr lang="en-US" altLang="zh-CN" dirty="0" smtClean="0">
                <a:solidFill>
                  <a:srgbClr val="47565F"/>
                </a:solidFill>
                <a:highlight>
                  <a:srgbClr val="EEE8D5"/>
                </a:highlight>
                <a:latin typeface="Source Code Pro"/>
              </a:rPr>
              <a:t>	&lt;</a:t>
            </a:r>
            <a:r>
              <a:rPr lang="en-US" altLang="zh-CN" dirty="0">
                <a:solidFill>
                  <a:srgbClr val="258BD2"/>
                </a:solidFill>
                <a:highlight>
                  <a:srgbClr val="EEE8D5"/>
                </a:highlight>
                <a:latin typeface="Source Code Pro"/>
              </a:rPr>
              <a:t>div </a:t>
            </a:r>
            <a:r>
              <a:rPr lang="en-US" altLang="zh-CN" dirty="0">
                <a:solidFill>
                  <a:srgbClr val="CB4B15"/>
                </a:solidFill>
                <a:highlight>
                  <a:srgbClr val="EEE8D5"/>
                </a:highlight>
                <a:latin typeface="Source Code Pro"/>
              </a:rPr>
              <a:t>class</a:t>
            </a:r>
            <a:r>
              <a:rPr lang="en-US" altLang="zh-CN" dirty="0">
                <a:solidFill>
                  <a:srgbClr val="47565F"/>
                </a:solidFill>
                <a:highlight>
                  <a:srgbClr val="EEE8D5"/>
                </a:highlight>
                <a:latin typeface="Source Code Pro"/>
              </a:rPr>
              <a:t>=</a:t>
            </a:r>
            <a:r>
              <a:rPr lang="en-US" altLang="zh-CN" dirty="0">
                <a:solidFill>
                  <a:srgbClr val="29A198"/>
                </a:solidFill>
                <a:highlight>
                  <a:srgbClr val="EEE8D5"/>
                </a:highlight>
                <a:latin typeface="Source Code Pro"/>
              </a:rPr>
              <a:t>"</a:t>
            </a:r>
            <a:r>
              <a:rPr lang="en-US" altLang="zh-CN" dirty="0" smtClean="0">
                <a:solidFill>
                  <a:srgbClr val="29A198"/>
                </a:solidFill>
                <a:highlight>
                  <a:srgbClr val="EEE8D5"/>
                </a:highlight>
                <a:latin typeface="Source Code Pro"/>
              </a:rPr>
              <a:t>app-content"</a:t>
            </a:r>
            <a:r>
              <a:rPr lang="en-US" altLang="zh-CN" dirty="0" smtClean="0">
                <a:solidFill>
                  <a:srgbClr val="47565F"/>
                </a:solidFill>
                <a:highlight>
                  <a:srgbClr val="EEE8D5"/>
                </a:highlight>
                <a:latin typeface="Source Code Pro"/>
              </a:rPr>
              <a:t>&gt;...</a:t>
            </a:r>
            <a:r>
              <a:rPr lang="en-US" altLang="zh-CN" dirty="0">
                <a:solidFill>
                  <a:srgbClr val="47565F"/>
                </a:solidFill>
                <a:highlight>
                  <a:srgbClr val="EEE8D5"/>
                </a:highlight>
                <a:latin typeface="Source Code Pro"/>
              </a:rPr>
              <a:t/>
            </a:r>
            <a:br>
              <a:rPr lang="en-US" altLang="zh-CN" dirty="0">
                <a:solidFill>
                  <a:srgbClr val="47565F"/>
                </a:solidFill>
                <a:highlight>
                  <a:srgbClr val="EEE8D5"/>
                </a:highlight>
                <a:latin typeface="Source Code Pro"/>
              </a:rPr>
            </a:br>
            <a:r>
              <a:rPr lang="en-US" altLang="zh-CN" dirty="0">
                <a:solidFill>
                  <a:srgbClr val="47565F"/>
                </a:solidFill>
                <a:highlight>
                  <a:srgbClr val="EEE8D5"/>
                </a:highlight>
                <a:latin typeface="Source Code Pro"/>
              </a:rPr>
              <a:t>		&lt;</a:t>
            </a:r>
            <a:r>
              <a:rPr lang="en-US" altLang="zh-CN" dirty="0">
                <a:solidFill>
                  <a:srgbClr val="258BD2"/>
                </a:solidFill>
                <a:highlight>
                  <a:srgbClr val="EEE8D5"/>
                </a:highlight>
                <a:latin typeface="Source Code Pro"/>
              </a:rPr>
              <a:t>div </a:t>
            </a:r>
            <a:r>
              <a:rPr lang="en-US" altLang="zh-CN" dirty="0">
                <a:solidFill>
                  <a:srgbClr val="CB4B15"/>
                </a:solidFill>
                <a:highlight>
                  <a:srgbClr val="EEE8D5"/>
                </a:highlight>
                <a:latin typeface="Source Code Pro"/>
              </a:rPr>
              <a:t>class</a:t>
            </a:r>
            <a:r>
              <a:rPr lang="en-US" altLang="zh-CN" dirty="0">
                <a:solidFill>
                  <a:srgbClr val="47565F"/>
                </a:solidFill>
                <a:highlight>
                  <a:srgbClr val="EEE8D5"/>
                </a:highlight>
                <a:latin typeface="Source Code Pro"/>
              </a:rPr>
              <a:t>=</a:t>
            </a:r>
            <a:r>
              <a:rPr lang="en-US" altLang="zh-CN" dirty="0">
                <a:solidFill>
                  <a:srgbClr val="29A198"/>
                </a:solidFill>
                <a:highlight>
                  <a:srgbClr val="EEE8D5"/>
                </a:highlight>
                <a:latin typeface="Source Code Pro"/>
              </a:rPr>
              <a:t>"</a:t>
            </a:r>
            <a:r>
              <a:rPr lang="en-US" altLang="zh-CN" dirty="0" smtClean="0">
                <a:solidFill>
                  <a:srgbClr val="29A198"/>
                </a:solidFill>
                <a:highlight>
                  <a:srgbClr val="EEE8D5"/>
                </a:highlight>
                <a:latin typeface="Source Code Pro"/>
              </a:rPr>
              <a:t>app-section"</a:t>
            </a:r>
            <a:r>
              <a:rPr lang="en-US" altLang="zh-CN" dirty="0" smtClean="0">
                <a:solidFill>
                  <a:srgbClr val="47565F"/>
                </a:solidFill>
                <a:highlight>
                  <a:srgbClr val="EEE8D5"/>
                </a:highlight>
                <a:latin typeface="Source Code Pro"/>
              </a:rPr>
              <a:t>&gt;...</a:t>
            </a:r>
            <a:endParaRPr lang="en-US" altLang="zh-CN" dirty="0" smtClean="0"/>
          </a:p>
          <a:p>
            <a:r>
              <a:rPr lang="en-US" altLang="zh-CN" dirty="0" smtClean="0"/>
              <a:t>CSS</a:t>
            </a:r>
            <a:br>
              <a:rPr lang="en-US" altLang="zh-CN" dirty="0" smtClean="0"/>
            </a:br>
            <a:r>
              <a:rPr lang="en-US" altLang="zh-CN" dirty="0">
                <a:solidFill>
                  <a:srgbClr val="47565F"/>
                </a:solidFill>
                <a:highlight>
                  <a:srgbClr val="EEE8D5"/>
                </a:highlight>
                <a:latin typeface="Source Code Pro"/>
              </a:rPr>
              <a:t>&lt;</a:t>
            </a:r>
            <a:r>
              <a:rPr lang="en-US" altLang="zh-CN" dirty="0">
                <a:solidFill>
                  <a:srgbClr val="258BD2"/>
                </a:solidFill>
                <a:highlight>
                  <a:srgbClr val="EEE8D5"/>
                </a:highlight>
                <a:latin typeface="Source Code Pro"/>
              </a:rPr>
              <a:t>link </a:t>
            </a:r>
            <a:r>
              <a:rPr lang="en-US" altLang="zh-CN" dirty="0" err="1">
                <a:solidFill>
                  <a:srgbClr val="CB4B15"/>
                </a:solidFill>
                <a:highlight>
                  <a:srgbClr val="EEE8D5"/>
                </a:highlight>
                <a:latin typeface="Source Code Pro"/>
              </a:rPr>
              <a:t>rel</a:t>
            </a:r>
            <a:r>
              <a:rPr lang="en-US" altLang="zh-CN" dirty="0">
                <a:solidFill>
                  <a:srgbClr val="47565F"/>
                </a:solidFill>
                <a:highlight>
                  <a:srgbClr val="EEE8D5"/>
                </a:highlight>
                <a:latin typeface="Source Code Pro"/>
              </a:rPr>
              <a:t>=</a:t>
            </a:r>
            <a:r>
              <a:rPr lang="en-US" altLang="zh-CN" dirty="0">
                <a:solidFill>
                  <a:srgbClr val="29A198"/>
                </a:solidFill>
                <a:highlight>
                  <a:srgbClr val="EEE8D5"/>
                </a:highlight>
                <a:latin typeface="Source Code Pro"/>
              </a:rPr>
              <a:t>"</a:t>
            </a:r>
            <a:r>
              <a:rPr lang="en-US" altLang="zh-CN" dirty="0" err="1">
                <a:solidFill>
                  <a:srgbClr val="29A198"/>
                </a:solidFill>
                <a:highlight>
                  <a:srgbClr val="EEE8D5"/>
                </a:highlight>
                <a:latin typeface="Source Code Pro"/>
              </a:rPr>
              <a:t>stylesheet</a:t>
            </a:r>
            <a:r>
              <a:rPr lang="en-US" altLang="zh-CN" dirty="0">
                <a:solidFill>
                  <a:srgbClr val="29A198"/>
                </a:solidFill>
                <a:highlight>
                  <a:srgbClr val="EEE8D5"/>
                </a:highlight>
                <a:latin typeface="Source Code Pro"/>
              </a:rPr>
              <a:t>" </a:t>
            </a:r>
            <a:r>
              <a:rPr lang="en-US" altLang="zh-CN" dirty="0" err="1">
                <a:solidFill>
                  <a:srgbClr val="CB4B15"/>
                </a:solidFill>
                <a:highlight>
                  <a:srgbClr val="EEE8D5"/>
                </a:highlight>
                <a:latin typeface="Source Code Pro"/>
              </a:rPr>
              <a:t>href</a:t>
            </a:r>
            <a:r>
              <a:rPr lang="en-US" altLang="zh-CN" dirty="0" smtClean="0">
                <a:solidFill>
                  <a:srgbClr val="47565F"/>
                </a:solidFill>
                <a:highlight>
                  <a:srgbClr val="EEE8D5"/>
                </a:highlight>
                <a:latin typeface="Source Code Pro"/>
              </a:rPr>
              <a:t>=</a:t>
            </a:r>
            <a:r>
              <a:rPr lang="en-US" altLang="zh-CN" dirty="0" smtClean="0">
                <a:solidFill>
                  <a:srgbClr val="29A198"/>
                </a:solidFill>
                <a:highlight>
                  <a:srgbClr val="EEE8D5"/>
                </a:highlight>
                <a:latin typeface="Source Code Pro"/>
              </a:rPr>
              <a:t>'/app/app.min.css' </a:t>
            </a:r>
            <a:r>
              <a:rPr lang="en-US" altLang="zh-CN" dirty="0">
                <a:solidFill>
                  <a:srgbClr val="CB4B15"/>
                </a:solidFill>
                <a:highlight>
                  <a:srgbClr val="EEE8D5"/>
                </a:highlight>
                <a:latin typeface="Source Code Pro"/>
              </a:rPr>
              <a:t>media</a:t>
            </a:r>
            <a:r>
              <a:rPr lang="en-US" altLang="zh-CN" dirty="0">
                <a:solidFill>
                  <a:srgbClr val="47565F"/>
                </a:solidFill>
                <a:highlight>
                  <a:srgbClr val="EEE8D5"/>
                </a:highlight>
                <a:latin typeface="Source Code Pro"/>
              </a:rPr>
              <a:t>=</a:t>
            </a:r>
            <a:r>
              <a:rPr lang="en-US" altLang="zh-CN" dirty="0">
                <a:solidFill>
                  <a:srgbClr val="29A198"/>
                </a:solidFill>
                <a:highlight>
                  <a:srgbClr val="EEE8D5"/>
                </a:highlight>
                <a:latin typeface="Source Code Pro"/>
              </a:rPr>
              <a:t>"all" </a:t>
            </a:r>
            <a:r>
              <a:rPr lang="en-US" altLang="zh-CN" dirty="0">
                <a:solidFill>
                  <a:srgbClr val="47565F"/>
                </a:solidFill>
                <a:highlight>
                  <a:srgbClr val="EEE8D5"/>
                </a:highlight>
                <a:latin typeface="Source Code Pro"/>
              </a:rPr>
              <a:t>/&gt;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77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App.js</a:t>
            </a:r>
            <a:r>
              <a:rPr lang="zh-CN" altLang="en-US" dirty="0"/>
              <a:t>简析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event, navigation, pages, scroll, stack, transitions</a:t>
            </a:r>
          </a:p>
          <a:p>
            <a:r>
              <a:rPr lang="en-US" altLang="zh-CN" dirty="0" smtClean="0"/>
              <a:t>controller</a:t>
            </a:r>
            <a:br>
              <a:rPr lang="en-US" altLang="zh-CN" dirty="0" smtClean="0"/>
            </a:br>
            <a:r>
              <a:rPr lang="en-US" altLang="zh-CN" dirty="0" err="1">
                <a:solidFill>
                  <a:srgbClr val="080808"/>
                </a:solidFill>
                <a:highlight>
                  <a:srgbClr val="EEE8D5"/>
                </a:highlight>
                <a:latin typeface="Source Code Pro"/>
              </a:rPr>
              <a:t>App.controller</a:t>
            </a:r>
            <a:r>
              <a:rPr lang="en-US" altLang="zh-CN" dirty="0">
                <a:solidFill>
                  <a:srgbClr val="080808"/>
                </a:solidFill>
                <a:highlight>
                  <a:srgbClr val="EEE8D5"/>
                </a:highlight>
                <a:latin typeface="Source Code Pro"/>
              </a:rPr>
              <a:t>(</a:t>
            </a:r>
            <a:r>
              <a:rPr lang="en-US" altLang="zh-CN" dirty="0">
                <a:solidFill>
                  <a:srgbClr val="29A198"/>
                </a:solidFill>
                <a:highlight>
                  <a:srgbClr val="EEE8D5"/>
                </a:highlight>
                <a:latin typeface="Source Code Pro"/>
              </a:rPr>
              <a:t>'home'</a:t>
            </a:r>
            <a:r>
              <a:rPr lang="en-US" altLang="zh-CN" dirty="0">
                <a:solidFill>
                  <a:srgbClr val="080808"/>
                </a:solidFill>
                <a:highlight>
                  <a:srgbClr val="EEE8D5"/>
                </a:highlight>
                <a:latin typeface="Source Code Pro"/>
              </a:rPr>
              <a:t>, </a:t>
            </a:r>
            <a:r>
              <a:rPr lang="en-US" altLang="zh-CN" dirty="0">
                <a:solidFill>
                  <a:srgbClr val="586BD0"/>
                </a:solidFill>
                <a:highlight>
                  <a:srgbClr val="EEE8D5"/>
                </a:highlight>
                <a:latin typeface="Source Code Pro"/>
              </a:rPr>
              <a:t>function </a:t>
            </a:r>
            <a:r>
              <a:rPr lang="en-US" altLang="zh-CN" dirty="0">
                <a:solidFill>
                  <a:srgbClr val="080808"/>
                </a:solidFill>
                <a:highlight>
                  <a:srgbClr val="EEE8D5"/>
                </a:highlight>
                <a:latin typeface="Source Code Pro"/>
              </a:rPr>
              <a:t>(</a:t>
            </a:r>
            <a:r>
              <a:rPr lang="en-US" altLang="zh-CN" dirty="0">
                <a:solidFill>
                  <a:srgbClr val="A57800"/>
                </a:solidFill>
                <a:highlight>
                  <a:srgbClr val="EEE8D5"/>
                </a:highlight>
                <a:latin typeface="Source Code Pro"/>
              </a:rPr>
              <a:t>page</a:t>
            </a:r>
            <a:r>
              <a:rPr lang="en-US" altLang="zh-CN" dirty="0">
                <a:solidFill>
                  <a:srgbClr val="080808"/>
                </a:solidFill>
                <a:highlight>
                  <a:srgbClr val="EEE8D5"/>
                </a:highlight>
                <a:latin typeface="Source Code Pro"/>
              </a:rPr>
              <a:t>) </a:t>
            </a:r>
            <a:r>
              <a:rPr lang="en-US" altLang="zh-CN" dirty="0" smtClean="0">
                <a:solidFill>
                  <a:srgbClr val="080808"/>
                </a:solidFill>
                <a:highlight>
                  <a:srgbClr val="EEE8D5"/>
                </a:highlight>
                <a:latin typeface="Source Code Pro"/>
              </a:rPr>
              <a:t>{</a:t>
            </a:r>
            <a:br>
              <a:rPr lang="en-US" altLang="zh-CN" dirty="0" smtClean="0">
                <a:solidFill>
                  <a:srgbClr val="080808"/>
                </a:solidFill>
                <a:highlight>
                  <a:srgbClr val="EEE8D5"/>
                </a:highlight>
                <a:latin typeface="Source Code Pro"/>
              </a:rPr>
            </a:br>
            <a:r>
              <a:rPr lang="en-US" altLang="zh-CN" dirty="0" smtClean="0">
                <a:solidFill>
                  <a:srgbClr val="080808"/>
                </a:solidFill>
                <a:highlight>
                  <a:srgbClr val="EEE8D5"/>
                </a:highlight>
                <a:latin typeface="Source Code Pro"/>
              </a:rPr>
              <a:t>	...</a:t>
            </a:r>
            <a:br>
              <a:rPr lang="en-US" altLang="zh-CN" dirty="0" smtClean="0">
                <a:solidFill>
                  <a:srgbClr val="080808"/>
                </a:solidFill>
                <a:highlight>
                  <a:srgbClr val="EEE8D5"/>
                </a:highlight>
                <a:latin typeface="Source Code Pro"/>
              </a:rPr>
            </a:br>
            <a:r>
              <a:rPr lang="en-US" altLang="zh-CN" dirty="0" smtClean="0">
                <a:solidFill>
                  <a:srgbClr val="080808"/>
                </a:solidFill>
                <a:highlight>
                  <a:srgbClr val="EEE8D5"/>
                </a:highlight>
                <a:latin typeface="Source Code Pro"/>
              </a:rPr>
              <a:t>}</a:t>
            </a:r>
            <a:endParaRPr lang="en-US" altLang="zh-CN" dirty="0"/>
          </a:p>
          <a:p>
            <a:r>
              <a:rPr lang="en-US" altLang="zh-CN" dirty="0" smtClean="0"/>
              <a:t>pick</a:t>
            </a:r>
            <a:br>
              <a:rPr lang="en-US" altLang="zh-CN" dirty="0" smtClean="0"/>
            </a:br>
            <a:r>
              <a:rPr lang="en-US" altLang="zh-CN" dirty="0" err="1">
                <a:solidFill>
                  <a:srgbClr val="080808"/>
                </a:solidFill>
                <a:highlight>
                  <a:srgbClr val="EEE8D5"/>
                </a:highlight>
                <a:latin typeface="Source Code Pro"/>
              </a:rPr>
              <a:t>App.pick</a:t>
            </a:r>
            <a:r>
              <a:rPr lang="en-US" altLang="zh-CN" dirty="0">
                <a:solidFill>
                  <a:srgbClr val="080808"/>
                </a:solidFill>
                <a:highlight>
                  <a:srgbClr val="EEE8D5"/>
                </a:highlight>
                <a:latin typeface="Source Code Pro"/>
              </a:rPr>
              <a:t>(</a:t>
            </a:r>
            <a:r>
              <a:rPr lang="en-US" altLang="zh-CN" dirty="0">
                <a:solidFill>
                  <a:srgbClr val="29A198"/>
                </a:solidFill>
                <a:highlight>
                  <a:srgbClr val="EEE8D5"/>
                </a:highlight>
                <a:latin typeface="Source Code Pro"/>
              </a:rPr>
              <a:t>'inputs'</a:t>
            </a:r>
            <a:r>
              <a:rPr lang="en-US" altLang="zh-CN" dirty="0">
                <a:solidFill>
                  <a:srgbClr val="080808"/>
                </a:solidFill>
                <a:highlight>
                  <a:srgbClr val="EEE8D5"/>
                </a:highlight>
                <a:latin typeface="Source Code Pro"/>
              </a:rPr>
              <a:t>, </a:t>
            </a:r>
            <a:r>
              <a:rPr lang="en-US" altLang="zh-CN" dirty="0">
                <a:solidFill>
                  <a:srgbClr val="586BD0"/>
                </a:solidFill>
                <a:highlight>
                  <a:srgbClr val="EEE8D5"/>
                </a:highlight>
                <a:latin typeface="Source Code Pro"/>
              </a:rPr>
              <a:t>function </a:t>
            </a:r>
            <a:r>
              <a:rPr lang="en-US" altLang="zh-CN" dirty="0">
                <a:solidFill>
                  <a:srgbClr val="080808"/>
                </a:solidFill>
                <a:highlight>
                  <a:srgbClr val="EEE8D5"/>
                </a:highlight>
                <a:latin typeface="Source Code Pro"/>
              </a:rPr>
              <a:t>(</a:t>
            </a:r>
            <a:r>
              <a:rPr lang="en-US" altLang="zh-CN" dirty="0" err="1">
                <a:solidFill>
                  <a:srgbClr val="A57800"/>
                </a:solidFill>
                <a:highlight>
                  <a:srgbClr val="EEE8D5"/>
                </a:highlight>
                <a:latin typeface="Source Code Pro"/>
              </a:rPr>
              <a:t>params</a:t>
            </a:r>
            <a:r>
              <a:rPr lang="en-US" altLang="zh-CN" dirty="0">
                <a:solidFill>
                  <a:srgbClr val="080808"/>
                </a:solidFill>
                <a:highlight>
                  <a:srgbClr val="EEE8D5"/>
                </a:highlight>
                <a:latin typeface="Source Code Pro"/>
              </a:rPr>
              <a:t>) </a:t>
            </a:r>
            <a:r>
              <a:rPr lang="en-US" altLang="zh-CN" dirty="0" smtClean="0">
                <a:solidFill>
                  <a:srgbClr val="080808"/>
                </a:solidFill>
                <a:highlight>
                  <a:srgbClr val="EEE8D5"/>
                </a:highlight>
                <a:latin typeface="Source Code Pro"/>
              </a:rPr>
              <a:t>{</a:t>
            </a:r>
            <a:br>
              <a:rPr lang="en-US" altLang="zh-CN" dirty="0" smtClean="0">
                <a:solidFill>
                  <a:srgbClr val="080808"/>
                </a:solidFill>
                <a:highlight>
                  <a:srgbClr val="EEE8D5"/>
                </a:highlight>
                <a:latin typeface="Source Code Pro"/>
              </a:rPr>
            </a:br>
            <a:r>
              <a:rPr lang="en-US" altLang="zh-CN" dirty="0" smtClean="0">
                <a:solidFill>
                  <a:srgbClr val="080808"/>
                </a:solidFill>
                <a:highlight>
                  <a:srgbClr val="EEE8D5"/>
                </a:highlight>
                <a:latin typeface="Source Code Pro"/>
              </a:rPr>
              <a:t>	...</a:t>
            </a:r>
            <a:br>
              <a:rPr lang="en-US" altLang="zh-CN" dirty="0" smtClean="0">
                <a:solidFill>
                  <a:srgbClr val="080808"/>
                </a:solidFill>
                <a:highlight>
                  <a:srgbClr val="EEE8D5"/>
                </a:highlight>
                <a:latin typeface="Source Code Pro"/>
              </a:rPr>
            </a:br>
            <a:r>
              <a:rPr lang="en-US" altLang="zh-CN" dirty="0" smtClean="0">
                <a:solidFill>
                  <a:srgbClr val="080808"/>
                </a:solidFill>
                <a:highlight>
                  <a:srgbClr val="EEE8D5"/>
                </a:highlight>
                <a:latin typeface="Source Code Pro"/>
              </a:rPr>
              <a:t>}</a:t>
            </a:r>
            <a:endParaRPr lang="en-US" altLang="zh-CN" dirty="0" smtClean="0"/>
          </a:p>
          <a:p>
            <a:r>
              <a:rPr lang="en-US" altLang="zh-CN" dirty="0" smtClean="0"/>
              <a:t>load</a:t>
            </a:r>
            <a:br>
              <a:rPr lang="en-US" altLang="zh-CN" dirty="0" smtClean="0"/>
            </a:br>
            <a:r>
              <a:rPr lang="en-US" altLang="zh-CN" dirty="0" err="1">
                <a:solidFill>
                  <a:srgbClr val="080808"/>
                </a:solidFill>
                <a:highlight>
                  <a:srgbClr val="EEE8D5"/>
                </a:highlight>
                <a:latin typeface="Source Code Pro"/>
              </a:rPr>
              <a:t>App.load</a:t>
            </a:r>
            <a:r>
              <a:rPr lang="en-US" altLang="zh-CN" dirty="0" smtClean="0">
                <a:solidFill>
                  <a:srgbClr val="080808"/>
                </a:solidFill>
                <a:highlight>
                  <a:srgbClr val="EEE8D5"/>
                </a:highlight>
                <a:latin typeface="Source Code Pro"/>
              </a:rPr>
              <a:t>(</a:t>
            </a:r>
            <a:r>
              <a:rPr lang="en-US" altLang="zh-CN" dirty="0" smtClean="0">
                <a:solidFill>
                  <a:srgbClr val="29A198"/>
                </a:solidFill>
                <a:highlight>
                  <a:srgbClr val="EEE8D5"/>
                </a:highlight>
                <a:latin typeface="Source Code Pro"/>
              </a:rPr>
              <a:t>'home'</a:t>
            </a:r>
            <a:r>
              <a:rPr lang="en-US" altLang="zh-CN" dirty="0" smtClean="0">
                <a:solidFill>
                  <a:srgbClr val="080808"/>
                </a:solidFill>
                <a:highlight>
                  <a:srgbClr val="EEE8D5"/>
                </a:highlight>
                <a:latin typeface="Source Code Pro"/>
              </a:rPr>
              <a:t>);</a:t>
            </a:r>
          </a:p>
          <a:p>
            <a:r>
              <a:rPr lang="en-US" altLang="zh-CN" dirty="0" smtClean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93159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App.js</a:t>
            </a:r>
            <a:r>
              <a:rPr lang="zh-CN" altLang="en-US" dirty="0"/>
              <a:t>简析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onLayout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onShow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onHide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onBack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onForward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onBeforeBack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onReady</a:t>
            </a:r>
            <a:endParaRPr lang="en-US" altLang="zh-CN" dirty="0" smtClean="0"/>
          </a:p>
          <a:p>
            <a:pPr lvl="1"/>
            <a:r>
              <a:rPr lang="en-US" altLang="zh-CN" dirty="0" err="1"/>
              <a:t>onDestroy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11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App.js</a:t>
            </a:r>
            <a:r>
              <a:rPr lang="zh-CN" altLang="en-US" dirty="0" smtClean="0"/>
              <a:t>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</a:t>
            </a:r>
            <a:r>
              <a:rPr lang="en-US" altLang="zh-CN" dirty="0" err="1" smtClean="0"/>
              <a:t>pushstate</a:t>
            </a:r>
            <a:endParaRPr lang="en-US" altLang="zh-CN" dirty="0" smtClean="0"/>
          </a:p>
          <a:p>
            <a:r>
              <a:rPr lang="zh-CN" altLang="en-US" dirty="0" smtClean="0"/>
              <a:t>支持微信标题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29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体系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体系PPT模板</Template>
  <TotalTime>2097</TotalTime>
  <Pages>0</Pages>
  <Words>280</Words>
  <Characters>0</Characters>
  <Application>Microsoft Office PowerPoint</Application>
  <DocSecurity>0</DocSecurity>
  <PresentationFormat>全屏显示(4:3)</PresentationFormat>
  <Lines>0</Lines>
  <Paragraphs>54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体系PPT模板</vt:lpstr>
      <vt:lpstr>PowerPoint 演示文稿</vt:lpstr>
      <vt:lpstr>PowerPoint 演示文稿</vt:lpstr>
      <vt:lpstr>App.js</vt:lpstr>
      <vt:lpstr>图表框架HighCharts</vt:lpstr>
      <vt:lpstr>zepto: 移动端常用基础库</vt:lpstr>
      <vt:lpstr>App.js简析</vt:lpstr>
      <vt:lpstr>App.js简析</vt:lpstr>
      <vt:lpstr>App.js简析</vt:lpstr>
      <vt:lpstr>App.js修改</vt:lpstr>
      <vt:lpstr>HMS简析</vt:lpstr>
      <vt:lpstr>QA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张超</dc:creator>
  <cp:lastModifiedBy>xeonwell</cp:lastModifiedBy>
  <cp:revision>117</cp:revision>
  <cp:lastPrinted>1899-12-30T00:00:00Z</cp:lastPrinted>
  <dcterms:created xsi:type="dcterms:W3CDTF">2012-11-14T02:57:02Z</dcterms:created>
  <dcterms:modified xsi:type="dcterms:W3CDTF">2015-09-14T13:09:58Z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</Properties>
</file>