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6" r:id="rId6"/>
    <p:sldId id="265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8" autoAdjust="0"/>
  </p:normalViewPr>
  <p:slideViewPr>
    <p:cSldViewPr snapToGrid="0">
      <p:cViewPr varScale="1">
        <p:scale>
          <a:sx n="74" d="100"/>
          <a:sy n="74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34673-2735-4BE0-ABAC-FB8C14BCFC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511E47-9ADD-403D-AA2C-8D351319BA13}">
      <dgm:prSet/>
      <dgm:spPr/>
      <dgm:t>
        <a:bodyPr/>
        <a:lstStyle/>
        <a:p>
          <a:pPr rtl="0"/>
          <a:r>
            <a:rPr lang="en-US" b="1" smtClean="0"/>
            <a:t>Objective</a:t>
          </a:r>
          <a:endParaRPr lang="en-US"/>
        </a:p>
      </dgm:t>
    </dgm:pt>
    <dgm:pt modelId="{114762D7-45B8-4FD8-85B8-8FF1FB0CC385}" type="parTrans" cxnId="{E20E887E-AA75-43C4-90BE-8144815B97B0}">
      <dgm:prSet/>
      <dgm:spPr/>
      <dgm:t>
        <a:bodyPr/>
        <a:lstStyle/>
        <a:p>
          <a:endParaRPr lang="en-US"/>
        </a:p>
      </dgm:t>
    </dgm:pt>
    <dgm:pt modelId="{E1C50218-982B-4D70-BC7B-A5D81284DE1B}" type="sibTrans" cxnId="{E20E887E-AA75-43C4-90BE-8144815B97B0}">
      <dgm:prSet/>
      <dgm:spPr/>
      <dgm:t>
        <a:bodyPr/>
        <a:lstStyle/>
        <a:p>
          <a:endParaRPr lang="en-US"/>
        </a:p>
      </dgm:t>
    </dgm:pt>
    <dgm:pt modelId="{D669EBE8-7470-4328-943A-91A06502A4C3}" type="pres">
      <dgm:prSet presAssocID="{62934673-2735-4BE0-ABAC-FB8C14BCFC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D4B5D0-C72B-4827-B392-B03F5C0A6638}" type="pres">
      <dgm:prSet presAssocID="{D5511E47-9ADD-403D-AA2C-8D351319BA1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0E887E-AA75-43C4-90BE-8144815B97B0}" srcId="{62934673-2735-4BE0-ABAC-FB8C14BCFCC7}" destId="{D5511E47-9ADD-403D-AA2C-8D351319BA13}" srcOrd="0" destOrd="0" parTransId="{114762D7-45B8-4FD8-85B8-8FF1FB0CC385}" sibTransId="{E1C50218-982B-4D70-BC7B-A5D81284DE1B}"/>
    <dgm:cxn modelId="{E1DBB679-D594-44E2-8427-F4DAAF065A47}" type="presOf" srcId="{D5511E47-9ADD-403D-AA2C-8D351319BA13}" destId="{6FD4B5D0-C72B-4827-B392-B03F5C0A6638}" srcOrd="0" destOrd="0" presId="urn:microsoft.com/office/officeart/2005/8/layout/vList2"/>
    <dgm:cxn modelId="{9FC42C67-3E14-4DF4-B771-F780AC51FAFB}" type="presOf" srcId="{62934673-2735-4BE0-ABAC-FB8C14BCFCC7}" destId="{D669EBE8-7470-4328-943A-91A06502A4C3}" srcOrd="0" destOrd="0" presId="urn:microsoft.com/office/officeart/2005/8/layout/vList2"/>
    <dgm:cxn modelId="{CE42E0C7-3E6C-42E8-99CD-8B419431B8DE}" type="presParOf" srcId="{D669EBE8-7470-4328-943A-91A06502A4C3}" destId="{6FD4B5D0-C72B-4827-B392-B03F5C0A66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382DA6-314D-4AC0-A2D1-2F34A92D1A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0A74C1-C190-4CFB-AAF4-9BC84BFAE1BB}">
      <dgm:prSet/>
      <dgm:spPr/>
      <dgm:t>
        <a:bodyPr/>
        <a:lstStyle/>
        <a:p>
          <a:pPr rtl="0"/>
          <a:r>
            <a:rPr lang="en-US" b="1" dirty="0" smtClean="0"/>
            <a:t>Descriptive Analysis - Data Analysis</a:t>
          </a:r>
          <a:endParaRPr lang="en-US" b="1" dirty="0"/>
        </a:p>
      </dgm:t>
    </dgm:pt>
    <dgm:pt modelId="{F1F688B8-03C6-4306-B8A2-7933C2900CC4}" type="parTrans" cxnId="{6B768EAB-117B-4B6F-87DB-C26B682B3ABF}">
      <dgm:prSet/>
      <dgm:spPr/>
      <dgm:t>
        <a:bodyPr/>
        <a:lstStyle/>
        <a:p>
          <a:endParaRPr lang="en-US"/>
        </a:p>
      </dgm:t>
    </dgm:pt>
    <dgm:pt modelId="{003475BE-FB5F-492D-89DB-C889C9822F6F}" type="sibTrans" cxnId="{6B768EAB-117B-4B6F-87DB-C26B682B3ABF}">
      <dgm:prSet/>
      <dgm:spPr/>
      <dgm:t>
        <a:bodyPr/>
        <a:lstStyle/>
        <a:p>
          <a:endParaRPr lang="en-US"/>
        </a:p>
      </dgm:t>
    </dgm:pt>
    <dgm:pt modelId="{A4FE3843-0D8E-43DB-8904-A465DAAB7021}" type="pres">
      <dgm:prSet presAssocID="{69382DA6-314D-4AC0-A2D1-2F34A92D1A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08600C-D40A-4107-AC90-38D53984B07B}" type="pres">
      <dgm:prSet presAssocID="{1E0A74C1-C190-4CFB-AAF4-9BC84BFAE1BB}" presName="parentText" presStyleLbl="node1" presStyleIdx="0" presStyleCnt="1" custLinFactNeighborX="-3317" custLinFactNeighborY="4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504A4A-E4EC-41FE-A7BB-C69C2B605A33}" type="presOf" srcId="{69382DA6-314D-4AC0-A2D1-2F34A92D1ABE}" destId="{A4FE3843-0D8E-43DB-8904-A465DAAB7021}" srcOrd="0" destOrd="0" presId="urn:microsoft.com/office/officeart/2005/8/layout/vList2"/>
    <dgm:cxn modelId="{6B768EAB-117B-4B6F-87DB-C26B682B3ABF}" srcId="{69382DA6-314D-4AC0-A2D1-2F34A92D1ABE}" destId="{1E0A74C1-C190-4CFB-AAF4-9BC84BFAE1BB}" srcOrd="0" destOrd="0" parTransId="{F1F688B8-03C6-4306-B8A2-7933C2900CC4}" sibTransId="{003475BE-FB5F-492D-89DB-C889C9822F6F}"/>
    <dgm:cxn modelId="{A549EF8B-F008-4F28-9732-E996CCA93FBF}" type="presOf" srcId="{1E0A74C1-C190-4CFB-AAF4-9BC84BFAE1BB}" destId="{5108600C-D40A-4107-AC90-38D53984B07B}" srcOrd="0" destOrd="0" presId="urn:microsoft.com/office/officeart/2005/8/layout/vList2"/>
    <dgm:cxn modelId="{04D7471F-1319-4BD5-80D1-B11D4EE6CE66}" type="presParOf" srcId="{A4FE3843-0D8E-43DB-8904-A465DAAB7021}" destId="{5108600C-D40A-4107-AC90-38D53984B0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AEF19-AB82-468B-BB82-994F9C94F5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31581A-3F8C-4E20-8C8D-846F0C4B1547}">
      <dgm:prSet/>
      <dgm:spPr/>
      <dgm:t>
        <a:bodyPr/>
        <a:lstStyle/>
        <a:p>
          <a:pPr rtl="0"/>
          <a:r>
            <a:rPr lang="en-US" b="1" dirty="0" smtClean="0"/>
            <a:t>Descriptive Analysis - Data Visualization</a:t>
          </a:r>
          <a:endParaRPr lang="en-US" b="1" dirty="0"/>
        </a:p>
      </dgm:t>
    </dgm:pt>
    <dgm:pt modelId="{1B9075EB-6760-4F8F-AE71-176BFE3A20F3}" type="parTrans" cxnId="{2C0446C4-8399-4E7C-98A3-311252C0DC3F}">
      <dgm:prSet/>
      <dgm:spPr/>
      <dgm:t>
        <a:bodyPr/>
        <a:lstStyle/>
        <a:p>
          <a:endParaRPr lang="en-US"/>
        </a:p>
      </dgm:t>
    </dgm:pt>
    <dgm:pt modelId="{839766BA-D3FC-4849-A5FC-29944D09A4C2}" type="sibTrans" cxnId="{2C0446C4-8399-4E7C-98A3-311252C0DC3F}">
      <dgm:prSet/>
      <dgm:spPr/>
      <dgm:t>
        <a:bodyPr/>
        <a:lstStyle/>
        <a:p>
          <a:endParaRPr lang="en-US"/>
        </a:p>
      </dgm:t>
    </dgm:pt>
    <dgm:pt modelId="{7698FB5D-8444-4324-AFCD-D536DCF41EC1}" type="pres">
      <dgm:prSet presAssocID="{5C5AEF19-AB82-468B-BB82-994F9C94F5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A371F6-C959-4CA9-A1BC-566A024A9D25}" type="pres">
      <dgm:prSet presAssocID="{3631581A-3F8C-4E20-8C8D-846F0C4B15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0446C4-8399-4E7C-98A3-311252C0DC3F}" srcId="{5C5AEF19-AB82-468B-BB82-994F9C94F5BA}" destId="{3631581A-3F8C-4E20-8C8D-846F0C4B1547}" srcOrd="0" destOrd="0" parTransId="{1B9075EB-6760-4F8F-AE71-176BFE3A20F3}" sibTransId="{839766BA-D3FC-4849-A5FC-29944D09A4C2}"/>
    <dgm:cxn modelId="{8E38F74E-5A5F-4395-ABCB-E84C73DB3886}" type="presOf" srcId="{3631581A-3F8C-4E20-8C8D-846F0C4B1547}" destId="{97A371F6-C959-4CA9-A1BC-566A024A9D25}" srcOrd="0" destOrd="0" presId="urn:microsoft.com/office/officeart/2005/8/layout/vList2"/>
    <dgm:cxn modelId="{C6FC35CD-182E-4810-99FE-8705B469A530}" type="presOf" srcId="{5C5AEF19-AB82-468B-BB82-994F9C94F5BA}" destId="{7698FB5D-8444-4324-AFCD-D536DCF41EC1}" srcOrd="0" destOrd="0" presId="urn:microsoft.com/office/officeart/2005/8/layout/vList2"/>
    <dgm:cxn modelId="{A3BB9C1B-EA91-4A27-A9C0-52278EE3E861}" type="presParOf" srcId="{7698FB5D-8444-4324-AFCD-D536DCF41EC1}" destId="{97A371F6-C959-4CA9-A1BC-566A024A9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6FE3F-65B6-4AA6-8746-8E06D46716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4148D-37A0-42C3-9A95-D912683B5D40}">
      <dgm:prSet/>
      <dgm:spPr/>
      <dgm:t>
        <a:bodyPr/>
        <a:lstStyle/>
        <a:p>
          <a:pPr rtl="0"/>
          <a:r>
            <a:rPr lang="en-US" b="1" dirty="0" smtClean="0"/>
            <a:t>Data Pre-Processing</a:t>
          </a:r>
          <a:endParaRPr lang="en-US" b="1" dirty="0"/>
        </a:p>
      </dgm:t>
    </dgm:pt>
    <dgm:pt modelId="{3C21DAB6-A351-459B-A25D-3FB6CB38B50C}" type="parTrans" cxnId="{3D2F8F1C-F677-4732-A573-B88EDB702FF1}">
      <dgm:prSet/>
      <dgm:spPr/>
      <dgm:t>
        <a:bodyPr/>
        <a:lstStyle/>
        <a:p>
          <a:endParaRPr lang="en-US"/>
        </a:p>
      </dgm:t>
    </dgm:pt>
    <dgm:pt modelId="{C81149B5-A134-4186-9EF9-E622645458A0}" type="sibTrans" cxnId="{3D2F8F1C-F677-4732-A573-B88EDB702FF1}">
      <dgm:prSet/>
      <dgm:spPr/>
      <dgm:t>
        <a:bodyPr/>
        <a:lstStyle/>
        <a:p>
          <a:endParaRPr lang="en-US"/>
        </a:p>
      </dgm:t>
    </dgm:pt>
    <dgm:pt modelId="{587E067D-0554-4A71-A9EA-60D3FA2A45B2}" type="pres">
      <dgm:prSet presAssocID="{A2B6FE3F-65B6-4AA6-8746-8E06D46716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B0AC7-B4D1-497C-B38F-26AB4B0CBBDA}" type="pres">
      <dgm:prSet presAssocID="{2D24148D-37A0-42C3-9A95-D912683B5D4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47FE7-73E8-46BF-869A-EBEDA9D63470}" type="presOf" srcId="{2D24148D-37A0-42C3-9A95-D912683B5D40}" destId="{843B0AC7-B4D1-497C-B38F-26AB4B0CBBDA}" srcOrd="0" destOrd="0" presId="urn:microsoft.com/office/officeart/2005/8/layout/vList2"/>
    <dgm:cxn modelId="{1755E976-567C-4B78-B6F9-B01ED8A94BED}" type="presOf" srcId="{A2B6FE3F-65B6-4AA6-8746-8E06D467161B}" destId="{587E067D-0554-4A71-A9EA-60D3FA2A45B2}" srcOrd="0" destOrd="0" presId="urn:microsoft.com/office/officeart/2005/8/layout/vList2"/>
    <dgm:cxn modelId="{3D2F8F1C-F677-4732-A573-B88EDB702FF1}" srcId="{A2B6FE3F-65B6-4AA6-8746-8E06D467161B}" destId="{2D24148D-37A0-42C3-9A95-D912683B5D40}" srcOrd="0" destOrd="0" parTransId="{3C21DAB6-A351-459B-A25D-3FB6CB38B50C}" sibTransId="{C81149B5-A134-4186-9EF9-E622645458A0}"/>
    <dgm:cxn modelId="{53CE8729-5FE2-4E1A-B2CA-222899FD21E6}" type="presParOf" srcId="{587E067D-0554-4A71-A9EA-60D3FA2A45B2}" destId="{843B0AC7-B4D1-497C-B38F-26AB4B0CBB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6FE3F-65B6-4AA6-8746-8E06D46716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24148D-37A0-42C3-9A95-D912683B5D40}">
      <dgm:prSet/>
      <dgm:spPr/>
      <dgm:t>
        <a:bodyPr/>
        <a:lstStyle/>
        <a:p>
          <a:pPr rtl="0"/>
          <a:r>
            <a:rPr lang="en-US" b="1" dirty="0" smtClean="0"/>
            <a:t>Model Prep - Sampling Techniques</a:t>
          </a:r>
          <a:endParaRPr lang="en-US" b="1" dirty="0"/>
        </a:p>
      </dgm:t>
    </dgm:pt>
    <dgm:pt modelId="{3C21DAB6-A351-459B-A25D-3FB6CB38B50C}" type="parTrans" cxnId="{3D2F8F1C-F677-4732-A573-B88EDB702FF1}">
      <dgm:prSet/>
      <dgm:spPr/>
      <dgm:t>
        <a:bodyPr/>
        <a:lstStyle/>
        <a:p>
          <a:endParaRPr lang="en-US"/>
        </a:p>
      </dgm:t>
    </dgm:pt>
    <dgm:pt modelId="{C81149B5-A134-4186-9EF9-E622645458A0}" type="sibTrans" cxnId="{3D2F8F1C-F677-4732-A573-B88EDB702FF1}">
      <dgm:prSet/>
      <dgm:spPr/>
      <dgm:t>
        <a:bodyPr/>
        <a:lstStyle/>
        <a:p>
          <a:endParaRPr lang="en-US"/>
        </a:p>
      </dgm:t>
    </dgm:pt>
    <dgm:pt modelId="{587E067D-0554-4A71-A9EA-60D3FA2A45B2}" type="pres">
      <dgm:prSet presAssocID="{A2B6FE3F-65B6-4AA6-8746-8E06D46716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B0AC7-B4D1-497C-B38F-26AB4B0CBBDA}" type="pres">
      <dgm:prSet presAssocID="{2D24148D-37A0-42C3-9A95-D912683B5D4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47FE7-73E8-46BF-869A-EBEDA9D63470}" type="presOf" srcId="{2D24148D-37A0-42C3-9A95-D912683B5D40}" destId="{843B0AC7-B4D1-497C-B38F-26AB4B0CBBDA}" srcOrd="0" destOrd="0" presId="urn:microsoft.com/office/officeart/2005/8/layout/vList2"/>
    <dgm:cxn modelId="{1755E976-567C-4B78-B6F9-B01ED8A94BED}" type="presOf" srcId="{A2B6FE3F-65B6-4AA6-8746-8E06D467161B}" destId="{587E067D-0554-4A71-A9EA-60D3FA2A45B2}" srcOrd="0" destOrd="0" presId="urn:microsoft.com/office/officeart/2005/8/layout/vList2"/>
    <dgm:cxn modelId="{3D2F8F1C-F677-4732-A573-B88EDB702FF1}" srcId="{A2B6FE3F-65B6-4AA6-8746-8E06D467161B}" destId="{2D24148D-37A0-42C3-9A95-D912683B5D40}" srcOrd="0" destOrd="0" parTransId="{3C21DAB6-A351-459B-A25D-3FB6CB38B50C}" sibTransId="{C81149B5-A134-4186-9EF9-E622645458A0}"/>
    <dgm:cxn modelId="{53CE8729-5FE2-4E1A-B2CA-222899FD21E6}" type="presParOf" srcId="{587E067D-0554-4A71-A9EA-60D3FA2A45B2}" destId="{843B0AC7-B4D1-497C-B38F-26AB4B0CBB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21C768-8EB6-4195-AB07-962B27CFE7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D343B1-981D-4932-849C-800F1028D91E}">
      <dgm:prSet/>
      <dgm:spPr/>
      <dgm:t>
        <a:bodyPr/>
        <a:lstStyle/>
        <a:p>
          <a:pPr rtl="0"/>
          <a:r>
            <a:rPr lang="en-US" b="1" dirty="0" smtClean="0"/>
            <a:t>Model Prep - Modelling Algorithm (</a:t>
          </a:r>
          <a:r>
            <a:rPr lang="en-IN" b="1" dirty="0" err="1" smtClean="0"/>
            <a:t>RandomForest</a:t>
          </a:r>
          <a:r>
            <a:rPr lang="en-IN" b="1" dirty="0" smtClean="0"/>
            <a:t>)</a:t>
          </a:r>
          <a:r>
            <a:rPr lang="en-US" b="1" dirty="0" smtClean="0"/>
            <a:t> </a:t>
          </a:r>
          <a:endParaRPr lang="en-US" b="1" dirty="0"/>
        </a:p>
      </dgm:t>
    </dgm:pt>
    <dgm:pt modelId="{C004B53F-71EB-44AC-BD0E-32D974E2DCF4}" type="parTrans" cxnId="{372A0365-70F1-4B90-AC97-40C7CBE600AA}">
      <dgm:prSet/>
      <dgm:spPr/>
      <dgm:t>
        <a:bodyPr/>
        <a:lstStyle/>
        <a:p>
          <a:endParaRPr lang="en-US"/>
        </a:p>
      </dgm:t>
    </dgm:pt>
    <dgm:pt modelId="{B62E59CD-78FD-4351-A6ED-2520904A1017}" type="sibTrans" cxnId="{372A0365-70F1-4B90-AC97-40C7CBE600AA}">
      <dgm:prSet/>
      <dgm:spPr/>
      <dgm:t>
        <a:bodyPr/>
        <a:lstStyle/>
        <a:p>
          <a:endParaRPr lang="en-US"/>
        </a:p>
      </dgm:t>
    </dgm:pt>
    <dgm:pt modelId="{103AB2EE-120D-4374-B637-0FC05A1113B0}" type="pres">
      <dgm:prSet presAssocID="{CA21C768-8EB6-4195-AB07-962B27CFE7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944B0-40A9-4BC7-A11C-B8D80C0FCC94}" type="pres">
      <dgm:prSet presAssocID="{F0D343B1-981D-4932-849C-800F1028D91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2A0365-70F1-4B90-AC97-40C7CBE600AA}" srcId="{CA21C768-8EB6-4195-AB07-962B27CFE79E}" destId="{F0D343B1-981D-4932-849C-800F1028D91E}" srcOrd="0" destOrd="0" parTransId="{C004B53F-71EB-44AC-BD0E-32D974E2DCF4}" sibTransId="{B62E59CD-78FD-4351-A6ED-2520904A1017}"/>
    <dgm:cxn modelId="{755ACB43-8225-4947-A8B3-16A52F6BE0FA}" type="presOf" srcId="{CA21C768-8EB6-4195-AB07-962B27CFE79E}" destId="{103AB2EE-120D-4374-B637-0FC05A1113B0}" srcOrd="0" destOrd="0" presId="urn:microsoft.com/office/officeart/2005/8/layout/vList2"/>
    <dgm:cxn modelId="{DA5C6CAF-406A-4EF7-9F26-19EDDBA0F958}" type="presOf" srcId="{F0D343B1-981D-4932-849C-800F1028D91E}" destId="{417944B0-40A9-4BC7-A11C-B8D80C0FCC94}" srcOrd="0" destOrd="0" presId="urn:microsoft.com/office/officeart/2005/8/layout/vList2"/>
    <dgm:cxn modelId="{1A8260C4-F4B4-4DD0-B292-3E46A6A3E815}" type="presParOf" srcId="{103AB2EE-120D-4374-B637-0FC05A1113B0}" destId="{417944B0-40A9-4BC7-A11C-B8D80C0FCC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9C1936-B551-43E2-8F93-90E9F4CEC7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D499D4-FCB9-4427-B804-6286577DC3BC}">
      <dgm:prSet/>
      <dgm:spPr/>
      <dgm:t>
        <a:bodyPr/>
        <a:lstStyle/>
        <a:p>
          <a:pPr rtl="0"/>
          <a:r>
            <a:rPr lang="en-US" b="1" dirty="0" smtClean="0"/>
            <a:t>Model Prep - Modelling Algorithm (</a:t>
          </a:r>
          <a:r>
            <a:rPr lang="en-IN" b="1" dirty="0" smtClean="0"/>
            <a:t>XGBOOST)</a:t>
          </a:r>
          <a:endParaRPr lang="en-US" b="1" dirty="0"/>
        </a:p>
      </dgm:t>
    </dgm:pt>
    <dgm:pt modelId="{C188421E-B5F4-4E7F-88AD-0A672179A0FA}" type="parTrans" cxnId="{51AC2826-D3D9-425F-B00E-19E87246CA15}">
      <dgm:prSet/>
      <dgm:spPr/>
      <dgm:t>
        <a:bodyPr/>
        <a:lstStyle/>
        <a:p>
          <a:endParaRPr lang="en-US"/>
        </a:p>
      </dgm:t>
    </dgm:pt>
    <dgm:pt modelId="{0153500F-EFE1-4891-BA6B-25A40715EF24}" type="sibTrans" cxnId="{51AC2826-D3D9-425F-B00E-19E87246CA15}">
      <dgm:prSet/>
      <dgm:spPr/>
      <dgm:t>
        <a:bodyPr/>
        <a:lstStyle/>
        <a:p>
          <a:endParaRPr lang="en-US"/>
        </a:p>
      </dgm:t>
    </dgm:pt>
    <dgm:pt modelId="{A288969E-8903-41FF-9DE9-A68AA7378878}" type="pres">
      <dgm:prSet presAssocID="{639C1936-B551-43E2-8F93-90E9F4CEC7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41011-7525-48BF-B4C6-44C84D4BB50E}" type="pres">
      <dgm:prSet presAssocID="{E8D499D4-FCB9-4427-B804-6286577DC3BC}" presName="parentText" presStyleLbl="node1" presStyleIdx="0" presStyleCnt="1" custLinFactNeighborX="1960" custLinFactNeighborY="4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AC2826-D3D9-425F-B00E-19E87246CA15}" srcId="{639C1936-B551-43E2-8F93-90E9F4CEC7C8}" destId="{E8D499D4-FCB9-4427-B804-6286577DC3BC}" srcOrd="0" destOrd="0" parTransId="{C188421E-B5F4-4E7F-88AD-0A672179A0FA}" sibTransId="{0153500F-EFE1-4891-BA6B-25A40715EF24}"/>
    <dgm:cxn modelId="{305A8822-F0FF-45D3-80C9-D91FAB86C2DC}" type="presOf" srcId="{E8D499D4-FCB9-4427-B804-6286577DC3BC}" destId="{35B41011-7525-48BF-B4C6-44C84D4BB50E}" srcOrd="0" destOrd="0" presId="urn:microsoft.com/office/officeart/2005/8/layout/vList2"/>
    <dgm:cxn modelId="{67C9C694-FD06-4B4A-A5F1-599F22EBE98D}" type="presOf" srcId="{639C1936-B551-43E2-8F93-90E9F4CEC7C8}" destId="{A288969E-8903-41FF-9DE9-A68AA7378878}" srcOrd="0" destOrd="0" presId="urn:microsoft.com/office/officeart/2005/8/layout/vList2"/>
    <dgm:cxn modelId="{4F3EB732-FEDE-47EB-803B-FFA26FBBF224}" type="presParOf" srcId="{A288969E-8903-41FF-9DE9-A68AA7378878}" destId="{35B41011-7525-48BF-B4C6-44C84D4BB5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8745CC-448E-4F51-904F-792EB4534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A17AC6-B03D-472A-A32B-0835DAB3967B}">
      <dgm:prSet/>
      <dgm:spPr/>
      <dgm:t>
        <a:bodyPr/>
        <a:lstStyle/>
        <a:p>
          <a:pPr rtl="0"/>
          <a:r>
            <a:rPr lang="en-US" b="1" dirty="0" smtClean="0"/>
            <a:t>Results</a:t>
          </a:r>
          <a:endParaRPr lang="en-US" b="1" dirty="0"/>
        </a:p>
      </dgm:t>
    </dgm:pt>
    <dgm:pt modelId="{6F1F465A-B8F2-4B6D-8680-0897A14BDC24}" type="parTrans" cxnId="{E1E7AD1F-3F55-4D9F-B2D2-330FFD8F193F}">
      <dgm:prSet/>
      <dgm:spPr/>
      <dgm:t>
        <a:bodyPr/>
        <a:lstStyle/>
        <a:p>
          <a:endParaRPr lang="en-US"/>
        </a:p>
      </dgm:t>
    </dgm:pt>
    <dgm:pt modelId="{F2B2B569-0044-4907-AF26-8099ACFB57BE}" type="sibTrans" cxnId="{E1E7AD1F-3F55-4D9F-B2D2-330FFD8F193F}">
      <dgm:prSet/>
      <dgm:spPr/>
      <dgm:t>
        <a:bodyPr/>
        <a:lstStyle/>
        <a:p>
          <a:endParaRPr lang="en-US"/>
        </a:p>
      </dgm:t>
    </dgm:pt>
    <dgm:pt modelId="{6A0C15E9-95DA-43E0-9F70-249A6EC8A8A8}" type="pres">
      <dgm:prSet presAssocID="{6F8745CC-448E-4F51-904F-792EB45348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48111-7D5E-4522-AEFC-E2CA97636157}" type="pres">
      <dgm:prSet presAssocID="{0FA17AC6-B03D-472A-A32B-0835DAB3967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942D09-EC30-4FF5-8AE2-38C576CA6891}" type="presOf" srcId="{0FA17AC6-B03D-472A-A32B-0835DAB3967B}" destId="{D8B48111-7D5E-4522-AEFC-E2CA97636157}" srcOrd="0" destOrd="0" presId="urn:microsoft.com/office/officeart/2005/8/layout/vList2"/>
    <dgm:cxn modelId="{E1E7AD1F-3F55-4D9F-B2D2-330FFD8F193F}" srcId="{6F8745CC-448E-4F51-904F-792EB4534833}" destId="{0FA17AC6-B03D-472A-A32B-0835DAB3967B}" srcOrd="0" destOrd="0" parTransId="{6F1F465A-B8F2-4B6D-8680-0897A14BDC24}" sibTransId="{F2B2B569-0044-4907-AF26-8099ACFB57BE}"/>
    <dgm:cxn modelId="{E90D779F-A4DA-4F08-B346-04B56410706A}" type="presOf" srcId="{6F8745CC-448E-4F51-904F-792EB4534833}" destId="{6A0C15E9-95DA-43E0-9F70-249A6EC8A8A8}" srcOrd="0" destOrd="0" presId="urn:microsoft.com/office/officeart/2005/8/layout/vList2"/>
    <dgm:cxn modelId="{B7EFBF08-B657-41A7-8799-699A33B7E898}" type="presParOf" srcId="{6A0C15E9-95DA-43E0-9F70-249A6EC8A8A8}" destId="{D8B48111-7D5E-4522-AEFC-E2CA976361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4B5D0-C72B-4827-B392-B03F5C0A6638}">
      <dsp:nvSpPr>
        <dsp:cNvPr id="0" name=""/>
        <dsp:cNvSpPr/>
      </dsp:nvSpPr>
      <dsp:spPr>
        <a:xfrm>
          <a:off x="0" y="11870"/>
          <a:ext cx="10515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smtClean="0"/>
            <a:t>Objective</a:t>
          </a:r>
          <a:endParaRPr lang="en-US" sz="4500" kern="1200"/>
        </a:p>
      </dsp:txBody>
      <dsp:txXfrm>
        <a:off x="52688" y="64558"/>
        <a:ext cx="10410224" cy="97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8600C-D40A-4107-AC90-38D53984B07B}">
      <dsp:nvSpPr>
        <dsp:cNvPr id="0" name=""/>
        <dsp:cNvSpPr/>
      </dsp:nvSpPr>
      <dsp:spPr>
        <a:xfrm>
          <a:off x="0" y="7787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Descriptive Analysis - Data Analysis</a:t>
          </a:r>
          <a:endParaRPr lang="en-US" sz="3600" b="1" kern="1200" dirty="0"/>
        </a:p>
      </dsp:txBody>
      <dsp:txXfrm>
        <a:off x="42151" y="49938"/>
        <a:ext cx="10431298" cy="779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371F6-C959-4CA9-A1BC-566A024A9D25}">
      <dsp:nvSpPr>
        <dsp:cNvPr id="0" name=""/>
        <dsp:cNvSpPr/>
      </dsp:nvSpPr>
      <dsp:spPr>
        <a:xfrm>
          <a:off x="0" y="3893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Descriptive Analysis - Data Visualization</a:t>
          </a:r>
          <a:endParaRPr lang="en-US" sz="3600" b="1" kern="1200" dirty="0"/>
        </a:p>
      </dsp:txBody>
      <dsp:txXfrm>
        <a:off x="42151" y="46044"/>
        <a:ext cx="10431298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B0AC7-B4D1-497C-B38F-26AB4B0CBBDA}">
      <dsp:nvSpPr>
        <dsp:cNvPr id="0" name=""/>
        <dsp:cNvSpPr/>
      </dsp:nvSpPr>
      <dsp:spPr>
        <a:xfrm>
          <a:off x="0" y="3893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Data Pre-Processing</a:t>
          </a:r>
          <a:endParaRPr lang="en-US" sz="3600" b="1" kern="1200" dirty="0"/>
        </a:p>
      </dsp:txBody>
      <dsp:txXfrm>
        <a:off x="42151" y="46044"/>
        <a:ext cx="10431298" cy="779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B0AC7-B4D1-497C-B38F-26AB4B0CBBDA}">
      <dsp:nvSpPr>
        <dsp:cNvPr id="0" name=""/>
        <dsp:cNvSpPr/>
      </dsp:nvSpPr>
      <dsp:spPr>
        <a:xfrm>
          <a:off x="0" y="3893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Model Prep - Sampling Techniques</a:t>
          </a:r>
          <a:endParaRPr lang="en-US" sz="3600" b="1" kern="1200" dirty="0"/>
        </a:p>
      </dsp:txBody>
      <dsp:txXfrm>
        <a:off x="42151" y="46044"/>
        <a:ext cx="10431298" cy="779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944B0-40A9-4BC7-A11C-B8D80C0FCC94}">
      <dsp:nvSpPr>
        <dsp:cNvPr id="0" name=""/>
        <dsp:cNvSpPr/>
      </dsp:nvSpPr>
      <dsp:spPr>
        <a:xfrm>
          <a:off x="0" y="3893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Model Prep - Modelling Algorithm (</a:t>
          </a:r>
          <a:r>
            <a:rPr lang="en-IN" sz="3600" b="1" kern="1200" dirty="0" err="1" smtClean="0"/>
            <a:t>RandomForest</a:t>
          </a:r>
          <a:r>
            <a:rPr lang="en-IN" sz="3600" b="1" kern="1200" dirty="0" smtClean="0"/>
            <a:t>)</a:t>
          </a:r>
          <a:r>
            <a:rPr lang="en-US" sz="3600" b="1" kern="1200" dirty="0" smtClean="0"/>
            <a:t> </a:t>
          </a:r>
          <a:endParaRPr lang="en-US" sz="3600" b="1" kern="1200" dirty="0"/>
        </a:p>
      </dsp:txBody>
      <dsp:txXfrm>
        <a:off x="42151" y="46044"/>
        <a:ext cx="10431298" cy="7791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41011-7525-48BF-B4C6-44C84D4BB50E}">
      <dsp:nvSpPr>
        <dsp:cNvPr id="0" name=""/>
        <dsp:cNvSpPr/>
      </dsp:nvSpPr>
      <dsp:spPr>
        <a:xfrm>
          <a:off x="0" y="7787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Model Prep - Modelling Algorithm (</a:t>
          </a:r>
          <a:r>
            <a:rPr lang="en-IN" sz="3600" b="1" kern="1200" dirty="0" smtClean="0"/>
            <a:t>XGBOOST)</a:t>
          </a:r>
          <a:endParaRPr lang="en-US" sz="3600" b="1" kern="1200" dirty="0"/>
        </a:p>
      </dsp:txBody>
      <dsp:txXfrm>
        <a:off x="42151" y="49938"/>
        <a:ext cx="10431298" cy="7791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48111-7D5E-4522-AEFC-E2CA97636157}">
      <dsp:nvSpPr>
        <dsp:cNvPr id="0" name=""/>
        <dsp:cNvSpPr/>
      </dsp:nvSpPr>
      <dsp:spPr>
        <a:xfrm>
          <a:off x="0" y="10983"/>
          <a:ext cx="10515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Results</a:t>
          </a:r>
          <a:endParaRPr lang="en-US" sz="4400" b="1" kern="1200" dirty="0"/>
        </a:p>
      </dsp:txBody>
      <dsp:txXfrm>
        <a:off x="51517" y="62500"/>
        <a:ext cx="10412566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9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3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9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536D-FE4D-476B-8DD2-A0D8B40A5AC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5D51-1F09-4A93-9D2A-6EA7AFE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46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248" y="323872"/>
            <a:ext cx="10766738" cy="18269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Tele-Marketing Sales Prediction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230" y="2341204"/>
            <a:ext cx="9144000" cy="1921703"/>
          </a:xfrm>
        </p:spPr>
        <p:txBody>
          <a:bodyPr>
            <a:normAutofit/>
          </a:bodyPr>
          <a:lstStyle/>
          <a:p>
            <a:r>
              <a:rPr lang="en-US" b="1" dirty="0" smtClean="0"/>
              <a:t>Predict Product Sale</a:t>
            </a:r>
          </a:p>
          <a:p>
            <a:r>
              <a:rPr lang="en-US" b="1" dirty="0" smtClean="0"/>
              <a:t>by</a:t>
            </a:r>
          </a:p>
          <a:p>
            <a:r>
              <a:rPr lang="en-US" b="1" dirty="0" smtClean="0"/>
              <a:t>Classification </a:t>
            </a:r>
            <a:r>
              <a:rPr lang="en-US" b="1" dirty="0" smtClean="0"/>
              <a:t>Model</a:t>
            </a:r>
          </a:p>
          <a:p>
            <a:r>
              <a:rPr lang="en-US" b="1" dirty="0" smtClean="0"/>
              <a:t>Case Study: Oasis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488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6890190"/>
              </p:ext>
            </p:extLst>
          </p:nvPr>
        </p:nvGraphicFramePr>
        <p:xfrm>
          <a:off x="838200" y="365126"/>
          <a:ext cx="10515600" cy="1103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382296" cy="4137293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 Analysis</a:t>
            </a:r>
          </a:p>
          <a:p>
            <a:pPr lvl="1"/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Pre-Processing</a:t>
            </a:r>
          </a:p>
          <a:p>
            <a:pPr lvl="1"/>
            <a:r>
              <a:rPr lang="en-US" dirty="0" smtClean="0"/>
              <a:t>Feature Creation and Preparation</a:t>
            </a:r>
          </a:p>
          <a:p>
            <a:pPr lvl="1"/>
            <a:r>
              <a:rPr lang="en-US" dirty="0" smtClean="0"/>
              <a:t>Outlier Treatment</a:t>
            </a:r>
          </a:p>
          <a:p>
            <a:pPr lvl="1"/>
            <a:r>
              <a:rPr lang="en-US" dirty="0" smtClean="0"/>
              <a:t>Imputation Method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0496" y="1825625"/>
            <a:ext cx="5133304" cy="426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Preparation</a:t>
            </a:r>
          </a:p>
          <a:p>
            <a:pPr lvl="1"/>
            <a:r>
              <a:rPr lang="en-US" dirty="0" smtClean="0"/>
              <a:t>Sampling Techniques</a:t>
            </a:r>
          </a:p>
          <a:p>
            <a:pPr lvl="2"/>
            <a:r>
              <a:rPr lang="en-US" dirty="0" smtClean="0"/>
              <a:t>Over sampling</a:t>
            </a:r>
          </a:p>
          <a:p>
            <a:pPr lvl="2"/>
            <a:r>
              <a:rPr lang="en-US" dirty="0" smtClean="0"/>
              <a:t>SMOTE</a:t>
            </a:r>
          </a:p>
          <a:p>
            <a:pPr lvl="2"/>
            <a:r>
              <a:rPr lang="en-US" dirty="0" smtClean="0"/>
              <a:t>SMOTE </a:t>
            </a:r>
            <a:r>
              <a:rPr lang="en-US" dirty="0" err="1" smtClean="0"/>
              <a:t>Tomek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Modelling Algorithms</a:t>
            </a:r>
          </a:p>
          <a:p>
            <a:pPr lvl="2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XGBOOST</a:t>
            </a:r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34273317"/>
              </p:ext>
            </p:extLst>
          </p:nvPr>
        </p:nvGraphicFramePr>
        <p:xfrm>
          <a:off x="838200" y="365125"/>
          <a:ext cx="10515600" cy="87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77155"/>
              </p:ext>
            </p:extLst>
          </p:nvPr>
        </p:nvGraphicFramePr>
        <p:xfrm>
          <a:off x="489397" y="1628330"/>
          <a:ext cx="3902298" cy="4379664"/>
        </p:xfrm>
        <a:graphic>
          <a:graphicData uri="http://schemas.openxmlformats.org/drawingml/2006/table">
            <a:tbl>
              <a:tblPr/>
              <a:tblGrid>
                <a:gridCol w="1300766">
                  <a:extLst>
                    <a:ext uri="{9D8B030D-6E8A-4147-A177-3AD203B41FA5}">
                      <a16:colId xmlns:a16="http://schemas.microsoft.com/office/drawing/2014/main" val="4274914760"/>
                    </a:ext>
                  </a:extLst>
                </a:gridCol>
                <a:gridCol w="1300766">
                  <a:extLst>
                    <a:ext uri="{9D8B030D-6E8A-4147-A177-3AD203B41FA5}">
                      <a16:colId xmlns:a16="http://schemas.microsoft.com/office/drawing/2014/main" val="2350413450"/>
                    </a:ext>
                  </a:extLst>
                </a:gridCol>
                <a:gridCol w="1300766">
                  <a:extLst>
                    <a:ext uri="{9D8B030D-6E8A-4147-A177-3AD203B41FA5}">
                      <a16:colId xmlns:a16="http://schemas.microsoft.com/office/drawing/2014/main" val="1882988105"/>
                    </a:ext>
                  </a:extLst>
                </a:gridCol>
              </a:tblGrid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Sale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32752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Product_ID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2612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142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93.156987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6.843013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9374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143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94.085318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5.914682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03956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144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92.163319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7.836681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362911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89.097009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10.902991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88642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146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92.508165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7.491835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85561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147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92.967568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7.032432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25370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148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89.271320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10.728680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810739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149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90.556854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9.443146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419858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150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90.454500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9.545500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68558"/>
                  </a:ext>
                </a:extLst>
              </a:tr>
              <a:tr h="233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151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92.996305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7.003695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5813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8281"/>
              </p:ext>
            </p:extLst>
          </p:nvPr>
        </p:nvGraphicFramePr>
        <p:xfrm>
          <a:off x="4919729" y="1628330"/>
          <a:ext cx="3696237" cy="1828800"/>
        </p:xfrm>
        <a:graphic>
          <a:graphicData uri="http://schemas.openxmlformats.org/drawingml/2006/table">
            <a:tbl>
              <a:tblPr/>
              <a:tblGrid>
                <a:gridCol w="1232079">
                  <a:extLst>
                    <a:ext uri="{9D8B030D-6E8A-4147-A177-3AD203B41FA5}">
                      <a16:colId xmlns:a16="http://schemas.microsoft.com/office/drawing/2014/main" val="2128170725"/>
                    </a:ext>
                  </a:extLst>
                </a:gridCol>
                <a:gridCol w="1232079">
                  <a:extLst>
                    <a:ext uri="{9D8B030D-6E8A-4147-A177-3AD203B41FA5}">
                      <a16:colId xmlns:a16="http://schemas.microsoft.com/office/drawing/2014/main" val="4056266968"/>
                    </a:ext>
                  </a:extLst>
                </a:gridCol>
                <a:gridCol w="1232079">
                  <a:extLst>
                    <a:ext uri="{9D8B030D-6E8A-4147-A177-3AD203B41FA5}">
                      <a16:colId xmlns:a16="http://schemas.microsoft.com/office/drawing/2014/main" val="3591725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42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5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91.769162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8.230838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36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90.911189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9.088811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50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Others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87.090164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12.909836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379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0883"/>
              </p:ext>
            </p:extLst>
          </p:nvPr>
        </p:nvGraphicFramePr>
        <p:xfrm>
          <a:off x="4919729" y="3849088"/>
          <a:ext cx="3696237" cy="1463040"/>
        </p:xfrm>
        <a:graphic>
          <a:graphicData uri="http://schemas.openxmlformats.org/drawingml/2006/table">
            <a:tbl>
              <a:tblPr/>
              <a:tblGrid>
                <a:gridCol w="1232079">
                  <a:extLst>
                    <a:ext uri="{9D8B030D-6E8A-4147-A177-3AD203B41FA5}">
                      <a16:colId xmlns:a16="http://schemas.microsoft.com/office/drawing/2014/main" val="3357571020"/>
                    </a:ext>
                  </a:extLst>
                </a:gridCol>
                <a:gridCol w="1232079">
                  <a:extLst>
                    <a:ext uri="{9D8B030D-6E8A-4147-A177-3AD203B41FA5}">
                      <a16:colId xmlns:a16="http://schemas.microsoft.com/office/drawing/2014/main" val="2624181274"/>
                    </a:ext>
                  </a:extLst>
                </a:gridCol>
                <a:gridCol w="1232079">
                  <a:extLst>
                    <a:ext uri="{9D8B030D-6E8A-4147-A177-3AD203B41FA5}">
                      <a16:colId xmlns:a16="http://schemas.microsoft.com/office/drawing/2014/main" val="3970724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11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Timezone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534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48.148148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51.851852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8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91.288860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8.711140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2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15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25233357"/>
              </p:ext>
            </p:extLst>
          </p:nvPr>
        </p:nvGraphicFramePr>
        <p:xfrm>
          <a:off x="838200" y="365125"/>
          <a:ext cx="10515600" cy="87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8" y="1236371"/>
            <a:ext cx="2966040" cy="5146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41" y="1236372"/>
            <a:ext cx="3691264" cy="5146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05" y="1236371"/>
            <a:ext cx="4198117" cy="51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51684852"/>
              </p:ext>
            </p:extLst>
          </p:nvPr>
        </p:nvGraphicFramePr>
        <p:xfrm>
          <a:off x="838200" y="365125"/>
          <a:ext cx="10515600" cy="87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529411"/>
            <a:ext cx="5395173" cy="4948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Feature Creation</a:t>
            </a:r>
          </a:p>
          <a:p>
            <a:pPr lvl="2"/>
            <a:r>
              <a:rPr lang="en-US" dirty="0" smtClean="0"/>
              <a:t>Variable: “</a:t>
            </a:r>
            <a:r>
              <a:rPr lang="en-US" dirty="0" err="1" smtClean="0"/>
              <a:t>inQ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Created from </a:t>
            </a:r>
            <a:r>
              <a:rPr lang="en-US" dirty="0" err="1" smtClean="0"/>
              <a:t>Agent_ID</a:t>
            </a:r>
            <a:endParaRPr lang="en-US" dirty="0"/>
          </a:p>
          <a:p>
            <a:pPr lvl="2"/>
            <a:r>
              <a:rPr lang="en-US" dirty="0" smtClean="0"/>
              <a:t>Indicated as Binary Value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/>
              <a:t>Feature </a:t>
            </a:r>
            <a:r>
              <a:rPr lang="en-US" b="1" dirty="0" smtClean="0"/>
              <a:t>Preparation</a:t>
            </a:r>
          </a:p>
          <a:p>
            <a:pPr lvl="2"/>
            <a:r>
              <a:rPr lang="en-US" dirty="0" smtClean="0"/>
              <a:t>Variables</a:t>
            </a:r>
          </a:p>
          <a:p>
            <a:pPr lvl="3"/>
            <a:r>
              <a:rPr lang="en-US" dirty="0" smtClean="0"/>
              <a:t>“Sale”</a:t>
            </a:r>
          </a:p>
          <a:p>
            <a:pPr lvl="3"/>
            <a:r>
              <a:rPr lang="en-US" dirty="0" smtClean="0"/>
              <a:t>“ </a:t>
            </a:r>
            <a:r>
              <a:rPr lang="en-US" dirty="0" err="1" smtClean="0"/>
              <a:t>Phone_Code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Converted to : “Binary Values 0,1”</a:t>
            </a:r>
          </a:p>
          <a:p>
            <a:pPr lvl="2"/>
            <a:r>
              <a:rPr lang="en-US" dirty="0" smtClean="0"/>
              <a:t>Label Encoding on “</a:t>
            </a:r>
            <a:r>
              <a:rPr lang="en-US" dirty="0" err="1" smtClean="0"/>
              <a:t>Area_Code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One – Hot coding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Agent_ID</a:t>
            </a:r>
            <a:r>
              <a:rPr lang="en-US" dirty="0"/>
              <a:t>”</a:t>
            </a:r>
            <a:endParaRPr lang="en-US" dirty="0" smtClean="0"/>
          </a:p>
          <a:p>
            <a:pPr lvl="3"/>
            <a:r>
              <a:rPr lang="en-US" dirty="0"/>
              <a:t>“</a:t>
            </a:r>
            <a:r>
              <a:rPr lang="en-US" dirty="0" err="1"/>
              <a:t>Product_ID</a:t>
            </a:r>
            <a:r>
              <a:rPr lang="en-US" dirty="0"/>
              <a:t>”</a:t>
            </a:r>
            <a:endParaRPr lang="en-US" dirty="0" smtClean="0"/>
          </a:p>
          <a:p>
            <a:pPr lvl="3"/>
            <a:r>
              <a:rPr lang="en-US" dirty="0"/>
              <a:t>“Gender”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3372" y="1532585"/>
            <a:ext cx="5120427" cy="4945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Outlier Treatment</a:t>
            </a:r>
          </a:p>
          <a:p>
            <a:pPr lvl="2"/>
            <a:r>
              <a:rPr lang="en-US" dirty="0" smtClean="0"/>
              <a:t>Variable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Call_count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Log Transformation (Log10)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Imputation Method</a:t>
            </a:r>
          </a:p>
          <a:p>
            <a:pPr lvl="2"/>
            <a:r>
              <a:rPr lang="en-US" dirty="0" smtClean="0"/>
              <a:t>Variables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Agent_ID</a:t>
            </a:r>
            <a:r>
              <a:rPr lang="en-US" dirty="0" smtClean="0"/>
              <a:t>”, “</a:t>
            </a:r>
            <a:r>
              <a:rPr lang="en-US" dirty="0" err="1" smtClean="0"/>
              <a:t>Area_Code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Methods: </a:t>
            </a:r>
          </a:p>
          <a:p>
            <a:pPr lvl="3"/>
            <a:r>
              <a:rPr lang="en-US" dirty="0" smtClean="0"/>
              <a:t>“1111- as Unknown”, ” Median”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2101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838200" y="365125"/>
          <a:ext cx="10515600" cy="87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Oversampling</a:t>
            </a:r>
          </a:p>
          <a:p>
            <a:pPr lvl="1"/>
            <a:r>
              <a:rPr lang="en-IN" dirty="0"/>
              <a:t>One common way to tackle the issue of imbalanced data is over-sampling. Over-sampling refers to various methods that aim to increase the number of instances from the </a:t>
            </a:r>
            <a:r>
              <a:rPr lang="en-IN" dirty="0" smtClean="0"/>
              <a:t>under-represented </a:t>
            </a:r>
            <a:r>
              <a:rPr lang="en-IN" dirty="0"/>
              <a:t>class in the data set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SMOTE </a:t>
            </a:r>
            <a:r>
              <a:rPr lang="en-IN" dirty="0"/>
              <a:t>(Synthetic Minority Oversampling </a:t>
            </a:r>
            <a:r>
              <a:rPr lang="en-IN" dirty="0" err="1"/>
              <a:t>TEchnique</a:t>
            </a:r>
            <a:r>
              <a:rPr lang="en-IN" dirty="0" smtClean="0"/>
              <a:t>):</a:t>
            </a:r>
          </a:p>
          <a:p>
            <a:pPr lvl="1"/>
            <a:r>
              <a:rPr lang="en-IN" dirty="0"/>
              <a:t>A data generator algorithm that adjusts the distribution of the classes in a dataset by creating data that resembles the original one. It aims to balance class distribution by randomly increasing minority class examples by replicating them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SMOTE </a:t>
            </a:r>
            <a:r>
              <a:rPr lang="en-IN" dirty="0" err="1" smtClean="0"/>
              <a:t>Tomek</a:t>
            </a:r>
            <a:r>
              <a:rPr lang="en-IN" dirty="0" smtClean="0"/>
              <a:t>:</a:t>
            </a:r>
            <a:r>
              <a:rPr lang="en-US" dirty="0"/>
              <a:t> </a:t>
            </a:r>
            <a:r>
              <a:rPr lang="en-US" dirty="0" smtClean="0"/>
              <a:t>(Combined Over sampling </a:t>
            </a:r>
            <a:r>
              <a:rPr lang="en-US" dirty="0"/>
              <a:t>and </a:t>
            </a:r>
            <a:r>
              <a:rPr lang="en-US" dirty="0" smtClean="0"/>
              <a:t>Under sampling)</a:t>
            </a:r>
            <a:endParaRPr lang="en-IN" dirty="0" smtClean="0"/>
          </a:p>
          <a:p>
            <a:endParaRPr lang="en-IN" dirty="0" smtClean="0"/>
          </a:p>
          <a:p>
            <a:pPr lvl="1"/>
            <a:endParaRPr lang="en-US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0938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7490674"/>
              </p:ext>
            </p:extLst>
          </p:nvPr>
        </p:nvGraphicFramePr>
        <p:xfrm>
          <a:off x="838200" y="365125"/>
          <a:ext cx="10515600" cy="87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36372"/>
            <a:ext cx="3751803" cy="52417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5" y="1236372"/>
            <a:ext cx="6763796" cy="49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10595102"/>
              </p:ext>
            </p:extLst>
          </p:nvPr>
        </p:nvGraphicFramePr>
        <p:xfrm>
          <a:off x="838200" y="365125"/>
          <a:ext cx="10515600" cy="87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36372"/>
            <a:ext cx="4673958" cy="52932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58" y="1236372"/>
            <a:ext cx="5841641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5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08803746"/>
              </p:ext>
            </p:extLst>
          </p:nvPr>
        </p:nvGraphicFramePr>
        <p:xfrm>
          <a:off x="838200" y="365126"/>
          <a:ext cx="10515600" cy="107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39455"/>
              </p:ext>
            </p:extLst>
          </p:nvPr>
        </p:nvGraphicFramePr>
        <p:xfrm>
          <a:off x="838200" y="1690686"/>
          <a:ext cx="10515600" cy="464572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5055565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074665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031590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478697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806113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675644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41318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6429560"/>
                    </a:ext>
                  </a:extLst>
                </a:gridCol>
              </a:tblGrid>
              <a:tr h="8789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 smtClean="0">
                          <a:effectLst/>
                        </a:rPr>
                        <a:t>Model_ID</a:t>
                      </a:r>
                      <a:endParaRPr lang="en-US" b="1" dirty="0" smtClean="0">
                        <a:effectLst/>
                      </a:endParaRPr>
                    </a:p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Model</a:t>
                      </a:r>
                    </a:p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Sampling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Accuracy</a:t>
                      </a:r>
                    </a:p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F1 Score</a:t>
                      </a:r>
                    </a:p>
                    <a:p>
                      <a:pPr algn="r" fontAlgn="ctr"/>
                      <a:endParaRPr lang="en-US" b="1" dirty="0" smtClean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Recall</a:t>
                      </a:r>
                    </a:p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ROC-AUC</a:t>
                      </a:r>
                    </a:p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       PR-AUC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4782185"/>
                  </a:ext>
                </a:extLst>
              </a:tr>
              <a:tr h="5022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Upsample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0.892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0.105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733870"/>
                  </a:ext>
                </a:extLst>
              </a:tr>
              <a:tr h="5022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SMOTE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0.901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0.175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18125"/>
                  </a:ext>
                </a:extLst>
              </a:tr>
              <a:tr h="8789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SMOTETomtek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0.901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0.513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23905"/>
                  </a:ext>
                </a:extLst>
              </a:tr>
              <a:tr h="5022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XGB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Upsample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0.189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180088"/>
                  </a:ext>
                </a:extLst>
              </a:tr>
              <a:tr h="5022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XGB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SMOTE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0.213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52737"/>
                  </a:ext>
                </a:extLst>
              </a:tr>
              <a:tr h="8789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XGB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SMOTETomtek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0.213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14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47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367</Words>
  <Application>Microsoft Office PowerPoint</Application>
  <PresentationFormat>Widescreen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Tele-Marketing Sales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Tele-Marketing Sales Prediction</dc:title>
  <dc:creator>Vatsal Aima</dc:creator>
  <cp:lastModifiedBy>Vatsal Aima</cp:lastModifiedBy>
  <cp:revision>51</cp:revision>
  <dcterms:created xsi:type="dcterms:W3CDTF">2019-12-19T10:19:22Z</dcterms:created>
  <dcterms:modified xsi:type="dcterms:W3CDTF">2019-12-19T12:35:43Z</dcterms:modified>
</cp:coreProperties>
</file>