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90" r:id="rId3"/>
    <p:sldId id="38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9689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572-7556-944A-B7AE-49D67E514451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AFCC7-3E30-3240-B9B9-58EEE70978C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9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 me give you two examples. </a:t>
            </a:r>
            <a:r>
              <a:rPr lang="en-GB" noProof="0" dirty="0"/>
              <a:t>Managing projects in a fully remote context like the one imposed by COVID-19 required us to adapt and design a tool to support</a:t>
            </a:r>
            <a:r>
              <a:rPr lang="en-GB" b="1" noProof="0" dirty="0"/>
              <a:t> smart working</a:t>
            </a:r>
            <a:r>
              <a:rPr lang="en-GB" noProof="0" dirty="0"/>
              <a:t>. </a:t>
            </a:r>
            <a:r>
              <a:rPr lang="en-GB" b="1" noProof="0" dirty="0"/>
              <a:t>My2Sec</a:t>
            </a:r>
            <a:r>
              <a:rPr lang="en-GB" noProof="0" dirty="0"/>
              <a:t> composes several </a:t>
            </a:r>
            <a:r>
              <a:rPr lang="en-GB" b="1" noProof="0" dirty="0"/>
              <a:t>open source </a:t>
            </a:r>
            <a:r>
              <a:rPr lang="en-GB" noProof="0" dirty="0"/>
              <a:t>solutions to provide a GDPR compliant </a:t>
            </a:r>
            <a:r>
              <a:rPr lang="en-GB" b="1" noProof="0" dirty="0"/>
              <a:t>activity</a:t>
            </a:r>
            <a:r>
              <a:rPr lang="en-GB" noProof="0" dirty="0"/>
              <a:t> </a:t>
            </a:r>
            <a:r>
              <a:rPr lang="en-GB" b="1" noProof="0" dirty="0"/>
              <a:t>tracker to log the time spent </a:t>
            </a:r>
            <a:r>
              <a:rPr lang="en-GB" noProof="0" dirty="0"/>
              <a:t>by smart workers on different projects.</a:t>
            </a:r>
            <a:endParaRPr lang="en-GB" b="1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C7483-169E-917D-E87C-AC1C6A0F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866E0-2064-9DE7-8D4D-13570C825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F621EA-001A-07AB-E4F9-BCDF11C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E619BE-A2CF-5EC6-0F26-E42DC6EF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EF73D7-12FA-EECF-6708-02A0CBA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9A521-B5E6-D955-F65E-61ED71D2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4A0BB0-C3AD-B83A-AD93-6AC4E687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11FDC-8BE3-0E85-0E9A-262BC7AC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D273E-7CA3-B23D-A0D0-B4F3BB3B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C06D75-A3C8-B6C9-9AD5-6F54CAF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F5717-3D65-B75F-EC46-DE7CF9D50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8E755-1C1A-D1DD-CA9F-B46082C1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DDBC4-D944-A50E-EA10-466D4D3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25066-E945-D2D4-F573-256F910D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E71090-E2F5-0AEA-F70D-89FCD3B4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E1F55-687C-B17D-86C9-7A8C11FD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DA224-51DC-1F67-134F-5C02B375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92E2F4-EC4F-538A-F1F7-F62CF08C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8F3598-1ADF-7268-539D-21DE08A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56FC9-E5FC-E354-510F-C9ABFC9B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B279C-CB4B-7061-E597-E31D9626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E1AE39-4B56-0149-3BE0-E55ABF67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1C908-3E3F-A81F-E81D-CEA4C41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71406-F091-5416-8D41-E2F4F94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ED111-C962-B6E6-162C-028E7516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5F2BF-5598-E3C2-21FE-2724E88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CDD5-85D7-134C-A388-71C5ED74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0ED456-39E5-35F6-41AC-8F718013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214A56-0901-60D9-B7B0-731A2355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23FD5-E96F-8A43-1E49-C3329B1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13F467-406F-CF0C-4296-BE5C75E6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66C47-ABEA-B2AB-6251-EF9D8939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98478-3EFF-3B33-77F4-052C7352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CBC1C7-7E70-4F55-554B-DCCFDDFF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9BE77E-9287-F4E9-5933-0C5275EC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CDFFC8-584A-467B-9384-B34DB0D4A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6E5EF1-EE6A-196E-3FA3-68CBA901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E7CB3B-0BEB-7F0B-7D2E-78D65BBF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0AEDA-BA8B-941E-3E1A-D242643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28352-B1D2-6873-F8E3-FFCD51DB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D191D6-D1B3-6DAF-274C-F5F56E32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6AFF11-EAE9-6C91-9454-057C66C8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C7E8A5-6470-9273-0096-0C2B8D9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FC897A-2689-D025-49D6-CE2C979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A4A966-288F-7A8B-5665-4D2D1EB5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247576-9209-BD73-DFA4-A221B7AF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3462B-6048-396F-070A-A2FBAD2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F32BF-0446-4774-F5FB-82436AE8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F76CC-6847-BE68-9B63-A4D25064A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128123-137B-BA91-4693-E0428EA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B6289E-92DC-4333-4BDC-6B09791A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1F70A0-4A53-B17A-5DAF-4DDB8C03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DE021-3271-6D1A-4E86-7317492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751B63-8613-F7B2-659D-4CE560ECD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21989C-481E-AF37-0FD4-6B36FC6E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69E87A-BE37-3ECB-6C44-06029D77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CA42B-0FA3-7F15-01F5-8DC10EAE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AA7158-DD8A-0937-3844-FA13E653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E16F39-DC3F-3001-1122-F7292AED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21D1C3-0F77-3D4A-3DA7-1D97A785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CD8E5-ED8A-7D03-35EB-DD336C11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5DA5-0D85-B746-89D7-4953ABA515EF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836382-96A6-A6CC-AB3F-16DAF2A71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FE399-A6C2-EF91-5E56-8DF28C71C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CF8-F4DD-E246-B9CA-A21B7564B11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sv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26" Type="http://schemas.openxmlformats.org/officeDocument/2006/relationships/image" Target="../media/image25.png"/><Relationship Id="rId3" Type="http://schemas.openxmlformats.org/officeDocument/2006/relationships/image" Target="../media/image32.png"/><Relationship Id="rId21" Type="http://schemas.openxmlformats.org/officeDocument/2006/relationships/image" Target="../media/image21.sv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2.png"/><Relationship Id="rId25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.png"/><Relationship Id="rId20" Type="http://schemas.openxmlformats.org/officeDocument/2006/relationships/image" Target="../media/image2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40.png"/><Relationship Id="rId24" Type="http://schemas.openxmlformats.org/officeDocument/2006/relationships/image" Target="../media/image18.png"/><Relationship Id="rId32" Type="http://schemas.openxmlformats.org/officeDocument/2006/relationships/image" Target="../media/image58.sv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23.svg"/><Relationship Id="rId28" Type="http://schemas.openxmlformats.org/officeDocument/2006/relationships/image" Target="../media/image54.png"/><Relationship Id="rId10" Type="http://schemas.openxmlformats.org/officeDocument/2006/relationships/image" Target="../media/image46.svg"/><Relationship Id="rId19" Type="http://schemas.openxmlformats.org/officeDocument/2006/relationships/image" Target="../media/image53.png"/><Relationship Id="rId31" Type="http://schemas.openxmlformats.org/officeDocument/2006/relationships/image" Target="../media/image57.png"/><Relationship Id="rId4" Type="http://schemas.openxmlformats.org/officeDocument/2006/relationships/image" Target="../media/image33.sv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Relationship Id="rId30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39" y="1111301"/>
            <a:ext cx="1741766" cy="3737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99" y="1028275"/>
            <a:ext cx="1933715" cy="501557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8089901" y="3149208"/>
            <a:ext cx="1944914" cy="42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10561268" y="4548333"/>
            <a:ext cx="1238687" cy="26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10564829" y="4866183"/>
            <a:ext cx="1233991" cy="2710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10561269" y="5228661"/>
            <a:ext cx="1233992" cy="2378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3474599" y="4433645"/>
            <a:ext cx="1589315" cy="1249782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8091473" y="4218292"/>
            <a:ext cx="2406710" cy="1290610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BB57297-C394-8097-7ED2-7B6BDCE5502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062358" y="2780277"/>
            <a:ext cx="0" cy="368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4C6FD10-6E71-6E5D-2723-5CC8EB1894D6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9062358" y="3570122"/>
            <a:ext cx="232470" cy="64817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5620244" y="4705715"/>
            <a:ext cx="2143512" cy="7076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Events Logger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946648-1C76-74FF-5B4E-8EE4D6DA5980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7763756" y="5051702"/>
            <a:ext cx="346312" cy="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E37F3E-FBDC-C71F-358F-6B1E38AC1C42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063914" y="5058536"/>
            <a:ext cx="556330" cy="100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5766404" y="2961773"/>
            <a:ext cx="1612464" cy="62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6386148" y="2461110"/>
            <a:ext cx="11961" cy="423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C4E62F2-B41F-EE3E-3D35-E4738EC239F7}"/>
              </a:ext>
            </a:extLst>
          </p:cNvPr>
          <p:cNvCxnSpPr>
            <a:cxnSpLocks/>
          </p:cNvCxnSpPr>
          <p:nvPr/>
        </p:nvCxnSpPr>
        <p:spPr>
          <a:xfrm flipH="1" flipV="1">
            <a:off x="7416675" y="3637020"/>
            <a:ext cx="749653" cy="64183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3342521" y="2919953"/>
            <a:ext cx="2211813" cy="6413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5158" y="1831921"/>
            <a:ext cx="914400" cy="9144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0A60DB-7E06-C947-4E5F-2A5B6D4C3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105" y="1894458"/>
            <a:ext cx="1394804" cy="929869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4023498" y="2055095"/>
            <a:ext cx="2553903" cy="3338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8125" y="3570122"/>
            <a:ext cx="7710" cy="8635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4328679" y="2466062"/>
            <a:ext cx="0" cy="41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7738658" y="6045322"/>
            <a:ext cx="1423234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Classifier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AE9FECF-EC5B-EE9E-C874-33318DE1B70D}"/>
              </a:ext>
            </a:extLst>
          </p:cNvPr>
          <p:cNvCxnSpPr>
            <a:cxnSpLocks/>
          </p:cNvCxnSpPr>
          <p:nvPr/>
        </p:nvCxnSpPr>
        <p:spPr>
          <a:xfrm>
            <a:off x="8953082" y="5581729"/>
            <a:ext cx="0" cy="42429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8691157" y="5518033"/>
            <a:ext cx="0" cy="5063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9519559" y="6058551"/>
            <a:ext cx="1699802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V="1">
            <a:off x="9794244" y="5508902"/>
            <a:ext cx="0" cy="524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3737499-589A-D321-A41A-D4AC89D8AAD8}"/>
              </a:ext>
            </a:extLst>
          </p:cNvPr>
          <p:cNvCxnSpPr>
            <a:cxnSpLocks/>
          </p:cNvCxnSpPr>
          <p:nvPr/>
        </p:nvCxnSpPr>
        <p:spPr>
          <a:xfrm>
            <a:off x="10040574" y="5533904"/>
            <a:ext cx="0" cy="52464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11818" y="5809792"/>
            <a:ext cx="914400" cy="91440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159" y="4755257"/>
            <a:ext cx="645197" cy="645197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77488" y="2966560"/>
            <a:ext cx="548164" cy="548164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93665" y="2995220"/>
            <a:ext cx="535004" cy="535004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3232566" y="1792821"/>
            <a:ext cx="8704578" cy="49051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2397" y="6192551"/>
            <a:ext cx="1221195" cy="290034"/>
          </a:xfrm>
          <a:prstGeom prst="rect">
            <a:avLst/>
          </a:prstGeom>
        </p:spPr>
      </p:pic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1F30817-8FDB-46A7-56E4-AB4624171BE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48453" y="5226226"/>
            <a:ext cx="1126146" cy="178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544048" y="1878234"/>
            <a:ext cx="2007014" cy="37566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745848" y="5761607"/>
            <a:ext cx="429250" cy="429250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710509" y="5809792"/>
            <a:ext cx="429250" cy="429250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214538" y="5809792"/>
            <a:ext cx="429250" cy="429250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18127" y="3767749"/>
            <a:ext cx="672945" cy="672945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7" y="2569337"/>
            <a:ext cx="1670128" cy="2096544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4174" y="2159820"/>
            <a:ext cx="1583011" cy="30624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16907" y="6079415"/>
            <a:ext cx="403170" cy="403170"/>
          </a:xfrm>
          <a:prstGeom prst="rect">
            <a:avLst/>
          </a:prstGeom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C218E1A-3DC8-755E-58B0-6F64C2E0E7AA}"/>
              </a:ext>
            </a:extLst>
          </p:cNvPr>
          <p:cNvCxnSpPr>
            <a:cxnSpLocks/>
          </p:cNvCxnSpPr>
          <p:nvPr/>
        </p:nvCxnSpPr>
        <p:spPr>
          <a:xfrm flipH="1">
            <a:off x="2327185" y="4973030"/>
            <a:ext cx="1147414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763469" y="4830386"/>
            <a:ext cx="1551994" cy="4934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10379776" y="2937262"/>
            <a:ext cx="1419044" cy="62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Ontochain Adapter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4C9641F-F8D3-EEB5-B338-5BDB481A0FA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389326" y="3562573"/>
            <a:ext cx="699972" cy="68487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6F73038-E93E-483B-BCFB-2E566839BF4C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089298" y="2569337"/>
            <a:ext cx="0" cy="367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88644ABE-FB13-D1C8-6C62-F15E0CECEF9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665261" y="1887606"/>
            <a:ext cx="2486322" cy="780705"/>
          </a:xfrm>
          <a:prstGeom prst="rect">
            <a:avLst/>
          </a:prstGeom>
        </p:spPr>
      </p:pic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4328679" y="976419"/>
            <a:ext cx="7286671" cy="6180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10736687" y="4184655"/>
            <a:ext cx="914400" cy="3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723195" y="1043304"/>
            <a:ext cx="512048" cy="512048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10148371" y="1100769"/>
            <a:ext cx="14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67062" y="994309"/>
            <a:ext cx="914400" cy="91440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537502" y="74855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92196" y="1500361"/>
            <a:ext cx="672945" cy="672945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921793" y="154409"/>
            <a:ext cx="202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217708" y="18820"/>
            <a:ext cx="914400" cy="91440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787616" y="-5727"/>
            <a:ext cx="914400" cy="91440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167205" y="40856"/>
            <a:ext cx="914400" cy="91440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6540958" y="158514"/>
            <a:ext cx="187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Montserrat" pitchFamily="2" charset="77"/>
              </a:rPr>
              <a:t>Data scientists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8953082" y="150300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Montserrat" pitchFamily="2" charset="77"/>
              </a:rPr>
              <a:t>HR recruiters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2549692" y="1378218"/>
            <a:ext cx="1810028" cy="523220"/>
            <a:chOff x="7788908" y="477508"/>
            <a:chExt cx="1810028" cy="523220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45680" y="477508"/>
              <a:ext cx="1353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solidFill>
                    <a:srgbClr val="013D67"/>
                  </a:solidFill>
                </a:rPr>
                <a:t>My2Sec</a:t>
              </a:r>
              <a:endParaRPr lang="it-IT" sz="2800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2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4FB57-282A-4487-FCB1-F597A49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ECB5B-8454-AE88-2150-C887B146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D5F42275-3004-A48F-858B-4F577308B311}"/>
              </a:ext>
            </a:extLst>
          </p:cNvPr>
          <p:cNvGrpSpPr/>
          <p:nvPr/>
        </p:nvGrpSpPr>
        <p:grpSpPr>
          <a:xfrm>
            <a:off x="5262655" y="5750400"/>
            <a:ext cx="4819806" cy="940299"/>
            <a:chOff x="4119655" y="5750399"/>
            <a:chExt cx="4819806" cy="940299"/>
          </a:xfrm>
        </p:grpSpPr>
        <p:pic>
          <p:nvPicPr>
            <p:cNvPr id="26" name="Elemento grafico 25" descr="Successo di gruppo contorno">
              <a:extLst>
                <a:ext uri="{FF2B5EF4-FFF2-40B4-BE49-F238E27FC236}">
                  <a16:creationId xmlns:a16="http://schemas.microsoft.com/office/drawing/2014/main" id="{E4C48791-A050-3EC0-BDF0-42F07135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3304" y="5776298"/>
              <a:ext cx="914400" cy="914400"/>
            </a:xfrm>
            <a:prstGeom prst="rect">
              <a:avLst/>
            </a:prstGeom>
          </p:spPr>
        </p:pic>
        <p:pic>
          <p:nvPicPr>
            <p:cNvPr id="28" name="Elemento grafico 27" descr="Gruppo contorno">
              <a:extLst>
                <a:ext uri="{FF2B5EF4-FFF2-40B4-BE49-F238E27FC236}">
                  <a16:creationId xmlns:a16="http://schemas.microsoft.com/office/drawing/2014/main" id="{29E179CB-A119-753C-B506-BA55102ED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655" y="5750399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B3A8C31-A39F-52C4-CE48-90FCE91BE0DD}"/>
                </a:ext>
              </a:extLst>
            </p:cNvPr>
            <p:cNvSpPr txBox="1"/>
            <p:nvPr/>
          </p:nvSpPr>
          <p:spPr>
            <a:xfrm>
              <a:off x="6307009" y="6038322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chemeClr val="accent1"/>
                  </a:solidFill>
                  <a:latin typeface="Montserrat" pitchFamily="2" charset="77"/>
                </a:rPr>
                <a:t>Smart Workers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89133EB-995C-B820-1302-054AFA6E865E}"/>
              </a:ext>
            </a:extLst>
          </p:cNvPr>
          <p:cNvGrpSpPr/>
          <p:nvPr/>
        </p:nvGrpSpPr>
        <p:grpSpPr>
          <a:xfrm>
            <a:off x="2307209" y="76200"/>
            <a:ext cx="4388192" cy="828000"/>
            <a:chOff x="1164209" y="76200"/>
            <a:chExt cx="4388192" cy="828000"/>
          </a:xfrm>
        </p:grpSpPr>
        <p:pic>
          <p:nvPicPr>
            <p:cNvPr id="24" name="Elemento grafico 23" descr="Profilo femminile contorno">
              <a:extLst>
                <a:ext uri="{FF2B5EF4-FFF2-40B4-BE49-F238E27FC236}">
                  <a16:creationId xmlns:a16="http://schemas.microsoft.com/office/drawing/2014/main" id="{249E3275-196D-A133-C2BB-5A965870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14800" y="76200"/>
              <a:ext cx="828000" cy="828000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5A3FF23-44F5-3C4D-5E9A-3F89962AF831}"/>
                </a:ext>
              </a:extLst>
            </p:cNvPr>
            <p:cNvSpPr txBox="1"/>
            <p:nvPr/>
          </p:nvSpPr>
          <p:spPr>
            <a:xfrm>
              <a:off x="1164209" y="376535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chemeClr val="accent1"/>
                  </a:solidFill>
                  <a:latin typeface="Montserrat" pitchFamily="2" charset="77"/>
                </a:rPr>
                <a:t>Project Managers</a:t>
              </a:r>
            </a:p>
          </p:txBody>
        </p:sp>
        <p:pic>
          <p:nvPicPr>
            <p:cNvPr id="31" name="Elemento grafico 30" descr="Profilo maschile contorno">
              <a:extLst>
                <a:ext uri="{FF2B5EF4-FFF2-40B4-BE49-F238E27FC236}">
                  <a16:creationId xmlns:a16="http://schemas.microsoft.com/office/drawing/2014/main" id="{EF5069B4-19F1-31E0-8A52-15AAB22D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24401" y="76200"/>
              <a:ext cx="828000" cy="828000"/>
            </a:xfrm>
            <a:prstGeom prst="rect">
              <a:avLst/>
            </a:prstGeom>
          </p:spPr>
        </p:pic>
      </p:grp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5575B69D-4E16-730E-4BA0-A2FCFCB2B7F8}"/>
              </a:ext>
            </a:extLst>
          </p:cNvPr>
          <p:cNvSpPr/>
          <p:nvPr/>
        </p:nvSpPr>
        <p:spPr>
          <a:xfrm>
            <a:off x="1524000" y="899529"/>
            <a:ext cx="9372600" cy="489038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E812ED1-307E-CB78-A828-83D0F3F584C1}"/>
              </a:ext>
            </a:extLst>
          </p:cNvPr>
          <p:cNvGrpSpPr/>
          <p:nvPr/>
        </p:nvGrpSpPr>
        <p:grpSpPr>
          <a:xfrm>
            <a:off x="8931909" y="455692"/>
            <a:ext cx="1330867" cy="400110"/>
            <a:chOff x="7788908" y="455692"/>
            <a:chExt cx="1330867" cy="400110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C57A12D2-5107-0A8E-FD4A-DB37DB71E9F5}"/>
                </a:ext>
              </a:extLst>
            </p:cNvPr>
            <p:cNvSpPr txBox="1"/>
            <p:nvPr/>
          </p:nvSpPr>
          <p:spPr>
            <a:xfrm>
              <a:off x="8099944" y="45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/>
                <a:t>My2Sec</a:t>
              </a:r>
              <a:endParaRPr lang="it-IT" sz="2000" dirty="0"/>
            </a:p>
          </p:txBody>
        </p:sp>
        <p:pic>
          <p:nvPicPr>
            <p:cNvPr id="57" name="Google Shape;260;p2">
              <a:extLst>
                <a:ext uri="{FF2B5EF4-FFF2-40B4-BE49-F238E27FC236}">
                  <a16:creationId xmlns:a16="http://schemas.microsoft.com/office/drawing/2014/main" id="{C50C0F27-E3A7-A491-1EA6-E9F684D1501F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788908" y="48112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DE87669-38A9-7294-2B26-C1A7B22C6186}"/>
              </a:ext>
            </a:extLst>
          </p:cNvPr>
          <p:cNvGrpSpPr/>
          <p:nvPr/>
        </p:nvGrpSpPr>
        <p:grpSpPr>
          <a:xfrm>
            <a:off x="2064387" y="5249555"/>
            <a:ext cx="2297735" cy="360000"/>
            <a:chOff x="921386" y="5249555"/>
            <a:chExt cx="2297735" cy="360000"/>
          </a:xfrm>
        </p:grpSpPr>
        <p:pic>
          <p:nvPicPr>
            <p:cNvPr id="63" name="Immagine 62">
              <a:extLst>
                <a:ext uri="{FF2B5EF4-FFF2-40B4-BE49-F238E27FC236}">
                  <a16:creationId xmlns:a16="http://schemas.microsoft.com/office/drawing/2014/main" id="{2F651CDB-1456-3314-173E-85B73AABC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1386" y="5249555"/>
              <a:ext cx="360000" cy="360000"/>
            </a:xfrm>
            <a:prstGeom prst="rect">
              <a:avLst/>
            </a:prstGeom>
          </p:spPr>
        </p:pic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E9D1E133-D218-702B-F751-7EF544C41DE6}"/>
                </a:ext>
              </a:extLst>
            </p:cNvPr>
            <p:cNvSpPr txBox="1"/>
            <p:nvPr/>
          </p:nvSpPr>
          <p:spPr>
            <a:xfrm>
              <a:off x="1251916" y="5261329"/>
              <a:ext cx="1967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Montserrat" pitchFamily="2" charset="77"/>
                </a:rPr>
                <a:t>GDPR </a:t>
              </a:r>
              <a:r>
                <a:rPr lang="en-GB" sz="1600" b="1" dirty="0">
                  <a:solidFill>
                    <a:schemeClr val="accent1"/>
                  </a:solidFill>
                  <a:latin typeface="Montserrat" pitchFamily="2" charset="77"/>
                </a:rPr>
                <a:t>compliant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958D5C2-CE9D-A9AE-F986-86EF30ADC32A}"/>
              </a:ext>
            </a:extLst>
          </p:cNvPr>
          <p:cNvGrpSpPr/>
          <p:nvPr/>
        </p:nvGrpSpPr>
        <p:grpSpPr>
          <a:xfrm>
            <a:off x="4800601" y="1299344"/>
            <a:ext cx="2311769" cy="1596256"/>
            <a:chOff x="3657600" y="1002989"/>
            <a:chExt cx="2311769" cy="1596256"/>
          </a:xfrm>
        </p:grpSpPr>
        <p:pic>
          <p:nvPicPr>
            <p:cNvPr id="68" name="Immagine 67">
              <a:extLst>
                <a:ext uri="{FF2B5EF4-FFF2-40B4-BE49-F238E27FC236}">
                  <a16:creationId xmlns:a16="http://schemas.microsoft.com/office/drawing/2014/main" id="{EFCF1BC4-7530-AD7C-5253-C81A8C33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25936" y="1502333"/>
              <a:ext cx="1027063" cy="308119"/>
            </a:xfrm>
            <a:prstGeom prst="rect">
              <a:avLst/>
            </a:prstGeom>
          </p:spPr>
        </p:pic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35A8A8C6-C3AF-2D64-37E8-2E520FA0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92619" y="1909337"/>
              <a:ext cx="614226" cy="423480"/>
            </a:xfrm>
            <a:prstGeom prst="rect">
              <a:avLst/>
            </a:prstGeom>
          </p:spPr>
        </p:pic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1AAEEEE6-0C40-858E-CC97-47E969BE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42403" y="1653202"/>
              <a:ext cx="684736" cy="570985"/>
            </a:xfrm>
            <a:prstGeom prst="rect">
              <a:avLst/>
            </a:prstGeom>
          </p:spPr>
        </p:pic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E7BCE09F-6B89-162C-30C3-FD55C5667112}"/>
                </a:ext>
              </a:extLst>
            </p:cNvPr>
            <p:cNvSpPr txBox="1"/>
            <p:nvPr/>
          </p:nvSpPr>
          <p:spPr>
            <a:xfrm>
              <a:off x="4267200" y="1002989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AI tools</a:t>
              </a:r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0AEC1D70-466E-F2D6-3B6F-0E83820CD86D}"/>
                </a:ext>
              </a:extLst>
            </p:cNvPr>
            <p:cNvSpPr/>
            <p:nvPr/>
          </p:nvSpPr>
          <p:spPr>
            <a:xfrm>
              <a:off x="3657600" y="1352413"/>
              <a:ext cx="2311769" cy="12468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03B92BDC-D8D1-2F79-CD81-B7F9817A263B}"/>
              </a:ext>
            </a:extLst>
          </p:cNvPr>
          <p:cNvGrpSpPr/>
          <p:nvPr/>
        </p:nvGrpSpPr>
        <p:grpSpPr>
          <a:xfrm>
            <a:off x="6975220" y="1066801"/>
            <a:ext cx="3768980" cy="2033599"/>
            <a:chOff x="5832220" y="1066800"/>
            <a:chExt cx="3768980" cy="203359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9514922-A401-C572-ED1D-2C5E490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138" y="1423053"/>
              <a:ext cx="2041074" cy="1161448"/>
            </a:xfrm>
            <a:prstGeom prst="rect">
              <a:avLst/>
            </a:prstGeom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E7313E6A-66B8-8A45-DFB9-9DD0CC445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431" y="2786907"/>
              <a:ext cx="1208271" cy="31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FDFCB601-26BE-2771-FE7B-32CBB27B7F01}"/>
                </a:ext>
              </a:extLst>
            </p:cNvPr>
            <p:cNvSpPr txBox="1"/>
            <p:nvPr/>
          </p:nvSpPr>
          <p:spPr>
            <a:xfrm>
              <a:off x="5832220" y="1066800"/>
              <a:ext cx="3768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Business Intelligence (KPI)</a:t>
              </a:r>
            </a:p>
          </p:txBody>
        </p: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F6C488A4-B671-D18D-C3B7-0AD76C8C9BDD}"/>
                </a:ext>
              </a:extLst>
            </p:cNvPr>
            <p:cNvSpPr/>
            <p:nvPr/>
          </p:nvSpPr>
          <p:spPr>
            <a:xfrm>
              <a:off x="6632790" y="2764858"/>
              <a:ext cx="2311769" cy="313493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D25FADB-1690-DA9E-735B-F905214A1ADC}"/>
              </a:ext>
            </a:extLst>
          </p:cNvPr>
          <p:cNvGrpSpPr/>
          <p:nvPr/>
        </p:nvGrpSpPr>
        <p:grpSpPr>
          <a:xfrm>
            <a:off x="1997602" y="1008372"/>
            <a:ext cx="3031599" cy="2089807"/>
            <a:chOff x="854601" y="1008371"/>
            <a:chExt cx="3031599" cy="208980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7764E74-E467-51AF-B5C2-2BCF59D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927" y="1424325"/>
              <a:ext cx="2051228" cy="1166022"/>
            </a:xfrm>
            <a:prstGeom prst="rect">
              <a:avLst/>
            </a:prstGeom>
          </p:spPr>
        </p:pic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B2D43FBE-E88B-BE4D-B0E4-A69301BC9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230" y="2791298"/>
              <a:ext cx="1288067" cy="275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EFD7C7DA-B4AB-96E7-65BD-9F7A27E38FF1}"/>
                </a:ext>
              </a:extLst>
            </p:cNvPr>
            <p:cNvSpPr txBox="1"/>
            <p:nvPr/>
          </p:nvSpPr>
          <p:spPr>
            <a:xfrm>
              <a:off x="854601" y="1008371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Project Management</a:t>
              </a:r>
            </a:p>
          </p:txBody>
        </p:sp>
        <p:sp>
          <p:nvSpPr>
            <p:cNvPr id="75" name="Rettangolo con angoli arrotondati 74">
              <a:extLst>
                <a:ext uri="{FF2B5EF4-FFF2-40B4-BE49-F238E27FC236}">
                  <a16:creationId xmlns:a16="http://schemas.microsoft.com/office/drawing/2014/main" id="{E0F32465-31A1-76D0-0AED-EDF116DD679F}"/>
                </a:ext>
              </a:extLst>
            </p:cNvPr>
            <p:cNvSpPr/>
            <p:nvPr/>
          </p:nvSpPr>
          <p:spPr>
            <a:xfrm>
              <a:off x="1426799" y="2759624"/>
              <a:ext cx="1545001" cy="33855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22B5D8A-622D-2B2E-5C0D-48564213ABFA}"/>
              </a:ext>
            </a:extLst>
          </p:cNvPr>
          <p:cNvGrpSpPr/>
          <p:nvPr/>
        </p:nvGrpSpPr>
        <p:grpSpPr>
          <a:xfrm>
            <a:off x="4802045" y="4212688"/>
            <a:ext cx="5718879" cy="1578512"/>
            <a:chOff x="3659044" y="4212688"/>
            <a:chExt cx="5718879" cy="1578512"/>
          </a:xfrm>
        </p:grpSpPr>
        <p:pic>
          <p:nvPicPr>
            <p:cNvPr id="46" name="Elemento grafico 45" descr="Portatile con riempimento a tinta unita">
              <a:extLst>
                <a:ext uri="{FF2B5EF4-FFF2-40B4-BE49-F238E27FC236}">
                  <a16:creationId xmlns:a16="http://schemas.microsoft.com/office/drawing/2014/main" id="{68397880-7215-738D-01F1-D6B212129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15016" y="5095841"/>
              <a:ext cx="695359" cy="695359"/>
            </a:xfrm>
            <a:prstGeom prst="rect">
              <a:avLst/>
            </a:prstGeom>
          </p:spPr>
        </p:pic>
        <p:pic>
          <p:nvPicPr>
            <p:cNvPr id="48" name="Elemento grafico 47" descr="Computer con riempimento a tinta unita">
              <a:extLst>
                <a:ext uri="{FF2B5EF4-FFF2-40B4-BE49-F238E27FC236}">
                  <a16:creationId xmlns:a16="http://schemas.microsoft.com/office/drawing/2014/main" id="{AC28104F-8B9A-FC8C-C8D5-8168B937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72040" y="5095840"/>
              <a:ext cx="695360" cy="695360"/>
            </a:xfrm>
            <a:prstGeom prst="rect">
              <a:avLst/>
            </a:prstGeom>
          </p:spPr>
        </p:pic>
        <p:pic>
          <p:nvPicPr>
            <p:cNvPr id="50" name="Elemento grafico 49" descr="Smartphone con riempimento a tinta unita">
              <a:extLst>
                <a:ext uri="{FF2B5EF4-FFF2-40B4-BE49-F238E27FC236}">
                  <a16:creationId xmlns:a16="http://schemas.microsoft.com/office/drawing/2014/main" id="{69E819F8-6AE1-155D-BC72-211E981F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17699" y="5173327"/>
              <a:ext cx="540386" cy="540386"/>
            </a:xfrm>
            <a:prstGeom prst="rect">
              <a:avLst/>
            </a:prstGeom>
          </p:spPr>
        </p:pic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1E187E11-783D-7B38-7552-DD32EB4AB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212688"/>
              <a:ext cx="1173051" cy="1472554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20EDE416-32D2-67F5-3410-CCC4DA7B43AF}"/>
                </a:ext>
              </a:extLst>
            </p:cNvPr>
            <p:cNvSpPr txBox="1"/>
            <p:nvPr/>
          </p:nvSpPr>
          <p:spPr>
            <a:xfrm>
              <a:off x="7269654" y="4690646"/>
              <a:ext cx="2108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chemeClr val="accent1"/>
                  </a:solidFill>
                  <a:latin typeface="Montserrat" pitchFamily="2" charset="77"/>
                </a:rPr>
                <a:t>Time Tracking</a:t>
              </a:r>
            </a:p>
          </p:txBody>
        </p: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4831F61B-B339-0EB8-C59B-E16379F70446}"/>
                </a:ext>
              </a:extLst>
            </p:cNvPr>
            <p:cNvGrpSpPr/>
            <p:nvPr/>
          </p:nvGrpSpPr>
          <p:grpSpPr>
            <a:xfrm>
              <a:off x="3659044" y="4589365"/>
              <a:ext cx="2311769" cy="466603"/>
              <a:chOff x="4027716" y="4589365"/>
              <a:chExt cx="2311769" cy="466603"/>
            </a:xfrm>
          </p:grpSpPr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B537CEBF-BB7B-83A8-F644-5770A1851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8111" y="4648200"/>
                <a:ext cx="1959593" cy="379094"/>
              </a:xfrm>
              <a:prstGeom prst="rect">
                <a:avLst/>
              </a:prstGeom>
            </p:spPr>
          </p:pic>
          <p:sp>
            <p:nvSpPr>
              <p:cNvPr id="80" name="Rettangolo con angoli arrotondati 79">
                <a:extLst>
                  <a:ext uri="{FF2B5EF4-FFF2-40B4-BE49-F238E27FC236}">
                    <a16:creationId xmlns:a16="http://schemas.microsoft.com/office/drawing/2014/main" id="{B5003F2E-4321-CEDB-6173-3683848D6933}"/>
                  </a:ext>
                </a:extLst>
              </p:cNvPr>
              <p:cNvSpPr/>
              <p:nvPr/>
            </p:nvSpPr>
            <p:spPr>
              <a:xfrm>
                <a:off x="4027716" y="4589365"/>
                <a:ext cx="2311769" cy="466603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24BBE061-73FE-40DE-6563-F8BB6AE30066}"/>
              </a:ext>
            </a:extLst>
          </p:cNvPr>
          <p:cNvGrpSpPr/>
          <p:nvPr/>
        </p:nvGrpSpPr>
        <p:grpSpPr>
          <a:xfrm>
            <a:off x="2057400" y="4800600"/>
            <a:ext cx="2019300" cy="360000"/>
            <a:chOff x="914400" y="4800600"/>
            <a:chExt cx="2019300" cy="360000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583828-0903-B370-98B6-87B4CCFD6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8006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E813EBD3-BC7B-76F3-7F6A-465372219A9F}"/>
                </a:ext>
              </a:extLst>
            </p:cNvPr>
            <p:cNvSpPr txBox="1"/>
            <p:nvPr/>
          </p:nvSpPr>
          <p:spPr>
            <a:xfrm>
              <a:off x="1359230" y="4807586"/>
              <a:ext cx="15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Montserrat" pitchFamily="2" charset="77"/>
                </a:rPr>
                <a:t>Open Source</a:t>
              </a:r>
            </a:p>
          </p:txBody>
        </p:sp>
        <p:sp>
          <p:nvSpPr>
            <p:cNvPr id="88" name="Rettangolo con angoli arrotondati 87">
              <a:extLst>
                <a:ext uri="{FF2B5EF4-FFF2-40B4-BE49-F238E27FC236}">
                  <a16:creationId xmlns:a16="http://schemas.microsoft.com/office/drawing/2014/main" id="{F5901639-3BD4-9568-E8AA-6092928C8C0E}"/>
                </a:ext>
              </a:extLst>
            </p:cNvPr>
            <p:cNvSpPr/>
            <p:nvPr/>
          </p:nvSpPr>
          <p:spPr>
            <a:xfrm>
              <a:off x="1350599" y="4806299"/>
              <a:ext cx="1545001" cy="33855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2FB8BCD-0963-8361-46B6-C5CA489F51DF}"/>
              </a:ext>
            </a:extLst>
          </p:cNvPr>
          <p:cNvGrpSpPr/>
          <p:nvPr/>
        </p:nvGrpSpPr>
        <p:grpSpPr>
          <a:xfrm>
            <a:off x="3342301" y="2895601"/>
            <a:ext cx="5589375" cy="1693765"/>
            <a:chOff x="2199300" y="2895600"/>
            <a:chExt cx="5589375" cy="169376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E8D0B43-DCC6-7F70-5A85-CD3511B4B4FC}"/>
                </a:ext>
              </a:extLst>
            </p:cNvPr>
            <p:cNvGrpSpPr/>
            <p:nvPr/>
          </p:nvGrpSpPr>
          <p:grpSpPr>
            <a:xfrm>
              <a:off x="2199300" y="2895600"/>
              <a:ext cx="5589375" cy="1693765"/>
              <a:chOff x="2199300" y="2895600"/>
              <a:chExt cx="5589375" cy="1693765"/>
            </a:xfrm>
          </p:grpSpPr>
          <p:cxnSp>
            <p:nvCxnSpPr>
              <p:cNvPr id="41" name="Connettore 4 40">
                <a:extLst>
                  <a:ext uri="{FF2B5EF4-FFF2-40B4-BE49-F238E27FC236}">
                    <a16:creationId xmlns:a16="http://schemas.microsoft.com/office/drawing/2014/main" id="{F839671F-2E04-F65A-FAB8-441D053998AE}"/>
                  </a:ext>
                </a:extLst>
              </p:cNvPr>
              <p:cNvCxnSpPr>
                <a:cxnSpLocks/>
                <a:stCxn id="89" idx="3"/>
                <a:endCxn id="74" idx="2"/>
              </p:cNvCxnSpPr>
              <p:nvPr/>
            </p:nvCxnSpPr>
            <p:spPr>
              <a:xfrm flipV="1">
                <a:off x="5963445" y="3078351"/>
                <a:ext cx="1825230" cy="583282"/>
              </a:xfrm>
              <a:prstGeom prst="bentConnector2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2 19">
                <a:extLst>
                  <a:ext uri="{FF2B5EF4-FFF2-40B4-BE49-F238E27FC236}">
                    <a16:creationId xmlns:a16="http://schemas.microsoft.com/office/drawing/2014/main" id="{44C11B80-DE4D-ECC3-B03D-3B73E99972B4}"/>
                  </a:ext>
                </a:extLst>
              </p:cNvPr>
              <p:cNvCxnSpPr>
                <a:cxnSpLocks/>
                <a:stCxn id="80" idx="0"/>
                <a:endCxn id="89" idx="2"/>
              </p:cNvCxnSpPr>
              <p:nvPr/>
            </p:nvCxnSpPr>
            <p:spPr>
              <a:xfrm flipH="1" flipV="1">
                <a:off x="4807561" y="3894934"/>
                <a:ext cx="7368" cy="694431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4 20">
                <a:extLst>
                  <a:ext uri="{FF2B5EF4-FFF2-40B4-BE49-F238E27FC236}">
                    <a16:creationId xmlns:a16="http://schemas.microsoft.com/office/drawing/2014/main" id="{E8E86411-07E1-FEF5-C875-29A08038ED89}"/>
                  </a:ext>
                </a:extLst>
              </p:cNvPr>
              <p:cNvCxnSpPr>
                <a:cxnSpLocks/>
                <a:stCxn id="89" idx="1"/>
                <a:endCxn id="75" idx="2"/>
              </p:cNvCxnSpPr>
              <p:nvPr/>
            </p:nvCxnSpPr>
            <p:spPr>
              <a:xfrm rot="10800000">
                <a:off x="2199300" y="3098179"/>
                <a:ext cx="1452376" cy="563455"/>
              </a:xfrm>
              <a:prstGeom prst="bentConnector2">
                <a:avLst/>
              </a:prstGeom>
              <a:ln w="57150">
                <a:solidFill>
                  <a:schemeClr val="accent4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2 83">
                <a:extLst>
                  <a:ext uri="{FF2B5EF4-FFF2-40B4-BE49-F238E27FC236}">
                    <a16:creationId xmlns:a16="http://schemas.microsoft.com/office/drawing/2014/main" id="{D18BCA9D-F579-7D87-CD58-D6AB9554E765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flipV="1">
                <a:off x="4807561" y="2895600"/>
                <a:ext cx="5924" cy="532731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7FE996A1-5495-A581-C19F-8B8A92CE6630}"/>
                  </a:ext>
                </a:extLst>
              </p:cNvPr>
              <p:cNvSpPr/>
              <p:nvPr/>
            </p:nvSpPr>
            <p:spPr>
              <a:xfrm>
                <a:off x="3651676" y="3428331"/>
                <a:ext cx="2311769" cy="466603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65" name="Elemento grafico 64" descr="Stelle con riempimento a tinta unita">
              <a:extLst>
                <a:ext uri="{FF2B5EF4-FFF2-40B4-BE49-F238E27FC236}">
                  <a16:creationId xmlns:a16="http://schemas.microsoft.com/office/drawing/2014/main" id="{EB95E110-254F-5790-6A52-F8360725A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829439" y="3453931"/>
              <a:ext cx="447712" cy="447712"/>
            </a:xfrm>
            <a:prstGeom prst="rect">
              <a:avLst/>
            </a:prstGeom>
          </p:spPr>
        </p:pic>
        <p:pic>
          <p:nvPicPr>
            <p:cNvPr id="66" name="Elemento grafico 65" descr="Stella cadente con riempimento a tinta unita">
              <a:extLst>
                <a:ext uri="{FF2B5EF4-FFF2-40B4-BE49-F238E27FC236}">
                  <a16:creationId xmlns:a16="http://schemas.microsoft.com/office/drawing/2014/main" id="{96B2F44E-7E42-5EFF-D339-B6ADA6A6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353939" y="3453931"/>
              <a:ext cx="420703" cy="420703"/>
            </a:xfrm>
            <a:prstGeom prst="rect">
              <a:avLst/>
            </a:prstGeom>
          </p:spPr>
        </p:pic>
        <p:pic>
          <p:nvPicPr>
            <p:cNvPr id="67" name="Elemento grafico 66" descr="Stelle con riempimento a tinta unita">
              <a:extLst>
                <a:ext uri="{FF2B5EF4-FFF2-40B4-BE49-F238E27FC236}">
                  <a16:creationId xmlns:a16="http://schemas.microsoft.com/office/drawing/2014/main" id="{3CF1BB45-5ED3-AD74-9CE8-CE355550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840479" y="3437776"/>
              <a:ext cx="447712" cy="447712"/>
            </a:xfrm>
            <a:prstGeom prst="rect">
              <a:avLst/>
            </a:prstGeom>
          </p:spPr>
        </p:pic>
        <p:pic>
          <p:nvPicPr>
            <p:cNvPr id="70" name="Elemento grafico 69" descr="Stella cadente con riempimento a tinta unita">
              <a:extLst>
                <a:ext uri="{FF2B5EF4-FFF2-40B4-BE49-F238E27FC236}">
                  <a16:creationId xmlns:a16="http://schemas.microsoft.com/office/drawing/2014/main" id="{A9310EF4-F2D8-0EA7-8FAC-C08EEADF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384771" y="3451576"/>
              <a:ext cx="420703" cy="420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0"/>
    </mc:Choice>
    <mc:Fallback xmlns="">
      <p:transition spd="slow" advTm="27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108</Words>
  <Application>Microsoft Macintosh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Roffia</dc:creator>
  <cp:lastModifiedBy>Luca Roffia</cp:lastModifiedBy>
  <cp:revision>23</cp:revision>
  <dcterms:created xsi:type="dcterms:W3CDTF">2022-06-01T16:29:30Z</dcterms:created>
  <dcterms:modified xsi:type="dcterms:W3CDTF">2022-07-12T09:18:15Z</dcterms:modified>
</cp:coreProperties>
</file>