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8" r:id="rId3"/>
    <p:sldId id="303" r:id="rId4"/>
    <p:sldId id="344" r:id="rId5"/>
    <p:sldId id="343" r:id="rId6"/>
    <p:sldId id="331" r:id="rId7"/>
    <p:sldId id="334" r:id="rId8"/>
    <p:sldId id="335" r:id="rId9"/>
    <p:sldId id="336" r:id="rId10"/>
    <p:sldId id="304" r:id="rId11"/>
    <p:sldId id="340" r:id="rId12"/>
    <p:sldId id="307" r:id="rId13"/>
    <p:sldId id="345" r:id="rId14"/>
    <p:sldId id="321" r:id="rId15"/>
    <p:sldId id="322" r:id="rId1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ExtraBold" panose="00000900000000000000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600895-0FD1-4CAB-85FD-39EBFDAB2365}">
  <a:tblStyle styleId="{A3600895-0FD1-4CAB-85FD-39EBFDAB23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763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d1775e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ed1775e4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73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921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63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134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53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f078010ed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f078010ed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355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0744a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0744a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81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09512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561088" y="-327229"/>
            <a:ext cx="4892424" cy="54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779300"/>
            <a:ext cx="8520600" cy="9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Montserrat ExtraBold"/>
              <a:buNone/>
              <a:defRPr sz="3000" b="0">
                <a:solidFill>
                  <a:srgbClr val="F3F3F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88625" y="2150850"/>
            <a:ext cx="3156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5188625" y="3194925"/>
            <a:ext cx="3156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2629450" y="378225"/>
            <a:ext cx="59703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024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 hasCustomPrompt="1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6" hasCustomPrompt="1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7" hasCustomPrompt="1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None/>
              <a:defRPr sz="2400">
                <a:solidFill>
                  <a:srgbClr val="06BAD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9EDF27-8C47-48AA-B441-752D5ABF0593}"/>
              </a:ext>
            </a:extLst>
          </p:cNvPr>
          <p:cNvSpPr txBox="1"/>
          <p:nvPr/>
        </p:nvSpPr>
        <p:spPr>
          <a:xfrm>
            <a:off x="1932495" y="47556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" panose="020B0604020202020204" charset="0"/>
              </a:rPr>
              <a:t>Home Automation Using Raspberry pi and Image Processing</a:t>
            </a:r>
            <a:endParaRPr lang="en-IN" sz="18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E8C64-F947-42C8-B40B-3F735C352E59}"/>
              </a:ext>
            </a:extLst>
          </p:cNvPr>
          <p:cNvSpPr txBox="1"/>
          <p:nvPr/>
        </p:nvSpPr>
        <p:spPr>
          <a:xfrm>
            <a:off x="3065602" y="1460108"/>
            <a:ext cx="301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dirty="0">
                <a:solidFill>
                  <a:schemeClr val="lt2"/>
                </a:solidFill>
                <a:latin typeface="Montserrat" panose="020B0604020202020204" charset="0"/>
              </a:rPr>
              <a:t>Class :B.Tech </a:t>
            </a:r>
            <a:r>
              <a:rPr lang="en-IN" dirty="0">
                <a:solidFill>
                  <a:schemeClr val="lt2"/>
                </a:solidFill>
                <a:latin typeface="Montserrat" panose="020B0604020202020204" charset="0"/>
              </a:rPr>
              <a:t>Computer</a:t>
            </a:r>
            <a:r>
              <a:rPr lang="en" dirty="0">
                <a:solidFill>
                  <a:schemeClr val="lt2"/>
                </a:solidFill>
                <a:latin typeface="Montserrat" panose="020B0604020202020204" charset="0"/>
              </a:rPr>
              <a:t>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C0456-1B23-4F1B-BC30-4AF53815FA84}"/>
              </a:ext>
            </a:extLst>
          </p:cNvPr>
          <p:cNvSpPr txBox="1"/>
          <p:nvPr/>
        </p:nvSpPr>
        <p:spPr>
          <a:xfrm>
            <a:off x="3354819" y="1746328"/>
            <a:ext cx="250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dirty="0">
                <a:solidFill>
                  <a:schemeClr val="lt2"/>
                </a:solidFill>
                <a:latin typeface="Montserrat" panose="020B0604020202020204" charset="0"/>
              </a:rPr>
              <a:t>Academic Year: 2020-2021</a:t>
            </a:r>
          </a:p>
          <a:p>
            <a:endParaRPr lang="en-IN" dirty="0">
              <a:latin typeface="Montserrat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181FC-8411-4A3D-B9E0-1E10FB0E6E0E}"/>
              </a:ext>
            </a:extLst>
          </p:cNvPr>
          <p:cNvSpPr txBox="1"/>
          <p:nvPr/>
        </p:nvSpPr>
        <p:spPr>
          <a:xfrm>
            <a:off x="3541362" y="2362407"/>
            <a:ext cx="217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dirty="0">
                <a:solidFill>
                  <a:schemeClr val="lt2"/>
                </a:solidFill>
                <a:latin typeface="Montserrat" panose="020B0604020202020204" charset="0"/>
              </a:rPr>
              <a:t>Team Members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33F8D-CAFF-4134-AD11-B0EAC03A5376}"/>
              </a:ext>
            </a:extLst>
          </p:cNvPr>
          <p:cNvSpPr txBox="1"/>
          <p:nvPr/>
        </p:nvSpPr>
        <p:spPr>
          <a:xfrm>
            <a:off x="3362554" y="2873953"/>
            <a:ext cx="2723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>
                <a:solidFill>
                  <a:schemeClr val="lt2"/>
                </a:solidFill>
                <a:latin typeface="Montserrat" panose="020B0604020202020204" charset="0"/>
              </a:rPr>
              <a:t>1.Abhishek Suresh Bhosale</a:t>
            </a:r>
          </a:p>
          <a:p>
            <a:pPr lvl="0"/>
            <a:r>
              <a:rPr lang="en-IN" dirty="0">
                <a:solidFill>
                  <a:schemeClr val="lt2"/>
                </a:solidFill>
                <a:latin typeface="Montserrat" panose="020B0604020202020204" charset="0"/>
              </a:rPr>
              <a:t>2.Atharv Sanjay Burade</a:t>
            </a:r>
          </a:p>
          <a:p>
            <a:pPr lvl="0"/>
            <a:r>
              <a:rPr lang="en-IN" dirty="0">
                <a:solidFill>
                  <a:schemeClr val="lt2"/>
                </a:solidFill>
                <a:latin typeface="Montserrat" panose="020B0604020202020204" charset="0"/>
              </a:rPr>
              <a:t>3.Ashitosh Shankar Kadam</a:t>
            </a:r>
          </a:p>
          <a:p>
            <a:pPr lvl="0"/>
            <a:r>
              <a:rPr lang="en-IN" dirty="0">
                <a:solidFill>
                  <a:schemeClr val="lt2"/>
                </a:solidFill>
                <a:latin typeface="Montserrat" panose="020B0604020202020204" charset="0"/>
              </a:rPr>
              <a:t>4.Vaibhav Milind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3A936-95AF-4C11-8952-729088985CC1}"/>
              </a:ext>
            </a:extLst>
          </p:cNvPr>
          <p:cNvSpPr txBox="1"/>
          <p:nvPr/>
        </p:nvSpPr>
        <p:spPr>
          <a:xfrm>
            <a:off x="3151963" y="4157045"/>
            <a:ext cx="30127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lt2"/>
                </a:solidFill>
                <a:latin typeface="Montserrat" panose="020B0604020202020204" charset="0"/>
              </a:rPr>
              <a:t>Project Guide </a:t>
            </a:r>
          </a:p>
          <a:p>
            <a:pPr algn="ctr"/>
            <a:r>
              <a:rPr lang="en-IN" dirty="0">
                <a:solidFill>
                  <a:schemeClr val="lt2"/>
                </a:solidFill>
                <a:latin typeface="Montserrat" panose="020B0604020202020204" charset="0"/>
              </a:rPr>
              <a:t>Prof. (</a:t>
            </a:r>
            <a:r>
              <a:rPr lang="en-IN" dirty="0" err="1">
                <a:solidFill>
                  <a:schemeClr val="lt2"/>
                </a:solidFill>
                <a:latin typeface="Montserrat" panose="020B0604020202020204" charset="0"/>
              </a:rPr>
              <a:t>Dr.</a:t>
            </a:r>
            <a:r>
              <a:rPr lang="en-IN" dirty="0">
                <a:solidFill>
                  <a:schemeClr val="lt2"/>
                </a:solidFill>
                <a:latin typeface="Montserrat" panose="020B0604020202020204" charset="0"/>
              </a:rPr>
              <a:t>)Yogesh Deshpande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" dirty="0">
              <a:solidFill>
                <a:schemeClr val="lt2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74512" y="1729950"/>
            <a:ext cx="373557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>
                <a:latin typeface="Montserrat ExtraBold" panose="020B0604020202020204" charset="0"/>
              </a:rPr>
              <a:t>Software Requirements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231219" y="844596"/>
            <a:ext cx="1368055" cy="841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474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8566852-8616-4AC3-A945-A01D3057B0FB}"/>
              </a:ext>
            </a:extLst>
          </p:cNvPr>
          <p:cNvSpPr txBox="1"/>
          <p:nvPr/>
        </p:nvSpPr>
        <p:spPr>
          <a:xfrm>
            <a:off x="4469393" y="508228"/>
            <a:ext cx="4075813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4.1  Raspbian Operating System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F66A2-894D-4CF6-A2CE-5C7E6903F4D1}"/>
              </a:ext>
            </a:extLst>
          </p:cNvPr>
          <p:cNvSpPr txBox="1"/>
          <p:nvPr/>
        </p:nvSpPr>
        <p:spPr>
          <a:xfrm>
            <a:off x="4469393" y="1011148"/>
            <a:ext cx="4075813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4.2  WIN32 Disk Imager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8F5A13-056B-4D98-9993-3F5D0E2AA349}"/>
              </a:ext>
            </a:extLst>
          </p:cNvPr>
          <p:cNvSpPr txBox="1"/>
          <p:nvPr/>
        </p:nvSpPr>
        <p:spPr>
          <a:xfrm>
            <a:off x="4469393" y="1514068"/>
            <a:ext cx="4075813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4.3  ThingSpeak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ADD11-61A1-49B5-BDAF-F7E28ED46856}"/>
              </a:ext>
            </a:extLst>
          </p:cNvPr>
          <p:cNvSpPr txBox="1"/>
          <p:nvPr/>
        </p:nvSpPr>
        <p:spPr>
          <a:xfrm>
            <a:off x="4469391" y="4001987"/>
            <a:ext cx="4075813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4.4  MIT APP Inventor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CCC461-A230-4082-89BC-93A9A0772F3E}"/>
              </a:ext>
            </a:extLst>
          </p:cNvPr>
          <p:cNvSpPr txBox="1"/>
          <p:nvPr/>
        </p:nvSpPr>
        <p:spPr>
          <a:xfrm>
            <a:off x="5211719" y="2040512"/>
            <a:ext cx="3333487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4.3.1  Creating Channels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EF7A1-350C-48F6-9300-17116CE985F8}"/>
              </a:ext>
            </a:extLst>
          </p:cNvPr>
          <p:cNvSpPr txBox="1"/>
          <p:nvPr/>
        </p:nvSpPr>
        <p:spPr>
          <a:xfrm>
            <a:off x="5211718" y="2543432"/>
            <a:ext cx="3333487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4.3.2  API Keys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C8E337-D210-46DB-9241-4D7923775AFD}"/>
              </a:ext>
            </a:extLst>
          </p:cNvPr>
          <p:cNvSpPr txBox="1"/>
          <p:nvPr/>
        </p:nvSpPr>
        <p:spPr>
          <a:xfrm>
            <a:off x="5211718" y="2989441"/>
            <a:ext cx="3333487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4.3.3  API Request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680B81-71D8-4F0F-A9B9-752008BD38E4}"/>
              </a:ext>
            </a:extLst>
          </p:cNvPr>
          <p:cNvSpPr txBox="1"/>
          <p:nvPr/>
        </p:nvSpPr>
        <p:spPr>
          <a:xfrm>
            <a:off x="5211717" y="3475543"/>
            <a:ext cx="3333487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4.3.4  Private View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4" y="1891785"/>
            <a:ext cx="3460075" cy="775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br>
              <a:rPr lang="en-US" dirty="0">
                <a:latin typeface="Montserrat ExtraBold" panose="020B0604020202020204" charset="0"/>
              </a:rPr>
            </a:br>
            <a:r>
              <a:rPr lang="en-US" dirty="0">
                <a:latin typeface="Montserrat ExtraBold" panose="020B0604020202020204" charset="0"/>
              </a:rPr>
              <a:t>Image Processing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5" y="919425"/>
            <a:ext cx="24450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41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3B6AB4-9B09-4FEB-8885-58B4D4691923}"/>
              </a:ext>
            </a:extLst>
          </p:cNvPr>
          <p:cNvSpPr txBox="1"/>
          <p:nvPr/>
        </p:nvSpPr>
        <p:spPr>
          <a:xfrm>
            <a:off x="4469393" y="508228"/>
            <a:ext cx="4075813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5.1 Haar Cascade 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FD7F0-95D9-4A19-962D-BD73422C8E45}"/>
              </a:ext>
            </a:extLst>
          </p:cNvPr>
          <p:cNvSpPr txBox="1"/>
          <p:nvPr/>
        </p:nvSpPr>
        <p:spPr>
          <a:xfrm>
            <a:off x="4469393" y="1003528"/>
            <a:ext cx="4075813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5.2 Haar Cascade frontal face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4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50B346-065A-4853-ADC5-840ECB5D9136}"/>
              </a:ext>
            </a:extLst>
          </p:cNvPr>
          <p:cNvSpPr txBox="1"/>
          <p:nvPr/>
        </p:nvSpPr>
        <p:spPr>
          <a:xfrm>
            <a:off x="297711" y="607928"/>
            <a:ext cx="854857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200" dirty="0">
                <a:solidFill>
                  <a:schemeClr val="bg1"/>
                </a:solidFill>
                <a:latin typeface="Montserrat" panose="020B0604020202020204" charset="0"/>
              </a:rPr>
              <a:t>1. https://www.researchgate.net/publication/327423472_IoT_Based_Home_Automation_Using_Raspberry_Pi </a:t>
            </a:r>
          </a:p>
          <a:p>
            <a:pPr lvl="0"/>
            <a:endParaRPr lang="en-IN" sz="12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lvl="0"/>
            <a:r>
              <a:rPr lang="en-IN" sz="1200" dirty="0">
                <a:solidFill>
                  <a:schemeClr val="bg1"/>
                </a:solidFill>
                <a:latin typeface="Montserrat" panose="020B0604020202020204" charset="0"/>
              </a:rPr>
              <a:t>2. "https://www.jncet.org/Manuscripts/Volume-6/Issue-12/Vol-6-issue-12-M-01.pdf</a:t>
            </a:r>
          </a:p>
          <a:p>
            <a:pPr lvl="0"/>
            <a:endParaRPr lang="en-IN" sz="12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lvl="0"/>
            <a:r>
              <a:rPr lang="en-IN" sz="1200" dirty="0">
                <a:solidFill>
                  <a:schemeClr val="bg1"/>
                </a:solidFill>
                <a:latin typeface="Montserrat" panose="020B0604020202020204" charset="0"/>
              </a:rPr>
              <a:t>3. </a:t>
            </a:r>
            <a:r>
              <a:rPr lang="fr-FR" sz="1200" dirty="0" err="1">
                <a:solidFill>
                  <a:schemeClr val="bg1"/>
                </a:solidFill>
                <a:latin typeface="Montserrat" panose="020B0604020202020204" charset="0"/>
              </a:rPr>
              <a:t>Adafruit</a:t>
            </a:r>
            <a:r>
              <a:rPr lang="fr-FR" sz="1200" dirty="0">
                <a:solidFill>
                  <a:schemeClr val="bg1"/>
                </a:solidFill>
                <a:latin typeface="Montserrat" panose="020B0604020202020204" charset="0"/>
              </a:rPr>
              <a:t>, [Online]. </a:t>
            </a:r>
            <a:r>
              <a:rPr lang="fr-FR" sz="1200" dirty="0" err="1">
                <a:solidFill>
                  <a:schemeClr val="bg1"/>
                </a:solidFill>
                <a:latin typeface="Montserrat" panose="020B0604020202020204" charset="0"/>
              </a:rPr>
              <a:t>Available</a:t>
            </a:r>
            <a:r>
              <a:rPr lang="fr-FR" sz="1200" dirty="0">
                <a:solidFill>
                  <a:schemeClr val="bg1"/>
                </a:solidFill>
                <a:latin typeface="Montserrat" panose="020B0604020202020204" charset="0"/>
              </a:rPr>
              <a:t>: </a:t>
            </a:r>
            <a:r>
              <a:rPr lang="fr-FR" sz="1200" dirty="0">
                <a:solidFill>
                  <a:schemeClr val="bg1"/>
                </a:solidFill>
                <a:latin typeface="Montserrat" panose="020B0604020202020204" charset="0"/>
                <a:hlinkClick r:id="rId3"/>
              </a:rPr>
              <a:t>https://learn.adafruit.com</a:t>
            </a:r>
            <a:r>
              <a:rPr lang="en-IN" sz="1200" dirty="0">
                <a:solidFill>
                  <a:schemeClr val="bg1"/>
                </a:solidFill>
                <a:latin typeface="Montserrat" panose="020B0604020202020204" charset="0"/>
              </a:rPr>
              <a:t>.</a:t>
            </a:r>
          </a:p>
          <a:p>
            <a:pPr lvl="0"/>
            <a:endParaRPr lang="en-IN" sz="12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lvl="0"/>
            <a:r>
              <a:rPr lang="en-IN" sz="1200" dirty="0">
                <a:solidFill>
                  <a:schemeClr val="bg1"/>
                </a:solidFill>
                <a:latin typeface="Montserrat" panose="020B0604020202020204" charset="0"/>
              </a:rPr>
              <a:t>4. P. </a:t>
            </a:r>
            <a:r>
              <a:rPr lang="en-IN" sz="1200" dirty="0" err="1">
                <a:solidFill>
                  <a:schemeClr val="bg1"/>
                </a:solidFill>
                <a:latin typeface="Montserrat" panose="020B0604020202020204" charset="0"/>
              </a:rPr>
              <a:t>Damacharla</a:t>
            </a:r>
            <a:r>
              <a:rPr lang="en-IN" sz="1200" dirty="0">
                <a:solidFill>
                  <a:schemeClr val="bg1"/>
                </a:solidFill>
                <a:latin typeface="Montserrat" panose="020B0604020202020204" charset="0"/>
              </a:rPr>
              <a:t>, A. Y. </a:t>
            </a:r>
            <a:r>
              <a:rPr lang="en-IN" sz="1200" dirty="0" err="1">
                <a:solidFill>
                  <a:schemeClr val="bg1"/>
                </a:solidFill>
                <a:latin typeface="Montserrat" panose="020B0604020202020204" charset="0"/>
              </a:rPr>
              <a:t>Javaid</a:t>
            </a:r>
            <a:r>
              <a:rPr lang="en-IN" sz="1200" dirty="0">
                <a:solidFill>
                  <a:schemeClr val="bg1"/>
                </a:solidFill>
                <a:latin typeface="Montserrat" panose="020B0604020202020204" charset="0"/>
              </a:rPr>
              <a:t>, J. J. Gallimore and V. K. </a:t>
            </a:r>
            <a:r>
              <a:rPr lang="en-IN" sz="1200" dirty="0" err="1">
                <a:solidFill>
                  <a:schemeClr val="bg1"/>
                </a:solidFill>
                <a:latin typeface="Montserrat" panose="020B0604020202020204" charset="0"/>
              </a:rPr>
              <a:t>Devabhaktuni</a:t>
            </a:r>
            <a:r>
              <a:rPr lang="en-IN" sz="1200" dirty="0">
                <a:solidFill>
                  <a:schemeClr val="bg1"/>
                </a:solidFill>
                <a:latin typeface="Montserrat" panose="020B0604020202020204" charset="0"/>
              </a:rPr>
              <a:t>, ”Common Metrics to Benchmark Human-Machine Teams (HMT): A Review,” in IEEE Access, vol. 6, pp. 38637-38655, 2018. </a:t>
            </a:r>
          </a:p>
          <a:p>
            <a:pPr lvl="0"/>
            <a:endParaRPr lang="en-IN" sz="12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lvl="0"/>
            <a:r>
              <a:rPr lang="en-IN" sz="1200" dirty="0">
                <a:solidFill>
                  <a:schemeClr val="bg1"/>
                </a:solidFill>
                <a:latin typeface="Montserrat" panose="020B0604020202020204" charset="0"/>
              </a:rPr>
              <a:t>5. </a:t>
            </a: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J. </a:t>
            </a:r>
            <a:r>
              <a:rPr lang="en-US" sz="1200" dirty="0" err="1">
                <a:solidFill>
                  <a:schemeClr val="bg1"/>
                </a:solidFill>
                <a:latin typeface="Montserrat" panose="020B0604020202020204" charset="0"/>
              </a:rPr>
              <a:t>Voas</a:t>
            </a: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, B. </a:t>
            </a:r>
            <a:r>
              <a:rPr lang="en-US" sz="1200" dirty="0" err="1">
                <a:solidFill>
                  <a:schemeClr val="bg1"/>
                </a:solidFill>
                <a:latin typeface="Montserrat" panose="020B0604020202020204" charset="0"/>
              </a:rPr>
              <a:t>Agresti</a:t>
            </a: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 and P. A. </a:t>
            </a:r>
            <a:r>
              <a:rPr lang="en-US" sz="1200" dirty="0" err="1">
                <a:solidFill>
                  <a:schemeClr val="bg1"/>
                </a:solidFill>
                <a:latin typeface="Montserrat" panose="020B0604020202020204" charset="0"/>
              </a:rPr>
              <a:t>Laplante</a:t>
            </a: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, ”A Closer Look at IoT ’s Things,” in IT Professional, vol. 20, no. 3, pp. 11-14, May./Jun. 2018. </a:t>
            </a:r>
          </a:p>
          <a:p>
            <a:pPr lvl="0"/>
            <a:endParaRPr lang="en-US" sz="12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lvl="0"/>
            <a:r>
              <a:rPr lang="en-IN" sz="1200" dirty="0">
                <a:solidFill>
                  <a:schemeClr val="bg1"/>
                </a:solidFill>
                <a:latin typeface="Montserrat" panose="020B0604020202020204" charset="0"/>
              </a:rPr>
              <a:t>6. </a:t>
            </a: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Q. F. Hassan, ”Internet of Things Applications for Agriculture,” in Internet of Things A to Z: Technologies and Applications , IEEE, 2018</a:t>
            </a:r>
          </a:p>
          <a:p>
            <a:pPr lvl="0"/>
            <a:endParaRPr lang="en-US" sz="12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lvl="0"/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7.</a:t>
            </a:r>
            <a:r>
              <a:rPr lang="en-IN" sz="1200" dirty="0">
                <a:solidFill>
                  <a:schemeClr val="bg1"/>
                </a:solidFill>
                <a:latin typeface="Montserrat" panose="020B0604020202020204" charset="0"/>
              </a:rPr>
              <a:t> O. </a:t>
            </a:r>
            <a:r>
              <a:rPr lang="en-IN" sz="1200" dirty="0" err="1">
                <a:solidFill>
                  <a:schemeClr val="bg1"/>
                </a:solidFill>
                <a:latin typeface="Montserrat" panose="020B0604020202020204" charset="0"/>
              </a:rPr>
              <a:t>Benderius</a:t>
            </a:r>
            <a:r>
              <a:rPr lang="en-IN" sz="1200" dirty="0">
                <a:solidFill>
                  <a:schemeClr val="bg1"/>
                </a:solidFill>
                <a:latin typeface="Montserrat" panose="020B0604020202020204" charset="0"/>
              </a:rPr>
              <a:t>, C. Berger and V. </a:t>
            </a:r>
            <a:r>
              <a:rPr lang="en-IN" sz="1200" dirty="0" err="1">
                <a:solidFill>
                  <a:schemeClr val="bg1"/>
                </a:solidFill>
                <a:latin typeface="Montserrat" panose="020B0604020202020204" charset="0"/>
              </a:rPr>
              <a:t>Malmsten</a:t>
            </a:r>
            <a:r>
              <a:rPr lang="en-IN" sz="1200" dirty="0">
                <a:solidFill>
                  <a:schemeClr val="bg1"/>
                </a:solidFill>
                <a:latin typeface="Montserrat" panose="020B0604020202020204" charset="0"/>
              </a:rPr>
              <a:t> Lundgren, ”The Best Rated </a:t>
            </a:r>
            <a:r>
              <a:rPr lang="en-IN" sz="1200" dirty="0" err="1">
                <a:solidFill>
                  <a:schemeClr val="bg1"/>
                </a:solidFill>
                <a:latin typeface="Montserrat" panose="020B0604020202020204" charset="0"/>
              </a:rPr>
              <a:t>HumanMachine</a:t>
            </a:r>
            <a:r>
              <a:rPr lang="en-IN" sz="1200" dirty="0">
                <a:solidFill>
                  <a:schemeClr val="bg1"/>
                </a:solidFill>
                <a:latin typeface="Montserrat" panose="020B0604020202020204" charset="0"/>
              </a:rPr>
              <a:t> Interface Design for Autonomous Vehicles in the 2016 Grand Cooperative Driving Challenge,” in IEEE Transactions on Intelligent Transportation Systems, vol. 19, no. 4, pp. 1302-1307, April 2018 </a:t>
            </a:r>
          </a:p>
          <a:p>
            <a:pPr lvl="0"/>
            <a:endParaRPr lang="en-US" sz="1200" dirty="0">
              <a:solidFill>
                <a:schemeClr val="bg1"/>
              </a:solidFill>
              <a:latin typeface="Montserrat" panose="020B0604020202020204" charset="0"/>
            </a:endParaRPr>
          </a:p>
          <a:p>
            <a:pPr lvl="0"/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8. S. Ziegler, S. </a:t>
            </a:r>
            <a:r>
              <a:rPr lang="en-US" sz="1200" dirty="0" err="1">
                <a:solidFill>
                  <a:schemeClr val="bg1"/>
                </a:solidFill>
                <a:latin typeface="Montserrat" panose="020B0604020202020204" charset="0"/>
              </a:rPr>
              <a:t>Nikoletsea</a:t>
            </a: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, S. </a:t>
            </a:r>
            <a:r>
              <a:rPr lang="en-US" sz="1200" dirty="0" err="1">
                <a:solidFill>
                  <a:schemeClr val="bg1"/>
                </a:solidFill>
                <a:latin typeface="Montserrat" panose="020B0604020202020204" charset="0"/>
              </a:rPr>
              <a:t>Krco</a:t>
            </a: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, J. </a:t>
            </a:r>
            <a:r>
              <a:rPr lang="en-US" sz="1200" dirty="0" err="1">
                <a:solidFill>
                  <a:schemeClr val="bg1"/>
                </a:solidFill>
                <a:latin typeface="Montserrat" panose="020B0604020202020204" charset="0"/>
              </a:rPr>
              <a:t>Rolim</a:t>
            </a:r>
            <a:r>
              <a:rPr lang="en-US" sz="1200" dirty="0">
                <a:solidFill>
                  <a:schemeClr val="bg1"/>
                </a:solidFill>
                <a:latin typeface="Montserrat" panose="020B0604020202020204" charset="0"/>
              </a:rPr>
              <a:t> and J. Fernandes, ”Internet of Things and crowd sourcing - a paradigm change for the research on the Internet of Things,” 2015 IEEE 2nd World Forum on Internet of Things (WF-IoT), Milan, 2015, pp. 395-399. </a:t>
            </a:r>
            <a:endParaRPr lang="en-IN" sz="1200" dirty="0">
              <a:solidFill>
                <a:schemeClr val="bg1"/>
              </a:solidFill>
              <a:latin typeface="Montserrat" panose="020B0604020202020204" charset="0"/>
            </a:endParaRPr>
          </a:p>
          <a:p>
            <a:endParaRPr lang="en-US" sz="12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513F00-DB8F-4124-824A-50019755FBBC}"/>
              </a:ext>
            </a:extLst>
          </p:cNvPr>
          <p:cNvSpPr/>
          <p:nvPr/>
        </p:nvSpPr>
        <p:spPr>
          <a:xfrm>
            <a:off x="3852239" y="134367"/>
            <a:ext cx="26035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Montserrat ExtraBold" panose="020B0604020202020204" charset="0"/>
              </a:rPr>
              <a:t>References</a:t>
            </a:r>
            <a:endParaRPr lang="en-IN" sz="32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2760B-E808-44C8-BA70-28E0263564FE}"/>
              </a:ext>
            </a:extLst>
          </p:cNvPr>
          <p:cNvSpPr txBox="1"/>
          <p:nvPr/>
        </p:nvSpPr>
        <p:spPr>
          <a:xfrm>
            <a:off x="2923951" y="134367"/>
            <a:ext cx="1197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00B0F0"/>
                </a:solidFill>
                <a:latin typeface="Montserrat ExtraBold" panose="020B0604020202020204" charset="0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12232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4678326" y="926514"/>
            <a:ext cx="3904251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Thank you 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417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 idx="13"/>
          </p:nvPr>
        </p:nvSpPr>
        <p:spPr>
          <a:xfrm>
            <a:off x="269637" y="1482812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14489" y="1972712"/>
            <a:ext cx="1641899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 panose="020B0604020202020204" charset="0"/>
              </a:rPr>
              <a:t>Introduct</a:t>
            </a:r>
            <a:r>
              <a:rPr lang="en-IN" dirty="0">
                <a:latin typeface="Montserrat" panose="020B0604020202020204" charset="0"/>
              </a:rPr>
              <a:t>ion</a:t>
            </a:r>
            <a:endParaRPr dirty="0">
              <a:latin typeface="Montserrat" panose="020B0604020202020204" charset="0"/>
            </a:endParaRPr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 idx="2"/>
          </p:nvPr>
        </p:nvSpPr>
        <p:spPr>
          <a:xfrm>
            <a:off x="5589206" y="1969564"/>
            <a:ext cx="2477397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20B0604020202020204" charset="0"/>
              </a:rPr>
              <a:t>Image Processing</a:t>
            </a:r>
          </a:p>
        </p:txBody>
      </p:sp>
      <p:sp>
        <p:nvSpPr>
          <p:cNvPr id="165" name="Google Shape;165;p31"/>
          <p:cNvSpPr txBox="1">
            <a:spLocks noGrp="1"/>
          </p:cNvSpPr>
          <p:nvPr>
            <p:ph type="title" idx="4"/>
          </p:nvPr>
        </p:nvSpPr>
        <p:spPr>
          <a:xfrm>
            <a:off x="976206" y="3653656"/>
            <a:ext cx="20579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 panose="020B0604020202020204" charset="0"/>
              </a:rPr>
              <a:t>System Design</a:t>
            </a:r>
            <a:endParaRPr dirty="0">
              <a:latin typeface="Montserrat" panose="020B0604020202020204" charset="0"/>
            </a:endParaRPr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14"/>
          </p:nvPr>
        </p:nvSpPr>
        <p:spPr>
          <a:xfrm>
            <a:off x="3003596" y="1537339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2" name="Google Shape;172;p31"/>
          <p:cNvSpPr txBox="1">
            <a:spLocks noGrp="1"/>
          </p:cNvSpPr>
          <p:nvPr>
            <p:ph type="title" idx="15"/>
          </p:nvPr>
        </p:nvSpPr>
        <p:spPr>
          <a:xfrm>
            <a:off x="6145134" y="1443302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16"/>
          </p:nvPr>
        </p:nvSpPr>
        <p:spPr>
          <a:xfrm>
            <a:off x="4767845" y="3039517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4" name="Google Shape;174;p31"/>
          <p:cNvSpPr txBox="1">
            <a:spLocks noGrp="1"/>
          </p:cNvSpPr>
          <p:nvPr>
            <p:ph type="title" idx="17"/>
          </p:nvPr>
        </p:nvSpPr>
        <p:spPr>
          <a:xfrm>
            <a:off x="1447356" y="307967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75" name="Google Shape;175;p31"/>
          <p:cNvCxnSpPr/>
          <p:nvPr/>
        </p:nvCxnSpPr>
        <p:spPr>
          <a:xfrm rot="10800000">
            <a:off x="815427" y="0"/>
            <a:ext cx="0" cy="1347900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6" name="Google Shape;176;p31"/>
          <p:cNvCxnSpPr>
            <a:cxnSpLocks/>
          </p:cNvCxnSpPr>
          <p:nvPr/>
        </p:nvCxnSpPr>
        <p:spPr>
          <a:xfrm flipV="1">
            <a:off x="3539996" y="1"/>
            <a:ext cx="0" cy="1443301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7" name="Google Shape;177;p31"/>
          <p:cNvCxnSpPr>
            <a:cxnSpLocks/>
          </p:cNvCxnSpPr>
          <p:nvPr/>
        </p:nvCxnSpPr>
        <p:spPr>
          <a:xfrm flipV="1">
            <a:off x="6671300" y="0"/>
            <a:ext cx="0" cy="1348181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8" name="Google Shape;178;p31"/>
          <p:cNvCxnSpPr>
            <a:cxnSpLocks/>
          </p:cNvCxnSpPr>
          <p:nvPr/>
        </p:nvCxnSpPr>
        <p:spPr>
          <a:xfrm flipV="1">
            <a:off x="1983756" y="9630"/>
            <a:ext cx="21400" cy="2872469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79" name="Google Shape;179;p31"/>
          <p:cNvCxnSpPr>
            <a:cxnSpLocks/>
          </p:cNvCxnSpPr>
          <p:nvPr/>
        </p:nvCxnSpPr>
        <p:spPr>
          <a:xfrm flipV="1">
            <a:off x="5304245" y="7222"/>
            <a:ext cx="0" cy="2874877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2" name="Google Shape;179;p31">
            <a:extLst>
              <a:ext uri="{FF2B5EF4-FFF2-40B4-BE49-F238E27FC236}">
                <a16:creationId xmlns:a16="http://schemas.microsoft.com/office/drawing/2014/main" id="{5209E9AE-4B7A-46F4-A671-1F6D225A177E}"/>
              </a:ext>
            </a:extLst>
          </p:cNvPr>
          <p:cNvCxnSpPr>
            <a:cxnSpLocks/>
          </p:cNvCxnSpPr>
          <p:nvPr/>
        </p:nvCxnSpPr>
        <p:spPr>
          <a:xfrm flipV="1">
            <a:off x="8144385" y="4220"/>
            <a:ext cx="0" cy="2877879"/>
          </a:xfrm>
          <a:prstGeom prst="straightConnector1">
            <a:avLst/>
          </a:prstGeom>
          <a:noFill/>
          <a:ln w="9525" cap="flat" cmpd="sng">
            <a:solidFill>
              <a:srgbClr val="06BAD6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4" name="Google Shape;173;p31">
            <a:extLst>
              <a:ext uri="{FF2B5EF4-FFF2-40B4-BE49-F238E27FC236}">
                <a16:creationId xmlns:a16="http://schemas.microsoft.com/office/drawing/2014/main" id="{26494067-1358-4BFE-B5D1-1FFC5AB3BCC2}"/>
              </a:ext>
            </a:extLst>
          </p:cNvPr>
          <p:cNvSpPr txBox="1">
            <a:spLocks/>
          </p:cNvSpPr>
          <p:nvPr/>
        </p:nvSpPr>
        <p:spPr>
          <a:xfrm>
            <a:off x="7614355" y="3039517"/>
            <a:ext cx="1072800" cy="4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06BAD6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BAD6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rgbClr val="06BAD6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41" name="Google Shape;165;p31">
            <a:extLst>
              <a:ext uri="{FF2B5EF4-FFF2-40B4-BE49-F238E27FC236}">
                <a16:creationId xmlns:a16="http://schemas.microsoft.com/office/drawing/2014/main" id="{FA212E3D-F548-444F-86D7-979D56126746}"/>
              </a:ext>
            </a:extLst>
          </p:cNvPr>
          <p:cNvSpPr txBox="1">
            <a:spLocks/>
          </p:cNvSpPr>
          <p:nvPr/>
        </p:nvSpPr>
        <p:spPr>
          <a:xfrm>
            <a:off x="7128083" y="3610310"/>
            <a:ext cx="2057900" cy="3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-US" dirty="0">
                <a:latin typeface="Montserrat" panose="020B0604020202020204" charset="0"/>
              </a:rPr>
              <a:t>References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41480F-932A-4AB8-8460-041C3255B432}"/>
              </a:ext>
            </a:extLst>
          </p:cNvPr>
          <p:cNvSpPr txBox="1"/>
          <p:nvPr/>
        </p:nvSpPr>
        <p:spPr>
          <a:xfrm>
            <a:off x="2206296" y="1991237"/>
            <a:ext cx="28954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Montserrat" panose="020B0604020202020204" charset="0"/>
              </a:rPr>
              <a:t>Hardware  Requirements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9AA535-A02B-4FD2-BC94-7E8A228DE062}"/>
              </a:ext>
            </a:extLst>
          </p:cNvPr>
          <p:cNvSpPr txBox="1"/>
          <p:nvPr/>
        </p:nvSpPr>
        <p:spPr>
          <a:xfrm>
            <a:off x="4198293" y="3653656"/>
            <a:ext cx="27818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Montserrat" panose="020B0604020202020204" charset="0"/>
              </a:rPr>
              <a:t>Software Requirements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218927" y="2571750"/>
            <a:ext cx="2876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338776" y="1454200"/>
            <a:ext cx="1318501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31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Vaibhav\Final project detailed\pics\internet-of-things-and-smart-home-infographics_vkaezocpl__p__F0005.png">
            <a:extLst>
              <a:ext uri="{FF2B5EF4-FFF2-40B4-BE49-F238E27FC236}">
                <a16:creationId xmlns:a16="http://schemas.microsoft.com/office/drawing/2014/main" id="{385DB666-2A36-4328-95DB-F34F371D82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3" t="2843" r="2037" b="-335"/>
          <a:stretch/>
        </p:blipFill>
        <p:spPr bwMode="auto">
          <a:xfrm>
            <a:off x="89546" y="914899"/>
            <a:ext cx="5145394" cy="373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963DAE-678C-48FC-8409-26965934B251}"/>
              </a:ext>
            </a:extLst>
          </p:cNvPr>
          <p:cNvSpPr txBox="1"/>
          <p:nvPr/>
        </p:nvSpPr>
        <p:spPr>
          <a:xfrm>
            <a:off x="5360690" y="1246210"/>
            <a:ext cx="2876701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1.1.1  What is IOT ?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55AEB-2F47-4B09-8183-7F77228F00B5}"/>
              </a:ext>
            </a:extLst>
          </p:cNvPr>
          <p:cNvSpPr txBox="1"/>
          <p:nvPr/>
        </p:nvSpPr>
        <p:spPr>
          <a:xfrm>
            <a:off x="5360689" y="2015225"/>
            <a:ext cx="2876701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1.1.2  Advantages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A2BB6-7D28-4F07-A91E-A3CC69F0E560}"/>
              </a:ext>
            </a:extLst>
          </p:cNvPr>
          <p:cNvSpPr txBox="1"/>
          <p:nvPr/>
        </p:nvSpPr>
        <p:spPr>
          <a:xfrm>
            <a:off x="5360692" y="2784240"/>
            <a:ext cx="2876701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1.1.3 Scope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5E3CF7-C72D-476E-BB6F-2CBF6C9CCA0D}"/>
              </a:ext>
            </a:extLst>
          </p:cNvPr>
          <p:cNvSpPr txBox="1"/>
          <p:nvPr/>
        </p:nvSpPr>
        <p:spPr>
          <a:xfrm>
            <a:off x="2478328" y="323306"/>
            <a:ext cx="4187344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1.1   INTERNET OF THINGS(IOT)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05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o smart home automation and iot projects by Hamza_majeed">
            <a:extLst>
              <a:ext uri="{FF2B5EF4-FFF2-40B4-BE49-F238E27FC236}">
                <a16:creationId xmlns:a16="http://schemas.microsoft.com/office/drawing/2014/main" id="{1DB97D6A-2339-4375-8063-DF866B62B5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7" r="21580"/>
          <a:stretch/>
        </p:blipFill>
        <p:spPr bwMode="auto">
          <a:xfrm>
            <a:off x="43913" y="820259"/>
            <a:ext cx="4925036" cy="381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629351-6F13-4561-8B05-F1B1449ACD70}"/>
              </a:ext>
            </a:extLst>
          </p:cNvPr>
          <p:cNvSpPr txBox="1"/>
          <p:nvPr/>
        </p:nvSpPr>
        <p:spPr>
          <a:xfrm>
            <a:off x="5233102" y="1042790"/>
            <a:ext cx="3131175" cy="5232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1.2.1 What Is Home Automation System ??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A38A87-4089-42FA-AFAC-AC22C1FA4A91}"/>
              </a:ext>
            </a:extLst>
          </p:cNvPr>
          <p:cNvSpPr txBox="1"/>
          <p:nvPr/>
        </p:nvSpPr>
        <p:spPr>
          <a:xfrm>
            <a:off x="5233103" y="2660444"/>
            <a:ext cx="2876701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1.2.3 Objective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34213-806B-417E-9A68-15236D7C8865}"/>
              </a:ext>
            </a:extLst>
          </p:cNvPr>
          <p:cNvSpPr txBox="1"/>
          <p:nvPr/>
        </p:nvSpPr>
        <p:spPr>
          <a:xfrm>
            <a:off x="5233102" y="1861665"/>
            <a:ext cx="2876701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1.2.2 Scope 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4EB8E-43AB-4EC2-A111-37AD7E67507A}"/>
              </a:ext>
            </a:extLst>
          </p:cNvPr>
          <p:cNvSpPr txBox="1"/>
          <p:nvPr/>
        </p:nvSpPr>
        <p:spPr>
          <a:xfrm>
            <a:off x="2911661" y="236923"/>
            <a:ext cx="3375725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1.2  HOME AUTOMATION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9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5188624" y="2150850"/>
            <a:ext cx="369310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latin typeface="Montserrat ExtraBold" panose="020B0604020202020204" charset="0"/>
              </a:rPr>
              <a:t>System Design</a:t>
            </a:r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2"/>
          </p:nvPr>
        </p:nvSpPr>
        <p:spPr>
          <a:xfrm>
            <a:off x="5188624" y="1397493"/>
            <a:ext cx="1197998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058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7EEC4B-0A71-4FF7-A06E-70939AE77B6A}"/>
              </a:ext>
            </a:extLst>
          </p:cNvPr>
          <p:cNvSpPr txBox="1"/>
          <p:nvPr/>
        </p:nvSpPr>
        <p:spPr>
          <a:xfrm>
            <a:off x="3172665" y="412096"/>
            <a:ext cx="2987129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Montserrat" panose="020B0604020202020204" charset="0"/>
              </a:rPr>
              <a:t>2.1 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1C2B4-0E77-4DDC-A469-16A6192839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4175" y="1203344"/>
            <a:ext cx="7464108" cy="35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1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7DB9-5A09-40BD-8130-F6C6DE05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Requirements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288688-F33C-420A-969F-CCAB847D043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89769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579D3C-6D09-4FFD-9CEE-FD34AFD17EE4}"/>
              </a:ext>
            </a:extLst>
          </p:cNvPr>
          <p:cNvSpPr txBox="1"/>
          <p:nvPr/>
        </p:nvSpPr>
        <p:spPr>
          <a:xfrm>
            <a:off x="4355093" y="447268"/>
            <a:ext cx="4075813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3.1  Raspberry pi 3 B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A8AE11-2656-4409-ADF2-E80266BCF6CB}"/>
              </a:ext>
            </a:extLst>
          </p:cNvPr>
          <p:cNvSpPr txBox="1"/>
          <p:nvPr/>
        </p:nvSpPr>
        <p:spPr>
          <a:xfrm>
            <a:off x="4355092" y="1430174"/>
            <a:ext cx="4075813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3.3  Transformer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20B710-AEA6-43F4-9E31-1601CEBB6393}"/>
              </a:ext>
            </a:extLst>
          </p:cNvPr>
          <p:cNvSpPr txBox="1"/>
          <p:nvPr/>
        </p:nvSpPr>
        <p:spPr>
          <a:xfrm>
            <a:off x="4355092" y="1906360"/>
            <a:ext cx="4075813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3.4  Relay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AF93F-E9C1-4EE9-8DA0-35027B810178}"/>
              </a:ext>
            </a:extLst>
          </p:cNvPr>
          <p:cNvSpPr txBox="1"/>
          <p:nvPr/>
        </p:nvSpPr>
        <p:spPr>
          <a:xfrm>
            <a:off x="4355092" y="2340282"/>
            <a:ext cx="4075813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3.5  PIR Motion Sensor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B414BA-A60A-4E02-8BB9-2C382E6FD3D6}"/>
              </a:ext>
            </a:extLst>
          </p:cNvPr>
          <p:cNvSpPr txBox="1"/>
          <p:nvPr/>
        </p:nvSpPr>
        <p:spPr>
          <a:xfrm>
            <a:off x="4355092" y="2831735"/>
            <a:ext cx="4075813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3.6  Temperature Sensor(LM35)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3395-BD7A-4EBC-9E28-F8024BBABBAB}"/>
              </a:ext>
            </a:extLst>
          </p:cNvPr>
          <p:cNvSpPr txBox="1"/>
          <p:nvPr/>
        </p:nvSpPr>
        <p:spPr>
          <a:xfrm>
            <a:off x="4355092" y="3323188"/>
            <a:ext cx="4075813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3.7  LED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D0ABC-F595-4987-9E21-EB7D59FC0860}"/>
              </a:ext>
            </a:extLst>
          </p:cNvPr>
          <p:cNvSpPr txBox="1"/>
          <p:nvPr/>
        </p:nvSpPr>
        <p:spPr>
          <a:xfrm>
            <a:off x="4355093" y="923454"/>
            <a:ext cx="4075813" cy="30777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3.2  Raspberry Pi camera rev 1.3</a:t>
            </a:r>
            <a:endParaRPr lang="en-IN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3559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any Branding Guidelin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06BAD6"/>
      </a:accent2>
      <a:accent3>
        <a:srgbClr val="78909C"/>
      </a:accent3>
      <a:accent4>
        <a:srgbClr val="00C3B1"/>
      </a:accent4>
      <a:accent5>
        <a:srgbClr val="0097A7"/>
      </a:accent5>
      <a:accent6>
        <a:srgbClr val="EFEFE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490</Words>
  <Application>Microsoft Office PowerPoint</Application>
  <PresentationFormat>On-screen Show (16:9)</PresentationFormat>
  <Paragraphs>76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Montserrat ExtraBold</vt:lpstr>
      <vt:lpstr>Montserrat</vt:lpstr>
      <vt:lpstr>Tech Company Branding Guidelines by Slidesgo</vt:lpstr>
      <vt:lpstr>PowerPoint Presentation</vt:lpstr>
      <vt:lpstr>01</vt:lpstr>
      <vt:lpstr>Introduction</vt:lpstr>
      <vt:lpstr>PowerPoint Presentation</vt:lpstr>
      <vt:lpstr>PowerPoint Presentation</vt:lpstr>
      <vt:lpstr>System Design</vt:lpstr>
      <vt:lpstr>PowerPoint Presentation</vt:lpstr>
      <vt:lpstr>Hardware Requirements</vt:lpstr>
      <vt:lpstr>PowerPoint Presentation</vt:lpstr>
      <vt:lpstr>Software Requirements</vt:lpstr>
      <vt:lpstr>PowerPoint Presentation</vt:lpstr>
      <vt:lpstr> Image Processing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More</dc:creator>
  <cp:lastModifiedBy>Vaibhav More</cp:lastModifiedBy>
  <cp:revision>103</cp:revision>
  <dcterms:modified xsi:type="dcterms:W3CDTF">2024-05-08T18:25:21Z</dcterms:modified>
</cp:coreProperties>
</file>