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app.xml" ContentType="application/vnd.openxmlformats-officedocument.extended-propertie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2"/>
  </p:notesMasterIdLst>
  <p:sldIdLst>
    <p:sldId id="258" r:id="rId3"/>
    <p:sldId id="260" r:id="rId4"/>
    <p:sldId id="262" r:id="rId5"/>
    <p:sldId id="264" r:id="rId6"/>
    <p:sldId id="266" r:id="rId7"/>
    <p:sldId id="267" r:id="rId8"/>
    <p:sldId id="268" r:id="rId9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35812F"/>
    <a:srgbClr val="E17805"/>
    <a:srgbClr val="FFFF81"/>
    <a:srgbClr val="CCFFCC"/>
    <a:srgbClr val="F5C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64" autoAdjust="0"/>
  </p:normalViewPr>
  <p:slideViewPr>
    <p:cSldViewPr snapToGrid="0">
      <p:cViewPr>
        <p:scale>
          <a:sx n="66" d="100"/>
          <a:sy n="66" d="100"/>
        </p:scale>
        <p:origin x="1506" y="138"/>
      </p:cViewPr>
      <p:guideLst>
        <p:guide orient="horz" pos="2160"/>
        <p:guide pos="2880"/>
        <p:guide orient="horz" pos="2260"/>
        <p:guide orient="horz" pos="2387"/>
        <p:guide orient="horz" pos="25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EditPoints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>
            <a:lvl1pPr marR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>
            <a:spLocks noGrp="1" noEditPoints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>
            <a:lvl1pPr marR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 noEditPoints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rect l="l" t="t" r="r" b="b"/>
            <a:pathLst>
              <a:path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/>
        </p:txBody>
      </p:sp>
      <p:sp>
        <p:nvSpPr>
          <p:cNvPr id="6" name="Google Shape;6;n"/>
          <p:cNvSpPr>
            <a:spLocks noGrp="1" noEditPoint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>
            <a:lvl1pPr marL="457200" marR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</a:p>
        </p:txBody>
      </p:sp>
      <p:sp>
        <p:nvSpPr>
          <p:cNvPr id="7" name="Google Shape;7;n"/>
          <p:cNvSpPr>
            <a:spLocks noGrp="1" noEditPoints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>
            <a:noAutofit/>
          </a:bodyPr>
          <a:lstStyle>
            <a:lvl1pPr marR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>
            <a:spLocks noGrp="1" noEditPoints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>
            <a:noAutofit/>
          </a:bodyPr>
          <a:lstStyle/>
          <a:p>
            <a:pPr marL="0" marR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itchFamily="34" charset="0" panose="020B0604020202020204"/>
      <a:defRPr sz="1400" b="0" i="0" u="none" strike="noStrike" cap="none">
        <a:solidFill>
          <a:srgbClr val="000000"/>
        </a:solidFill>
        <a:latin typeface="Arial" pitchFamily="34" charset="0" panose="020B0604020202020204"/>
        <a:ea typeface="Arial" pitchFamily="34" charset="0" panose="020B0604020202020204"/>
        <a:cs typeface="Arial" pitchFamily="34" charset="0" panose="020B0604020202020204"/>
        <a:sym typeface="Arial" pitchFamily="34" charset="0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58E8F269-16C8-46B2-8FD1-9E64F67059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2914C68B-7EF3-4960-B54B-FC96FB678D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B766B444-50FC-4C5D-97EA-96C0013E0D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F57EE2A3-68FD-476A-9172-25BBAD270C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846722F5-2089-4274-9466-E24DBD6887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559592F6-FA32-4C60-9FE0-3B4978DC00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C0892662-1FED-45F6-9684-C3EB5B1B92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>
            <a:spLocks noGrp="1" noEditPoint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48" name="Google Shape;48;p6"/>
          <p:cNvSpPr>
            <a:spLocks noGrp="1" noEditPoints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>
            <a:noAutofit/>
          </a:bodyPr>
          <a:lstStyle>
            <a:lvl1pPr marL="45720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</a:p>
        </p:txBody>
      </p:sp>
      <p:sp>
        <p:nvSpPr>
          <p:cNvPr id="49" name="Google Shape;49;p6"/>
          <p:cNvSpPr>
            <a:spLocks noGrp="1" noEditPoints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>
            <a:lvl1pPr marL="45720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 lvl="0"/>
          </a:p>
        </p:txBody>
      </p:sp>
      <p:sp>
        <p:nvSpPr>
          <p:cNvPr id="50" name="Google Shape;50;p6"/>
          <p:cNvSpPr>
            <a:spLocks noGrp="1" noEditPoints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>
            <a:noAutofit/>
          </a:bodyPr>
          <a:lstStyle>
            <a:lvl1pPr marL="45720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</a:p>
        </p:txBody>
      </p:sp>
      <p:sp>
        <p:nvSpPr>
          <p:cNvPr id="51" name="Google Shape;51;p6"/>
          <p:cNvSpPr>
            <a:spLocks noGrp="1" noEditPoints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>
            <a:lvl1pPr marL="45720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 lvl="0"/>
          </a:p>
        </p:txBody>
      </p:sp>
      <p:sp>
        <p:nvSpPr>
          <p:cNvPr id="52" name="Google Shape;52;p6"/>
          <p:cNvSpPr>
            <a:spLocks noGrp="1" noEditPoint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>
            <a:lvl1pPr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53" name="Google Shape;53;p6"/>
          <p:cNvSpPr>
            <a:spLocks noGrp="1" noEditPoint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54" name="Google Shape;54;p6"/>
          <p:cNvSpPr>
            <a:spLocks noGrp="1" noEditPoint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>
            <a:lvl1pPr mar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>
            <a:spLocks noGrp="1" noEditPoint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>
            <a:lvl1pPr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62" name="Google Shape;62;p8"/>
          <p:cNvSpPr>
            <a:spLocks noGrp="1" noEditPoint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63" name="Google Shape;63;p8"/>
          <p:cNvSpPr>
            <a:spLocks noGrp="1" noEditPoint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>
            <a:lvl1pPr mar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>
            <a:spLocks noGrp="1" noEditPoints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>
            <a:noAutofit/>
          </a:bodyPr>
          <a:lstStyle>
            <a:lvl1pPr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66" name="Google Shape;66;p9"/>
          <p:cNvSpPr>
            <a:spLocks noGrp="1" noEditPoints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>
            <a:lvl1pPr marL="45720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</a:p>
        </p:txBody>
      </p:sp>
      <p:sp>
        <p:nvSpPr>
          <p:cNvPr id="67" name="Google Shape;67;p9"/>
          <p:cNvSpPr>
            <a:spLocks noGrp="1" noEditPoints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>
            <a:lvl1pPr marL="45720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</a:p>
        </p:txBody>
      </p:sp>
      <p:sp>
        <p:nvSpPr>
          <p:cNvPr id="68" name="Google Shape;68;p9"/>
          <p:cNvSpPr>
            <a:spLocks noGrp="1" noEditPoint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>
            <a:lvl1pPr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69" name="Google Shape;69;p9"/>
          <p:cNvSpPr>
            <a:spLocks noGrp="1" noEditPoint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70" name="Google Shape;70;p9"/>
          <p:cNvSpPr>
            <a:spLocks noGrp="1" noEditPoint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>
            <a:lvl1pPr mar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>
            <a:spLocks noGrp="1" noEditPoints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>
            <a:noAutofit/>
          </a:bodyPr>
          <a:lstStyle>
            <a:lvl1pPr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73" name="Google Shape;73;p10"/>
          <p:cNvSpPr>
            <a:spLocks noGrp="1" noEditPoints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>
            <a:lvl1pPr marR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itchFamily="34" charset="0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itchFamily="34" charset="0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itchFamily="34" charset="0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itchFamily="34" charset="0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itchFamily="34" charset="0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itchFamily="34" charset="0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itchFamily="34" charset="0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itchFamily="34" charset="0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itchFamily="34" charset="0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</a:p>
        </p:txBody>
      </p:sp>
      <p:sp>
        <p:nvSpPr>
          <p:cNvPr id="74" name="Google Shape;74;p10"/>
          <p:cNvSpPr>
            <a:spLocks noGrp="1" noEditPoints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>
            <a:lvl1pPr marL="45720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 lvl="0"/>
          </a:p>
        </p:txBody>
      </p:sp>
      <p:sp>
        <p:nvSpPr>
          <p:cNvPr id="75" name="Google Shape;75;p10"/>
          <p:cNvSpPr>
            <a:spLocks noGrp="1" noEditPoint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>
            <a:lvl1pPr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76" name="Google Shape;76;p10"/>
          <p:cNvSpPr>
            <a:spLocks noGrp="1" noEditPoint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77" name="Google Shape;77;p10"/>
          <p:cNvSpPr>
            <a:spLocks noGrp="1" noEditPoint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>
            <a:lvl1pPr mar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>
            <a:spLocks noGrp="1" noEditPoint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80" name="Google Shape;80;p11"/>
          <p:cNvSpPr>
            <a:spLocks noGrp="1" noEditPoints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>
            <a:lvl1pPr marL="45720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>
            <a:pPr lvl="0"/>
          </a:p>
        </p:txBody>
      </p:sp>
      <p:sp>
        <p:nvSpPr>
          <p:cNvPr id="81" name="Google Shape;81;p11"/>
          <p:cNvSpPr>
            <a:spLocks noGrp="1" noEditPoint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>
            <a:lvl1pPr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82" name="Google Shape;82;p11"/>
          <p:cNvSpPr>
            <a:spLocks noGrp="1" noEditPoint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83" name="Google Shape;83;p11"/>
          <p:cNvSpPr>
            <a:spLocks noGrp="1" noEditPoint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>
            <a:lvl1pPr mar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>
            <a:spLocks noGrp="1" noEditPoints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86" name="Google Shape;86;p12"/>
          <p:cNvSpPr>
            <a:spLocks noGrp="1" noEditPoints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>
            <a:lvl1pPr marL="45720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>
            <a:pPr lvl="0"/>
          </a:p>
        </p:txBody>
      </p:sp>
      <p:sp>
        <p:nvSpPr>
          <p:cNvPr id="87" name="Google Shape;87;p12"/>
          <p:cNvSpPr>
            <a:spLocks noGrp="1" noEditPoint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>
            <a:lvl1pPr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88" name="Google Shape;88;p12"/>
          <p:cNvSpPr>
            <a:spLocks noGrp="1" noEditPoint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89" name="Google Shape;89;p12"/>
          <p:cNvSpPr>
            <a:spLocks noGrp="1" noEditPoint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>
            <a:lvl1pPr marL="0" indent="0" algn="r">
              <a:spcBef>
                <a:spcPts val="0"/>
              </a:spcBef>
              <a:buNone/>
            </a:lvl1pPr>
            <a:lvl2pPr marL="0" lvl="1" indent="0" algn="r">
              <a:spcBef>
                <a:spcPts val="0"/>
              </a:spcBef>
              <a:buNone/>
            </a:lvl2pPr>
            <a:lvl3pPr marL="0" lvl="2" indent="0" algn="r">
              <a:spcBef>
                <a:spcPts val="0"/>
              </a:spcBef>
              <a:buNone/>
            </a:lvl3pPr>
            <a:lvl4pPr marL="0" lvl="3" indent="0" algn="r">
              <a:spcBef>
                <a:spcPts val="0"/>
              </a:spcBef>
              <a:buNone/>
            </a:lvl4pPr>
            <a:lvl5pPr marL="0" lvl="4" indent="0" algn="r">
              <a:spcBef>
                <a:spcPts val="0"/>
              </a:spcBef>
              <a:buNone/>
            </a:lvl5pPr>
            <a:lvl6pPr marL="0" lvl="5" indent="0" algn="r">
              <a:spcBef>
                <a:spcPts val="0"/>
              </a:spcBef>
              <a:buNone/>
            </a:lvl6pPr>
            <a:lvl7pPr marL="0" lvl="6" indent="0" algn="r">
              <a:spcBef>
                <a:spcPts val="0"/>
              </a:spcBef>
              <a:buNone/>
            </a:lvl7pPr>
            <a:lvl8pPr marL="0" lvl="7" indent="0" algn="r">
              <a:spcBef>
                <a:spcPts val="0"/>
              </a:spcBef>
              <a:buNone/>
            </a:lvl8pPr>
            <a:lvl9pPr marL="0" lvl="8" indent="0" algn="r">
              <a:spcBef>
                <a:spcPts val="0"/>
              </a:spcBef>
              <a:buNone/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>
            <a:spLocks noGrp="1" noEditPoint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>
            <a:lvl1pPr marR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>
            <a:spLocks noGrp="1" noEditPoint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>
            <a:noAutofit/>
          </a:bodyPr>
          <a:lstStyle>
            <a:lvl1pPr marL="457200" marR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itchFamily="34" charset="0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itchFamily="34" charset="0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itchFamily="34" charset="0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itchFamily="34" charset="0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itchFamily="34" charset="0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itchFamily="34" charset="0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itchFamily="34" charset="0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itchFamily="34" charset="0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itchFamily="34" charset="0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</a:p>
        </p:txBody>
      </p:sp>
      <p:sp>
        <p:nvSpPr>
          <p:cNvPr id="12" name="Google Shape;12;p1"/>
          <p:cNvSpPr>
            <a:spLocks noGrp="1" noEditPoints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>
            <a:lvl1pPr marR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>
            <a:spLocks noGrp="1" noEditPoints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>
            <a:lvl1pPr marR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>
            <a:spLocks noGrp="1" noEditPoints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>
            <a:noAutofit/>
          </a:bodyPr>
          <a:lstStyle>
            <a:lvl1pPr marL="0" marR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A9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hdr="0" ftr="0"/>
  <p:txStyles>
    <p:title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9pPr>
    </p:titleStyle>
    <p:bodyStyle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itchFamily="34" charset="0" panose="020B0604020202020204"/>
        <a:defRPr sz="1400" b="0" i="0" u="none" strike="noStrike" cap="none">
          <a:solidFill>
            <a:srgbClr val="000000"/>
          </a:solidFill>
          <a:latin typeface="Arial" pitchFamily="34" charset="0" panose="020B0604020202020204"/>
          <a:ea typeface="Arial" pitchFamily="34" charset="0" panose="020B0604020202020204"/>
          <a:cs typeface="Arial" pitchFamily="34" charset="0" panose="020B0604020202020204"/>
          <a:sym typeface="Arial" pitchFamily="34" charset="0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 noEditPoints="1"/>
          </p:cNvSpPr>
          <p:nvPr>
            <p:ph type="sldNum" idx="12"/>
          </p:nvPr>
        </p:nvSpPr>
        <p:spPr/>
        <p:txBody>
          <a:bodyPr/>
          <a:lstStyle/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42095" y="148435"/>
            <a:ext cx="6978649" cy="57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chemeClr val="accent4">
                    <a:lumMod val="10000"/>
                  </a:schemeClr>
                </a:solidFill>
                <a:latin typeface="Times New Roman" pitchFamily="18" charset="0" panose="02020603050405020304"/>
                <a:cs typeface="Times New Roman" pitchFamily="18" charset="0" panose="02020603050405020304"/>
              </a:rPr>
              <a:t>ALGORITHM TO FIND THE ROOTS OF A QUADRATIC EQUATION </a:t>
            </a:r>
            <a:r>
              <a:rPr lang="en-GB" sz="1600" b="1" dirty="0" smtClean="0">
                <a:latin typeface="Times New Roman" pitchFamily="18" charset="0" panose="02020603050405020304"/>
                <a:cs typeface="Times New Roman" pitchFamily="18" charset="0" panose="02020603050405020304"/>
              </a:rPr>
              <a:t>(</a:t>
            </a:r>
            <a:r>
              <a:rPr lang="en-US" sz="1600" b="1" dirty="0" smtClean="0">
                <a:latin typeface="Times New Roman" pitchFamily="18" charset="0" panose="02020603050405020304"/>
                <a:cs typeface="Times New Roman" pitchFamily="18" charset="0" panose="02020603050405020304"/>
              </a:rPr>
              <a:t>Ax</a:t>
            </a:r>
            <a:r>
              <a:rPr lang="en-US" sz="1600" b="1" baseline="30000" dirty="0" smtClean="0">
                <a:latin typeface="Times New Roman" pitchFamily="18" charset="0" panose="02020603050405020304"/>
                <a:cs typeface="Times New Roman" pitchFamily="18" charset="0" panose="02020603050405020304"/>
              </a:rPr>
              <a:t>2</a:t>
            </a:r>
            <a:r>
              <a:rPr lang="en-US" sz="1600" b="1" dirty="0" smtClean="0">
                <a:latin typeface="Times New Roman" pitchFamily="18" charset="0" panose="02020603050405020304"/>
                <a:cs typeface="Times New Roman" pitchFamily="18" charset="0" panose="02020603050405020304"/>
              </a:rPr>
              <a:t> </a:t>
            </a:r>
            <a:r>
              <a:rPr lang="en-US" sz="1600" b="1" dirty="0">
                <a:latin typeface="Times New Roman" pitchFamily="18" charset="0" panose="02020603050405020304"/>
                <a:cs typeface="Times New Roman" pitchFamily="18" charset="0" panose="02020603050405020304"/>
              </a:rPr>
              <a:t>+ B</a:t>
            </a:r>
            <a:r>
              <a:rPr lang="en-US" sz="1600" b="1" dirty="0" smtClean="0">
                <a:latin typeface="Times New Roman" pitchFamily="18" charset="0" panose="02020603050405020304"/>
                <a:cs typeface="Times New Roman" pitchFamily="18" charset="0" panose="02020603050405020304"/>
              </a:rPr>
              <a:t>x </a:t>
            </a:r>
            <a:r>
              <a:rPr lang="en-US" sz="1600" b="1" dirty="0">
                <a:latin typeface="Times New Roman" pitchFamily="18" charset="0" panose="02020603050405020304"/>
                <a:cs typeface="Times New Roman" pitchFamily="18" charset="0" panose="02020603050405020304"/>
              </a:rPr>
              <a:t>+ C</a:t>
            </a:r>
            <a:r>
              <a:rPr lang="en-US" sz="1600" b="1" dirty="0" smtClean="0">
                <a:latin typeface="Times New Roman" pitchFamily="18" charset="0" panose="02020603050405020304"/>
                <a:cs typeface="Times New Roman" pitchFamily="18" charset="0" panose="02020603050405020304"/>
              </a:rPr>
              <a:t> = 0)</a:t>
            </a:r>
            <a:endParaRPr lang="en-GB" sz="1600" b="1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432319" y="436158"/>
            <a:ext cx="1109776" cy="444106"/>
          </a:xfrm>
          <a:prstGeom prst="flowChartTerminator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Start</a:t>
            </a:r>
            <a:endParaRPr lang="en-GB" sz="1600" b="1" dirty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sp>
        <p:nvSpPr>
          <p:cNvPr id="11" name="Flowchart: Data 10"/>
          <p:cNvSpPr/>
          <p:nvPr/>
        </p:nvSpPr>
        <p:spPr>
          <a:xfrm>
            <a:off x="103617" y="1241001"/>
            <a:ext cx="1767180" cy="496969"/>
          </a:xfrm>
          <a:prstGeom prst="flowChartInputOutpu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Input no. = </a:t>
            </a:r>
            <a:r>
              <a:rPr lang="en-GB" sz="1200" b="1" dirty="0" err="1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a,b,c</a:t>
            </a:r>
            <a:endParaRPr lang="en-GB" sz="1200" b="1" dirty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5335" y="1958076"/>
            <a:ext cx="1274723" cy="350518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d = b*b – 4*ac</a:t>
            </a:r>
            <a:endParaRPr lang="en-GB" sz="1200" b="1" dirty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sp>
        <p:nvSpPr>
          <p:cNvPr id="13" name="Flowchart: Decision 12"/>
          <p:cNvSpPr/>
          <p:nvPr/>
        </p:nvSpPr>
        <p:spPr>
          <a:xfrm>
            <a:off x="483469" y="2555092"/>
            <a:ext cx="974570" cy="718963"/>
          </a:xfrm>
          <a:prstGeom prst="flowChartDecision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d</a:t>
            </a:r>
            <a:r>
              <a:rPr lang="en-GB" sz="12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 &gt;= 0</a:t>
            </a:r>
            <a:endParaRPr lang="en-GB" sz="1200" b="1" dirty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sp>
        <p:nvSpPr>
          <p:cNvPr id="26" name="Flowchart: Decision 25"/>
          <p:cNvSpPr/>
          <p:nvPr/>
        </p:nvSpPr>
        <p:spPr>
          <a:xfrm>
            <a:off x="483469" y="3551032"/>
            <a:ext cx="974570" cy="609638"/>
          </a:xfrm>
          <a:prstGeom prst="flowChartDecision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d</a:t>
            </a:r>
            <a:r>
              <a:rPr lang="en-GB" sz="12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 == 0</a:t>
            </a:r>
            <a:endParaRPr lang="en-GB" sz="1200" b="1" dirty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sp>
        <p:nvSpPr>
          <p:cNvPr id="27" name="Flowchart: Document 26"/>
          <p:cNvSpPr/>
          <p:nvPr/>
        </p:nvSpPr>
        <p:spPr>
          <a:xfrm>
            <a:off x="395570" y="4350687"/>
            <a:ext cx="1229899" cy="797869"/>
          </a:xfrm>
          <a:prstGeom prst="flowChartDocumen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“There are no real roots”</a:t>
            </a:r>
          </a:p>
        </p:txBody>
      </p:sp>
      <p:sp>
        <p:nvSpPr>
          <p:cNvPr id="28" name="Flowchart: Terminator 27"/>
          <p:cNvSpPr/>
          <p:nvPr/>
        </p:nvSpPr>
        <p:spPr>
          <a:xfrm>
            <a:off x="470695" y="5946425"/>
            <a:ext cx="924979" cy="301585"/>
          </a:xfrm>
          <a:prstGeom prst="flowChartTerminator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Stop</a:t>
            </a:r>
            <a:endParaRPr lang="en-GB" sz="1600" b="1" dirty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188035" y="2686150"/>
            <a:ext cx="1491697" cy="456847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x1 = (-b + sqr(d)) / 2a</a:t>
            </a:r>
          </a:p>
          <a:p>
            <a:pPr algn="ctr"/>
            <a:r>
              <a:rPr lang="en-GB" sz="12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x2 </a:t>
            </a:r>
            <a:r>
              <a:rPr lang="en-GB" sz="1200" b="1" dirty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= (-b </a:t>
            </a:r>
            <a:r>
              <a:rPr lang="en-GB" sz="12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- </a:t>
            </a:r>
            <a:r>
              <a:rPr lang="en-GB" sz="1200" b="1" dirty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sqr(d)) / </a:t>
            </a:r>
            <a:r>
              <a:rPr lang="en-GB" sz="12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2a</a:t>
            </a:r>
            <a:endParaRPr lang="en-GB" sz="1200" b="1" dirty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88035" y="3687115"/>
            <a:ext cx="1491697" cy="337473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x1 = x2 = -b/2a</a:t>
            </a:r>
            <a:endParaRPr lang="en-GB" sz="1400" b="1" dirty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sp>
        <p:nvSpPr>
          <p:cNvPr id="32" name="Flowchart: Document 31"/>
          <p:cNvSpPr/>
          <p:nvPr/>
        </p:nvSpPr>
        <p:spPr>
          <a:xfrm>
            <a:off x="4480081" y="2555092"/>
            <a:ext cx="1287502" cy="693184"/>
          </a:xfrm>
          <a:prstGeom prst="flowChartDocumen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“Root 1”, x1</a:t>
            </a:r>
          </a:p>
          <a:p>
            <a:pPr algn="ctr"/>
            <a:r>
              <a:rPr lang="en-GB" sz="12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“Root 2”, x2</a:t>
            </a:r>
            <a:endParaRPr lang="en-GB" sz="1200" b="1" dirty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sp>
        <p:nvSpPr>
          <p:cNvPr id="34" name="Flowchart: Document 33"/>
          <p:cNvSpPr/>
          <p:nvPr/>
        </p:nvSpPr>
        <p:spPr>
          <a:xfrm>
            <a:off x="4480081" y="3551032"/>
            <a:ext cx="1352280" cy="609638"/>
          </a:xfrm>
          <a:prstGeom prst="flowChartDocumen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“Root 1”, x1</a:t>
            </a:r>
          </a:p>
          <a:p>
            <a:pPr algn="ctr"/>
            <a:r>
              <a:rPr lang="en-GB" sz="12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“Root 2”, x2</a:t>
            </a:r>
            <a:endParaRPr lang="en-GB" sz="1200" b="1" dirty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974277" y="880264"/>
            <a:ext cx="12931" cy="359072"/>
          </a:xfrm>
          <a:prstGeom prst="straightConnector1">
            <a:avLst/>
          </a:prstGeom>
          <a:ln>
            <a:solidFill>
              <a:schemeClr val="bg2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982696" y="1737970"/>
            <a:ext cx="9022" cy="220106"/>
          </a:xfrm>
          <a:prstGeom prst="straightConnector1">
            <a:avLst/>
          </a:prstGeom>
          <a:ln>
            <a:solidFill>
              <a:schemeClr val="bg2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980742" y="2308594"/>
            <a:ext cx="3942" cy="246498"/>
          </a:xfrm>
          <a:prstGeom prst="straightConnector1">
            <a:avLst/>
          </a:prstGeom>
          <a:ln>
            <a:solidFill>
              <a:schemeClr val="bg2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969247" y="3305941"/>
            <a:ext cx="5029" cy="246119"/>
          </a:xfrm>
          <a:prstGeom prst="straightConnector1">
            <a:avLst/>
          </a:prstGeom>
          <a:ln>
            <a:solidFill>
              <a:schemeClr val="bg2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67231" y="4160670"/>
            <a:ext cx="7046" cy="190018"/>
          </a:xfrm>
          <a:prstGeom prst="straightConnector1">
            <a:avLst/>
          </a:prstGeom>
          <a:ln>
            <a:solidFill>
              <a:schemeClr val="bg2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458039" y="2914573"/>
            <a:ext cx="729996" cy="8741"/>
          </a:xfrm>
          <a:prstGeom prst="straightConnector1">
            <a:avLst/>
          </a:prstGeom>
          <a:ln>
            <a:solidFill>
              <a:schemeClr val="bg2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1463625" y="3855851"/>
            <a:ext cx="724410" cy="0"/>
          </a:xfrm>
          <a:prstGeom prst="straightConnector1">
            <a:avLst/>
          </a:prstGeom>
          <a:ln>
            <a:solidFill>
              <a:schemeClr val="bg2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3679732" y="2910202"/>
            <a:ext cx="801178" cy="4371"/>
          </a:xfrm>
          <a:prstGeom prst="straightConnector1">
            <a:avLst/>
          </a:prstGeom>
          <a:ln>
            <a:solidFill>
              <a:schemeClr val="bg2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679732" y="3855851"/>
            <a:ext cx="800349" cy="6898"/>
          </a:xfrm>
          <a:prstGeom prst="straightConnector1">
            <a:avLst/>
          </a:prstGeom>
          <a:ln>
            <a:solidFill>
              <a:schemeClr val="bg2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980921" y="5148556"/>
            <a:ext cx="12574" cy="797869"/>
          </a:xfrm>
          <a:prstGeom prst="straightConnector1">
            <a:avLst/>
          </a:prstGeom>
          <a:ln>
            <a:solidFill>
              <a:schemeClr val="bg2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/>
          <p:nvPr/>
        </p:nvCxnSpPr>
        <p:spPr>
          <a:xfrm flipH="1">
            <a:off x="1395674" y="2881695"/>
            <a:ext cx="4371909" cy="3215523"/>
          </a:xfrm>
          <a:prstGeom prst="bentConnector3">
            <a:avLst>
              <a:gd name="adj1" fmla="val -5632"/>
            </a:avLst>
          </a:prstGeom>
          <a:ln>
            <a:solidFill>
              <a:schemeClr val="bg2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026453" y="2686150"/>
            <a:ext cx="3187095" cy="3715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step 1: NUMBER a ,b, c, d, x1, x2</a:t>
            </a:r>
          </a:p>
          <a:p>
            <a:r>
              <a:rPr lang="en-US" b="1"/>
              <a:t>step 2: INPUT a, b, c</a:t>
            </a:r>
          </a:p>
          <a:p>
            <a:r>
              <a:rPr lang="en-US" b="1"/>
              <a:t>step 3: d = b^2 – 4 * a * c</a:t>
            </a:r>
          </a:p>
          <a:p>
            <a:r>
              <a:rPr lang="en-US" b="1"/>
              <a:t>step 4: IF (d &gt;= 0) THEN</a:t>
            </a:r>
          </a:p>
          <a:p>
            <a:r>
              <a:rPr lang="en-US" b="1"/>
              <a:t>            x1 = (-b + √d) / 2a</a:t>
            </a:r>
          </a:p>
          <a:p>
            <a:r>
              <a:rPr lang="en-US" b="1"/>
              <a:t>            x2 = (-b-√d)/2a</a:t>
            </a:r>
          </a:p>
          <a:p>
            <a:r>
              <a:rPr lang="en-US" b="1"/>
              <a:t>step 5: PRINT "ROOT 1:"+x1</a:t>
            </a:r>
          </a:p>
          <a:p>
            <a:r>
              <a:rPr lang="en-US" b="1"/>
              <a:t>step 6: PRINT "ROOT 2:"+x2</a:t>
            </a:r>
          </a:p>
          <a:p>
            <a:r>
              <a:rPr lang="en-US" b="1"/>
              <a:t>             ELSE IF (d == 0) THEN</a:t>
            </a:r>
          </a:p>
          <a:p>
            <a:r>
              <a:rPr lang="en-US" b="1"/>
              <a:t>              x1 = x2 = -b / 2a </a:t>
            </a:r>
          </a:p>
          <a:p>
            <a:r>
              <a:rPr lang="en-US" b="1"/>
              <a:t>step 7: PRINT "ROOT 1: "+x1</a:t>
            </a:r>
          </a:p>
          <a:p>
            <a:r>
              <a:rPr lang="en-US" b="1"/>
              <a:t>step 8: PRINT "ROOT 2: "+x2</a:t>
            </a:r>
          </a:p>
          <a:p>
            <a:r>
              <a:rPr lang="en-US" b="1"/>
              <a:t>             ELSE</a:t>
            </a:r>
          </a:p>
          <a:p>
            <a:r>
              <a:rPr lang="en-US" b="1"/>
              <a:t>step 9: PRINT </a:t>
            </a:r>
          </a:p>
          <a:p>
            <a:r>
              <a:rPr lang="en-US" b="1"/>
              <a:t>             "There are no real roots"                 </a:t>
            </a:r>
          </a:p>
          <a:p>
            <a:r>
              <a:rPr lang="en-US" b="1"/>
              <a:t>            </a:t>
            </a:r>
          </a:p>
          <a:p>
            <a:endParaRPr 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idx="12"/>
          </p:nvPr>
        </p:nvSpPr>
        <p:spPr/>
        <p:txBody>
          <a:bodyPr/>
          <a:lstStyle/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03865" y="88966"/>
            <a:ext cx="6332586" cy="57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Times New Roman" pitchFamily="18" charset="0" panose="02020603050405020304"/>
                <a:cs typeface="Times New Roman" pitchFamily="18" charset="0" panose="02020603050405020304"/>
              </a:rPr>
              <a:t>ALGORITHM TO FIND THE ROOTS OF A CUBIC EQUATION (</a:t>
            </a:r>
            <a:r>
              <a:rPr lang="en-US" sz="1600" b="1" dirty="0">
                <a:latin typeface="Times New Roman" pitchFamily="18" charset="0" panose="02020603050405020304"/>
                <a:cs typeface="Times New Roman" pitchFamily="18" charset="0" panose="02020603050405020304"/>
              </a:rPr>
              <a:t>Ax</a:t>
            </a:r>
            <a:r>
              <a:rPr lang="en-US" sz="1600" b="1" baseline="300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3</a:t>
            </a:r>
            <a:r>
              <a:rPr lang="en-US" sz="1600" b="1" dirty="0">
                <a:latin typeface="Times New Roman" pitchFamily="18" charset="0" panose="02020603050405020304"/>
                <a:cs typeface="Times New Roman" pitchFamily="18" charset="0" panose="02020603050405020304"/>
              </a:rPr>
              <a:t> + Bx</a:t>
            </a:r>
            <a:r>
              <a:rPr lang="en-US" sz="1600" b="1" baseline="30000" dirty="0">
                <a:latin typeface="Times New Roman" pitchFamily="18" charset="0" panose="02020603050405020304"/>
                <a:cs typeface="Times New Roman" pitchFamily="18" charset="0" panose="02020603050405020304"/>
              </a:rPr>
              <a:t>2</a:t>
            </a:r>
            <a:r>
              <a:rPr lang="en-US" sz="1600" b="1" dirty="0">
                <a:latin typeface="Times New Roman" pitchFamily="18" charset="0" panose="02020603050405020304"/>
                <a:cs typeface="Times New Roman" pitchFamily="18" charset="0" panose="02020603050405020304"/>
              </a:rPr>
              <a:t> + Cx + D </a:t>
            </a:r>
            <a:r>
              <a:rPr lang="en-US" sz="1600" b="1" dirty="0" smtClean="0">
                <a:latin typeface="Times New Roman" pitchFamily="18" charset="0" panose="02020603050405020304"/>
                <a:cs typeface="Times New Roman" pitchFamily="18" charset="0" panose="02020603050405020304"/>
              </a:rPr>
              <a:t>= 0)</a:t>
            </a:r>
            <a:endParaRPr lang="en-GB" sz="1600" b="1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  <p:sp>
        <p:nvSpPr>
          <p:cNvPr id="4" name="Flowchart: Terminator 3"/>
          <p:cNvSpPr/>
          <p:nvPr/>
        </p:nvSpPr>
        <p:spPr>
          <a:xfrm>
            <a:off x="1241905" y="515741"/>
            <a:ext cx="761960" cy="297342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Start</a:t>
            </a:r>
            <a:endParaRPr lang="en-GB" sz="1600" b="1" dirty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666337" y="1025417"/>
            <a:ext cx="1913096" cy="526181"/>
          </a:xfrm>
          <a:prstGeom prst="flowChartInputOutpu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Input no. = a, b, c, d</a:t>
            </a:r>
            <a:endParaRPr lang="en-GB" sz="1600" b="1" dirty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sp>
        <p:nvSpPr>
          <p:cNvPr id="10" name="Flowchart: Terminator 9"/>
          <p:cNvSpPr/>
          <p:nvPr/>
        </p:nvSpPr>
        <p:spPr>
          <a:xfrm>
            <a:off x="1241905" y="6424134"/>
            <a:ext cx="761960" cy="297342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Stop</a:t>
            </a:r>
            <a:endParaRPr lang="en-GB" sz="1600" b="1" dirty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21614" y="1861479"/>
            <a:ext cx="1802541" cy="60877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a1 </a:t>
            </a:r>
            <a:r>
              <a:rPr lang="en-GB" sz="1600" b="1" dirty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= b/a, a2, = c/a, a3 = d/a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26942" y="2771970"/>
            <a:ext cx="2591886" cy="1006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fontAlgn="base"/>
            <a:r>
              <a:rPr lang="en-GB" sz="1600" b="1" dirty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Q = (3*a2 – (a1^2)) / </a:t>
            </a:r>
            <a:r>
              <a:rPr lang="en-GB" sz="16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9</a:t>
            </a:r>
          </a:p>
          <a:p>
            <a:pPr fontAlgn="base"/>
            <a:r>
              <a:rPr lang="en-GB" sz="16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R </a:t>
            </a:r>
            <a:r>
              <a:rPr lang="en-GB" sz="1600" b="1" dirty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= (</a:t>
            </a:r>
            <a:r>
              <a:rPr lang="en-GB" sz="16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9*a1*a2 </a:t>
            </a:r>
            <a:r>
              <a:rPr lang="en-GB" sz="1600" b="1" dirty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– 27*a3 – 2*(a1^3)) / </a:t>
            </a:r>
            <a:r>
              <a:rPr lang="en-GB" sz="16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54</a:t>
            </a:r>
          </a:p>
          <a:p>
            <a:pPr fontAlgn="base"/>
            <a:r>
              <a:rPr lang="en-GB" sz="16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S </a:t>
            </a:r>
            <a:r>
              <a:rPr lang="en-GB" sz="1600" b="1" dirty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= </a:t>
            </a:r>
            <a:r>
              <a:rPr lang="en-GB" sz="1600" b="1" baseline="30000" dirty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3</a:t>
            </a:r>
            <a:r>
              <a:rPr lang="en-GB" sz="1600" b="1" dirty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√(R + √(Q^3 + R^2</a:t>
            </a:r>
            <a:r>
              <a:rPr lang="en-GB" sz="16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))</a:t>
            </a:r>
          </a:p>
          <a:p>
            <a:pPr fontAlgn="base"/>
            <a:r>
              <a:rPr lang="en-GB" sz="16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T </a:t>
            </a:r>
            <a:r>
              <a:rPr lang="en-GB" sz="1600" b="1" dirty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= </a:t>
            </a:r>
            <a:r>
              <a:rPr lang="en-GB" sz="1600" b="1" baseline="30000" dirty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3</a:t>
            </a:r>
            <a:r>
              <a:rPr lang="en-GB" sz="1600" b="1" dirty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√(R - √(Q^3 + R^2))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78952" y="4093857"/>
            <a:ext cx="2687865" cy="116497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fontAlgn="base"/>
            <a:r>
              <a:rPr lang="en-GB" sz="1600" b="1" dirty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x1 = </a:t>
            </a:r>
            <a:r>
              <a:rPr lang="en-GB" sz="16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S+T–a1/3</a:t>
            </a:r>
          </a:p>
          <a:p>
            <a:pPr fontAlgn="base"/>
            <a:r>
              <a:rPr lang="en-GB" sz="16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x2 </a:t>
            </a:r>
            <a:r>
              <a:rPr lang="en-GB" sz="1600" b="1" dirty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= -</a:t>
            </a:r>
            <a:r>
              <a:rPr lang="en-GB" sz="16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1/2(S+T)–1/3*a1+½*</a:t>
            </a:r>
            <a:r>
              <a:rPr lang="en-GB" sz="1600" b="1" dirty="0" err="1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i</a:t>
            </a:r>
            <a:r>
              <a:rPr lang="en-GB" sz="16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*(</a:t>
            </a:r>
            <a:r>
              <a:rPr lang="en-GB" sz="1600" b="1" dirty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√3)*(</a:t>
            </a:r>
            <a:r>
              <a:rPr lang="en-GB" sz="16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S-T)</a:t>
            </a:r>
          </a:p>
          <a:p>
            <a:pPr fontAlgn="base"/>
            <a:r>
              <a:rPr lang="en-GB" sz="16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x3 </a:t>
            </a:r>
            <a:r>
              <a:rPr lang="en-GB" sz="1600" b="1" dirty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= -</a:t>
            </a:r>
            <a:r>
              <a:rPr lang="en-GB" sz="16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1/2(S+T)–1/3*a1-½*</a:t>
            </a:r>
            <a:r>
              <a:rPr lang="en-GB" sz="1600" b="1" dirty="0" err="1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i</a:t>
            </a:r>
            <a:r>
              <a:rPr lang="en-GB" sz="16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*(</a:t>
            </a:r>
            <a:r>
              <a:rPr lang="en-GB" sz="1600" b="1" dirty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√3)*(S-T</a:t>
            </a:r>
            <a:r>
              <a:rPr lang="en-GB" sz="16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)</a:t>
            </a:r>
            <a:endParaRPr lang="en-GB" sz="1600" b="1" dirty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sp>
        <p:nvSpPr>
          <p:cNvPr id="27" name="Flowchart: Data 26"/>
          <p:cNvSpPr/>
          <p:nvPr/>
        </p:nvSpPr>
        <p:spPr>
          <a:xfrm>
            <a:off x="721614" y="5628326"/>
            <a:ext cx="1913096" cy="526181"/>
          </a:xfrm>
          <a:prstGeom prst="flowChartInputOutpu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Print x1, x2, x3</a:t>
            </a:r>
            <a:endParaRPr lang="en-GB" sz="1600" b="1" dirty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622885" y="1551598"/>
            <a:ext cx="0" cy="309881"/>
          </a:xfrm>
          <a:prstGeom prst="straightConnector1">
            <a:avLst/>
          </a:prstGeom>
          <a:ln>
            <a:solidFill>
              <a:schemeClr val="bg2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622885" y="813083"/>
            <a:ext cx="0" cy="212334"/>
          </a:xfrm>
          <a:prstGeom prst="straightConnector1">
            <a:avLst/>
          </a:prstGeom>
          <a:ln>
            <a:solidFill>
              <a:schemeClr val="bg2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622885" y="2470250"/>
            <a:ext cx="0" cy="301721"/>
          </a:xfrm>
          <a:prstGeom prst="straightConnector1">
            <a:avLst/>
          </a:prstGeom>
          <a:ln>
            <a:solidFill>
              <a:schemeClr val="bg2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622885" y="3778461"/>
            <a:ext cx="0" cy="315395"/>
          </a:xfrm>
          <a:prstGeom prst="straightConnector1">
            <a:avLst/>
          </a:prstGeom>
          <a:ln>
            <a:solidFill>
              <a:schemeClr val="bg2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1622885" y="6154507"/>
            <a:ext cx="0" cy="269627"/>
          </a:xfrm>
          <a:prstGeom prst="straightConnector1">
            <a:avLst/>
          </a:prstGeom>
          <a:ln>
            <a:solidFill>
              <a:schemeClr val="bg2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622885" y="5258829"/>
            <a:ext cx="0" cy="369497"/>
          </a:xfrm>
          <a:prstGeom prst="straightConnector1">
            <a:avLst/>
          </a:prstGeom>
          <a:ln>
            <a:solidFill>
              <a:schemeClr val="bg2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464845" y="919250"/>
            <a:ext cx="3043829" cy="5879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step 1: NUMBER a, b, c, d,</a:t>
            </a:r>
          </a:p>
          <a:p>
            <a:r>
              <a:rPr lang="en-US" sz="1600" b="1"/>
              <a:t>             a1, a2,</a:t>
            </a:r>
            <a:r>
              <a:rPr lang="en-US" sz="1600" b="1"/>
              <a:t>a3,x1, x2, x3</a:t>
            </a:r>
          </a:p>
          <a:p>
            <a:r>
              <a:rPr lang="en-US" sz="1600" b="1"/>
              <a:t>step 2: INPUT a, b, c, d</a:t>
            </a:r>
          </a:p>
          <a:p>
            <a:r>
              <a:rPr lang="en-US" sz="1600" b="1"/>
              <a:t>step 3: a1 = b/a, a2, = c/a, </a:t>
            </a:r>
          </a:p>
          <a:p>
            <a:r>
              <a:rPr lang="en-US" sz="1600" b="1"/>
              <a:t>            a3 = d/a</a:t>
            </a:r>
          </a:p>
          <a:p>
            <a:r>
              <a:rPr lang="en-US" sz="1600" b="1"/>
              <a:t>step 4: Q = (3*a2 – (a1^2)) / 9, </a:t>
            </a:r>
          </a:p>
          <a:p>
            <a:r>
              <a:rPr lang="en-US" sz="1600" b="1"/>
              <a:t>            R = (9*a1*a2 – </a:t>
            </a:r>
          </a:p>
          <a:p>
            <a:r>
              <a:rPr lang="en-US" sz="1600" b="1"/>
              <a:t>            27*a3 –    </a:t>
            </a:r>
          </a:p>
          <a:p>
            <a:r>
              <a:rPr lang="en-US" sz="1600" b="1"/>
              <a:t>            2*(a1^3)) / 54, </a:t>
            </a:r>
          </a:p>
          <a:p>
            <a:r>
              <a:rPr lang="en-US" sz="1600" b="1"/>
              <a:t>            S = 3√(R + √(Q^3</a:t>
            </a:r>
          </a:p>
          <a:p>
            <a:r>
              <a:rPr lang="en-US" sz="1600" b="1"/>
              <a:t>            + R^2)), T = 3√(R - </a:t>
            </a:r>
          </a:p>
          <a:p>
            <a:r>
              <a:rPr lang="en-US" sz="1600" b="1"/>
              <a:t>              √(Q^3 + R^2))</a:t>
            </a:r>
          </a:p>
          <a:p>
            <a:r>
              <a:rPr lang="en-US" sz="1600" b="1"/>
              <a:t>step 5: x1 = S + T – a1/3, </a:t>
            </a:r>
          </a:p>
          <a:p>
            <a:r>
              <a:rPr lang="en-US" sz="1600" b="1"/>
              <a:t>            x2 = -1/2 (S + T) – 1/3 *</a:t>
            </a:r>
          </a:p>
          <a:p>
            <a:r>
              <a:rPr lang="en-US" sz="1600" b="1"/>
              <a:t>            a1 + ½ * i *(√3)*(S-T), </a:t>
            </a:r>
          </a:p>
          <a:p>
            <a:r>
              <a:rPr lang="en-US" sz="1600" b="1"/>
              <a:t>            x3 = -1/2 (S + T) – 1/3</a:t>
            </a:r>
          </a:p>
          <a:p>
            <a:r>
              <a:rPr lang="en-US" sz="1600" b="1"/>
              <a:t>             * a1 - ½ * i *(√3)*(S-T) </a:t>
            </a:r>
          </a:p>
          <a:p>
            <a:r>
              <a:rPr lang="en-US" sz="1600" b="1"/>
              <a:t>step 6: PRINT x1 + x2 + </a:t>
            </a:r>
          </a:p>
          <a:p>
            <a:r>
              <a:rPr lang="en-US" sz="1600" b="1"/>
              <a:t>             x3 +</a:t>
            </a:r>
          </a:p>
          <a:p>
            <a:r>
              <a:rPr lang="en-US" sz="1600" b="1"/>
              <a:t>             “are the roots of</a:t>
            </a:r>
          </a:p>
          <a:p>
            <a:r>
              <a:rPr lang="en-US" sz="1600" b="1"/>
              <a:t>              the cubic equation"</a:t>
            </a:r>
          </a:p>
          <a:p>
            <a:endParaRPr lang="en-US" sz="1600" b="1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idx="12"/>
          </p:nvPr>
        </p:nvSpPr>
        <p:spPr/>
        <p:txBody>
          <a:bodyPr/>
          <a:lstStyle/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81200" y="0"/>
            <a:ext cx="5372100" cy="57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Times New Roman" pitchFamily="18" charset="0" panose="02020603050405020304"/>
                <a:cs typeface="Times New Roman" pitchFamily="18" charset="0" panose="02020603050405020304"/>
              </a:rPr>
              <a:t>ALGORITHM TO FIND THE LARGEST OF THREE NUMBERS</a:t>
            </a:r>
            <a:endParaRPr lang="en-GB" sz="1600" b="1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  <p:sp>
        <p:nvSpPr>
          <p:cNvPr id="4" name="Flowchart: Terminator 3"/>
          <p:cNvSpPr/>
          <p:nvPr/>
        </p:nvSpPr>
        <p:spPr>
          <a:xfrm>
            <a:off x="1192579" y="936830"/>
            <a:ext cx="761960" cy="297342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Start</a:t>
            </a:r>
            <a:endParaRPr lang="en-GB" sz="1400" b="1" dirty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617011" y="1446506"/>
            <a:ext cx="1913096" cy="526181"/>
          </a:xfrm>
          <a:prstGeom prst="flowChartInputOutpu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Input no. = x, y, z</a:t>
            </a:r>
            <a:endParaRPr lang="en-GB" sz="1400" b="1" dirty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sp>
        <p:nvSpPr>
          <p:cNvPr id="7" name="Flowchart: Decision 6"/>
          <p:cNvSpPr/>
          <p:nvPr/>
        </p:nvSpPr>
        <p:spPr>
          <a:xfrm>
            <a:off x="1026137" y="2185198"/>
            <a:ext cx="1094843" cy="670131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x &gt; y</a:t>
            </a:r>
          </a:p>
          <a:p>
            <a:pPr algn="ctr"/>
            <a:r>
              <a:rPr lang="en-GB" sz="14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x &gt; z</a:t>
            </a:r>
            <a:endParaRPr lang="en-GB" sz="1400" b="1" dirty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1026137" y="3067840"/>
            <a:ext cx="1094843" cy="670131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y &gt; z</a:t>
            </a:r>
            <a:endParaRPr lang="en-GB" sz="1400" b="1" dirty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sp>
        <p:nvSpPr>
          <p:cNvPr id="9" name="Flowchart: Document 8"/>
          <p:cNvSpPr/>
          <p:nvPr/>
        </p:nvSpPr>
        <p:spPr>
          <a:xfrm>
            <a:off x="1014117" y="3950482"/>
            <a:ext cx="1118881" cy="6096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“The highest no. is ”, z</a:t>
            </a:r>
          </a:p>
        </p:txBody>
      </p:sp>
      <p:sp>
        <p:nvSpPr>
          <p:cNvPr id="10" name="Flowchart: Terminator 9"/>
          <p:cNvSpPr/>
          <p:nvPr/>
        </p:nvSpPr>
        <p:spPr>
          <a:xfrm>
            <a:off x="1192579" y="5133775"/>
            <a:ext cx="761960" cy="297342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Stop</a:t>
            </a:r>
            <a:endParaRPr lang="en-GB" sz="1400" b="1" dirty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sp>
        <p:nvSpPr>
          <p:cNvPr id="13" name="Flowchart: Document 12"/>
          <p:cNvSpPr/>
          <p:nvPr/>
        </p:nvSpPr>
        <p:spPr>
          <a:xfrm>
            <a:off x="3112600" y="2215463"/>
            <a:ext cx="1118881" cy="6096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“The highest no. is ”, </a:t>
            </a:r>
            <a:r>
              <a:rPr lang="en-GB" sz="14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x</a:t>
            </a:r>
            <a:endParaRPr lang="en-GB" sz="1400" b="1" dirty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sp>
        <p:nvSpPr>
          <p:cNvPr id="14" name="Flowchart: Document 13"/>
          <p:cNvSpPr/>
          <p:nvPr/>
        </p:nvSpPr>
        <p:spPr>
          <a:xfrm>
            <a:off x="3112600" y="3098106"/>
            <a:ext cx="1118881" cy="609600"/>
          </a:xfrm>
          <a:prstGeom prst="flowChartDocumen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“The highest no. is ”, </a:t>
            </a:r>
            <a:r>
              <a:rPr lang="en-GB" sz="14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y</a:t>
            </a:r>
            <a:endParaRPr lang="en-GB" sz="1400" b="1" dirty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573559" y="1234172"/>
            <a:ext cx="0" cy="212334"/>
          </a:xfrm>
          <a:prstGeom prst="straightConnector1">
            <a:avLst/>
          </a:prstGeom>
          <a:ln>
            <a:solidFill>
              <a:schemeClr val="bg2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573559" y="1972687"/>
            <a:ext cx="0" cy="212511"/>
          </a:xfrm>
          <a:prstGeom prst="straightConnector1">
            <a:avLst/>
          </a:prstGeom>
          <a:ln>
            <a:solidFill>
              <a:schemeClr val="bg2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573559" y="2855329"/>
            <a:ext cx="0" cy="212511"/>
          </a:xfrm>
          <a:prstGeom prst="straightConnector1">
            <a:avLst/>
          </a:prstGeom>
          <a:ln>
            <a:solidFill>
              <a:schemeClr val="bg2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573558" y="3737971"/>
            <a:ext cx="1" cy="212511"/>
          </a:xfrm>
          <a:prstGeom prst="straightConnector1">
            <a:avLst/>
          </a:prstGeom>
          <a:ln>
            <a:solidFill>
              <a:schemeClr val="bg2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573559" y="4560082"/>
            <a:ext cx="0" cy="573693"/>
          </a:xfrm>
          <a:prstGeom prst="straightConnector1">
            <a:avLst/>
          </a:prstGeom>
          <a:ln>
            <a:solidFill>
              <a:schemeClr val="bg2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120980" y="3402905"/>
            <a:ext cx="991620" cy="1"/>
          </a:xfrm>
          <a:prstGeom prst="straightConnector1">
            <a:avLst/>
          </a:prstGeom>
          <a:ln>
            <a:solidFill>
              <a:schemeClr val="bg2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120980" y="2520263"/>
            <a:ext cx="991620" cy="1"/>
          </a:xfrm>
          <a:prstGeom prst="straightConnector1">
            <a:avLst/>
          </a:prstGeom>
          <a:ln>
            <a:solidFill>
              <a:schemeClr val="bg2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flipH="1">
            <a:off x="1573559" y="2520263"/>
            <a:ext cx="2657922" cy="2326666"/>
          </a:xfrm>
          <a:prstGeom prst="bentConnector3">
            <a:avLst>
              <a:gd name="adj1" fmla="val -26564"/>
            </a:avLst>
          </a:prstGeom>
          <a:ln>
            <a:solidFill>
              <a:schemeClr val="bg2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231481" y="3402905"/>
            <a:ext cx="711200" cy="0"/>
          </a:xfrm>
          <a:prstGeom prst="straightConnector1">
            <a:avLst/>
          </a:prstGeom>
          <a:ln>
            <a:solidFill>
              <a:schemeClr val="bg2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560219" y="1234172"/>
            <a:ext cx="2657922" cy="3075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step 1: NUMBER x, y, z</a:t>
            </a:r>
          </a:p>
          <a:p>
            <a:r>
              <a:rPr lang="en-US" b="1">
                <a:solidFill>
                  <a:srgbClr val="000000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step 2: INPUT x,y,z</a:t>
            </a:r>
          </a:p>
          <a:p>
            <a:r>
              <a:rPr lang="en-US" b="1">
                <a:solidFill>
                  <a:srgbClr val="000000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step 3: IF x &gt; y AND </a:t>
            </a:r>
          </a:p>
          <a:p>
            <a:r>
              <a:rPr lang="en-US" b="1">
                <a:solidFill>
                  <a:srgbClr val="000000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             x &gt; y  THEN</a:t>
            </a:r>
          </a:p>
          <a:p>
            <a:r>
              <a:rPr lang="en-US" b="1">
                <a:solidFill>
                  <a:srgbClr val="000000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             PRINT x + </a:t>
            </a:r>
          </a:p>
          <a:p>
            <a:r>
              <a:rPr lang="en-US" b="1">
                <a:solidFill>
                  <a:srgbClr val="000000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             "is the highest"</a:t>
            </a:r>
          </a:p>
          <a:p>
            <a:r>
              <a:rPr lang="en-US" b="1">
                <a:solidFill>
                  <a:srgbClr val="000000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             ELSE IF y &gt; z THEN</a:t>
            </a:r>
          </a:p>
          <a:p>
            <a:r>
              <a:rPr lang="en-US" b="1">
                <a:solidFill>
                  <a:srgbClr val="000000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step 4: PRINT</a:t>
            </a:r>
            <a:r>
              <a:rPr lang="en-GB" sz="1400" b="1" i="0" u="none" strike="noStrike" cap="none" dirty="0" smtClean="0">
                <a:solidFill>
                  <a:srgbClr val="000000"/>
                </a:solidFill>
                <a:effectLst/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rPr>
              <a:t> y + </a:t>
            </a:r>
            <a:endParaRPr lang="en-US" sz="1400" b="1" i="0" u="none" strike="noStrike" cap="none" dirty="0" smtClean="0">
              <a:solidFill>
                <a:srgbClr val="000000"/>
              </a:solidFill>
              <a:effectLst/>
              <a:latin typeface="Arial" pitchFamily="34" charset="0" panose="020B0604020202020204"/>
              <a:ea typeface="Arial" pitchFamily="34" charset="0" panose="020B0604020202020204"/>
              <a:cs typeface="Arial" pitchFamily="34" charset="0" panose="020B0604020202020204"/>
              <a:sym typeface="Arial" pitchFamily="34" charset="0" panose="020B0604020202020204"/>
            </a:endParaRPr>
          </a:p>
          <a:p>
            <a:r>
              <a:rPr lang="en-US" sz="1400" b="1" i="0" u="none" strike="noStrike" cap="none" dirty="0" smtClean="0">
                <a:solidFill>
                  <a:srgbClr val="000000"/>
                </a:solidFill>
                <a:effectLst/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rPr>
              <a:t>               </a:t>
            </a:r>
            <a:r>
              <a:rPr lang="en-GB" sz="1400" b="1" i="0" u="none" strike="noStrike" cap="none" dirty="0" smtClean="0">
                <a:solidFill>
                  <a:srgbClr val="000000"/>
                </a:solidFill>
                <a:effectLst/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rPr>
              <a:t>"is the highest"</a:t>
            </a:r>
            <a:endParaRPr lang="en-US" sz="1400" b="1" i="0" u="none" strike="noStrike" cap="none" dirty="0" smtClean="0">
              <a:solidFill>
                <a:srgbClr val="000000"/>
              </a:solidFill>
              <a:effectLst/>
              <a:latin typeface="Arial" pitchFamily="34" charset="0" panose="020B0604020202020204"/>
              <a:ea typeface="Arial" pitchFamily="34" charset="0" panose="020B0604020202020204"/>
              <a:cs typeface="Arial" pitchFamily="34" charset="0" panose="020B0604020202020204"/>
              <a:sym typeface="Arial" pitchFamily="34" charset="0" panose="020B0604020202020204"/>
            </a:endParaRPr>
          </a:p>
          <a:p>
            <a:r>
              <a:rPr lang="en-US" sz="1400" b="1" i="0" u="none" strike="noStrike" cap="none" dirty="0" smtClean="0">
                <a:solidFill>
                  <a:srgbClr val="000000"/>
                </a:solidFill>
                <a:effectLst/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rPr>
              <a:t>                </a:t>
            </a:r>
            <a:r>
              <a:rPr lang="en-GB" sz="1400" b="1" i="0" u="none" strike="noStrike" cap="none" dirty="0" smtClean="0">
                <a:solidFill>
                  <a:srgbClr val="000000"/>
                </a:solidFill>
                <a:effectLst/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rPr>
              <a:t>ELSE</a:t>
            </a:r>
            <a:r>
              <a:rPr lang="en-US" sz="1400" b="1" i="0" u="none" strike="noStrike" cap="none" dirty="0" smtClean="0">
                <a:solidFill>
                  <a:srgbClr val="000000"/>
                </a:solidFill>
                <a:effectLst/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rPr>
              <a:t> </a:t>
            </a:r>
            <a:r>
              <a:rPr lang="en-GB" sz="1400" b="1" i="0" u="none" strike="noStrike" cap="none" dirty="0" smtClean="0">
                <a:solidFill>
                  <a:srgbClr val="000000"/>
                </a:solidFill>
                <a:effectLst/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rPr>
              <a:t>OUTPUT z</a:t>
            </a:r>
            <a:r>
              <a:rPr lang="en-GB" sz="1400" b="1" i="0" u="none" strike="noStrike" cap="none" baseline="0" dirty="0" smtClean="0">
                <a:solidFill>
                  <a:srgbClr val="000000"/>
                </a:solidFill>
                <a:effectLst/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rPr>
              <a:t> </a:t>
            </a:r>
            <a:r>
              <a:rPr lang="en-GB" sz="1400" b="1" i="0" u="none" strike="noStrike" cap="none" dirty="0" smtClean="0">
                <a:solidFill>
                  <a:srgbClr val="000000"/>
                </a:solidFill>
                <a:effectLst/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rPr>
              <a:t>+</a:t>
            </a:r>
            <a:endParaRPr lang="en-US" sz="1400" b="1" i="0" u="none" strike="noStrike" cap="none" dirty="0" smtClean="0">
              <a:solidFill>
                <a:srgbClr val="000000"/>
              </a:solidFill>
              <a:effectLst/>
              <a:latin typeface="Arial" pitchFamily="34" charset="0" panose="020B0604020202020204"/>
              <a:ea typeface="Arial" pitchFamily="34" charset="0" panose="020B0604020202020204"/>
              <a:cs typeface="Arial" pitchFamily="34" charset="0" panose="020B0604020202020204"/>
              <a:sym typeface="Arial" pitchFamily="34" charset="0" panose="020B0604020202020204"/>
            </a:endParaRPr>
          </a:p>
          <a:p>
            <a:r>
              <a:rPr lang="en-US" sz="1400" b="1" i="0" u="none" strike="noStrike" cap="none" dirty="0" smtClean="0">
                <a:solidFill>
                  <a:srgbClr val="000000"/>
                </a:solidFill>
                <a:effectLst/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rPr>
              <a:t>              </a:t>
            </a:r>
            <a:r>
              <a:rPr lang="en-GB" sz="1400" b="1" i="0" u="none" strike="noStrike" cap="none" dirty="0" smtClean="0">
                <a:solidFill>
                  <a:srgbClr val="000000"/>
                </a:solidFill>
                <a:effectLst/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rPr>
              <a:t> "is the highest"</a:t>
            </a:r>
            <a:endParaRPr lang="en-US" sz="1400" b="1" i="0" u="none" strike="noStrike" cap="none" dirty="0" smtClean="0">
              <a:solidFill>
                <a:srgbClr val="000000"/>
              </a:solidFill>
              <a:effectLst/>
              <a:latin typeface="Arial" pitchFamily="34" charset="0" panose="020B0604020202020204"/>
              <a:ea typeface="Arial" pitchFamily="34" charset="0" panose="020B0604020202020204"/>
              <a:cs typeface="Arial" pitchFamily="34" charset="0" panose="020B0604020202020204"/>
              <a:sym typeface="Arial" pitchFamily="34" charset="0" panose="020B0604020202020204"/>
            </a:endParaRPr>
          </a:p>
          <a:p>
            <a:r>
              <a:rPr lang="en-US" sz="1400" b="1" i="0" u="none" strike="noStrike" cap="none" dirty="0" smtClean="0">
                <a:solidFill>
                  <a:srgbClr val="000000"/>
                </a:solidFill>
                <a:effectLst/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rPr>
              <a:t>step 5: END IF</a:t>
            </a:r>
          </a:p>
          <a:p>
            <a:r>
              <a:rPr lang="en-US" sz="1400" b="1" i="0" u="none" strike="noStrike" cap="none" dirty="0" smtClean="0">
                <a:solidFill>
                  <a:srgbClr val="000000"/>
                </a:solidFill>
                <a:effectLst/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rPr>
              <a:t>              </a:t>
            </a:r>
          </a:p>
          <a:p>
            <a:r>
              <a:rPr lang="en-US" b="1">
                <a:solidFill>
                  <a:srgbClr val="000000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       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idx="12"/>
          </p:nvPr>
        </p:nvSpPr>
        <p:spPr/>
        <p:txBody>
          <a:bodyPr/>
          <a:lstStyle/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31288" y="0"/>
            <a:ext cx="4704512" cy="57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Times New Roman" pitchFamily="18" charset="0" panose="02020603050405020304"/>
                <a:cs typeface="Times New Roman" pitchFamily="18" charset="0" panose="02020603050405020304"/>
              </a:rPr>
              <a:t>ALGORITHM TO FIND THE GCD OF TWO NUMBERS</a:t>
            </a:r>
            <a:endParaRPr lang="en-GB" sz="1600" b="1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  <p:sp>
        <p:nvSpPr>
          <p:cNvPr id="4" name="Flowchart: Terminator 3"/>
          <p:cNvSpPr/>
          <p:nvPr/>
        </p:nvSpPr>
        <p:spPr>
          <a:xfrm>
            <a:off x="1047344" y="573291"/>
            <a:ext cx="761960" cy="297342"/>
          </a:xfrm>
          <a:prstGeom prst="flowChartTerminator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Start</a:t>
            </a:r>
            <a:endParaRPr lang="en-GB" sz="1400" b="1" dirty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471776" y="1082968"/>
            <a:ext cx="1913096" cy="526181"/>
          </a:xfrm>
          <a:prstGeom prst="flowChartInputOutpu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Input no. = x, y</a:t>
            </a:r>
            <a:endParaRPr lang="en-GB" sz="1400" b="1" dirty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2981490" y="2094260"/>
            <a:ext cx="1394459" cy="838200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x % i==0 &amp;&amp; y % i==0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331038" y="3056571"/>
            <a:ext cx="2194560" cy="6096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“GCD of {0} and {1} is {2}; x, y, </a:t>
            </a:r>
            <a:r>
              <a:rPr lang="en-GB" sz="1400" b="1" dirty="0" err="1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gcd</a:t>
            </a:r>
            <a:endParaRPr lang="en-GB" sz="1400" b="1" dirty="0" smtClean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sp>
        <p:nvSpPr>
          <p:cNvPr id="9" name="Flowchart: Terminator 8"/>
          <p:cNvSpPr/>
          <p:nvPr/>
        </p:nvSpPr>
        <p:spPr>
          <a:xfrm>
            <a:off x="1047339" y="3880643"/>
            <a:ext cx="761960" cy="297342"/>
          </a:xfrm>
          <a:prstGeom prst="flowChartTerminator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rgbClr val="000000"/>
                </a:solidFill>
              </a:rPr>
              <a:t>Stop</a:t>
            </a:r>
            <a:endParaRPr lang="en-GB" sz="1000" b="1" dirty="0">
              <a:solidFill>
                <a:srgbClr val="000000"/>
              </a:solidFill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1352121" y="1821483"/>
            <a:ext cx="152400" cy="148671"/>
          </a:xfrm>
          <a:prstGeom prst="flowChartConnector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rgbClr val="000000"/>
              </a:solidFill>
            </a:endParaRPr>
          </a:p>
        </p:txBody>
      </p:sp>
      <p:sp>
        <p:nvSpPr>
          <p:cNvPr id="27" name="Flowchart: Preparation 26"/>
          <p:cNvSpPr/>
          <p:nvPr/>
        </p:nvSpPr>
        <p:spPr>
          <a:xfrm>
            <a:off x="459327" y="2178297"/>
            <a:ext cx="1937983" cy="670131"/>
          </a:xfrm>
          <a:prstGeom prst="flowChartPreparation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 err="1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int</a:t>
            </a:r>
            <a:r>
              <a:rPr lang="en-GB" sz="14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 i = 1; i&lt;=x &amp;&amp; i&lt;=y; ++ i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960127" y="2306950"/>
            <a:ext cx="832999" cy="41282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Overflow="overflow" horzOverflow="overflow" vert="horz" wrap="square" lIns="91440" tIns="45720" rIns="91440" bIns="45720" rtlCol="0" anchor="ctr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b="1" dirty="0" err="1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gcd</a:t>
            </a:r>
            <a:r>
              <a:rPr lang="en-GB" sz="14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 = i</a:t>
            </a:r>
            <a:endParaRPr lang="en-GB" sz="1400" b="1" dirty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428324" y="870633"/>
            <a:ext cx="0" cy="212334"/>
          </a:xfrm>
          <a:prstGeom prst="straightConnector1">
            <a:avLst/>
          </a:prstGeom>
          <a:ln>
            <a:solidFill>
              <a:schemeClr val="bg2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1428321" y="1609149"/>
            <a:ext cx="3" cy="212334"/>
          </a:xfrm>
          <a:prstGeom prst="straightConnector1">
            <a:avLst/>
          </a:prstGeom>
          <a:ln>
            <a:solidFill>
              <a:schemeClr val="bg2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428322" y="1970154"/>
            <a:ext cx="2" cy="208143"/>
          </a:xfrm>
          <a:prstGeom prst="straightConnector1">
            <a:avLst/>
          </a:prstGeom>
          <a:ln>
            <a:solidFill>
              <a:schemeClr val="bg2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1428318" y="2848428"/>
            <a:ext cx="1" cy="208143"/>
          </a:xfrm>
          <a:prstGeom prst="straightConnector1">
            <a:avLst/>
          </a:prstGeom>
          <a:ln>
            <a:solidFill>
              <a:schemeClr val="bg2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397310" y="2513361"/>
            <a:ext cx="584179" cy="2"/>
          </a:xfrm>
          <a:prstGeom prst="straightConnector1">
            <a:avLst/>
          </a:prstGeom>
          <a:ln>
            <a:solidFill>
              <a:schemeClr val="bg2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375948" y="2513361"/>
            <a:ext cx="584179" cy="0"/>
          </a:xfrm>
          <a:prstGeom prst="straightConnector1">
            <a:avLst/>
          </a:prstGeom>
          <a:ln>
            <a:solidFill>
              <a:schemeClr val="bg2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793126" y="2513360"/>
            <a:ext cx="350520" cy="1"/>
          </a:xfrm>
          <a:prstGeom prst="straightConnector1">
            <a:avLst/>
          </a:prstGeom>
          <a:ln>
            <a:solidFill>
              <a:srgbClr val="000000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428318" y="3625870"/>
            <a:ext cx="1" cy="254773"/>
          </a:xfrm>
          <a:prstGeom prst="straightConnector1">
            <a:avLst/>
          </a:prstGeom>
          <a:ln>
            <a:solidFill>
              <a:schemeClr val="bg2"/>
            </a:solidFill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Bent Connector 3 65"/>
          <p:cNvCxnSpPr/>
          <p:nvPr/>
        </p:nvCxnSpPr>
        <p:spPr>
          <a:xfrm>
            <a:off x="1500189" y="1905000"/>
            <a:ext cx="2178530" cy="1456371"/>
          </a:xfrm>
          <a:prstGeom prst="bentConnector3">
            <a:avLst>
              <a:gd name="adj1" fmla="val 21299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1 66"/>
          <p:cNvCxnSpPr/>
          <p:nvPr/>
        </p:nvCxnSpPr>
        <p:spPr>
          <a:xfrm flipH="1" flipV="1">
            <a:off x="3678718" y="2932460"/>
            <a:ext cx="0" cy="42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702844" y="3548063"/>
            <a:ext cx="4983956" cy="2862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>
                <a:solidFill>
                  <a:srgbClr val="000000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step 1: </a:t>
            </a:r>
            <a:r>
              <a:rPr lang="en-GB" sz="1400" b="1" i="0" u="none" strike="noStrike" cap="none" dirty="0" smtClean="0">
                <a:solidFill>
                  <a:srgbClr val="000000"/>
                </a:solidFill>
                <a:effectLst/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rPr>
              <a:t>NUMBER x ,</a:t>
            </a:r>
            <a:r>
              <a:rPr lang="en-GB" sz="1400" b="1" i="0" u="none" strike="noStrike" cap="none" baseline="0" dirty="0" smtClean="0">
                <a:solidFill>
                  <a:srgbClr val="000000"/>
                </a:solidFill>
                <a:effectLst/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rPr>
              <a:t> y</a:t>
            </a:r>
            <a:r>
              <a:rPr lang="en-GB" sz="1400" b="1" i="0" u="none" strike="noStrike" cap="none" dirty="0" smtClean="0">
                <a:solidFill>
                  <a:srgbClr val="000000"/>
                </a:solidFill>
                <a:effectLst/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rPr>
              <a:t> , </a:t>
            </a:r>
            <a:r>
              <a:rPr lang="en-GB" sz="1400" b="1" i="0" u="none" strike="noStrike" cap="none" dirty="0" err="1" smtClean="0">
                <a:solidFill>
                  <a:srgbClr val="000000"/>
                </a:solidFill>
                <a:effectLst/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rPr>
              <a:t>gcd</a:t>
            </a:r>
            <a:r>
              <a:rPr lang="en-GB" sz="1400" b="1" i="0" u="none" strike="noStrike" cap="none" dirty="0" smtClean="0">
                <a:solidFill>
                  <a:srgbClr val="000000"/>
                </a:solidFill>
                <a:effectLst/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rPr>
              <a:t> = lcm, </a:t>
            </a:r>
            <a:r>
              <a:rPr lang="en-GB" sz="1400" b="1" i="0" u="none" strike="noStrike" cap="none" dirty="0" err="1" smtClean="0">
                <a:solidFill>
                  <a:srgbClr val="000000"/>
                </a:solidFill>
                <a:effectLst/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rPr>
              <a:t>i</a:t>
            </a:r>
            <a:endParaRPr lang="en-GB" sz="1400" b="1" i="0" u="none" strike="noStrike" cap="none" dirty="0" smtClean="0">
              <a:solidFill>
                <a:srgbClr val="000000"/>
              </a:solidFill>
              <a:effectLst/>
              <a:latin typeface="Arial" pitchFamily="34" charset="0" panose="020B0604020202020204"/>
              <a:ea typeface="Arial" pitchFamily="34" charset="0" panose="020B0604020202020204"/>
              <a:cs typeface="Arial" pitchFamily="34" charset="0" panose="020B0604020202020204"/>
              <a:sym typeface="Arial" pitchFamily="34" charset="0" panose="020B0604020202020204"/>
            </a:endParaRPr>
          </a:p>
          <a:p>
            <a:r>
              <a:rPr lang="en-US" b="1">
                <a:solidFill>
                  <a:srgbClr val="000000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step 2: PRINT</a:t>
            </a:r>
            <a:r>
              <a:rPr lang="en-GB" sz="1400" b="1" i="0" u="none" strike="noStrike" cap="none" dirty="0" smtClean="0">
                <a:solidFill>
                  <a:srgbClr val="000000"/>
                </a:solidFill>
                <a:effectLst/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rPr>
              <a:t> "Enter first Number:"</a:t>
            </a:r>
            <a:endParaRPr lang="en-US" sz="1400" b="1" i="0" u="none" strike="noStrike" cap="none" dirty="0" smtClean="0">
              <a:solidFill>
                <a:srgbClr val="000000"/>
              </a:solidFill>
              <a:effectLst/>
              <a:latin typeface="Arial" pitchFamily="34" charset="0" panose="020B0604020202020204"/>
              <a:ea typeface="Arial" pitchFamily="34" charset="0" panose="020B0604020202020204"/>
              <a:cs typeface="Arial" pitchFamily="34" charset="0" panose="020B0604020202020204"/>
              <a:sym typeface="Arial" pitchFamily="34" charset="0" panose="020B0604020202020204"/>
            </a:endParaRPr>
          </a:p>
          <a:p>
            <a:pPr fontAlgn="base"/>
            <a:r>
              <a:rPr lang="en-US" sz="1400" b="1" i="0" u="none" strike="noStrike" cap="none" dirty="0" smtClean="0">
                <a:solidFill>
                  <a:srgbClr val="000000"/>
                </a:solidFill>
                <a:effectLst/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rPr>
              <a:t>step 3: </a:t>
            </a:r>
            <a:r>
              <a:rPr lang="en-GB" sz="1400" b="1" i="0" u="none" strike="noStrike" cap="none" dirty="0" smtClean="0">
                <a:solidFill>
                  <a:srgbClr val="000000"/>
                </a:solidFill>
                <a:effectLst/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rPr>
              <a:t>INPUT x</a:t>
            </a:r>
            <a:endParaRPr lang="en-US" sz="1400" b="1" i="0" u="none" strike="noStrike" cap="none" dirty="0" smtClean="0">
              <a:solidFill>
                <a:srgbClr val="000000"/>
              </a:solidFill>
              <a:effectLst/>
              <a:latin typeface="Arial" pitchFamily="34" charset="0" panose="020B0604020202020204"/>
              <a:ea typeface="Arial" pitchFamily="34" charset="0" panose="020B0604020202020204"/>
              <a:cs typeface="Arial" pitchFamily="34" charset="0" panose="020B0604020202020204"/>
              <a:sym typeface="Arial" pitchFamily="34" charset="0" panose="020B0604020202020204"/>
            </a:endParaRPr>
          </a:p>
          <a:p>
            <a:pPr fontAlgn="base"/>
            <a:r>
              <a:rPr lang="en-US" sz="1400" b="1" i="0" u="none" strike="noStrike" cap="none" dirty="0" smtClean="0">
                <a:solidFill>
                  <a:srgbClr val="000000"/>
                </a:solidFill>
                <a:effectLst/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rPr>
              <a:t>step 4: PRINT</a:t>
            </a:r>
            <a:r>
              <a:rPr lang="en-GB" sz="1400" b="1" i="0" u="none" strike="noStrike" cap="none" dirty="0" smtClean="0">
                <a:solidFill>
                  <a:srgbClr val="000000"/>
                </a:solidFill>
                <a:effectLst/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rPr>
              <a:t> "Enter second Number:"</a:t>
            </a:r>
          </a:p>
          <a:p>
            <a:pPr fontAlgn="base"/>
            <a:r>
              <a:rPr lang="en-US" sz="1400" b="1" i="0" u="none" strike="noStrike" cap="none" dirty="0" smtClean="0">
                <a:solidFill>
                  <a:srgbClr val="000000"/>
                </a:solidFill>
                <a:effectLst/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rPr>
              <a:t>step 5: </a:t>
            </a:r>
            <a:r>
              <a:rPr lang="en-GB" sz="1400" b="1" i="0" u="none" strike="noStrike" cap="none" dirty="0" smtClean="0">
                <a:solidFill>
                  <a:srgbClr val="000000"/>
                </a:solidFill>
                <a:effectLst/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rPr>
              <a:t>INPUT y</a:t>
            </a:r>
          </a:p>
          <a:p>
            <a:pPr fontAlgn="base"/>
            <a:r>
              <a:rPr lang="en-US" sz="1400" b="1" i="0" u="none" strike="noStrike" cap="none" dirty="0" smtClean="0">
                <a:solidFill>
                  <a:srgbClr val="000000"/>
                </a:solidFill>
                <a:effectLst/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rPr>
              <a:t>step 6: </a:t>
            </a:r>
            <a:r>
              <a:rPr lang="en-GB" sz="1400" b="1" i="0" u="none" strike="noStrike" cap="none" dirty="0" smtClean="0">
                <a:solidFill>
                  <a:srgbClr val="000000"/>
                </a:solidFill>
                <a:effectLst/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rPr>
              <a:t>FOR  i  = lcm; i &lt;= x &amp;&amp; i &lt;= y; ++ i THEN</a:t>
            </a:r>
            <a:endParaRPr lang="en-US" sz="1400" b="1" i="0" u="none" strike="noStrike" cap="none" dirty="0" smtClean="0">
              <a:solidFill>
                <a:srgbClr val="000000"/>
              </a:solidFill>
              <a:effectLst/>
              <a:latin typeface="Arial" pitchFamily="34" charset="0" panose="020B0604020202020204"/>
              <a:ea typeface="Arial" pitchFamily="34" charset="0" panose="020B0604020202020204"/>
              <a:cs typeface="Arial" pitchFamily="34" charset="0" panose="020B0604020202020204"/>
              <a:sym typeface="Arial" pitchFamily="34" charset="0" panose="020B0604020202020204"/>
            </a:endParaRPr>
          </a:p>
          <a:p>
            <a:pPr fontAlgn="base"/>
            <a:r>
              <a:rPr lang="en-US" sz="1400" b="1" i="0" u="none" strike="noStrike" cap="none" dirty="0" smtClean="0">
                <a:solidFill>
                  <a:srgbClr val="000000"/>
                </a:solidFill>
                <a:effectLst/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rPr>
              <a:t>            </a:t>
            </a:r>
            <a:r>
              <a:rPr lang="en-GB" sz="1400" b="1" i="0" u="none" strike="noStrike" cap="none" dirty="0" smtClean="0">
                <a:solidFill>
                  <a:srgbClr val="000000"/>
                </a:solidFill>
                <a:effectLst/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rPr>
              <a:t>IF x % i == 0 &amp;&amp; y % i == 0 THEN</a:t>
            </a:r>
            <a:endParaRPr lang="en-US" sz="1400" b="1" i="0" u="none" strike="noStrike" cap="none" dirty="0" smtClean="0">
              <a:solidFill>
                <a:srgbClr val="000000"/>
              </a:solidFill>
              <a:effectLst/>
              <a:latin typeface="Arial" pitchFamily="34" charset="0" panose="020B0604020202020204"/>
              <a:ea typeface="Arial" pitchFamily="34" charset="0" panose="020B0604020202020204"/>
              <a:cs typeface="Arial" pitchFamily="34" charset="0" panose="020B0604020202020204"/>
              <a:sym typeface="Arial" pitchFamily="34" charset="0" panose="020B0604020202020204"/>
            </a:endParaRPr>
          </a:p>
          <a:p>
            <a:pPr fontAlgn="base"/>
            <a:r>
              <a:rPr lang="en-US" sz="1400" b="1" i="0" u="none" strike="noStrike" cap="none" dirty="0" smtClean="0">
                <a:solidFill>
                  <a:srgbClr val="000000"/>
                </a:solidFill>
                <a:effectLst/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rPr>
              <a:t>            </a:t>
            </a:r>
            <a:r>
              <a:rPr lang="en-GB" sz="1400" b="1" i="0" u="none" strike="noStrike" cap="none" dirty="0" err="1" smtClean="0">
                <a:solidFill>
                  <a:srgbClr val="000000"/>
                </a:solidFill>
                <a:effectLst/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rPr>
              <a:t>gcd</a:t>
            </a:r>
            <a:r>
              <a:rPr lang="en-GB" sz="1400" b="1" i="0" u="none" strike="noStrike" cap="none" dirty="0" smtClean="0">
                <a:solidFill>
                  <a:srgbClr val="000000"/>
                </a:solidFill>
                <a:effectLst/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rPr>
              <a:t> = i</a:t>
            </a:r>
          </a:p>
          <a:p>
            <a:pPr fontAlgn="base"/>
            <a:r>
              <a:rPr lang="en-US" sz="1400" b="1" i="0" u="none" strike="noStrike" cap="none" dirty="0" smtClean="0">
                <a:solidFill>
                  <a:srgbClr val="000000"/>
                </a:solidFill>
                <a:effectLst/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rPr>
              <a:t>step 7: </a:t>
            </a:r>
            <a:r>
              <a:rPr lang="en-GB" sz="1400" b="1" i="0" u="none" strike="noStrike" cap="none" dirty="0" smtClean="0">
                <a:solidFill>
                  <a:srgbClr val="000000"/>
                </a:solidFill>
                <a:effectLst/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rPr>
              <a:t>END IF</a:t>
            </a:r>
            <a:endParaRPr lang="en-US" sz="1400" b="1" i="0" u="none" strike="noStrike" cap="none" dirty="0" smtClean="0">
              <a:solidFill>
                <a:srgbClr val="000000"/>
              </a:solidFill>
              <a:effectLst/>
              <a:latin typeface="Arial" pitchFamily="34" charset="0" panose="020B0604020202020204"/>
              <a:ea typeface="Arial" pitchFamily="34" charset="0" panose="020B0604020202020204"/>
              <a:cs typeface="Arial" pitchFamily="34" charset="0" panose="020B0604020202020204"/>
              <a:sym typeface="Arial" pitchFamily="34" charset="0" panose="020B0604020202020204"/>
            </a:endParaRPr>
          </a:p>
          <a:p>
            <a:pPr fontAlgn="base"/>
            <a:r>
              <a:rPr lang="en-US" sz="1400" b="1" i="0" u="none" strike="noStrike" cap="none" dirty="0" smtClean="0">
                <a:solidFill>
                  <a:srgbClr val="000000"/>
                </a:solidFill>
                <a:effectLst/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rPr>
              <a:t>step 8: END FOR</a:t>
            </a:r>
          </a:p>
          <a:p>
            <a:pPr fontAlgn="base"/>
            <a:r>
              <a:rPr lang="en-US" sz="1400" b="1" i="0" u="none" strike="noStrike" cap="none" dirty="0" smtClean="0">
                <a:solidFill>
                  <a:srgbClr val="000000"/>
                </a:solidFill>
                <a:effectLst/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rPr>
              <a:t>step 9: PRINT</a:t>
            </a:r>
            <a:r>
              <a:rPr lang="en-GB" sz="1400" b="1" i="0" u="none" strike="noStrike" cap="none" dirty="0" smtClean="0">
                <a:solidFill>
                  <a:srgbClr val="000000"/>
                </a:solidFill>
                <a:effectLst/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rPr>
              <a:t> "G.C.D of  "+x+“ and "+y+" is “ + </a:t>
            </a:r>
            <a:r>
              <a:rPr lang="en-GB" sz="1400" b="1" i="0" u="none" strike="noStrike" cap="none" dirty="0" err="1" smtClean="0">
                <a:solidFill>
                  <a:srgbClr val="000000"/>
                </a:solidFill>
                <a:effectLst/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rPr>
              <a:t>gcd</a:t>
            </a:r>
            <a:endParaRPr lang="en-GB" sz="1400" b="1" i="0" u="none" strike="noStrike" cap="none" dirty="0" smtClean="0">
              <a:solidFill>
                <a:srgbClr val="000000"/>
              </a:solidFill>
              <a:effectLst/>
              <a:latin typeface="Arial" pitchFamily="34" charset="0" panose="020B0604020202020204"/>
              <a:ea typeface="Arial" pitchFamily="34" charset="0" panose="020B0604020202020204"/>
              <a:cs typeface="Arial" pitchFamily="34" charset="0" panose="020B0604020202020204"/>
              <a:sym typeface="Arial" pitchFamily="34" charset="0" panose="020B0604020202020204"/>
            </a:endParaRPr>
          </a:p>
          <a:p>
            <a:pPr fontAlgn="base"/>
            <a:endParaRPr lang="en-US" sz="1400" b="1" i="0" u="none" strike="noStrike" cap="none" dirty="0" smtClean="0">
              <a:solidFill>
                <a:srgbClr val="000000"/>
              </a:solidFill>
              <a:effectLst/>
              <a:latin typeface="Arial" pitchFamily="34" charset="0" panose="020B0604020202020204"/>
              <a:ea typeface="Arial" pitchFamily="34" charset="0" panose="020B0604020202020204"/>
              <a:cs typeface="Arial" pitchFamily="34" charset="0" panose="020B0604020202020204"/>
              <a:sym typeface="Arial" pitchFamily="34" charset="0" panose="020B0604020202020204"/>
            </a:endParaRPr>
          </a:p>
          <a:p>
            <a:endParaRPr lang="en-US" sz="1400" b="1" i="0" u="none" strike="noStrike" cap="none" dirty="0" smtClean="0">
              <a:solidFill>
                <a:srgbClr val="000000"/>
              </a:solidFill>
              <a:effectLst/>
              <a:latin typeface="Arial" pitchFamily="34" charset="0" panose="020B0604020202020204"/>
              <a:ea typeface="Arial" pitchFamily="34" charset="0" panose="020B0604020202020204"/>
              <a:cs typeface="Arial" pitchFamily="34" charset="0" panose="020B0604020202020204"/>
              <a:sym typeface="Arial" pitchFamily="34" charset="0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idx="12"/>
          </p:nvPr>
        </p:nvSpPr>
        <p:spPr/>
        <p:txBody>
          <a:bodyPr/>
          <a:lstStyle/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4742612" cy="57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Times New Roman" pitchFamily="18" charset="0" panose="02020603050405020304"/>
                <a:cs typeface="Times New Roman" pitchFamily="18" charset="0" panose="02020603050405020304"/>
              </a:rPr>
              <a:t>ALGORITHM TO FIND THE LCM OF TWO NUMBERS</a:t>
            </a:r>
            <a:endParaRPr lang="en-GB" sz="1600" b="1" dirty="0">
              <a:latin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085409" y="301585"/>
            <a:ext cx="1091911" cy="4795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Start</a:t>
            </a:r>
            <a:endParaRPr lang="en-GB" sz="1600" b="1" dirty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sp>
        <p:nvSpPr>
          <p:cNvPr id="5" name="Flowchart: Data 4"/>
          <p:cNvSpPr/>
          <p:nvPr/>
        </p:nvSpPr>
        <p:spPr>
          <a:xfrm>
            <a:off x="3832154" y="1127560"/>
            <a:ext cx="1479693" cy="645533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Input </a:t>
            </a:r>
            <a:r>
              <a:rPr lang="en-GB" sz="1600" b="1" dirty="0" err="1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a,b</a:t>
            </a:r>
            <a:endParaRPr lang="en-GB" sz="1600" b="1" dirty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sp>
        <p:nvSpPr>
          <p:cNvPr id="6" name="Flowchart: Decision 5"/>
          <p:cNvSpPr/>
          <p:nvPr/>
        </p:nvSpPr>
        <p:spPr>
          <a:xfrm>
            <a:off x="2294695" y="2174096"/>
            <a:ext cx="1479693" cy="1005316"/>
          </a:xfrm>
          <a:prstGeom prst="flowChartDecisio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a</a:t>
            </a:r>
            <a:r>
              <a:rPr lang="en-GB" sz="16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 &lt; b</a:t>
            </a:r>
            <a:endParaRPr lang="en-GB" sz="1600" b="1" dirty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cxnSp>
        <p:nvCxnSpPr>
          <p:cNvPr id="9" name="Straight Arrow Connector 9"/>
          <p:cNvCxnSpPr/>
          <p:nvPr/>
        </p:nvCxnSpPr>
        <p:spPr>
          <a:xfrm>
            <a:off x="3774388" y="2676754"/>
            <a:ext cx="403089" cy="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0"/>
          <p:cNvSpPr txBox="1"/>
          <p:nvPr/>
        </p:nvSpPr>
        <p:spPr>
          <a:xfrm>
            <a:off x="3646735" y="2376177"/>
            <a:ext cx="658396" cy="29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false</a:t>
            </a:r>
            <a:endParaRPr lang="en-GB" b="1" dirty="0"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sp>
        <p:nvSpPr>
          <p:cNvPr id="11" name="Flowchart: Data 12"/>
          <p:cNvSpPr/>
          <p:nvPr/>
        </p:nvSpPr>
        <p:spPr>
          <a:xfrm>
            <a:off x="5989320" y="2284483"/>
            <a:ext cx="1449379" cy="1005316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Output b as LCM</a:t>
            </a:r>
            <a:endParaRPr lang="en-GB" sz="1400" b="1" dirty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  <a:p>
            <a:endParaRPr lang="en-GB" sz="1400" b="1" dirty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sp>
        <p:nvSpPr>
          <p:cNvPr id="13" name="Flowchart: Data 14"/>
          <p:cNvSpPr/>
          <p:nvPr/>
        </p:nvSpPr>
        <p:spPr>
          <a:xfrm>
            <a:off x="357445" y="2372715"/>
            <a:ext cx="1535819" cy="579893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Output a as LCM</a:t>
            </a:r>
            <a:endParaRPr lang="en-GB" sz="1600" dirty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sp>
        <p:nvSpPr>
          <p:cNvPr id="14" name="TextBox 15"/>
          <p:cNvSpPr txBox="1"/>
          <p:nvPr/>
        </p:nvSpPr>
        <p:spPr>
          <a:xfrm flipH="1">
            <a:off x="1797051" y="2374747"/>
            <a:ext cx="699028" cy="32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true</a:t>
            </a:r>
            <a:endParaRPr lang="en-GB" sz="1600" b="1" dirty="0"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cxnSp>
        <p:nvCxnSpPr>
          <p:cNvPr id="15" name="Straight Arrow Connector 17"/>
          <p:cNvCxnSpPr/>
          <p:nvPr/>
        </p:nvCxnSpPr>
        <p:spPr>
          <a:xfrm flipH="1">
            <a:off x="1731572" y="2662662"/>
            <a:ext cx="563123" cy="14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0"/>
          <p:cNvCxnSpPr/>
          <p:nvPr/>
        </p:nvCxnSpPr>
        <p:spPr>
          <a:xfrm>
            <a:off x="5657170" y="2678183"/>
            <a:ext cx="500034" cy="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1"/>
          <p:cNvSpPr txBox="1"/>
          <p:nvPr/>
        </p:nvSpPr>
        <p:spPr>
          <a:xfrm>
            <a:off x="5600695" y="2377605"/>
            <a:ext cx="638103" cy="32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true</a:t>
            </a:r>
            <a:endParaRPr lang="en-GB" sz="1600" b="1" dirty="0"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sp>
        <p:nvSpPr>
          <p:cNvPr id="18" name="Flowchart: Decision 23"/>
          <p:cNvSpPr/>
          <p:nvPr/>
        </p:nvSpPr>
        <p:spPr>
          <a:xfrm>
            <a:off x="5919746" y="3736944"/>
            <a:ext cx="1591389" cy="1466162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 smtClean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  <a:p>
            <a:pPr algn="ctr"/>
            <a:r>
              <a:rPr lang="en-GB" sz="16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LCM % a = 0 &amp; </a:t>
            </a:r>
            <a:r>
              <a:rPr lang="en-GB" sz="1600" b="1" dirty="0" err="1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LCM%b</a:t>
            </a:r>
            <a:r>
              <a:rPr lang="en-GB" sz="16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 = 0</a:t>
            </a:r>
          </a:p>
          <a:p>
            <a:pPr algn="ctr"/>
            <a:endParaRPr lang="en-GB" sz="1600" b="1" dirty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sp>
        <p:nvSpPr>
          <p:cNvPr id="19" name="Flowchart: Data 24"/>
          <p:cNvSpPr/>
          <p:nvPr/>
        </p:nvSpPr>
        <p:spPr>
          <a:xfrm>
            <a:off x="6050140" y="5562046"/>
            <a:ext cx="1336160" cy="90430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Print LCM</a:t>
            </a:r>
            <a:endParaRPr lang="en-GB" sz="1600" dirty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sp>
        <p:nvSpPr>
          <p:cNvPr id="20" name="Rounded Rectangle 25"/>
          <p:cNvSpPr/>
          <p:nvPr/>
        </p:nvSpPr>
        <p:spPr>
          <a:xfrm>
            <a:off x="3672341" y="5720498"/>
            <a:ext cx="1010272" cy="5874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Stop</a:t>
            </a:r>
            <a:endParaRPr lang="en-GB" sz="1600" b="1" dirty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sp>
        <p:nvSpPr>
          <p:cNvPr id="21" name="Flowchart: Data 8"/>
          <p:cNvSpPr/>
          <p:nvPr/>
        </p:nvSpPr>
        <p:spPr>
          <a:xfrm>
            <a:off x="192655" y="5609497"/>
            <a:ext cx="1655688" cy="809405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Output  “1”</a:t>
            </a:r>
            <a:endParaRPr lang="en-GB" sz="1600" dirty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  <a:p>
            <a:endParaRPr lang="en-GB" sz="1600" dirty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cxnSp>
        <p:nvCxnSpPr>
          <p:cNvPr id="23" name="Straight Arrow Connector 18"/>
          <p:cNvCxnSpPr/>
          <p:nvPr/>
        </p:nvCxnSpPr>
        <p:spPr>
          <a:xfrm flipH="1">
            <a:off x="1020499" y="2901268"/>
            <a:ext cx="2778" cy="270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6"/>
          <p:cNvSpPr txBox="1"/>
          <p:nvPr/>
        </p:nvSpPr>
        <p:spPr>
          <a:xfrm>
            <a:off x="1020499" y="3953376"/>
            <a:ext cx="640910" cy="32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False</a:t>
            </a:r>
            <a:endParaRPr lang="en-GB" b="1" dirty="0"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cxnSp>
        <p:nvCxnSpPr>
          <p:cNvPr id="25" name="Straight Arrow Connector 28"/>
          <p:cNvCxnSpPr/>
          <p:nvPr/>
        </p:nvCxnSpPr>
        <p:spPr>
          <a:xfrm>
            <a:off x="1661409" y="6014200"/>
            <a:ext cx="201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30"/>
          <p:cNvCxnSpPr/>
          <p:nvPr/>
        </p:nvCxnSpPr>
        <p:spPr>
          <a:xfrm flipH="1">
            <a:off x="4682613" y="6014199"/>
            <a:ext cx="14558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32"/>
          <p:cNvCxnSpPr/>
          <p:nvPr/>
        </p:nvCxnSpPr>
        <p:spPr>
          <a:xfrm flipH="1">
            <a:off x="6715440" y="5128674"/>
            <a:ext cx="2779" cy="433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34"/>
          <p:cNvCxnSpPr/>
          <p:nvPr/>
        </p:nvCxnSpPr>
        <p:spPr>
          <a:xfrm flipH="1">
            <a:off x="6714009" y="3289799"/>
            <a:ext cx="0" cy="44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36"/>
          <p:cNvCxnSpPr/>
          <p:nvPr/>
        </p:nvCxnSpPr>
        <p:spPr>
          <a:xfrm>
            <a:off x="4631365" y="781151"/>
            <a:ext cx="0" cy="33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38"/>
          <p:cNvCxnSpPr/>
          <p:nvPr/>
        </p:nvCxnSpPr>
        <p:spPr>
          <a:xfrm flipH="1">
            <a:off x="4917323" y="1773093"/>
            <a:ext cx="0" cy="40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Decision 5"/>
          <p:cNvSpPr/>
          <p:nvPr/>
        </p:nvSpPr>
        <p:spPr>
          <a:xfrm>
            <a:off x="4177477" y="2175525"/>
            <a:ext cx="1479693" cy="100531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a</a:t>
            </a:r>
            <a:r>
              <a:rPr lang="en-GB" sz="16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&gt;</a:t>
            </a:r>
            <a:r>
              <a:rPr lang="en-GB" sz="16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 b</a:t>
            </a:r>
            <a:endParaRPr lang="en-GB" sz="1600" b="1" dirty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idx="12"/>
          </p:nvPr>
        </p:nvSpPr>
        <p:spPr/>
        <p:txBody>
          <a:bodyPr/>
          <a:lstStyle/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8214" y="312964"/>
            <a:ext cx="1727200" cy="392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u="sng" dirty="0" smtClean="0"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Pseudocode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8214" y="911679"/>
            <a:ext cx="6422571" cy="3105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/>
              <a:t>step 1: </a:t>
            </a:r>
            <a:r>
              <a:rPr lang="en-GB" altLang="en-US" sz="1800" b="1" dirty="0"/>
              <a:t>Input </a:t>
            </a:r>
            <a:r>
              <a:rPr lang="en-GB" altLang="en-US" sz="1800" b="1" dirty="0" smtClean="0"/>
              <a:t>a &amp; b</a:t>
            </a:r>
            <a:endParaRPr lang="en-GB" altLang="en-US" sz="1800" b="1" dirty="0"/>
          </a:p>
          <a:p>
            <a:r>
              <a:rPr lang="en-US" altLang="en-US" sz="1800" b="1" dirty="0" smtClean="0"/>
              <a:t>step 2: </a:t>
            </a:r>
            <a:r>
              <a:rPr lang="en-GB" altLang="en-US" sz="1800" b="1" dirty="0" smtClean="0"/>
              <a:t>If a </a:t>
            </a:r>
            <a:r>
              <a:rPr lang="en-GB" altLang="en-US" sz="1800" b="1" dirty="0"/>
              <a:t>&gt; b</a:t>
            </a:r>
            <a:r>
              <a:rPr lang="en-GB" altLang="en-US" sz="1800" b="1" dirty="0" smtClean="0"/>
              <a:t> </a:t>
            </a:r>
            <a:endParaRPr lang="en-GB" altLang="en-US" sz="1800" b="1" dirty="0"/>
          </a:p>
          <a:p>
            <a:r>
              <a:rPr lang="en-US" altLang="en-US" sz="1800" b="1" dirty="0"/>
              <a:t>step 3: </a:t>
            </a:r>
            <a:r>
              <a:rPr lang="en-GB" altLang="en-US" sz="1800" b="1" dirty="0"/>
              <a:t>LCM = b</a:t>
            </a:r>
          </a:p>
          <a:p>
            <a:r>
              <a:rPr lang="en-US" altLang="en-US" sz="1800" b="1" dirty="0"/>
              <a:t>             </a:t>
            </a:r>
            <a:r>
              <a:rPr lang="en-GB" altLang="en-US" sz="1800" b="1" dirty="0"/>
              <a:t>If </a:t>
            </a:r>
            <a:r>
              <a:rPr lang="en-GB" altLang="en-US" sz="1800" b="1" dirty="0" smtClean="0"/>
              <a:t> a &lt; b</a:t>
            </a:r>
          </a:p>
          <a:p>
            <a:r>
              <a:rPr lang="en-US" altLang="en-US" sz="1800" b="1" dirty="0" smtClean="0"/>
              <a:t>step 4: </a:t>
            </a:r>
            <a:r>
              <a:rPr lang="en-GB" altLang="en-US" sz="1800" b="1" dirty="0" smtClean="0"/>
              <a:t>LCM </a:t>
            </a:r>
            <a:r>
              <a:rPr lang="en-GB" altLang="en-US" sz="1800" b="1" dirty="0"/>
              <a:t>= a</a:t>
            </a:r>
            <a:endParaRPr lang="en-US" altLang="en-US" sz="1800" b="1" dirty="0"/>
          </a:p>
          <a:p>
            <a:r>
              <a:rPr lang="en-US" altLang="en-US" sz="1800" b="1" dirty="0"/>
              <a:t>             </a:t>
            </a:r>
            <a:r>
              <a:rPr lang="en-GB" altLang="en-US" sz="1800" b="1" dirty="0"/>
              <a:t>If LCM % a</a:t>
            </a:r>
            <a:r>
              <a:rPr lang="en-GB" altLang="en-US" sz="1800" b="1" dirty="0" smtClean="0"/>
              <a:t> = </a:t>
            </a:r>
            <a:r>
              <a:rPr lang="en-GB" altLang="en-US" sz="1800" b="1" dirty="0"/>
              <a:t>0 </a:t>
            </a:r>
            <a:r>
              <a:rPr lang="en-GB" altLang="en-US" sz="1800" b="1" dirty="0" smtClean="0"/>
              <a:t>&amp; LCM %</a:t>
            </a:r>
            <a:r>
              <a:rPr lang="en-GB" altLang="en-US" sz="1800" b="1" dirty="0"/>
              <a:t>b</a:t>
            </a:r>
            <a:r>
              <a:rPr lang="en-GB" altLang="en-US" sz="1800" b="1" dirty="0" smtClean="0"/>
              <a:t> = </a:t>
            </a:r>
            <a:r>
              <a:rPr lang="en-GB" altLang="en-US" sz="1800" b="1" dirty="0"/>
              <a:t>0 (if </a:t>
            </a:r>
            <a:r>
              <a:rPr lang="en-GB" altLang="en-US" sz="1800" b="1" dirty="0" smtClean="0"/>
              <a:t> </a:t>
            </a:r>
            <a:r>
              <a:rPr lang="en-GB" altLang="en-US" sz="1800" b="1" dirty="0"/>
              <a:t>the remainders</a:t>
            </a:r>
            <a:r>
              <a:rPr lang="en-US" altLang="en-US" sz="1800" b="1" dirty="0"/>
              <a:t>\</a:t>
            </a:r>
          </a:p>
          <a:p>
            <a:r>
              <a:rPr lang="en-US" altLang="en-US" sz="1800" b="1" dirty="0"/>
              <a:t>           </a:t>
            </a:r>
            <a:r>
              <a:rPr lang="en-GB" altLang="en-US" sz="1800" b="1" dirty="0"/>
              <a:t> </a:t>
            </a:r>
            <a:r>
              <a:rPr lang="en-US" altLang="en-US" sz="1800" b="1" dirty="0"/>
              <a:t> </a:t>
            </a:r>
            <a:r>
              <a:rPr lang="en-GB" altLang="en-US" sz="1800" b="1" dirty="0"/>
              <a:t>of </a:t>
            </a:r>
            <a:r>
              <a:rPr lang="en-GB" altLang="en-US" sz="1800" b="1" dirty="0" smtClean="0"/>
              <a:t> the </a:t>
            </a:r>
            <a:r>
              <a:rPr lang="en-GB" altLang="en-US" sz="1800" b="1" dirty="0"/>
              <a:t>lcm </a:t>
            </a:r>
            <a:r>
              <a:rPr lang="en-GB" altLang="en-US" sz="1800" b="1" dirty="0" smtClean="0"/>
              <a:t>/</a:t>
            </a:r>
            <a:r>
              <a:rPr lang="en-GB" altLang="en-US" sz="1800" b="1" dirty="0"/>
              <a:t>a</a:t>
            </a:r>
            <a:r>
              <a:rPr lang="en-GB" altLang="en-US" sz="1800" b="1" dirty="0" smtClean="0"/>
              <a:t> </a:t>
            </a:r>
            <a:r>
              <a:rPr lang="en-GB" altLang="en-US" sz="1800" b="1" dirty="0"/>
              <a:t>and Lcm </a:t>
            </a:r>
            <a:r>
              <a:rPr lang="en-GB" altLang="en-US" sz="1800" b="1" dirty="0" smtClean="0"/>
              <a:t>/</a:t>
            </a:r>
            <a:r>
              <a:rPr lang="en-GB" altLang="en-US" sz="1800" b="1" dirty="0"/>
              <a:t>b</a:t>
            </a:r>
            <a:r>
              <a:rPr lang="en-GB" altLang="en-US" sz="1800" b="1" dirty="0" smtClean="0"/>
              <a:t> = </a:t>
            </a:r>
            <a:r>
              <a:rPr lang="en-GB" altLang="en-US" sz="1800" b="1" dirty="0"/>
              <a:t>0)</a:t>
            </a:r>
          </a:p>
          <a:p>
            <a:r>
              <a:rPr lang="en-US" altLang="en-US" sz="1800" b="1" dirty="0"/>
              <a:t>step 5: </a:t>
            </a:r>
            <a:r>
              <a:rPr lang="en-GB" altLang="en-US" sz="1800" b="1" dirty="0"/>
              <a:t>Print ‘Lcm </a:t>
            </a:r>
            <a:r>
              <a:rPr lang="en-GB" altLang="en-US" sz="1800" b="1" dirty="0" smtClean="0"/>
              <a:t>of a &amp; b </a:t>
            </a:r>
            <a:r>
              <a:rPr lang="en-GB" altLang="en-US" sz="1800" b="1" dirty="0"/>
              <a:t>is ’, LCM. </a:t>
            </a:r>
          </a:p>
          <a:p>
            <a:r>
              <a:rPr lang="en-US" altLang="en-US" sz="1800" b="1" dirty="0"/>
              <a:t>             </a:t>
            </a:r>
            <a:r>
              <a:rPr lang="en-GB" altLang="en-US" sz="1800" b="1" dirty="0"/>
              <a:t>Else </a:t>
            </a:r>
          </a:p>
          <a:p>
            <a:r>
              <a:rPr lang="en-US" altLang="en-US" sz="1800" b="1" dirty="0"/>
              <a:t>step 6: </a:t>
            </a:r>
            <a:r>
              <a:rPr lang="en-GB" altLang="en-US" sz="1800" b="1" dirty="0"/>
              <a:t>print (‘LCM = 1’)</a:t>
            </a:r>
          </a:p>
          <a:p>
            <a:endParaRPr lang="en-US" sz="18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EditPoints="1"/>
          </p:cNvSpPr>
          <p:nvPr>
            <p:ph type="sldNum" idx="12"/>
          </p:nvPr>
        </p:nvSpPr>
        <p:spPr/>
        <p:txBody>
          <a:bodyPr/>
          <a:lstStyle/>
          <a:p>
            <a:pPr mar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9229" y="95250"/>
            <a:ext cx="5172220" cy="57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Times New Roman" pitchFamily="18" charset="0" panose="02020603050405020304"/>
                <a:ea typeface="Times New Roman" pitchFamily="18" charset="0" panose="02020603050405020304"/>
                <a:cs typeface="Times New Roman" pitchFamily="18" charset="0" panose="02020603050405020304"/>
              </a:rPr>
              <a:t>ALGORITHM TO FIND THE FACTORIAL OF A NUMBER n (n! = 1 x 2 x 3 x n)</a:t>
            </a:r>
            <a:endParaRPr lang="en-GB" sz="1600" b="1" dirty="0">
              <a:latin typeface="Times New Roman" pitchFamily="18" charset="0" panose="02020603050405020304"/>
              <a:ea typeface="Times New Roman" pitchFamily="18" charset="0" panose="02020603050405020304"/>
              <a:cs typeface="Times New Roman" pitchFamily="18" charset="0" panose="02020603050405020304"/>
            </a:endParaRPr>
          </a:p>
        </p:txBody>
      </p:sp>
      <p:sp>
        <p:nvSpPr>
          <p:cNvPr id="4" name="Content Placeholder 3"/>
          <p:cNvSpPr/>
          <p:nvPr/>
        </p:nvSpPr>
        <p:spPr>
          <a:xfrm>
            <a:off x="4572000" y="997736"/>
            <a:ext cx="3114332" cy="3332992"/>
          </a:xfrm>
          <a:prstGeom prst="rect">
            <a:avLst/>
          </a:prstGeom>
        </p:spPr>
        <p:txBody>
          <a:bodyPr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 panose="020B0604020202020204"/>
              <a:defRPr sz="1400" b="0" i="0" u="none" strike="noStrike" cap="none">
                <a:solidFill>
                  <a:srgbClr val="000000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 panose="020B0604020202020204"/>
              <a:defRPr sz="1400" b="0" i="0" u="none" strike="noStrike" cap="none">
                <a:solidFill>
                  <a:srgbClr val="000000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 panose="020B0604020202020204"/>
              <a:defRPr sz="1400" b="0" i="0" u="none" strike="noStrike" cap="none">
                <a:solidFill>
                  <a:srgbClr val="000000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 panose="020B0604020202020204"/>
              <a:defRPr sz="1400" b="0" i="0" u="none" strike="noStrike" cap="none">
                <a:solidFill>
                  <a:srgbClr val="000000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 panose="020B0604020202020204"/>
              <a:defRPr sz="1400" b="0" i="0" u="none" strike="noStrike" cap="none">
                <a:solidFill>
                  <a:srgbClr val="000000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 panose="020B0604020202020204"/>
              <a:defRPr sz="1400" b="0" i="0" u="none" strike="noStrike" cap="none">
                <a:solidFill>
                  <a:srgbClr val="000000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 panose="020B0604020202020204"/>
              <a:defRPr sz="1400" b="0" i="0" u="none" strike="noStrike" cap="none">
                <a:solidFill>
                  <a:srgbClr val="000000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 panose="020B0604020202020204"/>
              <a:defRPr sz="1400" b="0" i="0" u="none" strike="noStrike" cap="none">
                <a:solidFill>
                  <a:srgbClr val="000000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 panose="020B0604020202020204"/>
              <a:defRPr sz="1400" b="0" i="0" u="none" strike="noStrike" cap="none">
                <a:solidFill>
                  <a:srgbClr val="000000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  <a:sym typeface="Arial" pitchFamily="34" charset="0" panose="020B0604020202020204"/>
              </a:defRPr>
            </a:lvl9pPr>
          </a:lstStyle>
          <a:p>
            <a:endParaRPr lang="en-GB" sz="1800" b="1" dirty="0" smtClean="0"/>
          </a:p>
          <a:p>
            <a:r>
              <a:rPr lang="en-US" sz="1800" b="1" dirty="0" smtClean="0"/>
              <a:t>step 1: </a:t>
            </a:r>
            <a:r>
              <a:rPr lang="en-GB" sz="1800" b="1" dirty="0" smtClean="0"/>
              <a:t>Start</a:t>
            </a:r>
          </a:p>
          <a:p>
            <a:r>
              <a:rPr lang="en-US" sz="1800" b="1" dirty="0" smtClean="0"/>
              <a:t>step 2: </a:t>
            </a:r>
            <a:r>
              <a:rPr lang="en-GB" sz="1800" b="1" dirty="0" smtClean="0"/>
              <a:t>Compute </a:t>
            </a:r>
            <a:endParaRPr lang="en-US" sz="1800" b="1" dirty="0" smtClean="0"/>
          </a:p>
          <a:p>
            <a:r>
              <a:rPr lang="en-US" sz="1800" b="1" dirty="0" err="1" smtClean="0"/>
              <a:t>            </a:t>
            </a:r>
            <a:r>
              <a:rPr lang="en-GB" sz="1800" b="1" dirty="0" err="1" smtClean="0"/>
              <a:t>def</a:t>
            </a:r>
            <a:r>
              <a:rPr lang="en-GB" sz="1800" b="1" dirty="0" smtClean="0"/>
              <a:t> factorial (n)</a:t>
            </a:r>
          </a:p>
          <a:p>
            <a:r>
              <a:rPr lang="en-US" sz="1800" b="1" dirty="0" smtClean="0"/>
              <a:t>step 3: </a:t>
            </a:r>
            <a:r>
              <a:rPr lang="en-GB" sz="1800" b="1" dirty="0" smtClean="0"/>
              <a:t>While n==0 </a:t>
            </a:r>
          </a:p>
          <a:p>
            <a:r>
              <a:rPr lang="en-US" sz="1800" b="1" dirty="0" smtClean="0"/>
              <a:t>            </a:t>
            </a:r>
            <a:r>
              <a:rPr lang="en-GB" sz="1800" b="1" dirty="0" smtClean="0"/>
              <a:t>If true return 1 </a:t>
            </a:r>
            <a:endParaRPr lang="en-US" sz="1800" b="1" dirty="0" smtClean="0"/>
          </a:p>
          <a:p>
            <a:r>
              <a:rPr lang="en-US" sz="1800" b="1" dirty="0" smtClean="0"/>
              <a:t>            </a:t>
            </a:r>
            <a:r>
              <a:rPr lang="en-GB" sz="1800" b="1" dirty="0" smtClean="0"/>
              <a:t>else</a:t>
            </a:r>
            <a:r>
              <a:rPr lang="en-US" sz="1800" b="1" dirty="0" smtClean="0"/>
              <a:t> </a:t>
            </a:r>
            <a:r>
              <a:rPr lang="en-GB" sz="1800" b="1" dirty="0" smtClean="0"/>
              <a:t>if false</a:t>
            </a:r>
            <a:endParaRPr lang="en-US" sz="1800" b="1" dirty="0" smtClean="0"/>
          </a:p>
          <a:p>
            <a:r>
              <a:rPr lang="en-US" sz="1800" b="1" dirty="0" smtClean="0"/>
              <a:t>          </a:t>
            </a:r>
            <a:r>
              <a:rPr lang="en-GB" sz="1800" b="1" dirty="0" smtClean="0"/>
              <a:t> </a:t>
            </a:r>
            <a:r>
              <a:rPr lang="en-US" sz="1800" b="1" dirty="0" smtClean="0"/>
              <a:t> </a:t>
            </a:r>
            <a:r>
              <a:rPr lang="en-GB" sz="1800" b="1" dirty="0" smtClean="0"/>
              <a:t>return </a:t>
            </a:r>
            <a:endParaRPr lang="en-US" sz="1800" b="1" dirty="0" smtClean="0"/>
          </a:p>
          <a:p>
            <a:r>
              <a:rPr lang="en-US" sz="1800" b="1" dirty="0" smtClean="0"/>
              <a:t>            </a:t>
            </a:r>
            <a:r>
              <a:rPr lang="en-GB" sz="1800" b="1" dirty="0" smtClean="0"/>
              <a:t>n* factorial(n-1)</a:t>
            </a:r>
          </a:p>
          <a:p>
            <a:r>
              <a:rPr lang="en-US" sz="1800" b="1" dirty="0" smtClean="0"/>
              <a:t>step 4: </a:t>
            </a:r>
            <a:r>
              <a:rPr lang="en-GB" sz="1800" b="1" dirty="0" smtClean="0"/>
              <a:t>End </a:t>
            </a:r>
            <a:endParaRPr lang="en-GB" sz="18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754819" y="755467"/>
            <a:ext cx="1388850" cy="4845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Start</a:t>
            </a:r>
            <a:endParaRPr lang="en-GB" sz="1600" b="1" dirty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cxnSp>
        <p:nvCxnSpPr>
          <p:cNvPr id="6" name="Straight Arrow Connector 6"/>
          <p:cNvCxnSpPr/>
          <p:nvPr/>
        </p:nvCxnSpPr>
        <p:spPr>
          <a:xfrm>
            <a:off x="2443787" y="1240005"/>
            <a:ext cx="0" cy="342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7"/>
          <p:cNvSpPr/>
          <p:nvPr/>
        </p:nvSpPr>
        <p:spPr>
          <a:xfrm>
            <a:off x="1340424" y="1582236"/>
            <a:ext cx="2206727" cy="7429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Def factorial(n)</a:t>
            </a:r>
            <a:endParaRPr lang="en-GB" sz="1600" b="1" dirty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sp>
        <p:nvSpPr>
          <p:cNvPr id="8" name="Flowchart: Decision 8"/>
          <p:cNvSpPr/>
          <p:nvPr/>
        </p:nvSpPr>
        <p:spPr>
          <a:xfrm>
            <a:off x="1405387" y="2700420"/>
            <a:ext cx="2087715" cy="679269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n</a:t>
            </a:r>
            <a:r>
              <a:rPr lang="en-GB" sz="16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 == 0?</a:t>
            </a:r>
            <a:endParaRPr lang="en-GB" sz="1600" b="1" dirty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sp>
        <p:nvSpPr>
          <p:cNvPr id="9" name="Rectangle 9"/>
          <p:cNvSpPr/>
          <p:nvPr/>
        </p:nvSpPr>
        <p:spPr>
          <a:xfrm>
            <a:off x="359229" y="4130547"/>
            <a:ext cx="1312816" cy="44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rgbClr val="000000"/>
                </a:solidFill>
              </a:rPr>
              <a:t>Return 1</a:t>
            </a:r>
            <a:endParaRPr lang="en-GB" sz="1600" b="1" dirty="0">
              <a:solidFill>
                <a:srgbClr val="000000"/>
              </a:solidFill>
            </a:endParaRPr>
          </a:p>
        </p:txBody>
      </p:sp>
      <p:sp>
        <p:nvSpPr>
          <p:cNvPr id="11" name="Rounded Rectangle 11"/>
          <p:cNvSpPr/>
          <p:nvPr/>
        </p:nvSpPr>
        <p:spPr>
          <a:xfrm>
            <a:off x="1874584" y="5632327"/>
            <a:ext cx="1554398" cy="4854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End </a:t>
            </a:r>
            <a:endParaRPr lang="en-GB" sz="1600" b="1" dirty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cxnSp>
        <p:nvCxnSpPr>
          <p:cNvPr id="12" name="Straight Arrow Connector 13"/>
          <p:cNvCxnSpPr/>
          <p:nvPr/>
        </p:nvCxnSpPr>
        <p:spPr>
          <a:xfrm flipH="1">
            <a:off x="1015637" y="3212197"/>
            <a:ext cx="963385" cy="91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5"/>
          <p:cNvCxnSpPr/>
          <p:nvPr/>
        </p:nvCxnSpPr>
        <p:spPr>
          <a:xfrm>
            <a:off x="2920135" y="3212197"/>
            <a:ext cx="1417424" cy="91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6"/>
          <p:cNvSpPr txBox="1"/>
          <p:nvPr/>
        </p:nvSpPr>
        <p:spPr>
          <a:xfrm>
            <a:off x="849084" y="3170730"/>
            <a:ext cx="411976" cy="3269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yes</a:t>
            </a:r>
            <a:endParaRPr lang="en-GB" sz="1600" b="1" dirty="0"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sp>
        <p:nvSpPr>
          <p:cNvPr id="15" name="TextBox 17"/>
          <p:cNvSpPr txBox="1"/>
          <p:nvPr/>
        </p:nvSpPr>
        <p:spPr>
          <a:xfrm>
            <a:off x="3430761" y="3216236"/>
            <a:ext cx="344607" cy="32690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no</a:t>
            </a:r>
            <a:endParaRPr lang="en-GB" sz="1600" dirty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cxnSp>
        <p:nvCxnSpPr>
          <p:cNvPr id="18" name="Straight Arrow Connector 23"/>
          <p:cNvCxnSpPr/>
          <p:nvPr/>
        </p:nvCxnSpPr>
        <p:spPr>
          <a:xfrm>
            <a:off x="2449244" y="2325180"/>
            <a:ext cx="0" cy="371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9"/>
          <p:cNvSpPr/>
          <p:nvPr/>
        </p:nvSpPr>
        <p:spPr>
          <a:xfrm>
            <a:off x="3143669" y="4130547"/>
            <a:ext cx="2387780" cy="442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rgbClr val="000000"/>
                </a:solidFill>
                <a:latin typeface="Bahnschrift Condensed" pitchFamily="34" charset="0"/>
                <a:ea typeface="Bahnschrift Condensed" pitchFamily="34" charset="0"/>
                <a:cs typeface="Bahnschrift Condensed" pitchFamily="34" charset="0"/>
              </a:rPr>
              <a:t>Return n * factorial(n-1)</a:t>
            </a:r>
            <a:endParaRPr lang="en-GB" sz="1600" b="1" dirty="0">
              <a:solidFill>
                <a:srgbClr val="000000"/>
              </a:solidFill>
              <a:latin typeface="Bahnschrift Condensed" pitchFamily="34" charset="0"/>
              <a:ea typeface="Bahnschrift Condensed" pitchFamily="34" charset="0"/>
              <a:cs typeface="Bahnschrift Condensed" pitchFamily="34" charset="0"/>
            </a:endParaRPr>
          </a:p>
        </p:txBody>
      </p:sp>
      <p:cxnSp>
        <p:nvCxnSpPr>
          <p:cNvPr id="27" name="Straight Connector 1 26"/>
          <p:cNvCxnSpPr/>
          <p:nvPr/>
        </p:nvCxnSpPr>
        <p:spPr>
          <a:xfrm flipV="1">
            <a:off x="997131" y="5837455"/>
            <a:ext cx="877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 27"/>
          <p:cNvCxnSpPr/>
          <p:nvPr/>
        </p:nvCxnSpPr>
        <p:spPr>
          <a:xfrm flipH="1">
            <a:off x="997131" y="4561629"/>
            <a:ext cx="18506" cy="127582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 28"/>
          <p:cNvCxnSpPr/>
          <p:nvPr/>
        </p:nvCxnSpPr>
        <p:spPr>
          <a:xfrm>
            <a:off x="4337559" y="4561629"/>
            <a:ext cx="18506" cy="131341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 30"/>
          <p:cNvCxnSpPr/>
          <p:nvPr/>
        </p:nvCxnSpPr>
        <p:spPr>
          <a:xfrm flipH="1">
            <a:off x="3430761" y="5837455"/>
            <a:ext cx="9253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2060"/>
      </a:dk1>
      <a:lt1>
        <a:srgbClr val="FFFFFF"/>
      </a:lt1>
      <a:dk2>
        <a:srgbClr val="09055B"/>
      </a:dk2>
      <a:lt2>
        <a:srgbClr val="FFFFFF"/>
      </a:lt2>
      <a:accent1>
        <a:srgbClr val="002060"/>
      </a:accent1>
      <a:accent2>
        <a:srgbClr val="002060"/>
      </a:accent2>
      <a:accent3>
        <a:srgbClr val="97BAFF"/>
      </a:accent3>
      <a:accent4>
        <a:srgbClr val="D5E3FF"/>
      </a:accent4>
      <a:accent5>
        <a:srgbClr val="002060"/>
      </a:accent5>
      <a:accent6>
        <a:srgbClr val="002060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rgbClr val="000000"/>
          </a:solidFill>
        </a:ln>
      </a:spPr>
      <a:bodyPr rtlCol="0" anchor="ctr"/>
      <a:lstStyle>
        <a:defPPr algn="ctr">
          <a:defRPr sz="1200" dirty="0" smtClean="0">
            <a:solidFill>
              <a:srgbClr val="000000"/>
            </a:solidFill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>
        <a:ln>
          <a:solidFill>
            <a:srgbClr val="000000"/>
          </a:solidFill>
          <a:headEnd w="med" len="sm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2357</TotalTime>
  <Words>998</Words>
  <Application>Microsoft Office PowerPoint</Application>
  <PresentationFormat>On-screen Show (4:3)</PresentationFormat>
  <Paragraphs>216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Moruson</dc:creator>
  <cp:lastModifiedBy>Peter Agwu</cp:lastModifiedBy>
  <cp:revision>98</cp:revision>
  <dcterms:modified xsi:type="dcterms:W3CDTF">2021-04-27T00:53:53Z</dcterms:modified>
</cp:coreProperties>
</file>