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pro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SECURE DATA </a:t>
            </a:r>
            <a:r>
              <a:rPr lang="en-US" b="1" dirty="0" smtClean="0">
                <a:solidFill>
                  <a:schemeClr val="accent1"/>
                </a:solidFill>
                <a:latin typeface="Arial" panose="020B0604020202020204" pitchFamily="34" charset="0"/>
                <a:cs typeface="Arial" panose="020B0604020202020204" pitchFamily="34" charset="0"/>
              </a:rPr>
              <a:t>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Vaipur</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Anakha</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Sethumadhavan</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smtClean="0">
                <a:solidFill>
                  <a:schemeClr val="accent1">
                    <a:lumMod val="75000"/>
                  </a:schemeClr>
                </a:solidFill>
                <a:latin typeface="Arial"/>
                <a:cs typeface="Arial"/>
              </a:rPr>
              <a:t>Government Engineering College  Idukki- Electrical and Electronic Engineering. </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14043" y="1616658"/>
            <a:ext cx="11029615" cy="4673324"/>
          </a:xfrm>
        </p:spPr>
        <p:txBody>
          <a:bodyPr/>
          <a:lstStyle/>
          <a:p>
            <a:r>
              <a:rPr lang="en-US" sz="1800" b="1" dirty="0">
                <a:latin typeface="Arial Rounded MT Bold" panose="020F0704030504030204" pitchFamily="34" charset="0"/>
              </a:rPr>
              <a:t>Advanced Techniques:</a:t>
            </a:r>
            <a:r>
              <a:rPr lang="en-US" sz="1800" dirty="0">
                <a:latin typeface="Arial Rounded MT Bold" panose="020F0704030504030204" pitchFamily="34" charset="0"/>
              </a:rPr>
              <a:t> Development of more sophisticated algorithms that can embed and extract data with higher precision and security.</a:t>
            </a:r>
          </a:p>
          <a:p>
            <a:r>
              <a:rPr lang="en-US" sz="1800" b="1" dirty="0">
                <a:latin typeface="Arial Rounded MT Bold" panose="020F0704030504030204" pitchFamily="34" charset="0"/>
              </a:rPr>
              <a:t>Integration with AI:</a:t>
            </a:r>
            <a:r>
              <a:rPr lang="en-US" sz="1800" dirty="0">
                <a:latin typeface="Arial Rounded MT Bold" panose="020F0704030504030204" pitchFamily="34" charset="0"/>
              </a:rPr>
              <a:t> Leveraging artificial intelligence and machine learning to enhance </a:t>
            </a:r>
            <a:r>
              <a:rPr lang="en-US" sz="1800" dirty="0" err="1">
                <a:latin typeface="Arial Rounded MT Bold" panose="020F0704030504030204" pitchFamily="34" charset="0"/>
              </a:rPr>
              <a:t>steganographic</a:t>
            </a:r>
            <a:r>
              <a:rPr lang="en-US" sz="1800" dirty="0">
                <a:latin typeface="Arial Rounded MT Bold" panose="020F0704030504030204" pitchFamily="34" charset="0"/>
              </a:rPr>
              <a:t> methods and detect </a:t>
            </a:r>
            <a:r>
              <a:rPr lang="en-US" sz="1800" dirty="0" err="1">
                <a:latin typeface="Arial Rounded MT Bold" panose="020F0704030504030204" pitchFamily="34" charset="0"/>
              </a:rPr>
              <a:t>steganalysis</a:t>
            </a:r>
            <a:r>
              <a:rPr lang="en-US" sz="1800" dirty="0">
                <a:latin typeface="Arial Rounded MT Bold" panose="020F0704030504030204" pitchFamily="34" charset="0"/>
              </a:rPr>
              <a:t> attempts.</a:t>
            </a:r>
          </a:p>
          <a:p>
            <a:r>
              <a:rPr lang="en-US" sz="1800" b="1" dirty="0">
                <a:latin typeface="Arial Rounded MT Bold" panose="020F0704030504030204" pitchFamily="34" charset="0"/>
              </a:rPr>
              <a:t>Quantum Computing:</a:t>
            </a:r>
            <a:r>
              <a:rPr lang="en-US" sz="1800" dirty="0">
                <a:latin typeface="Arial Rounded MT Bold" panose="020F0704030504030204" pitchFamily="34" charset="0"/>
              </a:rPr>
              <a:t> Exploring the application of quantum cryptography to further secure </a:t>
            </a:r>
            <a:r>
              <a:rPr lang="en-US" sz="1800" dirty="0" err="1">
                <a:latin typeface="Arial Rounded MT Bold" panose="020F0704030504030204" pitchFamily="34" charset="0"/>
              </a:rPr>
              <a:t>steganographic</a:t>
            </a:r>
            <a:r>
              <a:rPr lang="en-US" sz="1800" dirty="0">
                <a:latin typeface="Arial Rounded MT Bold" panose="020F0704030504030204" pitchFamily="34" charset="0"/>
              </a:rPr>
              <a:t> communications.</a:t>
            </a:r>
          </a:p>
          <a:p>
            <a:r>
              <a:rPr lang="en-US" sz="1800" b="1" dirty="0">
                <a:latin typeface="Arial Rounded MT Bold" panose="020F0704030504030204" pitchFamily="34" charset="0"/>
              </a:rPr>
              <a:t>Expanded Applications:</a:t>
            </a:r>
            <a:r>
              <a:rPr lang="en-US" sz="1800" dirty="0">
                <a:latin typeface="Arial Rounded MT Bold" panose="020F0704030504030204" pitchFamily="34" charset="0"/>
              </a:rPr>
              <a:t> Wider adoption in various fields such as digital forensics, watermarking, and secure communications for </a:t>
            </a:r>
            <a:r>
              <a:rPr lang="en-US" sz="1800" dirty="0" err="1">
                <a:latin typeface="Arial Rounded MT Bold" panose="020F0704030504030204" pitchFamily="34" charset="0"/>
              </a:rPr>
              <a:t>IoT</a:t>
            </a:r>
            <a:r>
              <a:rPr lang="en-US" sz="1800" dirty="0">
                <a:latin typeface="Arial Rounded MT Bold" panose="020F0704030504030204" pitchFamily="34" charset="0"/>
              </a:rPr>
              <a:t> devices.</a:t>
            </a:r>
          </a:p>
          <a:p>
            <a:r>
              <a:rPr lang="en-US" sz="1800" b="1" dirty="0">
                <a:latin typeface="Arial Rounded MT Bold" panose="020F0704030504030204" pitchFamily="34" charset="0"/>
              </a:rPr>
              <a:t>Improved </a:t>
            </a:r>
            <a:r>
              <a:rPr lang="en-US" sz="1800" b="1" dirty="0" err="1">
                <a:latin typeface="Arial Rounded MT Bold" panose="020F0704030504030204" pitchFamily="34" charset="0"/>
              </a:rPr>
              <a:t>Steganalysis</a:t>
            </a:r>
            <a:r>
              <a:rPr lang="en-US" sz="1800" b="1" dirty="0">
                <a:latin typeface="Arial Rounded MT Bold" panose="020F0704030504030204" pitchFamily="34" charset="0"/>
              </a:rPr>
              <a:t>:</a:t>
            </a:r>
            <a:r>
              <a:rPr lang="en-US" sz="1800" dirty="0">
                <a:latin typeface="Arial Rounded MT Bold" panose="020F0704030504030204" pitchFamily="34" charset="0"/>
              </a:rPr>
              <a:t> Development of advanced detection mechanisms to identify hidden data and prevent malicious use.</a:t>
            </a:r>
          </a:p>
          <a:p>
            <a:r>
              <a:rPr lang="en-US" sz="1800" dirty="0">
                <a:latin typeface="Arial Rounded MT Bold" panose="020F0704030504030204" pitchFamily="34" charset="0"/>
              </a:rPr>
              <a:t>As technology evolves, the capabilities and applications of steganography will continue to grow, providing robust solutions for data security and privacy.</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latin typeface="Arial Rounded MT Bold" panose="020F0704030504030204" pitchFamily="34" charset="0"/>
                <a:ea typeface="+mn-lt"/>
                <a:cs typeface="Arial"/>
              </a:rPr>
              <a:t>Problem Statement </a:t>
            </a:r>
          </a:p>
          <a:p>
            <a:pPr marL="305435" indent="-305435"/>
            <a:r>
              <a:rPr lang="en-US" sz="2400" b="1" dirty="0">
                <a:latin typeface="Arial Rounded MT Bold" panose="020F0704030504030204" pitchFamily="34" charset="0"/>
                <a:ea typeface="+mn-lt"/>
                <a:cs typeface="Arial"/>
              </a:rPr>
              <a:t>Technology used</a:t>
            </a:r>
            <a:endParaRPr lang="en-US" sz="2400" dirty="0">
              <a:latin typeface="Arial Rounded MT Bold" panose="020F0704030504030204" pitchFamily="34" charset="0"/>
              <a:cs typeface="Arial"/>
            </a:endParaRPr>
          </a:p>
          <a:p>
            <a:pPr marL="305435" indent="-305435"/>
            <a:r>
              <a:rPr lang="en-US" sz="2400" b="1" dirty="0">
                <a:latin typeface="Arial Rounded MT Bold" panose="020F0704030504030204" pitchFamily="34" charset="0"/>
                <a:ea typeface="+mn-lt"/>
                <a:cs typeface="+mn-lt"/>
              </a:rPr>
              <a:t>Wow factor </a:t>
            </a:r>
            <a:endParaRPr lang="en-US" sz="2400" dirty="0">
              <a:latin typeface="Arial Rounded MT Bold" panose="020F0704030504030204" pitchFamily="34" charset="0"/>
              <a:ea typeface="+mn-lt"/>
              <a:cs typeface="+mn-lt"/>
            </a:endParaRPr>
          </a:p>
          <a:p>
            <a:pPr marL="305435" indent="-305435"/>
            <a:r>
              <a:rPr lang="en-US" sz="2400" b="1" dirty="0">
                <a:latin typeface="Arial Rounded MT Bold" panose="020F0704030504030204" pitchFamily="34" charset="0"/>
                <a:ea typeface="+mn-lt"/>
                <a:cs typeface="+mn-lt"/>
              </a:rPr>
              <a:t>End users</a:t>
            </a:r>
          </a:p>
          <a:p>
            <a:pPr marL="305435" indent="-305435"/>
            <a:r>
              <a:rPr lang="en-US" sz="2400" b="1" dirty="0">
                <a:latin typeface="Arial Rounded MT Bold" panose="020F0704030504030204" pitchFamily="34" charset="0"/>
                <a:ea typeface="+mn-lt"/>
                <a:cs typeface="+mn-lt"/>
              </a:rPr>
              <a:t>Result</a:t>
            </a:r>
          </a:p>
          <a:p>
            <a:pPr marL="305435" indent="-305435"/>
            <a:r>
              <a:rPr lang="en-US" sz="2400" b="1" dirty="0">
                <a:latin typeface="Arial Rounded MT Bold" panose="020F0704030504030204" pitchFamily="34" charset="0"/>
                <a:ea typeface="+mn-lt"/>
                <a:cs typeface="+mn-lt"/>
              </a:rPr>
              <a:t>Conclusion</a:t>
            </a:r>
          </a:p>
          <a:p>
            <a:pPr marL="305435" indent="-305435"/>
            <a:r>
              <a:rPr lang="en-US" sz="2400" b="1" dirty="0">
                <a:latin typeface="Arial Rounded MT Bold" panose="020F0704030504030204" pitchFamily="34" charset="0"/>
                <a:ea typeface="+mn-lt"/>
                <a:cs typeface="+mn-lt"/>
              </a:rPr>
              <a:t>Git-hub Link</a:t>
            </a:r>
          </a:p>
          <a:p>
            <a:pPr marL="305435" indent="-305435"/>
            <a:r>
              <a:rPr lang="en-US" sz="2400" b="1" dirty="0">
                <a:latin typeface="Arial Rounded MT Bold" panose="020F0704030504030204" pitchFamily="34" charset="0"/>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US" dirty="0"/>
              <a:t>"</a:t>
            </a:r>
            <a:r>
              <a:rPr lang="en-US" sz="2400" dirty="0">
                <a:latin typeface="Arial Rounded MT Bold" panose="020F0704030504030204" pitchFamily="34" charset="0"/>
              </a:rPr>
              <a:t>Develop a robust method for securely hiding data within digital images using steganography. Focus on optimizing the embedding and extraction processes to maintain the visual quality of the images while ensuring high security and minimizing detection risk."</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Arial" panose="020B0604020202020204" pitchFamily="34" charset="0"/>
              <a:buChar char="•"/>
            </a:pPr>
            <a:r>
              <a:rPr lang="en-IN" sz="2400" dirty="0" smtClean="0">
                <a:latin typeface="Arial Rounded MT Bold" panose="020F0704030504030204" pitchFamily="34" charset="0"/>
              </a:rPr>
              <a:t>Visual code studio</a:t>
            </a:r>
          </a:p>
          <a:p>
            <a:pPr>
              <a:buFont typeface="Arial" panose="020B0604020202020204" pitchFamily="34" charset="0"/>
              <a:buChar char="•"/>
            </a:pPr>
            <a:r>
              <a:rPr lang="en-US" sz="2400" dirty="0" smtClean="0">
                <a:latin typeface="Arial Rounded MT Bold" panose="020F0704030504030204" pitchFamily="34" charset="0"/>
              </a:rPr>
              <a:t>Pip install cv2</a:t>
            </a:r>
            <a:endParaRPr lang="en-IN" sz="2400" dirty="0" smtClean="0">
              <a:latin typeface="Arial Rounded MT Bold" panose="020F0704030504030204" pitchFamily="34" charset="0"/>
            </a:endParaRPr>
          </a:p>
          <a:p>
            <a:pPr marL="0" indent="0">
              <a:buNone/>
            </a:pPr>
            <a:r>
              <a:rPr lang="en-IN" dirty="0" smtClean="0"/>
              <a:t> </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lgn="just">
              <a:buNone/>
            </a:pPr>
            <a:r>
              <a:rPr lang="en-US" sz="2400" dirty="0">
                <a:latin typeface="Arial Rounded MT Bold" panose="020F0704030504030204" pitchFamily="34" charset="0"/>
              </a:rPr>
              <a:t>This project aims to develop a robust and secure method for hiding data within digital images using steganography, ensuring that the hidden information remains undetectable to unauthorized entities. The focus will be on optimizing the embedding and extraction processes to maintain the visual quality of the cover images while achieving a high level of data security and minimizing the risk of detection</a:t>
            </a:r>
            <a:r>
              <a:rPr lang="en-US" sz="2400" dirty="0" smtClean="0">
                <a:latin typeface="Arial Rounded MT Bold" panose="020F0704030504030204" pitchFamily="34" charset="0"/>
              </a:rPr>
              <a:t>.</a:t>
            </a:r>
            <a:endParaRPr lang="en-IN" sz="2400" b="1" dirty="0">
              <a:solidFill>
                <a:srgbClr val="0F0F0F"/>
              </a:solidFill>
              <a:latin typeface="Arial Rounded MT Bold" panose="020F070403050403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US" sz="1800" dirty="0">
                <a:latin typeface="Arial Rounded MT Bold" panose="020F0704030504030204" pitchFamily="34" charset="0"/>
              </a:rPr>
              <a:t>Steganography serves a wide range of end users, including:</a:t>
            </a:r>
          </a:p>
          <a:p>
            <a:r>
              <a:rPr lang="en-US" sz="1800" b="1" dirty="0">
                <a:latin typeface="Arial Rounded MT Bold" panose="020F0704030504030204" pitchFamily="34" charset="0"/>
              </a:rPr>
              <a:t>Government and Military:</a:t>
            </a:r>
            <a:r>
              <a:rPr lang="en-US" sz="1800" dirty="0">
                <a:latin typeface="Arial Rounded MT Bold" panose="020F0704030504030204" pitchFamily="34" charset="0"/>
              </a:rPr>
              <a:t> Protecting sensitive information during communication and covert operations.</a:t>
            </a:r>
          </a:p>
          <a:p>
            <a:r>
              <a:rPr lang="en-US" sz="1800" b="1" dirty="0">
                <a:latin typeface="Arial Rounded MT Bold" panose="020F0704030504030204" pitchFamily="34" charset="0"/>
              </a:rPr>
              <a:t>Corporates:</a:t>
            </a:r>
            <a:r>
              <a:rPr lang="en-US" sz="1800" dirty="0">
                <a:latin typeface="Arial Rounded MT Bold" panose="020F0704030504030204" pitchFamily="34" charset="0"/>
              </a:rPr>
              <a:t> Safeguarding intellectual property and confidential business communications.</a:t>
            </a:r>
          </a:p>
          <a:p>
            <a:r>
              <a:rPr lang="en-US" sz="1800" b="1" dirty="0">
                <a:latin typeface="Arial Rounded MT Bold" panose="020F0704030504030204" pitchFamily="34" charset="0"/>
              </a:rPr>
              <a:t>Journalists and Activists:</a:t>
            </a:r>
            <a:r>
              <a:rPr lang="en-US" sz="1800" dirty="0">
                <a:latin typeface="Arial Rounded MT Bold" panose="020F0704030504030204" pitchFamily="34" charset="0"/>
              </a:rPr>
              <a:t> Ensuring secure communication in regions with heavy censorship.</a:t>
            </a:r>
          </a:p>
          <a:p>
            <a:r>
              <a:rPr lang="en-US" sz="1800" b="1" dirty="0">
                <a:latin typeface="Arial Rounded MT Bold" panose="020F0704030504030204" pitchFamily="34" charset="0"/>
              </a:rPr>
              <a:t>Software Developers:</a:t>
            </a:r>
            <a:r>
              <a:rPr lang="en-US" sz="1800" dirty="0">
                <a:latin typeface="Arial Rounded MT Bold" panose="020F0704030504030204" pitchFamily="34" charset="0"/>
              </a:rPr>
              <a:t> Embedding licensing information or digital watermarks in software applications.</a:t>
            </a:r>
          </a:p>
          <a:p>
            <a:r>
              <a:rPr lang="en-US" sz="1800" b="1" dirty="0">
                <a:latin typeface="Arial Rounded MT Bold" panose="020F0704030504030204" pitchFamily="34" charset="0"/>
              </a:rPr>
              <a:t>Cybersecurity Professionals:</a:t>
            </a:r>
            <a:r>
              <a:rPr lang="en-US" sz="1800" dirty="0">
                <a:latin typeface="Arial Rounded MT Bold" panose="020F0704030504030204" pitchFamily="34" charset="0"/>
              </a:rPr>
              <a:t> Enhancing data security protocols and preventing unauthorized access.</a:t>
            </a:r>
          </a:p>
          <a:p>
            <a:pPr marL="0" indent="0">
              <a:buNone/>
            </a:pPr>
            <a:r>
              <a:rPr lang="en-US" sz="1800" dirty="0">
                <a:latin typeface="Arial Rounded MT Bold" panose="020F0704030504030204" pitchFamily="34" charset="0"/>
              </a:rPr>
              <a:t>These groups utilize steganography to keep their data secure and undetectable from prying eyes.</a:t>
            </a:r>
          </a:p>
          <a:p>
            <a:pPr marL="0" indent="0">
              <a:buNone/>
            </a:pPr>
            <a:endParaRPr lang="en-IN" sz="1800" dirty="0">
              <a:latin typeface="Arial Rounded MT Bold" panose="020F070403050403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2219" y="1301750"/>
            <a:ext cx="9665109" cy="4951566"/>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400" dirty="0">
                <a:latin typeface="Arial Rounded MT Bold" panose="020F0704030504030204" pitchFamily="34" charset="0"/>
              </a:rPr>
              <a:t>Steganography plays a crucial role in enhancing data security for various end users, including government agencies, corporates, journalists, activists, software developers, and cybersecurity professionals. By embedding sensitive information within digital images, it ensures secure and undetectable communication, safeguarding critical data from unauthorized access and censorship. The ongoing development of robust </a:t>
            </a:r>
            <a:r>
              <a:rPr lang="en-US" sz="2400" dirty="0" err="1">
                <a:latin typeface="Arial Rounded MT Bold" panose="020F0704030504030204" pitchFamily="34" charset="0"/>
              </a:rPr>
              <a:t>steganographic</a:t>
            </a:r>
            <a:r>
              <a:rPr lang="en-US" sz="2400" dirty="0">
                <a:latin typeface="Arial Rounded MT Bold" panose="020F0704030504030204" pitchFamily="34" charset="0"/>
              </a:rPr>
              <a:t> methods continues to fortify information security across diverse sectors.</a:t>
            </a:r>
          </a:p>
          <a:p>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400" dirty="0">
                <a:latin typeface="Arial Rounded MT Bold" panose="020F0704030504030204" pitchFamily="34" charset="0"/>
                <a:hlinkClick r:id="rId2" action="ppaction://hlinkfile"/>
              </a:rPr>
              <a:t>https://github.com/vaipur/git_anakha</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fadb41d3-f9cb-40fb-903c-8cacaba95bb5"/>
    <ds:schemaRef ds:uri="http://schemas.microsoft.com/office/infopath/2007/PartnerControls"/>
    <ds:schemaRef ds:uri="http://schemas.microsoft.com/office/2006/documentManagement/types"/>
    <ds:schemaRef ds:uri="http://schemas.openxmlformats.org/package/2006/metadata/core-properties"/>
    <ds:schemaRef ds:uri="b30265f8-c5e2-4918-b4a1-b977299ca3e2"/>
    <ds:schemaRef ds:uri="http://schemas.microsoft.com/office/2006/metadata/properties"/>
    <ds:schemaRef ds:uri="http://www.w3.org/XML/1998/namespace"/>
    <ds:schemaRef ds:uri="http://purl.org/dc/dcmitype/"/>
    <ds:schemaRef ds:uri="http://purl.org/dc/te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113</TotalTime>
  <Words>457</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Rounded MT Bold</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31</cp:revision>
  <dcterms:created xsi:type="dcterms:W3CDTF">2021-05-26T16:50:10Z</dcterms:created>
  <dcterms:modified xsi:type="dcterms:W3CDTF">2025-02-23T02:42:39Z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