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jdJ7sq1c2mBVeojYMyICU0Fjh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7b520e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7b520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7b520e9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7b520e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154b07e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154b07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7b520e9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7b520e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54b07e3b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54b07e3b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54b07e3b_0_5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154b07e3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54b07e3b_0_5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54b07e3b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0" name="Google Shape;30;p10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4" name="Google Shape;54;p1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63705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6" name="Google Shape;66;p1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"/>
              <a:buNone/>
              <a:defRPr b="0" i="0" sz="4000" u="none" cap="none" strike="noStrike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" name="Google Shape;9;p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4250" y="4590000"/>
            <a:ext cx="55362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954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IN" sz="2800">
                <a:solidFill>
                  <a:srgbClr val="A61C00"/>
                </a:solidFill>
              </a:rPr>
              <a:t>Group 12</a:t>
            </a:r>
            <a:endParaRPr b="1" sz="2800">
              <a:solidFill>
                <a:srgbClr val="A61C00"/>
              </a:solidFill>
            </a:endParaRPr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IN" sz="2600"/>
              <a:t>Vairag Parikh (1153939)</a:t>
            </a:r>
            <a:endParaRPr b="1" sz="2600"/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IN" sz="2600"/>
              <a:t>Udhaya Kumar Rajendran (1134990)</a:t>
            </a:r>
            <a:endParaRPr b="1" sz="2600"/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12954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47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Function Based Hand Gesture Detection Using Image</a:t>
            </a:r>
            <a:endParaRPr sz="4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7b520e93_0_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600"/>
              <a:t>Recap!!</a:t>
            </a:r>
            <a:endParaRPr b="1" sz="4600"/>
          </a:p>
        </p:txBody>
      </p:sp>
      <p:sp>
        <p:nvSpPr>
          <p:cNvPr id="97" name="Google Shape;97;gf57b520e93_0_0"/>
          <p:cNvSpPr txBox="1"/>
          <p:nvPr>
            <p:ph idx="1" type="body"/>
          </p:nvPr>
        </p:nvSpPr>
        <p:spPr>
          <a:xfrm>
            <a:off x="457200" y="1675650"/>
            <a:ext cx="8229600" cy="41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Hand Gestures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205" lvl="0" marL="457200" rtl="0" algn="l">
              <a:spcBef>
                <a:spcPts val="360"/>
              </a:spcBef>
              <a:spcAft>
                <a:spcPts val="0"/>
              </a:spcAft>
              <a:buSzPts val="2230"/>
              <a:buFont typeface="Times New Roman"/>
              <a:buChar char="•"/>
            </a:pPr>
            <a:r>
              <a:rPr lang="en-IN" sz="3100">
                <a:latin typeface="Times New Roman"/>
                <a:ea typeface="Times New Roman"/>
                <a:cs typeface="Times New Roman"/>
                <a:sym typeface="Times New Roman"/>
              </a:rPr>
              <a:t>Provides a way for humans to communicate with computers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205" lvl="0" marL="457200" rtl="0" algn="l">
              <a:spcBef>
                <a:spcPts val="0"/>
              </a:spcBef>
              <a:spcAft>
                <a:spcPts val="0"/>
              </a:spcAft>
              <a:buSzPts val="2230"/>
              <a:buFont typeface="Times New Roman"/>
              <a:buChar char="•"/>
            </a:pPr>
            <a:r>
              <a:rPr lang="en-IN" sz="3100">
                <a:latin typeface="Times New Roman"/>
                <a:ea typeface="Times New Roman"/>
                <a:cs typeface="Times New Roman"/>
                <a:sym typeface="Times New Roman"/>
              </a:rPr>
              <a:t>Gesture sensing techniques include device based / vision based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205" lvl="0" marL="457200" rtl="0" algn="l">
              <a:spcBef>
                <a:spcPts val="0"/>
              </a:spcBef>
              <a:spcAft>
                <a:spcPts val="0"/>
              </a:spcAft>
              <a:buSzPts val="2230"/>
              <a:buFont typeface="Times New Roman"/>
              <a:buChar char="•"/>
            </a:pPr>
            <a:r>
              <a:rPr lang="en-IN" sz="3100">
                <a:latin typeface="Times New Roman"/>
                <a:ea typeface="Times New Roman"/>
                <a:cs typeface="Times New Roman"/>
                <a:sym typeface="Times New Roman"/>
              </a:rPr>
              <a:t>Recognize gesture - analyse - interpret signal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7b520e93_0_16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Literature Survey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54b07e3b_0_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IN" sz="2500"/>
              <a:t>Hand gesture recognition system for real time mobile device monitoring</a:t>
            </a:r>
            <a:endParaRPr b="1" sz="2500"/>
          </a:p>
        </p:txBody>
      </p:sp>
      <p:sp>
        <p:nvSpPr>
          <p:cNvPr id="108" name="Google Shape;108;gf154b07e3b_0_0"/>
          <p:cNvSpPr txBox="1"/>
          <p:nvPr>
            <p:ph idx="1" type="body"/>
          </p:nvPr>
        </p:nvSpPr>
        <p:spPr>
          <a:xfrm>
            <a:off x="457200" y="1600200"/>
            <a:ext cx="8229600" cy="263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805" lvl="0" marL="457200" rtl="0" algn="l">
              <a:spcBef>
                <a:spcPts val="360"/>
              </a:spcBef>
              <a:spcAft>
                <a:spcPts val="0"/>
              </a:spcAft>
              <a:buSzPts val="1830"/>
              <a:buChar char="•"/>
            </a:pPr>
            <a:r>
              <a:rPr lang="en-IN" sz="2700"/>
              <a:t>skin colour algorithm and face subtraction to detect hand area</a:t>
            </a:r>
            <a:endParaRPr sz="2700"/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IN" sz="2700"/>
              <a:t>contour extraction, convex hull detection, convexity defects extraction</a:t>
            </a:r>
            <a:endParaRPr sz="2700"/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IN" sz="2700"/>
              <a:t>SVM classifier</a:t>
            </a:r>
            <a:endParaRPr sz="2700"/>
          </a:p>
        </p:txBody>
      </p:sp>
      <p:sp>
        <p:nvSpPr>
          <p:cNvPr id="109" name="Google Shape;109;gf154b07e3b_0_0"/>
          <p:cNvSpPr txBox="1"/>
          <p:nvPr/>
        </p:nvSpPr>
        <p:spPr>
          <a:xfrm>
            <a:off x="521075" y="5597350"/>
            <a:ext cx="822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Elleuch, Hanene; Wali, Ali; Samet, Anis; Alimi, Adel M. (2015). </a:t>
            </a:r>
            <a:r>
              <a:rPr i="1" lang="en-I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[IEEE 2015 15th International Conference on Intelligent Systems Design and Applications (ISDA) - Marrakech, Morocco (2015.12.14-2015.12.16)] 2015 15th International Conference on Intelligent Systems Design and Applications (ISDA) - A static hand gesture recognition system for real time mobile device monitoring.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7b520e93_0_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IN" sz="2500"/>
              <a:t>Static Hand Gesture Recognition with Data Augmentation</a:t>
            </a:r>
            <a:endParaRPr b="1" sz="2500"/>
          </a:p>
        </p:txBody>
      </p:sp>
      <p:sp>
        <p:nvSpPr>
          <p:cNvPr id="115" name="Google Shape;115;gf57b520e93_0_5"/>
          <p:cNvSpPr txBox="1"/>
          <p:nvPr>
            <p:ph idx="1" type="body"/>
          </p:nvPr>
        </p:nvSpPr>
        <p:spPr>
          <a:xfrm>
            <a:off x="457200" y="1651300"/>
            <a:ext cx="4800600" cy="37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f57b520e9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1288"/>
            <a:ext cx="48006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f57b520e93_0_5"/>
          <p:cNvSpPr txBox="1"/>
          <p:nvPr/>
        </p:nvSpPr>
        <p:spPr>
          <a:xfrm>
            <a:off x="5630950" y="2454100"/>
            <a:ext cx="3055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Resizing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Zooming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Shearing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f57b520e93_0_5"/>
          <p:cNvSpPr txBox="1"/>
          <p:nvPr/>
        </p:nvSpPr>
        <p:spPr>
          <a:xfrm>
            <a:off x="457200" y="5749800"/>
            <a:ext cx="833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Islam, Md. Zahirul; Hossain, Mohammad Shahadat; ul Islam, Raihan; Andersson, Karl (2019). </a:t>
            </a:r>
            <a:r>
              <a:rPr i="1" lang="en-I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[IEEE 2019 Joint 8th International Conference on Informatics, Electronics &amp; Vision (ICIEV) and 2019 3rd International Conference on Imaging, Vision &amp; Pattern Recognition (icIVPR) - Spokane, WA, USA (2019.5.30-2019.6.2)] 2019 Joint 8th International Conference on Informatics, Electronics &amp; Vision (ICIEV) and 2019 3rd International Conference on Imaging, Vision &amp; Pattern Recognition (icIVPR) - Static Hand Gesture Recognition using Convolutional Neural Network with Data Augmentation..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54b07e3b_0_544"/>
          <p:cNvSpPr txBox="1"/>
          <p:nvPr>
            <p:ph type="title"/>
          </p:nvPr>
        </p:nvSpPr>
        <p:spPr>
          <a:xfrm>
            <a:off x="305925" y="432525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Methodology</a:t>
            </a:r>
            <a:endParaRPr b="1"/>
          </a:p>
        </p:txBody>
      </p:sp>
      <p:sp>
        <p:nvSpPr>
          <p:cNvPr id="124" name="Google Shape;124;gf154b07e3b_0_544"/>
          <p:cNvSpPr/>
          <p:nvPr/>
        </p:nvSpPr>
        <p:spPr>
          <a:xfrm>
            <a:off x="457200" y="1600200"/>
            <a:ext cx="1576800" cy="8829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Gather Data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</a:rPr>
              <a:t>(Input Device)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5" name="Google Shape;125;gf154b07e3b_0_544"/>
          <p:cNvSpPr/>
          <p:nvPr/>
        </p:nvSpPr>
        <p:spPr>
          <a:xfrm flipH="1" rot="10800000">
            <a:off x="2033875" y="1916225"/>
            <a:ext cx="1176600" cy="882900"/>
          </a:xfrm>
          <a:prstGeom prst="bentUpArrow">
            <a:avLst>
              <a:gd fmla="val 19037" name="adj1"/>
              <a:gd fmla="val 24756" name="adj2"/>
              <a:gd fmla="val 2385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26" name="Google Shape;126;gf154b07e3b_0_544"/>
          <p:cNvSpPr/>
          <p:nvPr/>
        </p:nvSpPr>
        <p:spPr>
          <a:xfrm>
            <a:off x="2034000" y="2799125"/>
            <a:ext cx="1975800" cy="8829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Pre-processing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27" name="Google Shape;127;gf154b07e3b_0_544"/>
          <p:cNvSpPr/>
          <p:nvPr/>
        </p:nvSpPr>
        <p:spPr>
          <a:xfrm>
            <a:off x="4009800" y="3882850"/>
            <a:ext cx="2194500" cy="9906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Gesture Detection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(Testing Phase)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28" name="Google Shape;128;gf154b07e3b_0_544"/>
          <p:cNvSpPr/>
          <p:nvPr/>
        </p:nvSpPr>
        <p:spPr>
          <a:xfrm flipH="1" rot="10800000">
            <a:off x="6204300" y="4336600"/>
            <a:ext cx="1309200" cy="800100"/>
          </a:xfrm>
          <a:prstGeom prst="bentUpArrow">
            <a:avLst>
              <a:gd fmla="val 18916" name="adj1"/>
              <a:gd fmla="val 25000" name="adj2"/>
              <a:gd fmla="val 2500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29" name="Google Shape;129;gf154b07e3b_0_544"/>
          <p:cNvSpPr/>
          <p:nvPr/>
        </p:nvSpPr>
        <p:spPr>
          <a:xfrm>
            <a:off x="6204300" y="5136700"/>
            <a:ext cx="2194500" cy="9906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Classification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30" name="Google Shape;130;gf154b07e3b_0_544"/>
          <p:cNvSpPr/>
          <p:nvPr/>
        </p:nvSpPr>
        <p:spPr>
          <a:xfrm flipH="1" rot="10800000">
            <a:off x="4009800" y="3110650"/>
            <a:ext cx="1251300" cy="772200"/>
          </a:xfrm>
          <a:prstGeom prst="bentUpArrow">
            <a:avLst>
              <a:gd fmla="val 21636" name="adj1"/>
              <a:gd fmla="val 24756" name="adj2"/>
              <a:gd fmla="val 2385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54b07e3b_0_55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Tools</a:t>
            </a:r>
            <a:endParaRPr b="1"/>
          </a:p>
        </p:txBody>
      </p:sp>
      <p:sp>
        <p:nvSpPr>
          <p:cNvPr id="136" name="Google Shape;136;gf154b07e3b_0_55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7505" lvl="0" marL="457200" rtl="0" algn="l">
              <a:spcBef>
                <a:spcPts val="360"/>
              </a:spcBef>
              <a:spcAft>
                <a:spcPts val="0"/>
              </a:spcAft>
              <a:buSzPts val="2030"/>
              <a:buChar char="•"/>
            </a:pPr>
            <a:r>
              <a:rPr lang="en-IN" sz="2900"/>
              <a:t>Programming Language - Python</a:t>
            </a:r>
            <a:endParaRPr sz="2900"/>
          </a:p>
          <a:p>
            <a:pPr indent="-357505" lvl="0" marL="457200" rtl="0" algn="l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IN" sz="2900"/>
              <a:t>IDE &amp; Graphical Processing Unit - Google Colab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54b07e3b_0_56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Some </a:t>
            </a:r>
            <a:r>
              <a:rPr b="1" lang="en-IN"/>
              <a:t>Applications</a:t>
            </a:r>
            <a:endParaRPr b="1"/>
          </a:p>
        </p:txBody>
      </p:sp>
      <p:sp>
        <p:nvSpPr>
          <p:cNvPr id="142" name="Google Shape;142;gf154b07e3b_0_56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3000"/>
              <a:t>Communication:</a:t>
            </a:r>
            <a:r>
              <a:rPr lang="en-IN" sz="3000"/>
              <a:t> Hand gesture recognition enables better communication with sign languages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3000"/>
              <a:t>Automobile:</a:t>
            </a:r>
            <a:r>
              <a:rPr lang="en-IN" sz="3000"/>
              <a:t> Drivers using hand gestures to control the infotainment system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3000"/>
              <a:t>Mobile Devices:</a:t>
            </a:r>
            <a:r>
              <a:rPr lang="en-IN" sz="3000"/>
              <a:t> Useful to have shortcuts with hand gestures to operate mobile devices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467544" y="2996952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Algerian"/>
              <a:buNone/>
            </a:pPr>
            <a:r>
              <a:rPr lang="en-IN" sz="6600">
                <a:solidFill>
                  <a:srgbClr val="C00000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6600">
              <a:solidFill>
                <a:srgbClr val="C0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2021-03-30T09:52:50Z</dcterms:created>
  <dc:creator>Archana</dc:creator>
</cp:coreProperties>
</file>