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4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hyperlink" Target="https://github.com/vairavan10/TNSDCGenAI.git" TargetMode="External"/><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Sitka Banner Semibold" pitchFamily="2"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Sitka Banner Semibold" pitchFamily="2" charset="0"/>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Sitka Banner Semibold" pitchFamily="2" charset="0"/>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Sitka Banner Semibold" pitchFamily="2" charset="0"/>
            </a:endParaRPr>
          </a:p>
        </p:txBody>
      </p:sp>
      <p:sp>
        <p:nvSpPr>
          <p:cNvPr id="7" name="object 7"/>
          <p:cNvSpPr txBox="1"/>
          <p:nvPr/>
        </p:nvSpPr>
        <p:spPr>
          <a:xfrm>
            <a:off x="2015324" y="2918016"/>
            <a:ext cx="9172575" cy="1532471"/>
          </a:xfrm>
          <a:prstGeom prst="rect">
            <a:avLst/>
          </a:prstGeom>
        </p:spPr>
        <p:txBody>
          <a:bodyPr vert="horz" wrap="square" lIns="0" tIns="16510" rIns="0" bIns="0" rtlCol="0">
            <a:spAutoFit/>
          </a:bodyPr>
          <a:lstStyle/>
          <a:p>
            <a:pPr marL="12700">
              <a:lnSpc>
                <a:spcPct val="100000"/>
              </a:lnSpc>
              <a:spcBef>
                <a:spcPts val="130"/>
              </a:spcBef>
            </a:pPr>
            <a:r>
              <a:rPr lang="en-IN" sz="2400" b="1" dirty="0">
                <a:latin typeface="Sitka Banner Semibold" pitchFamily="2" charset="0"/>
                <a:cs typeface="Trebuchet MS"/>
              </a:rPr>
              <a:t>Name: </a:t>
            </a:r>
            <a:r>
              <a:rPr lang="en-IN" sz="2400" b="1" dirty="0" err="1">
                <a:latin typeface="Sitka Banner Semibold" pitchFamily="2" charset="0"/>
                <a:cs typeface="Trebuchet MS"/>
              </a:rPr>
              <a:t>Vairavan</a:t>
            </a:r>
            <a:r>
              <a:rPr lang="en-IN" sz="2400" b="1" dirty="0">
                <a:latin typeface="Sitka Banner Semibold" pitchFamily="2" charset="0"/>
                <a:cs typeface="Trebuchet MS"/>
              </a:rPr>
              <a:t> M</a:t>
            </a:r>
          </a:p>
          <a:p>
            <a:pPr marL="12700">
              <a:lnSpc>
                <a:spcPct val="100000"/>
              </a:lnSpc>
              <a:spcBef>
                <a:spcPts val="130"/>
              </a:spcBef>
            </a:pPr>
            <a:r>
              <a:rPr lang="en-IN" sz="2400" dirty="0">
                <a:latin typeface="Sitka Banner Semibold" pitchFamily="2" charset="0"/>
                <a:cs typeface="Trebuchet MS"/>
              </a:rPr>
              <a:t>Register number: 813821104113</a:t>
            </a:r>
          </a:p>
          <a:p>
            <a:pPr marL="12700">
              <a:lnSpc>
                <a:spcPct val="100000"/>
              </a:lnSpc>
              <a:spcBef>
                <a:spcPts val="130"/>
              </a:spcBef>
            </a:pPr>
            <a:r>
              <a:rPr lang="en-IN" sz="2400" dirty="0">
                <a:latin typeface="Sitka Banner Semibold" pitchFamily="2" charset="0"/>
                <a:cs typeface="Trebuchet MS"/>
              </a:rPr>
              <a:t>Department: Computer science and engineering</a:t>
            </a:r>
          </a:p>
          <a:p>
            <a:pPr marL="12700">
              <a:lnSpc>
                <a:spcPct val="100000"/>
              </a:lnSpc>
              <a:spcBef>
                <a:spcPts val="130"/>
              </a:spcBef>
            </a:pPr>
            <a:r>
              <a:rPr lang="en-IN" sz="2400" dirty="0">
                <a:latin typeface="Sitka Banner Semibold" pitchFamily="2" charset="0"/>
                <a:cs typeface="Trebuchet MS"/>
              </a:rPr>
              <a:t>Email ID:vairavan1092003@gmail.com</a:t>
            </a:r>
            <a:endParaRPr sz="2400" dirty="0">
              <a:latin typeface="Sitka Banner Semibold" pitchFamily="2" charset="0"/>
              <a:cs typeface="Trebuchet MS"/>
            </a:endParaRPr>
          </a:p>
        </p:txBody>
      </p:sp>
      <p:sp>
        <p:nvSpPr>
          <p:cNvPr id="8" name="object 8"/>
          <p:cNvSpPr txBox="1"/>
          <p:nvPr/>
        </p:nvSpPr>
        <p:spPr>
          <a:xfrm>
            <a:off x="1357312" y="395761"/>
            <a:ext cx="8534400" cy="505267"/>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Sitka Banner Semibold" pitchFamily="2" charset="0"/>
                <a:cs typeface="Trebuchet MS"/>
              </a:rPr>
              <a:t>FACE EXPRESSION RECOGNITION USING KERAS</a:t>
            </a:r>
            <a:endParaRPr sz="3200" dirty="0">
              <a:latin typeface="Sitka Banner Semibold" pitchFamily="2" charset="0"/>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Banner Semibold" pitchFamily="2" charset="0"/>
              </a:rPr>
              <a:t>1</a:t>
            </a:fld>
            <a:endParaRPr spc="-50" dirty="0">
              <a:latin typeface="Sitka Banner Semi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1" name="object 21">
            <a:extLst>
              <a:ext uri="{FF2B5EF4-FFF2-40B4-BE49-F238E27FC236}">
                <a16:creationId xmlns:a16="http://schemas.microsoft.com/office/drawing/2014/main" id="{2691A12B-56B5-0994-2BF6-EB80AFE1697D}"/>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RESULTS</a:t>
            </a:r>
            <a:endParaRPr sz="4000" spc="-10" dirty="0">
              <a:latin typeface="Sitka Text" pitchFamily="2" charset="0"/>
            </a:endParaRPr>
          </a:p>
        </p:txBody>
      </p:sp>
      <p:pic>
        <p:nvPicPr>
          <p:cNvPr id="3" name="Picture 2">
            <a:extLst>
              <a:ext uri="{FF2B5EF4-FFF2-40B4-BE49-F238E27FC236}">
                <a16:creationId xmlns:a16="http://schemas.microsoft.com/office/drawing/2014/main" id="{2A1AB8A3-77D9-FA8A-3714-D8D85B8B9E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409" y="1989000"/>
            <a:ext cx="2626643" cy="2880000"/>
          </a:xfrm>
          <a:prstGeom prst="rect">
            <a:avLst/>
          </a:prstGeom>
        </p:spPr>
      </p:pic>
      <p:pic>
        <p:nvPicPr>
          <p:cNvPr id="5" name="Picture 4">
            <a:extLst>
              <a:ext uri="{FF2B5EF4-FFF2-40B4-BE49-F238E27FC236}">
                <a16:creationId xmlns:a16="http://schemas.microsoft.com/office/drawing/2014/main" id="{9273A968-AE88-587C-72EE-CDE1464BFA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1989000"/>
            <a:ext cx="2680950" cy="2880000"/>
          </a:xfrm>
          <a:prstGeom prst="rect">
            <a:avLst/>
          </a:prstGeom>
        </p:spPr>
      </p:pic>
      <p:pic>
        <p:nvPicPr>
          <p:cNvPr id="10" name="Picture 9">
            <a:extLst>
              <a:ext uri="{FF2B5EF4-FFF2-40B4-BE49-F238E27FC236}">
                <a16:creationId xmlns:a16="http://schemas.microsoft.com/office/drawing/2014/main" id="{695CEE9E-778D-3D4A-A896-153FC28A4F9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55880" y="1989000"/>
            <a:ext cx="2586253" cy="2880000"/>
          </a:xfrm>
          <a:prstGeom prst="rect">
            <a:avLst/>
          </a:prstGeom>
        </p:spPr>
      </p:pic>
      <p:pic>
        <p:nvPicPr>
          <p:cNvPr id="13" name="Picture 12">
            <a:extLst>
              <a:ext uri="{FF2B5EF4-FFF2-40B4-BE49-F238E27FC236}">
                <a16:creationId xmlns:a16="http://schemas.microsoft.com/office/drawing/2014/main" id="{A8B2EA6D-CCFF-6DD6-08C2-A3A79C1DC0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43498" y="1989000"/>
            <a:ext cx="2570829" cy="2880000"/>
          </a:xfrm>
          <a:prstGeom prst="rect">
            <a:avLst/>
          </a:prstGeom>
        </p:spPr>
      </p:pic>
      <p:sp>
        <p:nvSpPr>
          <p:cNvPr id="14" name="TextBox 13">
            <a:extLst>
              <a:ext uri="{FF2B5EF4-FFF2-40B4-BE49-F238E27FC236}">
                <a16:creationId xmlns:a16="http://schemas.microsoft.com/office/drawing/2014/main" id="{3858EC61-B695-6610-329C-FB2D935CE316}"/>
              </a:ext>
            </a:extLst>
          </p:cNvPr>
          <p:cNvSpPr txBox="1"/>
          <p:nvPr/>
        </p:nvSpPr>
        <p:spPr>
          <a:xfrm>
            <a:off x="838200" y="1344924"/>
            <a:ext cx="3321743" cy="338554"/>
          </a:xfrm>
          <a:prstGeom prst="rect">
            <a:avLst/>
          </a:prstGeom>
          <a:noFill/>
        </p:spPr>
        <p:txBody>
          <a:bodyPr wrap="none" rtlCol="0">
            <a:spAutoFit/>
          </a:bodyPr>
          <a:lstStyle/>
          <a:p>
            <a:r>
              <a:rPr lang="en-IN" sz="1600" dirty="0">
                <a:latin typeface="Sitka Text" pitchFamily="2" charset="0"/>
              </a:rPr>
              <a:t>Here are the screenshots of FER </a:t>
            </a:r>
          </a:p>
        </p:txBody>
      </p:sp>
      <p:sp>
        <p:nvSpPr>
          <p:cNvPr id="17" name="TextBox 16">
            <a:extLst>
              <a:ext uri="{FF2B5EF4-FFF2-40B4-BE49-F238E27FC236}">
                <a16:creationId xmlns:a16="http://schemas.microsoft.com/office/drawing/2014/main" id="{172147FB-33CB-02F9-2605-CBEABFD1D68C}"/>
              </a:ext>
            </a:extLst>
          </p:cNvPr>
          <p:cNvSpPr txBox="1"/>
          <p:nvPr/>
        </p:nvSpPr>
        <p:spPr>
          <a:xfrm>
            <a:off x="381000" y="5943600"/>
            <a:ext cx="6098650" cy="369332"/>
          </a:xfrm>
          <a:prstGeom prst="rect">
            <a:avLst/>
          </a:prstGeom>
          <a:noFill/>
        </p:spPr>
        <p:txBody>
          <a:bodyPr wrap="square">
            <a:spAutoFit/>
          </a:bodyPr>
          <a:lstStyle/>
          <a:p>
            <a:r>
              <a:rPr lang="en-IN" dirty="0">
                <a:latin typeface="Sitka Text" pitchFamily="2" charset="0"/>
                <a:hlinkClick r:id="rId7"/>
              </a:rPr>
              <a:t>https://github.com/vairavan10/TNSDCGenAI.git</a:t>
            </a:r>
            <a:endParaRPr lang="en-IN" dirty="0">
              <a:latin typeface="Sitka Text"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2</a:t>
            </a:fld>
            <a:endParaRPr spc="-50" dirty="0">
              <a:latin typeface="Sitka Text" pitchFamily="2" charset="0"/>
            </a:endParaRPr>
          </a:p>
        </p:txBody>
      </p:sp>
      <p:sp>
        <p:nvSpPr>
          <p:cNvPr id="21" name="TextBox 20">
            <a:extLst>
              <a:ext uri="{FF2B5EF4-FFF2-40B4-BE49-F238E27FC236}">
                <a16:creationId xmlns:a16="http://schemas.microsoft.com/office/drawing/2014/main" id="{C2C3C580-D0BB-F9AD-4888-2410E8AA44EF}"/>
              </a:ext>
            </a:extLst>
          </p:cNvPr>
          <p:cNvSpPr txBox="1"/>
          <p:nvPr/>
        </p:nvSpPr>
        <p:spPr>
          <a:xfrm>
            <a:off x="748284" y="2286595"/>
            <a:ext cx="9144000"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Face expression recognition is a rapidly evolving field in Artificial Intelligence (AI) that aims to identify and classify human emotions from various data sources. </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Facial Expression Recognition: Analyzes facial features like wrinkles, eyebrows, and lip movements to infer emotions. Convolutional Neural Networks (CNNs) are commonly used to extract features, while Recurrent Neural Networks (RNNs) can handle the temporal nature of facial expressions.</a:t>
            </a:r>
          </a:p>
          <a:p>
            <a:endParaRPr lang="en-US" sz="1600" dirty="0">
              <a:latin typeface="Sitka Text" pitchFamily="2" charset="0"/>
              <a:cs typeface="Times New Roman" panose="02020603050405020304" pitchFamily="18" charset="0"/>
            </a:endParaRPr>
          </a:p>
          <a:p>
            <a:endParaRPr lang="en-US" sz="1600" dirty="0">
              <a:latin typeface="Sitka Text" pitchFamily="2" charset="0"/>
              <a:cs typeface="Times New Roman" panose="02020603050405020304" pitchFamily="18" charset="0"/>
            </a:endParaRPr>
          </a:p>
          <a:p>
            <a:r>
              <a:rPr lang="en-US" sz="1600" b="1" dirty="0">
                <a:latin typeface="Sitka Text" pitchFamily="2" charset="0"/>
                <a:cs typeface="Times New Roman" panose="02020603050405020304" pitchFamily="18" charset="0"/>
              </a:rPr>
              <a:t>Applications:</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Human-Computer Interaction (HCI)</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Customer Service</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Market Research</a:t>
            </a:r>
          </a:p>
          <a:p>
            <a:pPr marL="285750" indent="-285750">
              <a:buFont typeface="Arial" panose="020B0604020202020204" pitchFamily="34" charset="0"/>
              <a:buChar char="•"/>
            </a:pPr>
            <a:r>
              <a:rPr lang="en-US" sz="1600" dirty="0">
                <a:latin typeface="Sitka Text" pitchFamily="2" charset="0"/>
                <a:cs typeface="Times New Roman" panose="02020603050405020304" pitchFamily="18" charset="0"/>
              </a:rPr>
              <a:t>Mental Health Monitoring</a:t>
            </a:r>
          </a:p>
        </p:txBody>
      </p:sp>
      <p:sp>
        <p:nvSpPr>
          <p:cNvPr id="25" name="object 21">
            <a:extLst>
              <a:ext uri="{FF2B5EF4-FFF2-40B4-BE49-F238E27FC236}">
                <a16:creationId xmlns:a16="http://schemas.microsoft.com/office/drawing/2014/main" id="{DDA8CD55-1FE5-BF04-470C-61E4A4E82088}"/>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Face Expression </a:t>
            </a:r>
            <a:r>
              <a:rPr lang="en-IN" sz="4000" spc="-10" dirty="0" err="1">
                <a:latin typeface="Sitka Text" pitchFamily="2" charset="0"/>
              </a:rPr>
              <a:t>Eecognition</a:t>
            </a:r>
            <a:endParaRPr sz="4000" spc="-10" dirty="0">
              <a:latin typeface="Sitka Text"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itka Text"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latin typeface="Sitka Text" pitchFamily="2" charset="0"/>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latin typeface="Sitka Text" pitchFamily="2" charset="0"/>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latin typeface="Sitka Text" pitchFamily="2" charset="0"/>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latin typeface="Sitka Text" pitchFamily="2" charset="0"/>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latin typeface="Sitka Text" pitchFamily="2" charset="0"/>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latin typeface="Sitka Text" pitchFamily="2" charset="0"/>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latin typeface="Sitka Text" pitchFamily="2" charset="0"/>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latin typeface="Sitka Text" pitchFamily="2" charset="0"/>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latin typeface="Sitka Text" pitchFamily="2" charset="0"/>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latin typeface="Sitka Text" pitchFamily="2" charset="0"/>
            </a:endParaRPr>
          </a:p>
        </p:txBody>
      </p:sp>
      <p:sp>
        <p:nvSpPr>
          <p:cNvPr id="14" name="object 14"/>
          <p:cNvSpPr txBox="1"/>
          <p:nvPr/>
        </p:nvSpPr>
        <p:spPr>
          <a:xfrm>
            <a:off x="752475" y="6486037"/>
            <a:ext cx="1773555" cy="333425"/>
          </a:xfrm>
          <a:prstGeom prst="rect">
            <a:avLst/>
          </a:prstGeom>
        </p:spPr>
        <p:txBody>
          <a:bodyPr vert="horz" wrap="square" lIns="0" tIns="0" rIns="0" bIns="0" rtlCol="0">
            <a:spAutoFit/>
          </a:bodyPr>
          <a:lstStyle/>
          <a:p>
            <a:pPr>
              <a:lnSpc>
                <a:spcPts val="1275"/>
              </a:lnSpc>
            </a:pPr>
            <a:r>
              <a:rPr sz="1100" dirty="0">
                <a:solidFill>
                  <a:srgbClr val="2D83C3"/>
                </a:solidFill>
                <a:latin typeface="Sitka Text" pitchFamily="2" charset="0"/>
                <a:cs typeface="Trebuchet MS"/>
              </a:rPr>
              <a:t>3/21/2024</a:t>
            </a:r>
            <a:r>
              <a:rPr sz="1100" spc="180" dirty="0">
                <a:solidFill>
                  <a:srgbClr val="2D83C3"/>
                </a:solidFill>
                <a:latin typeface="Sitka Text" pitchFamily="2" charset="0"/>
                <a:cs typeface="Trebuchet MS"/>
              </a:rPr>
              <a:t>  </a:t>
            </a:r>
            <a:r>
              <a:rPr sz="1100" b="1" dirty="0">
                <a:solidFill>
                  <a:srgbClr val="2D83C3"/>
                </a:solidFill>
                <a:latin typeface="Sitka Text" pitchFamily="2" charset="0"/>
                <a:cs typeface="Trebuchet MS"/>
              </a:rPr>
              <a:t>Annual</a:t>
            </a:r>
            <a:r>
              <a:rPr sz="1100" b="1" spc="-75" dirty="0">
                <a:solidFill>
                  <a:srgbClr val="2D83C3"/>
                </a:solidFill>
                <a:latin typeface="Sitka Text" pitchFamily="2" charset="0"/>
                <a:cs typeface="Trebuchet MS"/>
              </a:rPr>
              <a:t> </a:t>
            </a:r>
            <a:r>
              <a:rPr sz="1100" b="1" spc="-10" dirty="0">
                <a:solidFill>
                  <a:srgbClr val="2D83C3"/>
                </a:solidFill>
                <a:latin typeface="Sitka Text" pitchFamily="2" charset="0"/>
                <a:cs typeface="Trebuchet MS"/>
              </a:rPr>
              <a:t>Review</a:t>
            </a:r>
            <a:endParaRPr sz="1100">
              <a:latin typeface="Sitka Text" pitchFamily="2" charset="0"/>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latin typeface="Sitka Text" pitchFamily="2" charset="0"/>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latin typeface="Sitka Text" pitchFamily="2" charset="0"/>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2" name="object 22"/>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3</a:t>
            </a:fld>
            <a:endParaRPr spc="-50" dirty="0">
              <a:latin typeface="Sitka Text" pitchFamily="2" charset="0"/>
            </a:endParaRPr>
          </a:p>
        </p:txBody>
      </p:sp>
      <p:graphicFrame>
        <p:nvGraphicFramePr>
          <p:cNvPr id="23" name="Table 22">
            <a:extLst>
              <a:ext uri="{FF2B5EF4-FFF2-40B4-BE49-F238E27FC236}">
                <a16:creationId xmlns:a16="http://schemas.microsoft.com/office/drawing/2014/main" id="{C3681EA2-48B2-749A-50BA-1C9E2D1BD891}"/>
              </a:ext>
            </a:extLst>
          </p:cNvPr>
          <p:cNvGraphicFramePr>
            <a:graphicFrameLocks noGrp="1"/>
          </p:cNvGraphicFramePr>
          <p:nvPr>
            <p:extLst>
              <p:ext uri="{D42A27DB-BD31-4B8C-83A1-F6EECF244321}">
                <p14:modId xmlns:p14="http://schemas.microsoft.com/office/powerpoint/2010/main" val="2455049111"/>
              </p:ext>
            </p:extLst>
          </p:nvPr>
        </p:nvGraphicFramePr>
        <p:xfrm>
          <a:off x="3386425" y="646440"/>
          <a:ext cx="4590414" cy="5117445"/>
        </p:xfrm>
        <a:graphic>
          <a:graphicData uri="http://schemas.openxmlformats.org/drawingml/2006/table">
            <a:tbl>
              <a:tblPr firstRow="1" bandRow="1">
                <a:tableStyleId>{793D81CF-94F2-401A-BA57-92F5A7B2D0C5}</a:tableStyleId>
              </a:tblPr>
              <a:tblGrid>
                <a:gridCol w="4590414">
                  <a:extLst>
                    <a:ext uri="{9D8B030D-6E8A-4147-A177-3AD203B41FA5}">
                      <a16:colId xmlns:a16="http://schemas.microsoft.com/office/drawing/2014/main" val="2927500558"/>
                    </a:ext>
                  </a:extLst>
                </a:gridCol>
              </a:tblGrid>
              <a:tr h="630915">
                <a:tc>
                  <a:txBody>
                    <a:bodyPr/>
                    <a:lstStyle/>
                    <a:p>
                      <a:pPr algn="ctr"/>
                      <a:r>
                        <a:rPr lang="en-IN" sz="4000" b="0" dirty="0">
                          <a:latin typeface="Sitka Text" pitchFamily="2" charset="0"/>
                        </a:rPr>
                        <a:t>AGENDA</a:t>
                      </a:r>
                    </a:p>
                  </a:txBody>
                  <a:tcPr/>
                </a:tc>
                <a:extLst>
                  <a:ext uri="{0D108BD9-81ED-4DB2-BD59-A6C34878D82A}">
                    <a16:rowId xmlns:a16="http://schemas.microsoft.com/office/drawing/2014/main" val="3652545336"/>
                  </a:ext>
                </a:extLst>
              </a:tr>
              <a:tr h="630915">
                <a:tc>
                  <a:txBody>
                    <a:bodyPr/>
                    <a:lstStyle/>
                    <a:p>
                      <a:pPr algn="ctr"/>
                      <a:r>
                        <a:rPr lang="en-IN" b="0" dirty="0">
                          <a:latin typeface="Sitka Text" pitchFamily="2" charset="0"/>
                        </a:rPr>
                        <a:t>PROBLEM STATEMENT</a:t>
                      </a:r>
                    </a:p>
                  </a:txBody>
                  <a:tcPr/>
                </a:tc>
                <a:extLst>
                  <a:ext uri="{0D108BD9-81ED-4DB2-BD59-A6C34878D82A}">
                    <a16:rowId xmlns:a16="http://schemas.microsoft.com/office/drawing/2014/main" val="1952420235"/>
                  </a:ext>
                </a:extLst>
              </a:tr>
              <a:tr h="630915">
                <a:tc>
                  <a:txBody>
                    <a:bodyPr/>
                    <a:lstStyle/>
                    <a:p>
                      <a:pPr algn="ctr"/>
                      <a:r>
                        <a:rPr lang="en-IN" b="0" dirty="0">
                          <a:latin typeface="Sitka Text" pitchFamily="2" charset="0"/>
                        </a:rPr>
                        <a:t>PROJECT OVERVIEW</a:t>
                      </a:r>
                    </a:p>
                  </a:txBody>
                  <a:tcPr/>
                </a:tc>
                <a:extLst>
                  <a:ext uri="{0D108BD9-81ED-4DB2-BD59-A6C34878D82A}">
                    <a16:rowId xmlns:a16="http://schemas.microsoft.com/office/drawing/2014/main" val="2397982330"/>
                  </a:ext>
                </a:extLst>
              </a:tr>
              <a:tr h="630915">
                <a:tc>
                  <a:txBody>
                    <a:bodyPr/>
                    <a:lstStyle/>
                    <a:p>
                      <a:pPr algn="ctr"/>
                      <a:r>
                        <a:rPr lang="en-IN" b="0" dirty="0">
                          <a:latin typeface="Sitka Text" pitchFamily="2" charset="0"/>
                        </a:rPr>
                        <a:t>END USERS</a:t>
                      </a:r>
                    </a:p>
                  </a:txBody>
                  <a:tcPr/>
                </a:tc>
                <a:extLst>
                  <a:ext uri="{0D108BD9-81ED-4DB2-BD59-A6C34878D82A}">
                    <a16:rowId xmlns:a16="http://schemas.microsoft.com/office/drawing/2014/main" val="1865611125"/>
                  </a:ext>
                </a:extLst>
              </a:tr>
              <a:tr h="630915">
                <a:tc>
                  <a:txBody>
                    <a:bodyPr/>
                    <a:lstStyle/>
                    <a:p>
                      <a:pPr algn="ctr"/>
                      <a:r>
                        <a:rPr lang="en-IN" b="0" dirty="0">
                          <a:latin typeface="Sitka Text" pitchFamily="2" charset="0"/>
                        </a:rPr>
                        <a:t>SOLUTIONS</a:t>
                      </a:r>
                    </a:p>
                  </a:txBody>
                  <a:tcPr/>
                </a:tc>
                <a:extLst>
                  <a:ext uri="{0D108BD9-81ED-4DB2-BD59-A6C34878D82A}">
                    <a16:rowId xmlns:a16="http://schemas.microsoft.com/office/drawing/2014/main" val="1117968329"/>
                  </a:ext>
                </a:extLst>
              </a:tr>
              <a:tr h="630915">
                <a:tc>
                  <a:txBody>
                    <a:bodyPr/>
                    <a:lstStyle/>
                    <a:p>
                      <a:pPr algn="ctr"/>
                      <a:r>
                        <a:rPr lang="en-IN" b="0" dirty="0">
                          <a:latin typeface="Sitka Text" pitchFamily="2" charset="0"/>
                        </a:rPr>
                        <a:t>NEW ADD-ONS</a:t>
                      </a:r>
                    </a:p>
                  </a:txBody>
                  <a:tcPr/>
                </a:tc>
                <a:extLst>
                  <a:ext uri="{0D108BD9-81ED-4DB2-BD59-A6C34878D82A}">
                    <a16:rowId xmlns:a16="http://schemas.microsoft.com/office/drawing/2014/main" val="3132216937"/>
                  </a:ext>
                </a:extLst>
              </a:tr>
              <a:tr h="630915">
                <a:tc>
                  <a:txBody>
                    <a:bodyPr/>
                    <a:lstStyle/>
                    <a:p>
                      <a:pPr algn="ctr"/>
                      <a:r>
                        <a:rPr lang="en-IN" b="0" dirty="0">
                          <a:latin typeface="Sitka Text" pitchFamily="2" charset="0"/>
                        </a:rPr>
                        <a:t>MODELLING</a:t>
                      </a:r>
                    </a:p>
                  </a:txBody>
                  <a:tcPr/>
                </a:tc>
                <a:extLst>
                  <a:ext uri="{0D108BD9-81ED-4DB2-BD59-A6C34878D82A}">
                    <a16:rowId xmlns:a16="http://schemas.microsoft.com/office/drawing/2014/main" val="2337710282"/>
                  </a:ext>
                </a:extLst>
              </a:tr>
              <a:tr h="630915">
                <a:tc>
                  <a:txBody>
                    <a:bodyPr/>
                    <a:lstStyle/>
                    <a:p>
                      <a:pPr algn="ctr"/>
                      <a:r>
                        <a:rPr lang="en-IN" b="0" dirty="0">
                          <a:latin typeface="Sitka Text" pitchFamily="2" charset="0"/>
                        </a:rPr>
                        <a:t>RESULTS</a:t>
                      </a:r>
                    </a:p>
                  </a:txBody>
                  <a:tcPr/>
                </a:tc>
                <a:extLst>
                  <a:ext uri="{0D108BD9-81ED-4DB2-BD59-A6C34878D82A}">
                    <a16:rowId xmlns:a16="http://schemas.microsoft.com/office/drawing/2014/main" val="276999291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4</a:t>
            </a:fld>
            <a:endParaRPr spc="-50" dirty="0">
              <a:latin typeface="Sitka Text" pitchFamily="2" charset="0"/>
            </a:endParaRPr>
          </a:p>
        </p:txBody>
      </p:sp>
      <p:sp>
        <p:nvSpPr>
          <p:cNvPr id="9" name="TextBox 8">
            <a:extLst>
              <a:ext uri="{FF2B5EF4-FFF2-40B4-BE49-F238E27FC236}">
                <a16:creationId xmlns:a16="http://schemas.microsoft.com/office/drawing/2014/main" id="{F6432369-2D95-D2F8-5CDB-DEFCD34C88A7}"/>
              </a:ext>
            </a:extLst>
          </p:cNvPr>
          <p:cNvSpPr txBox="1"/>
          <p:nvPr/>
        </p:nvSpPr>
        <p:spPr>
          <a:xfrm>
            <a:off x="1676400" y="1295340"/>
            <a:ext cx="8763000" cy="400110"/>
          </a:xfrm>
          <a:prstGeom prst="rect">
            <a:avLst/>
          </a:prstGeom>
          <a:noFill/>
        </p:spPr>
        <p:txBody>
          <a:bodyPr wrap="square" rtlCol="0">
            <a:spAutoFit/>
          </a:bodyPr>
          <a:lstStyle/>
          <a:p>
            <a:pPr algn="ctr"/>
            <a:r>
              <a:rPr lang="en-US" sz="2000" dirty="0">
                <a:latin typeface="Sitka Text" pitchFamily="2" charset="0"/>
                <a:cs typeface="Times New Roman" panose="02020603050405020304" pitchFamily="18" charset="0"/>
              </a:rPr>
              <a:t>Face expression recognition using Deep Learning</a:t>
            </a:r>
            <a:endParaRPr lang="en-IN" sz="2000" dirty="0">
              <a:latin typeface="Sitka Text" pitchFamily="2" charset="0"/>
              <a:cs typeface="Times New Roman" panose="02020603050405020304" pitchFamily="18" charset="0"/>
            </a:endParaRPr>
          </a:p>
        </p:txBody>
      </p:sp>
      <p:sp>
        <p:nvSpPr>
          <p:cNvPr id="11" name="TextBox 10">
            <a:extLst>
              <a:ext uri="{FF2B5EF4-FFF2-40B4-BE49-F238E27FC236}">
                <a16:creationId xmlns:a16="http://schemas.microsoft.com/office/drawing/2014/main" id="{23919525-731B-9733-D450-93F7F4739602}"/>
              </a:ext>
            </a:extLst>
          </p:cNvPr>
          <p:cNvSpPr txBox="1"/>
          <p:nvPr/>
        </p:nvSpPr>
        <p:spPr>
          <a:xfrm>
            <a:off x="1366837" y="2364025"/>
            <a:ext cx="6624637"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goal is to create a emotion </a:t>
            </a:r>
            <a:r>
              <a:rPr lang="en-US" sz="1600" dirty="0" err="1">
                <a:latin typeface="Sitka Text" pitchFamily="2" charset="0"/>
                <a:cs typeface="Times New Roman" panose="02020603050405020304" pitchFamily="18" charset="0"/>
              </a:rPr>
              <a:t>dectection</a:t>
            </a:r>
            <a:r>
              <a:rPr lang="en-US" sz="1600" dirty="0">
                <a:latin typeface="Sitka Text" pitchFamily="2" charset="0"/>
                <a:cs typeface="Times New Roman" panose="02020603050405020304" pitchFamily="18" charset="0"/>
              </a:rPr>
              <a:t> using the emotion of human face.</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Emotion is a psycho physiological process that directly related to brain activities . with the face expression recognition model we can interpreter the emotion.</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The system should work on embedded platform.</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Human can understand emotion more than the text but it will be difficult for a machine to understand.</a:t>
            </a:r>
          </a:p>
          <a:p>
            <a:pPr marL="285750" indent="-285750" algn="just">
              <a:buFont typeface="Arial" panose="020B0604020202020204" pitchFamily="34" charset="0"/>
              <a:buChar char="•"/>
            </a:pPr>
            <a:r>
              <a:rPr lang="en-US" sz="1600" dirty="0">
                <a:latin typeface="Sitka Text" pitchFamily="2" charset="0"/>
                <a:cs typeface="Times New Roman" panose="02020603050405020304" pitchFamily="18" charset="0"/>
              </a:rPr>
              <a:t>Phycologist mostly work with the human emotion with a machine algorithm they can easily work.</a:t>
            </a:r>
          </a:p>
          <a:p>
            <a:pPr marL="285750" indent="-285750" algn="just">
              <a:buFont typeface="Arial" panose="020B0604020202020204" pitchFamily="34" charset="0"/>
              <a:buChar char="•"/>
            </a:pPr>
            <a:endParaRPr lang="en-US" sz="1600" dirty="0">
              <a:latin typeface="Sitka Text" pitchFamily="2"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0B8F1145-C505-3367-6DEC-B01FC561486F}"/>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PROBLEM STATEMENT</a:t>
            </a:r>
            <a:endParaRPr sz="4000" spc="-10" dirty="0">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5</a:t>
            </a:fld>
            <a:endParaRPr spc="-50" dirty="0">
              <a:latin typeface="Sitka Text" pitchFamily="2" charset="0"/>
            </a:endParaRPr>
          </a:p>
        </p:txBody>
      </p:sp>
      <p:sp>
        <p:nvSpPr>
          <p:cNvPr id="11" name="TextBox 10">
            <a:extLst>
              <a:ext uri="{FF2B5EF4-FFF2-40B4-BE49-F238E27FC236}">
                <a16:creationId xmlns:a16="http://schemas.microsoft.com/office/drawing/2014/main" id="{32561898-B9ED-B9A5-367E-50C65F59665A}"/>
              </a:ext>
            </a:extLst>
          </p:cNvPr>
          <p:cNvSpPr txBox="1"/>
          <p:nvPr/>
        </p:nvSpPr>
        <p:spPr>
          <a:xfrm>
            <a:off x="911749" y="2286000"/>
            <a:ext cx="7746475" cy="2554545"/>
          </a:xfrm>
          <a:prstGeom prst="rect">
            <a:avLst/>
          </a:prstGeom>
          <a:noFill/>
        </p:spPr>
        <p:txBody>
          <a:bodyPr wrap="square">
            <a:spAutoFit/>
          </a:bodyPr>
          <a:lstStyle/>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Develop robust algorithms for face expression recognition from diverse data sources, including text, speech, facial expressions, and physiological signals.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Implement multimodal fusion techniques to integrate information from different modalities and enhance face expression recognition accuracy.</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Create a user-friendly interface for real-time face expression recognition and visualization of results.</a:t>
            </a:r>
          </a:p>
          <a:p>
            <a:pPr marL="285750" indent="-285750" algn="just">
              <a:buFont typeface="Arial" panose="020B0604020202020204" pitchFamily="34" charset="0"/>
              <a:buChar char="•"/>
            </a:pPr>
            <a:r>
              <a:rPr lang="en-US" sz="1600" b="0" i="0" dirty="0">
                <a:solidFill>
                  <a:schemeClr val="tx1"/>
                </a:solidFill>
                <a:effectLst/>
                <a:latin typeface="Sitka Text" pitchFamily="2" charset="0"/>
                <a:cs typeface="Times New Roman" panose="02020603050405020304" pitchFamily="18" charset="0"/>
              </a:rPr>
              <a:t>Evaluate the performance of the face expression recognition system using benchmark datasets and real-world applications.</a:t>
            </a:r>
          </a:p>
          <a:p>
            <a:pPr marL="285750" indent="-285750" algn="just">
              <a:buFont typeface="Arial" panose="020B0604020202020204" pitchFamily="34" charset="0"/>
              <a:buChar char="•"/>
            </a:pPr>
            <a:endParaRPr lang="en-IN" sz="1600" dirty="0">
              <a:latin typeface="Sitka Text" pitchFamily="2" charset="0"/>
              <a:cs typeface="Times New Roman" panose="02020603050405020304" pitchFamily="18" charset="0"/>
            </a:endParaRPr>
          </a:p>
        </p:txBody>
      </p:sp>
      <p:sp>
        <p:nvSpPr>
          <p:cNvPr id="14" name="object 21">
            <a:extLst>
              <a:ext uri="{FF2B5EF4-FFF2-40B4-BE49-F238E27FC236}">
                <a16:creationId xmlns:a16="http://schemas.microsoft.com/office/drawing/2014/main" id="{A5D04F73-C39A-BA27-F838-98CB385A9C36}"/>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PROJECT OVERVIEW</a:t>
            </a:r>
            <a:endParaRPr sz="4000" spc="-10" dirty="0">
              <a:latin typeface="Sitka Text"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6</a:t>
            </a:fld>
            <a:endParaRPr spc="-50" dirty="0">
              <a:latin typeface="Sitka Text" pitchFamily="2" charset="0"/>
            </a:endParaRPr>
          </a:p>
        </p:txBody>
      </p:sp>
      <p:sp>
        <p:nvSpPr>
          <p:cNvPr id="9" name="TextBox 8">
            <a:extLst>
              <a:ext uri="{FF2B5EF4-FFF2-40B4-BE49-F238E27FC236}">
                <a16:creationId xmlns:a16="http://schemas.microsoft.com/office/drawing/2014/main" id="{C24EC614-2A3F-BBE5-7D51-E1855828E999}"/>
              </a:ext>
            </a:extLst>
          </p:cNvPr>
          <p:cNvSpPr txBox="1"/>
          <p:nvPr/>
        </p:nvSpPr>
        <p:spPr>
          <a:xfrm>
            <a:off x="609600" y="1370003"/>
            <a:ext cx="8589810" cy="5509200"/>
          </a:xfrm>
          <a:prstGeom prst="rect">
            <a:avLst/>
          </a:prstGeom>
          <a:noFill/>
        </p:spPr>
        <p:txBody>
          <a:bodyPr wrap="square">
            <a:spAutoFit/>
          </a:bodyPr>
          <a:lstStyle/>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Educators and Students</a:t>
            </a:r>
            <a:r>
              <a:rPr lang="en-US" sz="1600" b="0" i="0" dirty="0">
                <a:solidFill>
                  <a:schemeClr val="tx1"/>
                </a:solidFill>
                <a:effectLst/>
                <a:latin typeface="Sitka Text" pitchFamily="2" charset="0"/>
                <a:cs typeface="Times New Roman" panose="02020603050405020304" pitchFamily="18" charset="0"/>
              </a:rPr>
              <a:t>: In educational settings, educators and students could benefit from face expression recognition systems that gauge student engagement and emotional .</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Customer Service Representatives</a:t>
            </a:r>
            <a:r>
              <a:rPr lang="en-US" sz="1600" b="0" i="0" dirty="0">
                <a:solidFill>
                  <a:schemeClr val="tx1"/>
                </a:solidFill>
                <a:effectLst/>
                <a:latin typeface="Sitka Text" pitchFamily="2" charset="0"/>
                <a:cs typeface="Times New Roman" panose="02020603050405020304" pitchFamily="18" charset="0"/>
              </a:rPr>
              <a:t>: In customer service applications, end users could be customer service representatives who use face expression recognition tools to analyze customer sentiment during interactions and tailor their responses accordingly.</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Law Enforcement and Security Personnel</a:t>
            </a:r>
            <a:r>
              <a:rPr lang="en-US" sz="1600" b="0" i="0" dirty="0">
                <a:solidFill>
                  <a:schemeClr val="tx1"/>
                </a:solidFill>
                <a:effectLst/>
                <a:latin typeface="Sitka Text" pitchFamily="2" charset="0"/>
                <a:cs typeface="Times New Roman" panose="02020603050405020304" pitchFamily="18" charset="0"/>
              </a:rPr>
              <a:t>: Law enforcement and security personnel may utilize face expression recognition systems for monitoring public safety and security, detecting potential threats or suspicious behavior based on facial expressions and behavioral cues.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Marketing Professionals</a:t>
            </a:r>
            <a:r>
              <a:rPr lang="en-US" sz="1600" b="0" i="0" dirty="0">
                <a:solidFill>
                  <a:schemeClr val="tx1"/>
                </a:solidFill>
                <a:effectLst/>
                <a:latin typeface="Sitka Text" pitchFamily="2" charset="0"/>
                <a:cs typeface="Times New Roman" panose="02020603050405020304" pitchFamily="18" charset="0"/>
              </a:rPr>
              <a:t>: Marketing professionals could use face expression recognition systems to analyze consumer responses to advertisements, social media campaigns, and product launches, helping them understand customer.</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Healthcare Providers</a:t>
            </a:r>
            <a:r>
              <a:rPr lang="en-US" sz="1600" b="0" i="0" dirty="0">
                <a:solidFill>
                  <a:schemeClr val="tx1"/>
                </a:solidFill>
                <a:effectLst/>
                <a:latin typeface="Sitka Text" pitchFamily="2" charset="0"/>
                <a:cs typeface="Times New Roman" panose="02020603050405020304" pitchFamily="18" charset="0"/>
              </a:rPr>
              <a:t>: Healthcare providers may use face expression recognition technology to assess patients' emotional states and monitor mental health conditions, enabling early intervention and personalized treatment plans.</a:t>
            </a:r>
          </a:p>
          <a:p>
            <a:pPr marL="285750" indent="-285750" algn="l">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Human-Computer Interaction Designers</a:t>
            </a:r>
            <a:r>
              <a:rPr lang="en-US" sz="1600" b="0" i="0" dirty="0">
                <a:solidFill>
                  <a:schemeClr val="tx1"/>
                </a:solidFill>
                <a:effectLst/>
                <a:latin typeface="Sitka Text" pitchFamily="2" charset="0"/>
                <a:cs typeface="Times New Roman" panose="02020603050405020304" pitchFamily="18" charset="0"/>
              </a:rPr>
              <a:t>: Human-computer interaction designers could use face expression recognition systems to create more intuitive and responsive interface</a:t>
            </a:r>
          </a:p>
          <a:p>
            <a:pPr marL="285750" indent="-285750" algn="l">
              <a:buFont typeface="Wingdings" panose="05000000000000000000" pitchFamily="2" charset="2"/>
              <a:buChar char="v"/>
            </a:pPr>
            <a:endParaRPr lang="en-US" sz="1600" b="0" i="0" dirty="0">
              <a:solidFill>
                <a:schemeClr val="tx1"/>
              </a:solidFill>
              <a:effectLst/>
              <a:latin typeface="Sitka Text" pitchFamily="2" charset="0"/>
              <a:cs typeface="Times New Roman" panose="02020603050405020304" pitchFamily="18" charset="0"/>
            </a:endParaRPr>
          </a:p>
          <a:p>
            <a:pPr marL="285750" indent="-285750">
              <a:buFont typeface="Wingdings" panose="05000000000000000000" pitchFamily="2" charset="2"/>
              <a:buChar char="v"/>
            </a:pPr>
            <a:endParaRPr lang="en-IN" sz="1600" dirty="0">
              <a:solidFill>
                <a:schemeClr val="tx1"/>
              </a:solidFill>
              <a:latin typeface="Sitka Text" pitchFamily="2" charset="0"/>
              <a:cs typeface="Times New Roman" panose="02020603050405020304" pitchFamily="18" charset="0"/>
            </a:endParaRPr>
          </a:p>
        </p:txBody>
      </p:sp>
      <p:sp>
        <p:nvSpPr>
          <p:cNvPr id="12" name="object 21">
            <a:extLst>
              <a:ext uri="{FF2B5EF4-FFF2-40B4-BE49-F238E27FC236}">
                <a16:creationId xmlns:a16="http://schemas.microsoft.com/office/drawing/2014/main" id="{9E818B44-0FD7-9023-862C-48C03500DE20}"/>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WHO ARE THE END USERS ?</a:t>
            </a:r>
            <a:endParaRPr sz="4000" spc="-10" dirty="0">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latin typeface="Sitka Text" pitchFamily="2" charset="0"/>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latin typeface="Sitka Text" pitchFamily="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277218" y="6473337"/>
            <a:ext cx="241300" cy="176330"/>
          </a:xfrm>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latin typeface="Sitka Text" pitchFamily="2" charset="0"/>
              </a:rPr>
              <a:t>7</a:t>
            </a:fld>
            <a:endParaRPr spc="-50" dirty="0">
              <a:latin typeface="Sitka Text" pitchFamily="2" charset="0"/>
            </a:endParaRPr>
          </a:p>
        </p:txBody>
      </p:sp>
      <p:sp>
        <p:nvSpPr>
          <p:cNvPr id="8" name="TextBox 7">
            <a:extLst>
              <a:ext uri="{FF2B5EF4-FFF2-40B4-BE49-F238E27FC236}">
                <a16:creationId xmlns:a16="http://schemas.microsoft.com/office/drawing/2014/main" id="{A7F3ED8D-E092-7F3D-B213-7AE872DCAF75}"/>
              </a:ext>
            </a:extLst>
          </p:cNvPr>
          <p:cNvSpPr txBox="1"/>
          <p:nvPr/>
        </p:nvSpPr>
        <p:spPr>
          <a:xfrm>
            <a:off x="2819400" y="2332396"/>
            <a:ext cx="4572000" cy="3293209"/>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Insights and Decision Support:</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provides valuable insights into customer sentiment, mental health status, user engagement.</a:t>
            </a:r>
            <a:endParaRPr lang="en-IN" sz="1600" b="1" dirty="0">
              <a:solidFill>
                <a:schemeClr val="tx1"/>
              </a:solidFill>
              <a:latin typeface="Sitka Text" pitchFamily="2"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Multimodal face expression recognition:</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integrates information from multiple modalities, including text, speech, facial expressions.</a:t>
            </a:r>
          </a:p>
          <a:p>
            <a:pPr marL="285750" indent="-285750" algn="just">
              <a:buFont typeface="Wingdings" panose="05000000000000000000" pitchFamily="2" charset="2"/>
              <a:buChar char="v"/>
            </a:pPr>
            <a:r>
              <a:rPr lang="en-US" sz="1600" b="1" i="0" dirty="0">
                <a:solidFill>
                  <a:schemeClr val="tx1"/>
                </a:solidFill>
                <a:effectLst/>
                <a:latin typeface="Sitka Text" pitchFamily="2" charset="0"/>
                <a:cs typeface="Times New Roman" panose="02020603050405020304" pitchFamily="18" charset="0"/>
              </a:rPr>
              <a:t>User-friendly Interface:</a:t>
            </a:r>
            <a:r>
              <a:rPr lang="en-US" sz="1600" b="0" i="0" dirty="0">
                <a:solidFill>
                  <a:schemeClr val="tx1"/>
                </a:solidFill>
                <a:effectLst/>
                <a:latin typeface="Sitka Text" pitchFamily="2" charset="0"/>
                <a:cs typeface="Times New Roman" panose="02020603050405020304" pitchFamily="18" charset="0"/>
              </a:rPr>
              <a:t> </a:t>
            </a:r>
            <a:r>
              <a:rPr lang="en-US" sz="1600" b="0" i="0" dirty="0" err="1">
                <a:solidFill>
                  <a:schemeClr val="tx1"/>
                </a:solidFill>
                <a:effectLst/>
                <a:latin typeface="Sitka Text" pitchFamily="2" charset="0"/>
                <a:cs typeface="Times New Roman" panose="02020603050405020304" pitchFamily="18" charset="0"/>
              </a:rPr>
              <a:t>EmotionSense</a:t>
            </a:r>
            <a:r>
              <a:rPr lang="en-US" sz="1600" b="0" i="0" dirty="0">
                <a:solidFill>
                  <a:schemeClr val="tx1"/>
                </a:solidFill>
                <a:effectLst/>
                <a:latin typeface="Sitka Text" pitchFamily="2" charset="0"/>
                <a:cs typeface="Times New Roman" panose="02020603050405020304" pitchFamily="18" charset="0"/>
              </a:rPr>
              <a:t> features an intuitive user interface that allows users to easily input data and visualize face expression recognition results in a clear and actionable format.</a:t>
            </a:r>
          </a:p>
        </p:txBody>
      </p:sp>
      <p:sp>
        <p:nvSpPr>
          <p:cNvPr id="12" name="object 21">
            <a:extLst>
              <a:ext uri="{FF2B5EF4-FFF2-40B4-BE49-F238E27FC236}">
                <a16:creationId xmlns:a16="http://schemas.microsoft.com/office/drawing/2014/main" id="{AFB21787-8EB4-66D6-B7B6-3CFE9EB7B3B5}"/>
              </a:ext>
            </a:extLst>
          </p:cNvPr>
          <p:cNvSpPr txBox="1">
            <a:spLocks noGrp="1"/>
          </p:cNvSpPr>
          <p:nvPr>
            <p:ph type="title"/>
          </p:nvPr>
        </p:nvSpPr>
        <p:spPr>
          <a:xfrm>
            <a:off x="226558" y="417739"/>
            <a:ext cx="11889242" cy="627992"/>
          </a:xfrm>
          <a:prstGeom prst="rect">
            <a:avLst/>
          </a:prstGeom>
        </p:spPr>
        <p:txBody>
          <a:bodyPr vert="horz" wrap="square" lIns="0" tIns="73279" rIns="0" bIns="0" rtlCol="0">
            <a:spAutoFit/>
          </a:bodyPr>
          <a:lstStyle/>
          <a:p>
            <a:pPr marL="193675">
              <a:lnSpc>
                <a:spcPct val="100000"/>
              </a:lnSpc>
              <a:spcBef>
                <a:spcPts val="105"/>
              </a:spcBef>
            </a:pPr>
            <a:r>
              <a:rPr lang="en-IN" sz="3600" spc="-10" dirty="0">
                <a:latin typeface="Sitka Text" pitchFamily="2" charset="0"/>
              </a:rPr>
              <a:t>YOUR SOLUTION AND ITS VALUE PROPOSTION</a:t>
            </a:r>
            <a:endParaRPr sz="3600" spc="-10" dirty="0">
              <a:latin typeface="Sitka Text" pitchFamily="2" charset="0"/>
            </a:endParaRPr>
          </a:p>
        </p:txBody>
      </p:sp>
      <p:graphicFrame>
        <p:nvGraphicFramePr>
          <p:cNvPr id="17" name="Table 16">
            <a:extLst>
              <a:ext uri="{FF2B5EF4-FFF2-40B4-BE49-F238E27FC236}">
                <a16:creationId xmlns:a16="http://schemas.microsoft.com/office/drawing/2014/main" id="{0B6FA1B1-6A10-BF07-EE45-1AC28267F8AE}"/>
              </a:ext>
            </a:extLst>
          </p:cNvPr>
          <p:cNvGraphicFramePr>
            <a:graphicFrameLocks noGrp="1"/>
          </p:cNvGraphicFramePr>
          <p:nvPr>
            <p:extLst>
              <p:ext uri="{D42A27DB-BD31-4B8C-83A1-F6EECF244321}">
                <p14:modId xmlns:p14="http://schemas.microsoft.com/office/powerpoint/2010/main" val="2618832934"/>
              </p:ext>
            </p:extLst>
          </p:nvPr>
        </p:nvGraphicFramePr>
        <p:xfrm>
          <a:off x="7848600" y="1517741"/>
          <a:ext cx="4081389" cy="4922520"/>
        </p:xfrm>
        <a:graphic>
          <a:graphicData uri="http://schemas.openxmlformats.org/drawingml/2006/table">
            <a:tbl>
              <a:tblPr firstRow="1" bandRow="1">
                <a:tableStyleId>{5C22544A-7EE6-4342-B048-85BDC9FD1C3A}</a:tableStyleId>
              </a:tblPr>
              <a:tblGrid>
                <a:gridCol w="1360463">
                  <a:extLst>
                    <a:ext uri="{9D8B030D-6E8A-4147-A177-3AD203B41FA5}">
                      <a16:colId xmlns:a16="http://schemas.microsoft.com/office/drawing/2014/main" val="904750493"/>
                    </a:ext>
                  </a:extLst>
                </a:gridCol>
                <a:gridCol w="1360463">
                  <a:extLst>
                    <a:ext uri="{9D8B030D-6E8A-4147-A177-3AD203B41FA5}">
                      <a16:colId xmlns:a16="http://schemas.microsoft.com/office/drawing/2014/main" val="4253538603"/>
                    </a:ext>
                  </a:extLst>
                </a:gridCol>
                <a:gridCol w="1360463">
                  <a:extLst>
                    <a:ext uri="{9D8B030D-6E8A-4147-A177-3AD203B41FA5}">
                      <a16:colId xmlns:a16="http://schemas.microsoft.com/office/drawing/2014/main" val="886435559"/>
                    </a:ext>
                  </a:extLst>
                </a:gridCol>
              </a:tblGrid>
              <a:tr h="236355">
                <a:tc>
                  <a:txBody>
                    <a:bodyPr/>
                    <a:lstStyle/>
                    <a:p>
                      <a:pPr algn="l"/>
                      <a:r>
                        <a:rPr lang="en-IN" sz="1100" b="0" dirty="0">
                          <a:effectLst/>
                          <a:latin typeface="Sitka Text" pitchFamily="2" charset="0"/>
                        </a:rPr>
                        <a:t>Component</a:t>
                      </a:r>
                    </a:p>
                  </a:txBody>
                  <a:tcPr anchor="ctr"/>
                </a:tc>
                <a:tc>
                  <a:txBody>
                    <a:bodyPr/>
                    <a:lstStyle/>
                    <a:p>
                      <a:pPr algn="l"/>
                      <a:r>
                        <a:rPr lang="en-IN" sz="1100" b="0">
                          <a:effectLst/>
                          <a:latin typeface="Sitka Text" pitchFamily="2" charset="0"/>
                        </a:rPr>
                        <a:t>Technology</a:t>
                      </a:r>
                    </a:p>
                  </a:txBody>
                  <a:tcPr anchor="ctr"/>
                </a:tc>
                <a:tc>
                  <a:txBody>
                    <a:bodyPr/>
                    <a:lstStyle/>
                    <a:p>
                      <a:pPr algn="l"/>
                      <a:r>
                        <a:rPr lang="en-IN" sz="1100" b="0">
                          <a:effectLst/>
                          <a:latin typeface="Sitka Text" pitchFamily="2" charset="0"/>
                        </a:rPr>
                        <a:t>Description</a:t>
                      </a:r>
                    </a:p>
                  </a:txBody>
                  <a:tcPr anchor="ctr"/>
                </a:tc>
                <a:extLst>
                  <a:ext uri="{0D108BD9-81ED-4DB2-BD59-A6C34878D82A}">
                    <a16:rowId xmlns:a16="http://schemas.microsoft.com/office/drawing/2014/main" val="1514550323"/>
                  </a:ext>
                </a:extLst>
              </a:tr>
              <a:tr h="1140066">
                <a:tc>
                  <a:txBody>
                    <a:bodyPr/>
                    <a:lstStyle/>
                    <a:p>
                      <a:r>
                        <a:rPr lang="en-IN" sz="1100" b="1">
                          <a:effectLst/>
                          <a:latin typeface="Sitka Text" pitchFamily="2" charset="0"/>
                        </a:rPr>
                        <a:t>Frontend (Video Processing &amp; UI)</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OpenCV (cv2)</a:t>
                      </a:r>
                    </a:p>
                  </a:txBody>
                  <a:tcPr marL="121920" marR="121920" marT="121920" marB="121920" anchor="ctr"/>
                </a:tc>
                <a:tc>
                  <a:txBody>
                    <a:bodyPr/>
                    <a:lstStyle/>
                    <a:p>
                      <a:r>
                        <a:rPr lang="en-US" sz="1100" b="0">
                          <a:effectLst/>
                          <a:latin typeface="Sitka Text" pitchFamily="2" charset="0"/>
                        </a:rPr>
                        <a:t>Open-source library for capturing video, face detection, drawing on frames.</a:t>
                      </a:r>
                    </a:p>
                  </a:txBody>
                  <a:tcPr marL="121920" marR="121920" marT="121920" marB="121920" anchor="ctr"/>
                </a:tc>
                <a:extLst>
                  <a:ext uri="{0D108BD9-81ED-4DB2-BD59-A6C34878D82A}">
                    <a16:rowId xmlns:a16="http://schemas.microsoft.com/office/drawing/2014/main" val="3168114077"/>
                  </a:ext>
                </a:extLst>
              </a:tr>
              <a:tr h="1140066">
                <a:tc>
                  <a:txBody>
                    <a:bodyPr/>
                    <a:lstStyle/>
                    <a:p>
                      <a:r>
                        <a:rPr lang="en-IN" sz="1100" b="1">
                          <a:effectLst/>
                          <a:latin typeface="Sitka Text" pitchFamily="2" charset="0"/>
                        </a:rPr>
                        <a:t>Backend (Model Processing)</a:t>
                      </a:r>
                      <a:endParaRPr lang="en-IN" sz="1100" b="0">
                        <a:effectLst/>
                        <a:latin typeface="Sitka Text" pitchFamily="2" charset="0"/>
                      </a:endParaRPr>
                    </a:p>
                  </a:txBody>
                  <a:tcPr marL="121920" marR="121920" marT="121920" marB="121920" anchor="ctr"/>
                </a:tc>
                <a:tc>
                  <a:txBody>
                    <a:bodyPr/>
                    <a:lstStyle/>
                    <a:p>
                      <a:r>
                        <a:rPr lang="en-IN" sz="1100" b="0" dirty="0">
                          <a:effectLst/>
                          <a:latin typeface="Sitka Text" pitchFamily="2" charset="0"/>
                        </a:rPr>
                        <a:t>TensorFlow (assumed)</a:t>
                      </a:r>
                    </a:p>
                  </a:txBody>
                  <a:tcPr marL="121920" marR="121920" marT="121920" marB="121920" anchor="ctr"/>
                </a:tc>
                <a:tc>
                  <a:txBody>
                    <a:bodyPr/>
                    <a:lstStyle/>
                    <a:p>
                      <a:r>
                        <a:rPr lang="en-US" sz="1100" b="0">
                          <a:effectLst/>
                          <a:latin typeface="Sitka Text" pitchFamily="2" charset="0"/>
                        </a:rPr>
                        <a:t>Deep learning framework (potentially interchangeable with other Keras backends).</a:t>
                      </a:r>
                    </a:p>
                  </a:txBody>
                  <a:tcPr marL="121920" marR="121920" marT="121920" marB="121920" anchor="ctr"/>
                </a:tc>
                <a:extLst>
                  <a:ext uri="{0D108BD9-81ED-4DB2-BD59-A6C34878D82A}">
                    <a16:rowId xmlns:a16="http://schemas.microsoft.com/office/drawing/2014/main" val="2371267708"/>
                  </a:ext>
                </a:extLst>
              </a:tr>
              <a:tr h="987130">
                <a:tc>
                  <a:txBody>
                    <a:bodyPr/>
                    <a:lstStyle/>
                    <a:p>
                      <a:r>
                        <a:rPr lang="en-IN" sz="1100" b="1">
                          <a:effectLst/>
                          <a:latin typeface="Sitka Text" pitchFamily="2" charset="0"/>
                        </a:rPr>
                        <a:t>Data Manipulation</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NumPy (numpy)</a:t>
                      </a:r>
                    </a:p>
                  </a:txBody>
                  <a:tcPr marL="121920" marR="121920" marT="121920" marB="121920" anchor="ctr"/>
                </a:tc>
                <a:tc>
                  <a:txBody>
                    <a:bodyPr/>
                    <a:lstStyle/>
                    <a:p>
                      <a:r>
                        <a:rPr lang="en-US" sz="1100" b="0">
                          <a:effectLst/>
                          <a:latin typeface="Sitka Text" pitchFamily="2" charset="0"/>
                        </a:rPr>
                        <a:t>Library for numerical computations used for image preprocessing.</a:t>
                      </a:r>
                    </a:p>
                  </a:txBody>
                  <a:tcPr marL="121920" marR="121920" marT="121920" marB="121920" anchor="ctr"/>
                </a:tc>
                <a:extLst>
                  <a:ext uri="{0D108BD9-81ED-4DB2-BD59-A6C34878D82A}">
                    <a16:rowId xmlns:a16="http://schemas.microsoft.com/office/drawing/2014/main" val="1802378220"/>
                  </a:ext>
                </a:extLst>
              </a:tr>
              <a:tr h="987130">
                <a:tc>
                  <a:txBody>
                    <a:bodyPr/>
                    <a:lstStyle/>
                    <a:p>
                      <a:r>
                        <a:rPr lang="en-IN" sz="1100" b="1">
                          <a:effectLst/>
                          <a:latin typeface="Sitka Text" pitchFamily="2" charset="0"/>
                        </a:rPr>
                        <a:t>Programming Language</a:t>
                      </a:r>
                      <a:endParaRPr lang="en-IN" sz="1100" b="0">
                        <a:effectLst/>
                        <a:latin typeface="Sitka Text" pitchFamily="2" charset="0"/>
                      </a:endParaRPr>
                    </a:p>
                  </a:txBody>
                  <a:tcPr marL="121920" marR="121920" marT="121920" marB="121920" anchor="ctr"/>
                </a:tc>
                <a:tc>
                  <a:txBody>
                    <a:bodyPr/>
                    <a:lstStyle/>
                    <a:p>
                      <a:r>
                        <a:rPr lang="en-IN" sz="1100" b="0">
                          <a:effectLst/>
                          <a:latin typeface="Sitka Text" pitchFamily="2" charset="0"/>
                        </a:rPr>
                        <a:t>Python</a:t>
                      </a:r>
                    </a:p>
                  </a:txBody>
                  <a:tcPr marL="121920" marR="121920" marT="121920" marB="121920" anchor="ctr"/>
                </a:tc>
                <a:tc>
                  <a:txBody>
                    <a:bodyPr/>
                    <a:lstStyle/>
                    <a:p>
                      <a:r>
                        <a:rPr lang="en-US" sz="1100" b="0" dirty="0">
                          <a:effectLst/>
                          <a:latin typeface="Sitka Text" pitchFamily="2" charset="0"/>
                        </a:rPr>
                        <a:t>General-purpose language for scripting and scientific computing.</a:t>
                      </a:r>
                    </a:p>
                  </a:txBody>
                  <a:tcPr marL="121920" marR="121920" marT="121920" marB="121920" anchor="ctr"/>
                </a:tc>
                <a:extLst>
                  <a:ext uri="{0D108BD9-81ED-4DB2-BD59-A6C34878D82A}">
                    <a16:rowId xmlns:a16="http://schemas.microsoft.com/office/drawing/2014/main" val="34636710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TextBox 8">
            <a:extLst>
              <a:ext uri="{FF2B5EF4-FFF2-40B4-BE49-F238E27FC236}">
                <a16:creationId xmlns:a16="http://schemas.microsoft.com/office/drawing/2014/main" id="{48E574CB-0C0D-FF3D-2ACE-4C7314F34AF2}"/>
              </a:ext>
            </a:extLst>
          </p:cNvPr>
          <p:cNvSpPr txBox="1"/>
          <p:nvPr/>
        </p:nvSpPr>
        <p:spPr>
          <a:xfrm>
            <a:off x="2362200" y="1981200"/>
            <a:ext cx="7719226" cy="3785652"/>
          </a:xfrm>
          <a:prstGeom prst="rect">
            <a:avLst/>
          </a:prstGeom>
          <a:noFill/>
        </p:spPr>
        <p:txBody>
          <a:bodyPr wrap="square" rtlCol="0">
            <a:spAutoFit/>
          </a:bodyPr>
          <a:lstStyle>
            <a:defPPr>
              <a:defRPr kern="0"/>
            </a:defPPr>
          </a:lstStyle>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Holistic Understanding:</a:t>
            </a:r>
            <a:r>
              <a:rPr lang="en-US" sz="1600" b="0" i="0" dirty="0">
                <a:solidFill>
                  <a:schemeClr val="tx1"/>
                </a:solidFill>
                <a:effectLst/>
                <a:latin typeface="Sitka Text" pitchFamily="2" charset="0"/>
              </a:rPr>
              <a:t> Emotion Sense doesn't just analyze text or interpret facial expressions; it comprehensively captures emotions across multiple modalities, providing a holistic view of emotional states and responses.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Instantaneous Insights:</a:t>
            </a:r>
            <a:r>
              <a:rPr lang="en-US" sz="1600" b="0" i="0" dirty="0">
                <a:solidFill>
                  <a:schemeClr val="tx1"/>
                </a:solidFill>
                <a:effectLst/>
                <a:latin typeface="Sitka Text" pitchFamily="2" charset="0"/>
              </a:rPr>
              <a:t> By processing data in real-time, Emotion Sense delivers instantaneous insights into users' emotional states, enabling immediate action and response to dynamic situations.</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Adaptive Intelligence:</a:t>
            </a:r>
            <a:r>
              <a:rPr lang="en-US" sz="1600" b="0" i="0" dirty="0">
                <a:solidFill>
                  <a:schemeClr val="tx1"/>
                </a:solidFill>
                <a:effectLst/>
                <a:latin typeface="Sitka Text" pitchFamily="2" charset="0"/>
              </a:rPr>
              <a:t> Emotion Sense adapts and learns from user interactions, continuously improving its accuracy and effectiveness in understanding and interpreting emotions over time.</a:t>
            </a:r>
          </a:p>
          <a:p>
            <a:pPr marL="285750" indent="-285750" algn="just">
              <a:buFont typeface="Wingdings" panose="05000000000000000000" pitchFamily="2" charset="2"/>
              <a:buChar char="Ø"/>
            </a:pPr>
            <a:r>
              <a:rPr lang="en-US" sz="1600" b="1" i="0" dirty="0">
                <a:solidFill>
                  <a:schemeClr val="tx1"/>
                </a:solidFill>
                <a:effectLst/>
                <a:latin typeface="Sitka Text" pitchFamily="2" charset="0"/>
              </a:rPr>
              <a:t>Endless Possibilities:</a:t>
            </a:r>
            <a:r>
              <a:rPr lang="en-US" sz="1600" b="0" i="0" dirty="0">
                <a:solidFill>
                  <a:schemeClr val="tx1"/>
                </a:solidFill>
                <a:effectLst/>
                <a:latin typeface="Sitka Text" pitchFamily="2" charset="0"/>
              </a:rPr>
              <a:t> From enhancing customer experiences to revolutionizing mental health care, the applications of Emotion Sense are limitless, offering endless possibilities for innovation and impact across industries and domains.</a:t>
            </a:r>
          </a:p>
          <a:p>
            <a:pPr marL="285750" indent="-285750" algn="just">
              <a:buFont typeface="Wingdings" panose="05000000000000000000" pitchFamily="2" charset="2"/>
              <a:buChar char="Ø"/>
            </a:pPr>
            <a:endParaRPr lang="en-IN" sz="1600" dirty="0">
              <a:solidFill>
                <a:schemeClr val="tx1"/>
              </a:solidFill>
              <a:latin typeface="Sitka Text" pitchFamily="2" charset="0"/>
            </a:endParaRPr>
          </a:p>
        </p:txBody>
      </p:sp>
      <p:sp>
        <p:nvSpPr>
          <p:cNvPr id="16" name="object 21">
            <a:extLst>
              <a:ext uri="{FF2B5EF4-FFF2-40B4-BE49-F238E27FC236}">
                <a16:creationId xmlns:a16="http://schemas.microsoft.com/office/drawing/2014/main" id="{0FA5A863-16A2-F641-D927-DEE572691899}"/>
              </a:ext>
            </a:extLst>
          </p:cNvPr>
          <p:cNvSpPr txBox="1">
            <a:spLocks noGrp="1"/>
          </p:cNvSpPr>
          <p:nvPr>
            <p:ph type="title"/>
          </p:nvPr>
        </p:nvSpPr>
        <p:spPr>
          <a:xfrm>
            <a:off x="226558" y="417739"/>
            <a:ext cx="9764395" cy="689548"/>
          </a:xfrm>
          <a:prstGeom prst="rect">
            <a:avLst/>
          </a:prstGeom>
        </p:spPr>
        <p:txBody>
          <a:bodyPr vert="horz" wrap="square" lIns="0" tIns="73279" rIns="0" bIns="0" rtlCol="0">
            <a:spAutoFit/>
          </a:bodyPr>
          <a:lstStyle/>
          <a:p>
            <a:pPr marL="193675">
              <a:lnSpc>
                <a:spcPct val="100000"/>
              </a:lnSpc>
              <a:spcBef>
                <a:spcPts val="105"/>
              </a:spcBef>
            </a:pPr>
            <a:r>
              <a:rPr lang="en-IN" sz="4000" spc="-10" dirty="0">
                <a:latin typeface="Sitka Text" pitchFamily="2" charset="0"/>
              </a:rPr>
              <a:t>THE WOW IN YOUR SOLUTION</a:t>
            </a:r>
            <a:endParaRPr sz="4000" spc="-10" dirty="0">
              <a:latin typeface="Sitka Text"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11277217" y="6473337"/>
            <a:ext cx="430065"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latin typeface="Sitka Text" pitchFamily="2" charset="0"/>
              </a:rPr>
              <a:t>9</a:t>
            </a:fld>
            <a:endParaRPr spc="-25" dirty="0">
              <a:latin typeface="Sitka Text" pitchFamily="2" charset="0"/>
            </a:endParaRPr>
          </a:p>
        </p:txBody>
      </p:sp>
      <p:sp>
        <p:nvSpPr>
          <p:cNvPr id="12" name="TextBox 11">
            <a:extLst>
              <a:ext uri="{FF2B5EF4-FFF2-40B4-BE49-F238E27FC236}">
                <a16:creationId xmlns:a16="http://schemas.microsoft.com/office/drawing/2014/main" id="{3A8A5799-6EB7-8159-773E-880B0188C867}"/>
              </a:ext>
            </a:extLst>
          </p:cNvPr>
          <p:cNvSpPr txBox="1"/>
          <p:nvPr/>
        </p:nvSpPr>
        <p:spPr>
          <a:xfrm>
            <a:off x="622730" y="2133600"/>
            <a:ext cx="10869519" cy="2308324"/>
          </a:xfrm>
          <a:prstGeom prst="rect">
            <a:avLst/>
          </a:prstGeom>
          <a:noFill/>
        </p:spPr>
        <p:txBody>
          <a:bodyPr wrap="square">
            <a:spAutoFit/>
          </a:bodyPr>
          <a:lstStyle/>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Convolutional Neural Networks (CNNs):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Extract features from facial images like wrinkles, eyebrows, and lip corners.</a:t>
            </a:r>
          </a:p>
          <a:p>
            <a:pPr marL="285750" indent="-285750">
              <a:buFont typeface="Wingdings" panose="05000000000000000000" pitchFamily="2" charset="2"/>
              <a:buChar char="v"/>
            </a:pPr>
            <a:r>
              <a:rPr lang="en-US" sz="1600" dirty="0">
                <a:latin typeface="Sitka Text" pitchFamily="2" charset="0"/>
                <a:cs typeface="Times New Roman" panose="02020603050405020304" pitchFamily="18" charset="0"/>
              </a:rPr>
              <a:t>Common architectures include VGG16, ResNet50 with pre-trained weights for feature extraction and fine-tuned final layers for emotion classification.</a:t>
            </a:r>
          </a:p>
          <a:p>
            <a:endParaRPr lang="en-US" sz="1600" dirty="0">
              <a:latin typeface="Sitka Text" pitchFamily="2" charset="0"/>
              <a:cs typeface="Times New Roman" panose="02020603050405020304" pitchFamily="18" charset="0"/>
            </a:endParaRPr>
          </a:p>
          <a:p>
            <a:r>
              <a:rPr lang="en-US" sz="1600" dirty="0">
                <a:latin typeface="Sitka Text" pitchFamily="2" charset="0"/>
                <a:cs typeface="Times New Roman" panose="02020603050405020304" pitchFamily="18" charset="0"/>
              </a:rPr>
              <a:t>Webcam-based face expression recognition (Desktop Application):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Main Screen:</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Webcam feed displaying the user's face.</a:t>
            </a:r>
          </a:p>
          <a:p>
            <a:pPr marL="285750" lvl="8" indent="-285750">
              <a:buFont typeface="Courier New" panose="02070309020205020404" pitchFamily="49" charset="0"/>
              <a:buChar char="o"/>
            </a:pPr>
            <a:r>
              <a:rPr lang="en-US" sz="1600" dirty="0">
                <a:latin typeface="Sitka Text" pitchFamily="2" charset="0"/>
                <a:cs typeface="Times New Roman" panose="02020603050405020304" pitchFamily="18" charset="0"/>
              </a:rPr>
              <a:t>Real-time face expression recognition results overlaid on the video (e.g., text labels or emoticons).</a:t>
            </a:r>
          </a:p>
        </p:txBody>
      </p:sp>
      <p:sp>
        <p:nvSpPr>
          <p:cNvPr id="10" name="object 21">
            <a:extLst>
              <a:ext uri="{FF2B5EF4-FFF2-40B4-BE49-F238E27FC236}">
                <a16:creationId xmlns:a16="http://schemas.microsoft.com/office/drawing/2014/main" id="{F9037A4F-5989-49DE-D804-9FE4BD50F6AA}"/>
              </a:ext>
            </a:extLst>
          </p:cNvPr>
          <p:cNvSpPr txBox="1">
            <a:spLocks/>
          </p:cNvSpPr>
          <p:nvPr/>
        </p:nvSpPr>
        <p:spPr>
          <a:xfrm>
            <a:off x="226558" y="417739"/>
            <a:ext cx="9764395" cy="689548"/>
          </a:xfrm>
          <a:prstGeom prst="rect">
            <a:avLst/>
          </a:prstGeom>
        </p:spPr>
        <p:txBody>
          <a:bodyPr vert="horz" wrap="square" lIns="0" tIns="73279" rIns="0" bIns="0" rtlCol="0">
            <a:spAutoFit/>
          </a:bodyPr>
          <a:lstStyle>
            <a:lvl1pPr>
              <a:defRPr sz="4800" b="1" i="0">
                <a:solidFill>
                  <a:schemeClr val="tx1"/>
                </a:solidFill>
                <a:latin typeface="Trebuchet MS"/>
                <a:ea typeface="+mj-ea"/>
                <a:cs typeface="Trebuchet MS"/>
              </a:defRPr>
            </a:lvl1pPr>
          </a:lstStyle>
          <a:p>
            <a:pPr marL="193675">
              <a:spcBef>
                <a:spcPts val="105"/>
              </a:spcBef>
            </a:pPr>
            <a:r>
              <a:rPr lang="en-IN" sz="4000" spc="-10" dirty="0">
                <a:latin typeface="Sitka Text" pitchFamily="2" charset="0"/>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865</Words>
  <Application>Microsoft Office PowerPoint</Application>
  <PresentationFormat>Widescreen</PresentationFormat>
  <Paragraphs>90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Courier New</vt:lpstr>
      <vt:lpstr>Sitka Banner Semibold</vt:lpstr>
      <vt:lpstr>Sitka Text</vt:lpstr>
      <vt:lpstr>Trebuchet MS</vt:lpstr>
      <vt:lpstr>Wingdings</vt:lpstr>
      <vt:lpstr>Office Theme</vt:lpstr>
      <vt:lpstr>PowerPoint Presentation</vt:lpstr>
      <vt:lpstr>Face Expression Eecognition</vt:lpstr>
      <vt:lpstr>PowerPoint Presentation</vt:lpstr>
      <vt:lpstr>PROBLEM STATEMENT</vt:lpstr>
      <vt:lpstr>PROJECT OVERVIEW</vt:lpstr>
      <vt:lpstr>WHO ARE THE END USERS ?</vt:lpstr>
      <vt:lpstr>YOUR SOLUTION AND ITS VALUE PROPOSTION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Naveen P</cp:lastModifiedBy>
  <cp:revision>14</cp:revision>
  <dcterms:created xsi:type="dcterms:W3CDTF">2024-04-04T13:13:49Z</dcterms:created>
  <dcterms:modified xsi:type="dcterms:W3CDTF">2024-04-05T10:41:37Z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