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>
        <p:scale>
          <a:sx n="100" d="100"/>
          <a:sy n="100" d="100"/>
        </p:scale>
        <p:origin x="72" y="-8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C633-E93B-43CA-B721-51F075189290}" type="datetimeFigureOut">
              <a:rPr lang="en-GB" smtClean="0"/>
              <a:t>28/08/2018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CB8E-408A-47E5-8690-5CF35CA6C9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922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C633-E93B-43CA-B721-51F075189290}" type="datetimeFigureOut">
              <a:rPr lang="en-GB" smtClean="0"/>
              <a:t>28/08/2018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CB8E-408A-47E5-8690-5CF35CA6C9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33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C633-E93B-43CA-B721-51F075189290}" type="datetimeFigureOut">
              <a:rPr lang="en-GB" smtClean="0"/>
              <a:t>28/08/2018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CB8E-408A-47E5-8690-5CF35CA6C9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4599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C633-E93B-43CA-B721-51F075189290}" type="datetimeFigureOut">
              <a:rPr lang="en-GB" smtClean="0"/>
              <a:t>28/08/2018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CB8E-408A-47E5-8690-5CF35CA6C9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04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C633-E93B-43CA-B721-51F075189290}" type="datetimeFigureOut">
              <a:rPr lang="en-GB" smtClean="0"/>
              <a:t>28/08/2018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CB8E-408A-47E5-8690-5CF35CA6C9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1601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C633-E93B-43CA-B721-51F075189290}" type="datetimeFigureOut">
              <a:rPr lang="en-GB" smtClean="0"/>
              <a:t>28/08/2018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CB8E-408A-47E5-8690-5CF35CA6C9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3242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C633-E93B-43CA-B721-51F075189290}" type="datetimeFigureOut">
              <a:rPr lang="en-GB" smtClean="0"/>
              <a:t>28/08/2018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CB8E-408A-47E5-8690-5CF35CA6C9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539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C633-E93B-43CA-B721-51F075189290}" type="datetimeFigureOut">
              <a:rPr lang="en-GB" smtClean="0"/>
              <a:t>28/08/2018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CB8E-408A-47E5-8690-5CF35CA6C9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223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C633-E93B-43CA-B721-51F075189290}" type="datetimeFigureOut">
              <a:rPr lang="en-GB" smtClean="0"/>
              <a:t>28/08/2018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CB8E-408A-47E5-8690-5CF35CA6C9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968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C633-E93B-43CA-B721-51F075189290}" type="datetimeFigureOut">
              <a:rPr lang="en-GB" smtClean="0"/>
              <a:t>28/08/2018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CB8E-408A-47E5-8690-5CF35CA6C9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395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C633-E93B-43CA-B721-51F075189290}" type="datetimeFigureOut">
              <a:rPr lang="en-GB" smtClean="0"/>
              <a:t>28/08/2018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CB8E-408A-47E5-8690-5CF35CA6C9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986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8C633-E93B-43CA-B721-51F075189290}" type="datetimeFigureOut">
              <a:rPr lang="en-GB" smtClean="0"/>
              <a:t>28/08/2018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9CB8E-408A-47E5-8690-5CF35CA6C9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1352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icture 1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179" y="10132411"/>
            <a:ext cx="3519044" cy="2587440"/>
          </a:xfrm>
          <a:prstGeom prst="rect">
            <a:avLst/>
          </a:prstGeom>
        </p:spPr>
      </p:pic>
      <p:grpSp>
        <p:nvGrpSpPr>
          <p:cNvPr id="48" name="Group 47"/>
          <p:cNvGrpSpPr/>
          <p:nvPr/>
        </p:nvGrpSpPr>
        <p:grpSpPr>
          <a:xfrm>
            <a:off x="400009" y="21359908"/>
            <a:ext cx="19688382" cy="6801470"/>
            <a:chOff x="10997424" y="18826014"/>
            <a:chExt cx="8397481" cy="9047747"/>
          </a:xfrm>
        </p:grpSpPr>
        <p:sp>
          <p:nvSpPr>
            <p:cNvPr id="4" name="Rounded Rectangle 3"/>
            <p:cNvSpPr/>
            <p:nvPr/>
          </p:nvSpPr>
          <p:spPr bwMode="blackWhite">
            <a:xfrm>
              <a:off x="10997424" y="18826014"/>
              <a:ext cx="8397481" cy="9047747"/>
            </a:xfrm>
            <a:prstGeom prst="round2DiagRect">
              <a:avLst/>
            </a:prstGeom>
            <a:noFill/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219431" y="19183215"/>
              <a:ext cx="6208294" cy="679469"/>
            </a:xfrm>
            <a:prstGeom prst="round2Diag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/>
                <a:t>Image segmentation</a:t>
              </a:r>
              <a:endParaRPr lang="en-GB" sz="2400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775328" y="360074"/>
            <a:ext cx="115040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dirty="0" smtClean="0">
                <a:latin typeface="Arial Rounded MT Bold" panose="020F0704030504030204" pitchFamily="34" charset="0"/>
              </a:rPr>
              <a:t>Exploration of Neural Networks for Scientific Data Analysis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414862" y="3078766"/>
            <a:ext cx="18224964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Arial Rounded MT Bold" panose="020F0704030504030204" pitchFamily="34" charset="0"/>
              </a:rPr>
              <a:t>Image segmentation using machine learning and our module </a:t>
            </a:r>
            <a:r>
              <a:rPr lang="en-GB" sz="2800" dirty="0" err="1" smtClean="0">
                <a:latin typeface="Arial Rounded MT Bold" panose="020F0704030504030204" pitchFamily="34" charset="0"/>
              </a:rPr>
              <a:t>sliceopy</a:t>
            </a:r>
            <a:r>
              <a:rPr lang="en-GB" sz="2800" dirty="0">
                <a:latin typeface="Arial Rounded MT Bold" panose="020F0704030504030204" pitchFamily="34" charset="0"/>
              </a:rPr>
              <a:t> Image segmentation using machine learning and our module </a:t>
            </a:r>
            <a:r>
              <a:rPr lang="en-GB" sz="2800" dirty="0" err="1" smtClean="0">
                <a:latin typeface="Arial Rounded MT Bold" panose="020F0704030504030204" pitchFamily="34" charset="0"/>
              </a:rPr>
              <a:t>sliceopy</a:t>
            </a:r>
            <a:r>
              <a:rPr lang="en-GB" sz="2800" dirty="0">
                <a:latin typeface="Arial Rounded MT Bold" panose="020F0704030504030204" pitchFamily="34" charset="0"/>
              </a:rPr>
              <a:t> Image segmentation using machine learning and our module </a:t>
            </a:r>
            <a:r>
              <a:rPr lang="en-GB" sz="2800" dirty="0" err="1" smtClean="0">
                <a:latin typeface="Arial Rounded MT Bold" panose="020F0704030504030204" pitchFamily="34" charset="0"/>
              </a:rPr>
              <a:t>sliceopy</a:t>
            </a:r>
            <a:r>
              <a:rPr lang="en-GB" sz="2800" dirty="0">
                <a:latin typeface="Arial Rounded MT Bold" panose="020F0704030504030204" pitchFamily="34" charset="0"/>
              </a:rPr>
              <a:t> Image segmentation using machine learning and our module </a:t>
            </a:r>
            <a:r>
              <a:rPr lang="en-GB" sz="2800" dirty="0" err="1" smtClean="0">
                <a:latin typeface="Arial Rounded MT Bold" panose="020F0704030504030204" pitchFamily="34" charset="0"/>
              </a:rPr>
              <a:t>sliceopy</a:t>
            </a:r>
            <a:r>
              <a:rPr lang="en-GB" sz="2800" dirty="0">
                <a:latin typeface="Arial Rounded MT Bold" panose="020F0704030504030204" pitchFamily="34" charset="0"/>
              </a:rPr>
              <a:t> Image segmentation using </a:t>
            </a:r>
            <a:r>
              <a:rPr lang="en-GB" sz="2800" dirty="0" smtClean="0">
                <a:latin typeface="Arial Rounded MT Bold" panose="020F0704030504030204" pitchFamily="34" charset="0"/>
              </a:rPr>
              <a:t>machine</a:t>
            </a:r>
            <a:endParaRPr lang="en-GB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521309" y="2208125"/>
            <a:ext cx="200983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latin typeface="Arial Rounded MT Bold" panose="020F0704030504030204" pitchFamily="34" charset="0"/>
              </a:rPr>
              <a:t>Machine Learning Applications for </a:t>
            </a:r>
            <a:r>
              <a:rPr lang="en-GB" sz="3600" dirty="0" smtClean="0">
                <a:latin typeface="Arial Rounded MT Bold" panose="020F0704030504030204" pitchFamily="34" charset="0"/>
              </a:rPr>
              <a:t>not X-Ray </a:t>
            </a:r>
            <a:r>
              <a:rPr lang="en-GB" sz="3600" dirty="0">
                <a:latin typeface="Arial Rounded MT Bold" panose="020F0704030504030204" pitchFamily="34" charset="0"/>
              </a:rPr>
              <a:t>and Neutron Computed Tomography</a:t>
            </a:r>
          </a:p>
          <a:p>
            <a:endParaRPr lang="en-GB" dirty="0"/>
          </a:p>
        </p:txBody>
      </p:sp>
      <p:grpSp>
        <p:nvGrpSpPr>
          <p:cNvPr id="46" name="Group 45"/>
          <p:cNvGrpSpPr/>
          <p:nvPr/>
        </p:nvGrpSpPr>
        <p:grpSpPr>
          <a:xfrm>
            <a:off x="30134196" y="9996234"/>
            <a:ext cx="5454514" cy="7607197"/>
            <a:chOff x="1938008" y="10636371"/>
            <a:chExt cx="8397481" cy="9047747"/>
          </a:xfrm>
        </p:grpSpPr>
        <p:sp>
          <p:nvSpPr>
            <p:cNvPr id="12" name="TextBox 11"/>
            <p:cNvSpPr txBox="1"/>
            <p:nvPr/>
          </p:nvSpPr>
          <p:spPr>
            <a:xfrm>
              <a:off x="2600912" y="11054449"/>
              <a:ext cx="6208294" cy="1092954"/>
            </a:xfrm>
            <a:prstGeom prst="round2Diag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dirty="0" err="1" smtClean="0"/>
                <a:t>SliceOPy</a:t>
              </a:r>
              <a:endParaRPr lang="en-GB" sz="4000" dirty="0"/>
            </a:p>
          </p:txBody>
        </p:sp>
        <p:sp>
          <p:nvSpPr>
            <p:cNvPr id="32" name="Rounded Rectangle 3"/>
            <p:cNvSpPr/>
            <p:nvPr/>
          </p:nvSpPr>
          <p:spPr bwMode="blackWhite">
            <a:xfrm>
              <a:off x="1938008" y="10636371"/>
              <a:ext cx="8397481" cy="9047747"/>
            </a:xfrm>
            <a:prstGeom prst="round2DiagRect">
              <a:avLst/>
            </a:prstGeom>
            <a:noFill/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89931" y="5324143"/>
            <a:ext cx="8316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Finding rules of thumb</a:t>
            </a:r>
            <a:endParaRPr lang="en-GB" sz="2800" dirty="0"/>
          </a:p>
        </p:txBody>
      </p:sp>
      <p:sp>
        <p:nvSpPr>
          <p:cNvPr id="30" name="Rounded Rectangle 3"/>
          <p:cNvSpPr/>
          <p:nvPr/>
        </p:nvSpPr>
        <p:spPr bwMode="blackWhite">
          <a:xfrm>
            <a:off x="428251" y="5213494"/>
            <a:ext cx="20406396" cy="7604088"/>
          </a:xfrm>
          <a:prstGeom prst="rect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47" name="Group 46"/>
          <p:cNvGrpSpPr/>
          <p:nvPr/>
        </p:nvGrpSpPr>
        <p:grpSpPr>
          <a:xfrm>
            <a:off x="428251" y="13390276"/>
            <a:ext cx="20406396" cy="7495812"/>
            <a:chOff x="1758494" y="18749035"/>
            <a:chExt cx="8397481" cy="9047747"/>
          </a:xfrm>
        </p:grpSpPr>
        <p:sp>
          <p:nvSpPr>
            <p:cNvPr id="11" name="TextBox 10"/>
            <p:cNvSpPr txBox="1"/>
            <p:nvPr/>
          </p:nvSpPr>
          <p:spPr>
            <a:xfrm>
              <a:off x="1848753" y="18852809"/>
              <a:ext cx="6208294" cy="854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dirty="0" err="1" smtClean="0"/>
                <a:t>AstroML</a:t>
              </a:r>
              <a:endParaRPr lang="en-GB" sz="4000" dirty="0"/>
            </a:p>
          </p:txBody>
        </p:sp>
        <p:sp>
          <p:nvSpPr>
            <p:cNvPr id="31" name="Rounded Rectangle 3"/>
            <p:cNvSpPr/>
            <p:nvPr/>
          </p:nvSpPr>
          <p:spPr bwMode="blackWhite">
            <a:xfrm>
              <a:off x="1758494" y="18749035"/>
              <a:ext cx="8397481" cy="9047747"/>
            </a:xfrm>
            <a:prstGeom prst="rect">
              <a:avLst/>
            </a:prstGeom>
            <a:noFill/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 rotWithShape="1">
            <a:blip r:embed="rId3"/>
            <a:srcRect l="12860" t="8650" r="48122" b="45605"/>
            <a:stretch/>
          </p:blipFill>
          <p:spPr>
            <a:xfrm>
              <a:off x="1798367" y="19621750"/>
              <a:ext cx="2059860" cy="4452371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2851278" y="19010002"/>
              <a:ext cx="4760676" cy="4829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/>
                <a:t>Building a neural network to classify variable and non-variable stars.</a:t>
              </a:r>
              <a:endParaRPr lang="en-GB" sz="2000" dirty="0"/>
            </a:p>
          </p:txBody>
        </p:sp>
      </p:grpSp>
      <p:sp>
        <p:nvSpPr>
          <p:cNvPr id="50" name="Rounded Rectangle 49"/>
          <p:cNvSpPr/>
          <p:nvPr/>
        </p:nvSpPr>
        <p:spPr>
          <a:xfrm>
            <a:off x="656492" y="28390362"/>
            <a:ext cx="19688382" cy="13393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/>
          <p:cNvSpPr txBox="1"/>
          <p:nvPr/>
        </p:nvSpPr>
        <p:spPr>
          <a:xfrm>
            <a:off x="966709" y="28706099"/>
            <a:ext cx="14913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Here’s my number, So call </a:t>
            </a:r>
            <a:r>
              <a:rPr lang="en-GB" sz="2000" dirty="0"/>
              <a:t>me maybe. https://www.cyberailab.com/home/segnet-an-image-segmentation-neural-network</a:t>
            </a: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251" y="417344"/>
            <a:ext cx="4054852" cy="939751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5"/>
          <a:srcRect t="23082" b="23627"/>
          <a:stretch/>
        </p:blipFill>
        <p:spPr>
          <a:xfrm>
            <a:off x="17402989" y="164900"/>
            <a:ext cx="3431658" cy="1828800"/>
          </a:xfrm>
          <a:prstGeom prst="rect">
            <a:avLst/>
          </a:prstGeom>
        </p:spPr>
      </p:pic>
      <p:grpSp>
        <p:nvGrpSpPr>
          <p:cNvPr id="130" name="Group 129"/>
          <p:cNvGrpSpPr/>
          <p:nvPr/>
        </p:nvGrpSpPr>
        <p:grpSpPr>
          <a:xfrm>
            <a:off x="1171691" y="5943061"/>
            <a:ext cx="5874741" cy="1969314"/>
            <a:chOff x="1265526" y="6294212"/>
            <a:chExt cx="5874741" cy="1969314"/>
          </a:xfrm>
        </p:grpSpPr>
        <p:sp>
          <p:nvSpPr>
            <p:cNvPr id="97" name="Oval 96"/>
            <p:cNvSpPr/>
            <p:nvPr/>
          </p:nvSpPr>
          <p:spPr>
            <a:xfrm>
              <a:off x="1780387" y="6666512"/>
              <a:ext cx="618879" cy="61925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8" name="Oval 97"/>
            <p:cNvSpPr/>
            <p:nvPr/>
          </p:nvSpPr>
          <p:spPr>
            <a:xfrm>
              <a:off x="1816062" y="7644270"/>
              <a:ext cx="618879" cy="61925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4706579" y="6762585"/>
              <a:ext cx="1481852" cy="122340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>
              <a:off x="1523824" y="7960150"/>
              <a:ext cx="29223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1485691" y="6993247"/>
              <a:ext cx="292238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1868675" y="7720682"/>
                  <a:ext cx="495872" cy="3323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8675" y="7720682"/>
                  <a:ext cx="495872" cy="332364"/>
                </a:xfrm>
                <a:prstGeom prst="rect">
                  <a:avLst/>
                </a:prstGeom>
                <a:blipFill>
                  <a:blip r:embed="rId6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1853493" y="6793908"/>
                  <a:ext cx="467732" cy="36933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3493" y="6793908"/>
                  <a:ext cx="467732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4" name="Elbow Connector 103"/>
            <p:cNvCxnSpPr/>
            <p:nvPr/>
          </p:nvCxnSpPr>
          <p:spPr>
            <a:xfrm>
              <a:off x="2410939" y="6976794"/>
              <a:ext cx="643095" cy="334148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Elbow Connector 104"/>
            <p:cNvCxnSpPr/>
            <p:nvPr/>
          </p:nvCxnSpPr>
          <p:spPr>
            <a:xfrm flipV="1">
              <a:off x="2446191" y="7520488"/>
              <a:ext cx="643420" cy="411862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" name="Group 105"/>
            <p:cNvGrpSpPr/>
            <p:nvPr/>
          </p:nvGrpSpPr>
          <p:grpSpPr>
            <a:xfrm>
              <a:off x="3040646" y="6807863"/>
              <a:ext cx="1120179" cy="1053122"/>
              <a:chOff x="3678738" y="2854506"/>
              <a:chExt cx="1714500" cy="1714500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15" name="Oval 114"/>
              <p:cNvSpPr/>
              <p:nvPr/>
            </p:nvSpPr>
            <p:spPr>
              <a:xfrm>
                <a:off x="3678738" y="2854506"/>
                <a:ext cx="1714500" cy="17145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6" name="TextBox 115"/>
                  <p:cNvSpPr txBox="1"/>
                  <p:nvPr/>
                </p:nvSpPr>
                <p:spPr>
                  <a:xfrm>
                    <a:off x="3977496" y="3096569"/>
                    <a:ext cx="1164381" cy="1186727"/>
                  </a:xfrm>
                  <a:prstGeom prst="rect">
                    <a:avLst/>
                  </a:prstGeom>
                  <a:grp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>
              <p:sp>
                <p:nvSpPr>
                  <p:cNvPr id="116" name="TextBox 1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77496" y="3096569"/>
                    <a:ext cx="1164381" cy="118672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10400" b="-8403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7" name="Straight Arrow Connector 106"/>
            <p:cNvCxnSpPr/>
            <p:nvPr/>
          </p:nvCxnSpPr>
          <p:spPr>
            <a:xfrm>
              <a:off x="4163283" y="7316825"/>
              <a:ext cx="54329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flipV="1">
              <a:off x="6188431" y="7334424"/>
              <a:ext cx="419562" cy="53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4574945" y="6488881"/>
              <a:ext cx="1856639" cy="305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Activation Function</a:t>
              </a:r>
              <a:endParaRPr lang="en-GB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142165" y="7020612"/>
              <a:ext cx="613114" cy="305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Sum</a:t>
              </a:r>
              <a:endParaRPr lang="en-GB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362823" y="6956549"/>
              <a:ext cx="777444" cy="305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Output</a:t>
              </a:r>
              <a:endParaRPr lang="en-GB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" name="TextBox 111"/>
                <p:cNvSpPr txBox="1"/>
                <p:nvPr/>
              </p:nvSpPr>
              <p:spPr>
                <a:xfrm>
                  <a:off x="6544986" y="7199441"/>
                  <a:ext cx="457501" cy="24927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12" name="TextBox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4986" y="7199441"/>
                  <a:ext cx="457501" cy="249273"/>
                </a:xfrm>
                <a:prstGeom prst="rect">
                  <a:avLst/>
                </a:prstGeom>
                <a:blipFill>
                  <a:blip r:embed="rId9"/>
                  <a:stretch>
                    <a:fillRect b="-3170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13" name="Picture 112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2099" y="6925703"/>
              <a:ext cx="1390812" cy="918086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4" name="TextBox 113"/>
                <p:cNvSpPr txBox="1"/>
                <p:nvPr/>
              </p:nvSpPr>
              <p:spPr>
                <a:xfrm>
                  <a:off x="2422955" y="6624185"/>
                  <a:ext cx="495872" cy="3323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14" name="TextBox 1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2955" y="6624185"/>
                  <a:ext cx="495872" cy="332364"/>
                </a:xfrm>
                <a:prstGeom prst="rect">
                  <a:avLst/>
                </a:prstGeom>
                <a:blipFill>
                  <a:blip r:embed="rId11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9" name="Rectangle 118"/>
                <p:cNvSpPr/>
                <p:nvPr/>
              </p:nvSpPr>
              <p:spPr>
                <a:xfrm>
                  <a:off x="2508386" y="7878069"/>
                  <a:ext cx="50712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19" name="Rectangle 1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8386" y="7878069"/>
                  <a:ext cx="507127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4" name="Rectangle 123"/>
            <p:cNvSpPr/>
            <p:nvPr/>
          </p:nvSpPr>
          <p:spPr>
            <a:xfrm>
              <a:off x="1322921" y="7786324"/>
              <a:ext cx="266043" cy="3323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smtClean="0"/>
                <a:t>y</a:t>
              </a:r>
              <a:endParaRPr lang="en-GB" dirty="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265526" y="6807863"/>
              <a:ext cx="261613" cy="3323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smtClean="0"/>
                <a:t>x</a:t>
              </a:r>
              <a:endParaRPr lang="en-GB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530759" y="6294212"/>
              <a:ext cx="6454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Inputs</a:t>
              </a:r>
              <a:endParaRPr lang="en-GB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1" name="TextBox 130"/>
          <p:cNvSpPr txBox="1"/>
          <p:nvPr/>
        </p:nvSpPr>
        <p:spPr>
          <a:xfrm>
            <a:off x="542851" y="7975936"/>
            <a:ext cx="70482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Schematic of a single neuron, where a weighted sum of inputs are fed into an activation function. This performs a non-linear transformation, the output of which signifies the relevance of the weighted inputs.</a:t>
            </a:r>
            <a:endParaRPr lang="en-GB" sz="1400" dirty="0"/>
          </a:p>
        </p:txBody>
      </p:sp>
      <p:pic>
        <p:nvPicPr>
          <p:cNvPr id="133" name="Picture 13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767" y="5260840"/>
            <a:ext cx="3482770" cy="2560770"/>
          </a:xfrm>
          <a:prstGeom prst="rect">
            <a:avLst/>
          </a:prstGeom>
        </p:spPr>
      </p:pic>
      <p:pic>
        <p:nvPicPr>
          <p:cNvPr id="134" name="Picture 13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339" y="7604525"/>
            <a:ext cx="3548450" cy="2609062"/>
          </a:xfrm>
          <a:prstGeom prst="rect">
            <a:avLst/>
          </a:prstGeom>
        </p:spPr>
      </p:pic>
      <p:grpSp>
        <p:nvGrpSpPr>
          <p:cNvPr id="279" name="Group 278"/>
          <p:cNvGrpSpPr/>
          <p:nvPr/>
        </p:nvGrpSpPr>
        <p:grpSpPr>
          <a:xfrm>
            <a:off x="625024" y="8632496"/>
            <a:ext cx="6555473" cy="2549384"/>
            <a:chOff x="546205" y="8879277"/>
            <a:chExt cx="6555473" cy="2549384"/>
          </a:xfrm>
        </p:grpSpPr>
        <p:pic>
          <p:nvPicPr>
            <p:cNvPr id="136" name="Picture 135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205" y="8879277"/>
              <a:ext cx="2917032" cy="2144801"/>
            </a:xfrm>
            <a:prstGeom prst="rect">
              <a:avLst/>
            </a:prstGeom>
          </p:spPr>
        </p:pic>
        <p:grpSp>
          <p:nvGrpSpPr>
            <p:cNvPr id="253" name="Group 252"/>
            <p:cNvGrpSpPr/>
            <p:nvPr/>
          </p:nvGrpSpPr>
          <p:grpSpPr>
            <a:xfrm>
              <a:off x="3604562" y="9548335"/>
              <a:ext cx="3465722" cy="1880326"/>
              <a:chOff x="3617893" y="9213404"/>
              <a:chExt cx="3465722" cy="1880326"/>
            </a:xfrm>
          </p:grpSpPr>
          <p:sp>
            <p:nvSpPr>
              <p:cNvPr id="144" name="Oval 143"/>
              <p:cNvSpPr/>
              <p:nvPr/>
            </p:nvSpPr>
            <p:spPr>
              <a:xfrm>
                <a:off x="4081732" y="9723275"/>
                <a:ext cx="369693" cy="33208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4099114" y="10248501"/>
                <a:ext cx="369693" cy="33208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48" name="Straight Arrow Connector 147"/>
              <p:cNvCxnSpPr/>
              <p:nvPr/>
            </p:nvCxnSpPr>
            <p:spPr>
              <a:xfrm>
                <a:off x="3638000" y="10433862"/>
                <a:ext cx="463839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/>
              <p:cNvCxnSpPr/>
              <p:nvPr/>
            </p:nvCxnSpPr>
            <p:spPr>
              <a:xfrm>
                <a:off x="3617893" y="9876455"/>
                <a:ext cx="463839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2" name="TextBox 151"/>
                  <p:cNvSpPr txBox="1"/>
                  <p:nvPr/>
                </p:nvSpPr>
                <p:spPr>
                  <a:xfrm>
                    <a:off x="4072809" y="10190160"/>
                    <a:ext cx="29621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>
              <p:sp>
                <p:nvSpPr>
                  <p:cNvPr id="152" name="TextBox 1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72809" y="10190160"/>
                    <a:ext cx="296214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r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3" name="TextBox 152"/>
                  <p:cNvSpPr txBox="1"/>
                  <p:nvPr/>
                </p:nvSpPr>
                <p:spPr>
                  <a:xfrm>
                    <a:off x="4089434" y="9690919"/>
                    <a:ext cx="29621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>
              <p:sp>
                <p:nvSpPr>
                  <p:cNvPr id="153" name="TextBox 1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89434" y="9690919"/>
                    <a:ext cx="296214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r="-2291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4" name="Oval 183"/>
              <p:cNvSpPr/>
              <p:nvPr/>
            </p:nvSpPr>
            <p:spPr>
              <a:xfrm>
                <a:off x="5136361" y="9213404"/>
                <a:ext cx="369693" cy="33208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5141233" y="9745741"/>
                <a:ext cx="369693" cy="33208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5136361" y="10255840"/>
                <a:ext cx="369693" cy="33208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5166341" y="10761645"/>
                <a:ext cx="369693" cy="33208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" name="Oval 160"/>
              <p:cNvSpPr/>
              <p:nvPr/>
            </p:nvSpPr>
            <p:spPr>
              <a:xfrm>
                <a:off x="6109070" y="9963137"/>
                <a:ext cx="369693" cy="33208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62" name="Straight Arrow Connector 161"/>
              <p:cNvCxnSpPr>
                <a:stCxn id="144" idx="6"/>
              </p:cNvCxnSpPr>
              <p:nvPr/>
            </p:nvCxnSpPr>
            <p:spPr>
              <a:xfrm>
                <a:off x="4451425" y="9889318"/>
                <a:ext cx="700085" cy="275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Arrow Connector 162"/>
              <p:cNvCxnSpPr>
                <a:endCxn id="161" idx="1"/>
              </p:cNvCxnSpPr>
              <p:nvPr/>
            </p:nvCxnSpPr>
            <p:spPr>
              <a:xfrm>
                <a:off x="5504587" y="9352521"/>
                <a:ext cx="658623" cy="65924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Arrow Connector 164"/>
              <p:cNvCxnSpPr>
                <a:endCxn id="156" idx="2"/>
              </p:cNvCxnSpPr>
              <p:nvPr/>
            </p:nvCxnSpPr>
            <p:spPr>
              <a:xfrm>
                <a:off x="4442218" y="10405379"/>
                <a:ext cx="694143" cy="1650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Arrow Connector 169"/>
              <p:cNvCxnSpPr>
                <a:stCxn id="144" idx="5"/>
                <a:endCxn id="157" idx="1"/>
              </p:cNvCxnSpPr>
              <p:nvPr/>
            </p:nvCxnSpPr>
            <p:spPr>
              <a:xfrm>
                <a:off x="4397285" y="10006727"/>
                <a:ext cx="823196" cy="80355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Arrow Connector 170"/>
              <p:cNvCxnSpPr>
                <a:endCxn id="156" idx="1"/>
              </p:cNvCxnSpPr>
              <p:nvPr/>
            </p:nvCxnSpPr>
            <p:spPr>
              <a:xfrm>
                <a:off x="4442218" y="9929314"/>
                <a:ext cx="748283" cy="37515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Arrow Connector 171"/>
              <p:cNvCxnSpPr>
                <a:stCxn id="144" idx="7"/>
              </p:cNvCxnSpPr>
              <p:nvPr/>
            </p:nvCxnSpPr>
            <p:spPr>
              <a:xfrm flipV="1">
                <a:off x="4397285" y="9347570"/>
                <a:ext cx="742308" cy="42433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Arrow Connector 173"/>
              <p:cNvCxnSpPr>
                <a:stCxn id="145" idx="5"/>
              </p:cNvCxnSpPr>
              <p:nvPr/>
            </p:nvCxnSpPr>
            <p:spPr>
              <a:xfrm>
                <a:off x="4414667" y="10531953"/>
                <a:ext cx="739650" cy="3760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Arrow Connector 174"/>
              <p:cNvCxnSpPr/>
              <p:nvPr/>
            </p:nvCxnSpPr>
            <p:spPr>
              <a:xfrm flipV="1">
                <a:off x="4461285" y="9975257"/>
                <a:ext cx="667021" cy="36859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Arrow Connector 175"/>
              <p:cNvCxnSpPr/>
              <p:nvPr/>
            </p:nvCxnSpPr>
            <p:spPr>
              <a:xfrm flipV="1">
                <a:off x="4410894" y="9472777"/>
                <a:ext cx="734571" cy="83327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Arrow Connector 176"/>
              <p:cNvCxnSpPr/>
              <p:nvPr/>
            </p:nvCxnSpPr>
            <p:spPr>
              <a:xfrm>
                <a:off x="5504587" y="9994805"/>
                <a:ext cx="590009" cy="11201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Arrow Connector 179"/>
              <p:cNvCxnSpPr/>
              <p:nvPr/>
            </p:nvCxnSpPr>
            <p:spPr>
              <a:xfrm flipV="1">
                <a:off x="5491177" y="10190161"/>
                <a:ext cx="613111" cy="2169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Arrow Connector 180"/>
              <p:cNvCxnSpPr>
                <a:stCxn id="157" idx="7"/>
                <a:endCxn id="161" idx="3"/>
              </p:cNvCxnSpPr>
              <p:nvPr/>
            </p:nvCxnSpPr>
            <p:spPr>
              <a:xfrm flipV="1">
                <a:off x="5481894" y="10246589"/>
                <a:ext cx="681316" cy="56368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81"/>
              <p:cNvCxnSpPr/>
              <p:nvPr/>
            </p:nvCxnSpPr>
            <p:spPr>
              <a:xfrm flipV="1">
                <a:off x="6491849" y="10122391"/>
                <a:ext cx="262143" cy="274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3" name="TextBox 182"/>
                  <p:cNvSpPr txBox="1"/>
                  <p:nvPr/>
                </p:nvSpPr>
                <p:spPr>
                  <a:xfrm>
                    <a:off x="6589050" y="9907604"/>
                    <a:ext cx="49456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>
              <p:sp>
                <p:nvSpPr>
                  <p:cNvPr id="183" name="TextBox 1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89050" y="9907604"/>
                    <a:ext cx="494565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54" name="TextBox 253"/>
            <p:cNvSpPr txBox="1"/>
            <p:nvPr/>
          </p:nvSpPr>
          <p:spPr>
            <a:xfrm>
              <a:off x="3529401" y="9700221"/>
              <a:ext cx="6526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 smtClean="0"/>
                <a:t>Input</a:t>
              </a:r>
              <a:endParaRPr lang="en-GB" sz="1600" dirty="0"/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4612744" y="9202487"/>
              <a:ext cx="12480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 smtClean="0"/>
                <a:t>Hidden layer</a:t>
              </a:r>
              <a:endParaRPr lang="en-GB" sz="1600" dirty="0"/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6246640" y="9964442"/>
              <a:ext cx="8550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 smtClean="0"/>
                <a:t>Output</a:t>
              </a:r>
              <a:endParaRPr lang="en-GB" sz="1600" dirty="0"/>
            </a:p>
          </p:txBody>
        </p:sp>
        <p:cxnSp>
          <p:nvCxnSpPr>
            <p:cNvPr id="259" name="Elbow Connector 258"/>
            <p:cNvCxnSpPr/>
            <p:nvPr/>
          </p:nvCxnSpPr>
          <p:spPr>
            <a:xfrm flipV="1">
              <a:off x="3218182" y="10211388"/>
              <a:ext cx="753743" cy="348633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2" name="Elbow Connector 261"/>
            <p:cNvCxnSpPr/>
            <p:nvPr/>
          </p:nvCxnSpPr>
          <p:spPr>
            <a:xfrm flipV="1">
              <a:off x="1641105" y="10768394"/>
              <a:ext cx="2373559" cy="212091"/>
            </a:xfrm>
            <a:prstGeom prst="bentConnector3">
              <a:avLst>
                <a:gd name="adj1" fmla="val 83308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4" name="TextBox 273"/>
                <p:cNvSpPr txBox="1"/>
                <p:nvPr/>
              </p:nvSpPr>
              <p:spPr>
                <a:xfrm>
                  <a:off x="2885625" y="10368981"/>
                  <a:ext cx="2972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274" name="TextBox 2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5625" y="10368981"/>
                  <a:ext cx="297278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5" name="TextBox 274"/>
                <p:cNvSpPr txBox="1"/>
                <p:nvPr/>
              </p:nvSpPr>
              <p:spPr>
                <a:xfrm>
                  <a:off x="1323057" y="10779345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275" name="TextBox 2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3057" y="10779345"/>
                  <a:ext cx="186718" cy="276999"/>
                </a:xfrm>
                <a:prstGeom prst="rect">
                  <a:avLst/>
                </a:prstGeom>
                <a:blipFill>
                  <a:blip r:embed="rId20"/>
                  <a:stretch>
                    <a:fillRect l="-32258" r="-25806" b="-2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30" name="Elbow Connector 429"/>
          <p:cNvCxnSpPr/>
          <p:nvPr/>
        </p:nvCxnSpPr>
        <p:spPr>
          <a:xfrm rot="16200000" flipV="1">
            <a:off x="18118978" y="12281772"/>
            <a:ext cx="665886" cy="1693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2" name="Group 661"/>
          <p:cNvGrpSpPr/>
          <p:nvPr/>
        </p:nvGrpSpPr>
        <p:grpSpPr>
          <a:xfrm>
            <a:off x="10823488" y="6072355"/>
            <a:ext cx="9768779" cy="5856090"/>
            <a:chOff x="10824139" y="5847363"/>
            <a:chExt cx="9768779" cy="5856090"/>
          </a:xfrm>
        </p:grpSpPr>
        <p:pic>
          <p:nvPicPr>
            <p:cNvPr id="132" name="Picture 131"/>
            <p:cNvPicPr>
              <a:picLocks noChangeAspect="1"/>
            </p:cNvPicPr>
            <p:nvPr/>
          </p:nvPicPr>
          <p:blipFill rotWithShape="1"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875"/>
            <a:stretch/>
          </p:blipFill>
          <p:spPr>
            <a:xfrm>
              <a:off x="17505967" y="7338447"/>
              <a:ext cx="3086951" cy="2302328"/>
            </a:xfrm>
            <a:prstGeom prst="rect">
              <a:avLst/>
            </a:prstGeom>
          </p:spPr>
        </p:pic>
        <p:pic>
          <p:nvPicPr>
            <p:cNvPr id="137" name="Picture 136"/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41101" y="5847363"/>
              <a:ext cx="2124858" cy="5856090"/>
            </a:xfrm>
            <a:prstGeom prst="rect">
              <a:avLst/>
            </a:prstGeom>
          </p:spPr>
        </p:pic>
        <p:pic>
          <p:nvPicPr>
            <p:cNvPr id="138" name="Picture 137"/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04681" y="6374953"/>
              <a:ext cx="2171781" cy="4499086"/>
            </a:xfrm>
            <a:prstGeom prst="rect">
              <a:avLst/>
            </a:prstGeom>
          </p:spPr>
        </p:pic>
        <p:grpSp>
          <p:nvGrpSpPr>
            <p:cNvPr id="521" name="Group 520"/>
            <p:cNvGrpSpPr/>
            <p:nvPr/>
          </p:nvGrpSpPr>
          <p:grpSpPr>
            <a:xfrm>
              <a:off x="10824139" y="7548059"/>
              <a:ext cx="1194671" cy="2023416"/>
              <a:chOff x="10746784" y="7834468"/>
              <a:chExt cx="1194671" cy="2023416"/>
            </a:xfrm>
          </p:grpSpPr>
          <p:sp>
            <p:nvSpPr>
              <p:cNvPr id="304" name="Rectangle 303"/>
              <p:cNvSpPr/>
              <p:nvPr/>
            </p:nvSpPr>
            <p:spPr>
              <a:xfrm>
                <a:off x="10746784" y="8482973"/>
                <a:ext cx="261613" cy="3323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 smtClean="0"/>
                  <a:t>x</a:t>
                </a:r>
                <a:endParaRPr lang="en-GB" dirty="0"/>
              </a:p>
            </p:txBody>
          </p:sp>
          <p:sp>
            <p:nvSpPr>
              <p:cNvPr id="285" name="Oval 284"/>
              <p:cNvSpPr/>
              <p:nvPr/>
            </p:nvSpPr>
            <p:spPr>
              <a:xfrm>
                <a:off x="11322503" y="9266566"/>
                <a:ext cx="618952" cy="59131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4" name="Oval 283"/>
              <p:cNvSpPr/>
              <p:nvPr/>
            </p:nvSpPr>
            <p:spPr>
              <a:xfrm>
                <a:off x="11292587" y="8353496"/>
                <a:ext cx="618952" cy="59131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87" name="Straight Arrow Connector 286"/>
              <p:cNvCxnSpPr/>
              <p:nvPr/>
            </p:nvCxnSpPr>
            <p:spPr>
              <a:xfrm>
                <a:off x="11035994" y="9588771"/>
                <a:ext cx="29227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Arrow Connector 287"/>
              <p:cNvCxnSpPr/>
              <p:nvPr/>
            </p:nvCxnSpPr>
            <p:spPr>
              <a:xfrm>
                <a:off x="10997856" y="8665491"/>
                <a:ext cx="292272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9" name="TextBox 288"/>
                  <p:cNvSpPr txBox="1"/>
                  <p:nvPr/>
                </p:nvSpPr>
                <p:spPr>
                  <a:xfrm>
                    <a:off x="11380885" y="9360107"/>
                    <a:ext cx="495930" cy="3173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>
              <p:sp>
                <p:nvSpPr>
                  <p:cNvPr id="289" name="TextBox 2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80885" y="9360107"/>
                    <a:ext cx="495930" cy="317369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b="-15385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0" name="TextBox 289"/>
                  <p:cNvSpPr txBox="1"/>
                  <p:nvPr/>
                </p:nvSpPr>
                <p:spPr>
                  <a:xfrm>
                    <a:off x="11372715" y="8456161"/>
                    <a:ext cx="467787" cy="35266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>
              <p:sp>
                <p:nvSpPr>
                  <p:cNvPr id="290" name="TextBox 28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72715" y="8456161"/>
                    <a:ext cx="467787" cy="352669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b="-3448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3" name="Rectangle 302"/>
              <p:cNvSpPr/>
              <p:nvPr/>
            </p:nvSpPr>
            <p:spPr>
              <a:xfrm>
                <a:off x="10795450" y="9392354"/>
                <a:ext cx="266074" cy="317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 smtClean="0"/>
                  <a:t>y</a:t>
                </a:r>
                <a:endParaRPr lang="en-GB" dirty="0"/>
              </a:p>
            </p:txBody>
          </p:sp>
          <p:sp>
            <p:nvSpPr>
              <p:cNvPr id="305" name="TextBox 304"/>
              <p:cNvSpPr txBox="1"/>
              <p:nvPr/>
            </p:nvSpPr>
            <p:spPr>
              <a:xfrm>
                <a:off x="11022745" y="7834468"/>
                <a:ext cx="7068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Inputs</a:t>
                </a:r>
                <a:endParaRPr lang="en-GB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400" name="Elbow Connector 399"/>
            <p:cNvCxnSpPr>
              <a:stCxn id="485" idx="6"/>
            </p:cNvCxnSpPr>
            <p:nvPr/>
          </p:nvCxnSpPr>
          <p:spPr>
            <a:xfrm>
              <a:off x="14859595" y="6611038"/>
              <a:ext cx="851540" cy="76423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Elbow Connector 401"/>
            <p:cNvCxnSpPr/>
            <p:nvPr/>
          </p:nvCxnSpPr>
          <p:spPr>
            <a:xfrm flipV="1">
              <a:off x="14830472" y="9804863"/>
              <a:ext cx="917460" cy="88285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Elbow Connector 414"/>
            <p:cNvCxnSpPr>
              <a:stCxn id="499" idx="6"/>
            </p:cNvCxnSpPr>
            <p:nvPr/>
          </p:nvCxnSpPr>
          <p:spPr>
            <a:xfrm>
              <a:off x="17418965" y="7950280"/>
              <a:ext cx="519104" cy="40321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Elbow Connector 418"/>
            <p:cNvCxnSpPr/>
            <p:nvPr/>
          </p:nvCxnSpPr>
          <p:spPr>
            <a:xfrm flipV="1">
              <a:off x="17418965" y="8624498"/>
              <a:ext cx="519104" cy="44906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Elbow Connector 420"/>
            <p:cNvCxnSpPr/>
            <p:nvPr/>
          </p:nvCxnSpPr>
          <p:spPr>
            <a:xfrm flipV="1">
              <a:off x="14755507" y="7375915"/>
              <a:ext cx="959698" cy="944245"/>
            </a:xfrm>
            <a:prstGeom prst="bentConnector3">
              <a:avLst>
                <a:gd name="adj1" fmla="val 5496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Elbow Connector 427"/>
            <p:cNvCxnSpPr/>
            <p:nvPr/>
          </p:nvCxnSpPr>
          <p:spPr>
            <a:xfrm>
              <a:off x="14710145" y="9124983"/>
              <a:ext cx="1037787" cy="683639"/>
            </a:xfrm>
            <a:prstGeom prst="bentConnector3">
              <a:avLst>
                <a:gd name="adj1" fmla="val 5573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/>
            <p:cNvCxnSpPr/>
            <p:nvPr/>
          </p:nvCxnSpPr>
          <p:spPr>
            <a:xfrm flipH="1" flipV="1">
              <a:off x="14848756" y="10328980"/>
              <a:ext cx="211505" cy="12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/>
            <p:cNvCxnSpPr/>
            <p:nvPr/>
          </p:nvCxnSpPr>
          <p:spPr>
            <a:xfrm flipH="1">
              <a:off x="15058998" y="7369531"/>
              <a:ext cx="11370" cy="29606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/>
            <p:cNvCxnSpPr/>
            <p:nvPr/>
          </p:nvCxnSpPr>
          <p:spPr>
            <a:xfrm flipH="1">
              <a:off x="15070368" y="7373799"/>
              <a:ext cx="23360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/>
            <p:cNvCxnSpPr>
              <a:endCxn id="486" idx="2"/>
            </p:cNvCxnSpPr>
            <p:nvPr/>
          </p:nvCxnSpPr>
          <p:spPr>
            <a:xfrm flipH="1">
              <a:off x="14791289" y="6855957"/>
              <a:ext cx="175722" cy="20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/>
            <p:cNvCxnSpPr/>
            <p:nvPr/>
          </p:nvCxnSpPr>
          <p:spPr>
            <a:xfrm flipH="1" flipV="1">
              <a:off x="14965748" y="6856007"/>
              <a:ext cx="11370" cy="29606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/>
            <p:cNvCxnSpPr/>
            <p:nvPr/>
          </p:nvCxnSpPr>
          <p:spPr>
            <a:xfrm flipH="1">
              <a:off x="14977119" y="9804863"/>
              <a:ext cx="326850" cy="75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5" name="Oval 484"/>
            <p:cNvSpPr/>
            <p:nvPr/>
          </p:nvSpPr>
          <p:spPr>
            <a:xfrm>
              <a:off x="14792325" y="6581408"/>
              <a:ext cx="67270" cy="592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6" name="Oval 485"/>
            <p:cNvSpPr/>
            <p:nvPr/>
          </p:nvSpPr>
          <p:spPr>
            <a:xfrm>
              <a:off x="14791289" y="6828393"/>
              <a:ext cx="67270" cy="592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7" name="Oval 486"/>
            <p:cNvSpPr/>
            <p:nvPr/>
          </p:nvSpPr>
          <p:spPr>
            <a:xfrm>
              <a:off x="15245949" y="7347873"/>
              <a:ext cx="67270" cy="592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8" name="Oval 487"/>
            <p:cNvSpPr/>
            <p:nvPr/>
          </p:nvSpPr>
          <p:spPr>
            <a:xfrm>
              <a:off x="14724019" y="8290530"/>
              <a:ext cx="67270" cy="592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9" name="Oval 488"/>
            <p:cNvSpPr/>
            <p:nvPr/>
          </p:nvSpPr>
          <p:spPr>
            <a:xfrm>
              <a:off x="14679258" y="9103193"/>
              <a:ext cx="67270" cy="592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0" name="Oval 489"/>
            <p:cNvSpPr/>
            <p:nvPr/>
          </p:nvSpPr>
          <p:spPr>
            <a:xfrm>
              <a:off x="15263407" y="9776097"/>
              <a:ext cx="67270" cy="592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1" name="Oval 490"/>
            <p:cNvSpPr/>
            <p:nvPr/>
          </p:nvSpPr>
          <p:spPr>
            <a:xfrm>
              <a:off x="14806211" y="10667149"/>
              <a:ext cx="67270" cy="592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2" name="Oval 491"/>
            <p:cNvSpPr/>
            <p:nvPr/>
          </p:nvSpPr>
          <p:spPr>
            <a:xfrm>
              <a:off x="14801557" y="10299350"/>
              <a:ext cx="67270" cy="592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8" name="Oval 497"/>
            <p:cNvSpPr/>
            <p:nvPr/>
          </p:nvSpPr>
          <p:spPr>
            <a:xfrm>
              <a:off x="17351695" y="9043934"/>
              <a:ext cx="67270" cy="592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9" name="Oval 498"/>
            <p:cNvSpPr/>
            <p:nvPr/>
          </p:nvSpPr>
          <p:spPr>
            <a:xfrm>
              <a:off x="17351695" y="7920650"/>
              <a:ext cx="67270" cy="592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23" name="Elbow Connector 522"/>
            <p:cNvCxnSpPr/>
            <p:nvPr/>
          </p:nvCxnSpPr>
          <p:spPr>
            <a:xfrm flipV="1">
              <a:off x="12109406" y="8810500"/>
              <a:ext cx="859852" cy="483760"/>
            </a:xfrm>
            <a:prstGeom prst="bentConnector3">
              <a:avLst>
                <a:gd name="adj1" fmla="val 4778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Elbow Connector 524"/>
            <p:cNvCxnSpPr/>
            <p:nvPr/>
          </p:nvCxnSpPr>
          <p:spPr>
            <a:xfrm>
              <a:off x="12091475" y="8371165"/>
              <a:ext cx="877783" cy="43091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Elbow Connector 526"/>
            <p:cNvCxnSpPr/>
            <p:nvPr/>
          </p:nvCxnSpPr>
          <p:spPr>
            <a:xfrm rot="5400000" flipH="1" flipV="1">
              <a:off x="12024648" y="7461719"/>
              <a:ext cx="1459844" cy="456013"/>
            </a:xfrm>
            <a:prstGeom prst="bentConnector3">
              <a:avLst>
                <a:gd name="adj1" fmla="val 10024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Elbow Connector 565"/>
            <p:cNvCxnSpPr/>
            <p:nvPr/>
          </p:nvCxnSpPr>
          <p:spPr>
            <a:xfrm rot="16200000" flipH="1">
              <a:off x="11954488" y="9864565"/>
              <a:ext cx="1548240" cy="422220"/>
            </a:xfrm>
            <a:prstGeom prst="bentConnector3">
              <a:avLst>
                <a:gd name="adj1" fmla="val 10014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1" name="Oval 590"/>
            <p:cNvSpPr/>
            <p:nvPr/>
          </p:nvSpPr>
          <p:spPr>
            <a:xfrm>
              <a:off x="12057675" y="8343079"/>
              <a:ext cx="67270" cy="592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2" name="Oval 591"/>
            <p:cNvSpPr/>
            <p:nvPr/>
          </p:nvSpPr>
          <p:spPr>
            <a:xfrm>
              <a:off x="12496646" y="8353496"/>
              <a:ext cx="67270" cy="592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3" name="Oval 592"/>
            <p:cNvSpPr/>
            <p:nvPr/>
          </p:nvSpPr>
          <p:spPr>
            <a:xfrm>
              <a:off x="12082343" y="9264630"/>
              <a:ext cx="67270" cy="592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4" name="Oval 593"/>
            <p:cNvSpPr/>
            <p:nvPr/>
          </p:nvSpPr>
          <p:spPr>
            <a:xfrm>
              <a:off x="12480921" y="9269001"/>
              <a:ext cx="67270" cy="592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5" name="Oval 594"/>
            <p:cNvSpPr/>
            <p:nvPr/>
          </p:nvSpPr>
          <p:spPr>
            <a:xfrm>
              <a:off x="12499372" y="8784696"/>
              <a:ext cx="67270" cy="592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56" name="Group 655"/>
          <p:cNvGrpSpPr/>
          <p:nvPr/>
        </p:nvGrpSpPr>
        <p:grpSpPr>
          <a:xfrm>
            <a:off x="966709" y="22219677"/>
            <a:ext cx="14184253" cy="5703319"/>
            <a:chOff x="886115" y="21592911"/>
            <a:chExt cx="14184253" cy="5703319"/>
          </a:xfrm>
        </p:grpSpPr>
        <p:pic>
          <p:nvPicPr>
            <p:cNvPr id="596" name="Picture 595"/>
            <p:cNvPicPr>
              <a:picLocks noChangeAspect="1"/>
            </p:cNvPicPr>
            <p:nvPr/>
          </p:nvPicPr>
          <p:blipFill rotWithShape="1">
            <a:blip r:embed="rId26"/>
            <a:srcRect l="21412" r="21111"/>
            <a:stretch/>
          </p:blipFill>
          <p:spPr>
            <a:xfrm>
              <a:off x="3568903" y="22720257"/>
              <a:ext cx="6066047" cy="3441911"/>
            </a:xfrm>
            <a:prstGeom prst="rect">
              <a:avLst/>
            </a:prstGeom>
          </p:spPr>
        </p:pic>
        <p:sp>
          <p:nvSpPr>
            <p:cNvPr id="597" name="TextBox 596"/>
            <p:cNvSpPr txBox="1"/>
            <p:nvPr/>
          </p:nvSpPr>
          <p:spPr>
            <a:xfrm>
              <a:off x="1694206" y="21788471"/>
              <a:ext cx="7755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/>
                <a:t>Input</a:t>
              </a:r>
              <a:endParaRPr lang="en-GB" sz="2000" dirty="0"/>
            </a:p>
          </p:txBody>
        </p:sp>
        <p:sp>
          <p:nvSpPr>
            <p:cNvPr id="598" name="Rectangle 597"/>
            <p:cNvSpPr/>
            <p:nvPr/>
          </p:nvSpPr>
          <p:spPr>
            <a:xfrm>
              <a:off x="10806504" y="21631766"/>
              <a:ext cx="8258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smtClean="0"/>
                <a:t>output</a:t>
              </a:r>
              <a:endParaRPr lang="en-GB" dirty="0"/>
            </a:p>
          </p:txBody>
        </p:sp>
        <p:pic>
          <p:nvPicPr>
            <p:cNvPr id="601" name="Picture 600"/>
            <p:cNvPicPr>
              <a:picLocks noChangeAspect="1"/>
            </p:cNvPicPr>
            <p:nvPr/>
          </p:nvPicPr>
          <p:blipFill rotWithShape="1"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251" t="27516" r="9652" b="25190"/>
            <a:stretch/>
          </p:blipFill>
          <p:spPr>
            <a:xfrm>
              <a:off x="12794698" y="22211211"/>
              <a:ext cx="1987677" cy="1997234"/>
            </a:xfrm>
            <a:prstGeom prst="rect">
              <a:avLst/>
            </a:prstGeom>
          </p:spPr>
        </p:pic>
        <p:pic>
          <p:nvPicPr>
            <p:cNvPr id="602" name="Picture 601"/>
            <p:cNvPicPr>
              <a:picLocks noChangeAspect="1"/>
            </p:cNvPicPr>
            <p:nvPr/>
          </p:nvPicPr>
          <p:blipFill rotWithShape="1"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053" t="27345" r="9355" b="24878"/>
            <a:stretch/>
          </p:blipFill>
          <p:spPr>
            <a:xfrm>
              <a:off x="12822398" y="24969063"/>
              <a:ext cx="2074928" cy="2063891"/>
            </a:xfrm>
            <a:prstGeom prst="rect">
              <a:avLst/>
            </a:prstGeom>
          </p:spPr>
        </p:pic>
        <p:pic>
          <p:nvPicPr>
            <p:cNvPr id="603" name="Picture 602"/>
            <p:cNvPicPr>
              <a:picLocks noChangeAspect="1"/>
            </p:cNvPicPr>
            <p:nvPr/>
          </p:nvPicPr>
          <p:blipFill rotWithShape="1"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508" t="27412" r="36700" b="25068"/>
            <a:stretch/>
          </p:blipFill>
          <p:spPr>
            <a:xfrm>
              <a:off x="10156189" y="22211211"/>
              <a:ext cx="2031421" cy="1993450"/>
            </a:xfrm>
            <a:prstGeom prst="rect">
              <a:avLst/>
            </a:prstGeom>
          </p:spPr>
        </p:pic>
        <p:pic>
          <p:nvPicPr>
            <p:cNvPr id="604" name="Picture 603"/>
            <p:cNvPicPr>
              <a:picLocks noChangeAspect="1"/>
            </p:cNvPicPr>
            <p:nvPr/>
          </p:nvPicPr>
          <p:blipFill rotWithShape="1"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33" t="27294" r="64206" b="25187"/>
            <a:stretch/>
          </p:blipFill>
          <p:spPr>
            <a:xfrm>
              <a:off x="1032271" y="22252941"/>
              <a:ext cx="1985601" cy="1966869"/>
            </a:xfrm>
            <a:prstGeom prst="rect">
              <a:avLst/>
            </a:prstGeom>
          </p:spPr>
        </p:pic>
        <p:pic>
          <p:nvPicPr>
            <p:cNvPr id="605" name="Picture 604"/>
            <p:cNvPicPr>
              <a:picLocks noChangeAspect="1"/>
            </p:cNvPicPr>
            <p:nvPr/>
          </p:nvPicPr>
          <p:blipFill rotWithShape="1"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912" t="27446" r="36758" b="24777"/>
            <a:stretch/>
          </p:blipFill>
          <p:spPr>
            <a:xfrm>
              <a:off x="10198922" y="24969063"/>
              <a:ext cx="2033853" cy="2044787"/>
            </a:xfrm>
            <a:prstGeom prst="rect">
              <a:avLst/>
            </a:prstGeom>
          </p:spPr>
        </p:pic>
        <p:pic>
          <p:nvPicPr>
            <p:cNvPr id="606" name="Picture 605"/>
            <p:cNvPicPr>
              <a:picLocks noChangeAspect="1"/>
            </p:cNvPicPr>
            <p:nvPr/>
          </p:nvPicPr>
          <p:blipFill rotWithShape="1"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16" t="27317" r="64162" b="24905"/>
            <a:stretch/>
          </p:blipFill>
          <p:spPr>
            <a:xfrm>
              <a:off x="1060832" y="24941697"/>
              <a:ext cx="1955363" cy="1934671"/>
            </a:xfrm>
            <a:prstGeom prst="rect">
              <a:avLst/>
            </a:prstGeom>
          </p:spPr>
        </p:pic>
        <p:sp>
          <p:nvSpPr>
            <p:cNvPr id="607" name="Rectangle 606"/>
            <p:cNvSpPr/>
            <p:nvPr/>
          </p:nvSpPr>
          <p:spPr>
            <a:xfrm>
              <a:off x="12969258" y="21635886"/>
              <a:ext cx="145879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smtClean="0"/>
                <a:t>Target output</a:t>
              </a:r>
              <a:endParaRPr lang="en-GB" dirty="0"/>
            </a:p>
          </p:txBody>
        </p:sp>
        <p:cxnSp>
          <p:nvCxnSpPr>
            <p:cNvPr id="609" name="Straight Connector 608"/>
            <p:cNvCxnSpPr/>
            <p:nvPr/>
          </p:nvCxnSpPr>
          <p:spPr>
            <a:xfrm>
              <a:off x="9986932" y="21667805"/>
              <a:ext cx="2767" cy="561839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/>
            <p:cNvCxnSpPr/>
            <p:nvPr/>
          </p:nvCxnSpPr>
          <p:spPr>
            <a:xfrm>
              <a:off x="12313545" y="21631766"/>
              <a:ext cx="78569" cy="56474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/>
            <p:cNvCxnSpPr/>
            <p:nvPr/>
          </p:nvCxnSpPr>
          <p:spPr>
            <a:xfrm>
              <a:off x="15012277" y="21592911"/>
              <a:ext cx="58091" cy="56669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/>
            <p:cNvCxnSpPr/>
            <p:nvPr/>
          </p:nvCxnSpPr>
          <p:spPr>
            <a:xfrm>
              <a:off x="12618749" y="21592911"/>
              <a:ext cx="63857" cy="56863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Straight Connector 653"/>
            <p:cNvCxnSpPr/>
            <p:nvPr/>
          </p:nvCxnSpPr>
          <p:spPr>
            <a:xfrm>
              <a:off x="3203349" y="21638793"/>
              <a:ext cx="2767" cy="561839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Straight Connector 654"/>
            <p:cNvCxnSpPr/>
            <p:nvPr/>
          </p:nvCxnSpPr>
          <p:spPr>
            <a:xfrm>
              <a:off x="886115" y="21677835"/>
              <a:ext cx="2767" cy="561839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9" name="Straight Connector 658"/>
          <p:cNvCxnSpPr/>
          <p:nvPr/>
        </p:nvCxnSpPr>
        <p:spPr>
          <a:xfrm>
            <a:off x="10089186" y="25168443"/>
            <a:ext cx="2326613" cy="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Straight Connector 659"/>
          <p:cNvCxnSpPr/>
          <p:nvPr/>
        </p:nvCxnSpPr>
        <p:spPr>
          <a:xfrm>
            <a:off x="12741101" y="25147007"/>
            <a:ext cx="2326613" cy="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Straight Connector 660"/>
          <p:cNvCxnSpPr/>
          <p:nvPr/>
        </p:nvCxnSpPr>
        <p:spPr>
          <a:xfrm>
            <a:off x="999284" y="25176036"/>
            <a:ext cx="2326613" cy="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3" name="TextBox 662"/>
          <p:cNvSpPr txBox="1"/>
          <p:nvPr/>
        </p:nvSpPr>
        <p:spPr>
          <a:xfrm>
            <a:off x="13940456" y="5304371"/>
            <a:ext cx="4785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Figures depicting the learning progress of each neuron</a:t>
            </a:r>
            <a:endParaRPr lang="en-GB" sz="1600" b="1" dirty="0"/>
          </a:p>
        </p:txBody>
      </p:sp>
      <p:sp>
        <p:nvSpPr>
          <p:cNvPr id="664" name="TextBox 663"/>
          <p:cNvSpPr txBox="1"/>
          <p:nvPr/>
        </p:nvSpPr>
        <p:spPr>
          <a:xfrm>
            <a:off x="18561074" y="7355945"/>
            <a:ext cx="1231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Output layer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6" name="TextBox 665"/>
          <p:cNvSpPr txBox="1"/>
          <p:nvPr/>
        </p:nvSpPr>
        <p:spPr>
          <a:xfrm>
            <a:off x="16049927" y="6411434"/>
            <a:ext cx="1353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Hidden layer 2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8" name="TextBox 667"/>
          <p:cNvSpPr txBox="1"/>
          <p:nvPr/>
        </p:nvSpPr>
        <p:spPr>
          <a:xfrm>
            <a:off x="13226057" y="5892618"/>
            <a:ext cx="1452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Hidden layer </a:t>
            </a:r>
            <a:r>
              <a:rPr lang="en-GB" sz="1400" dirty="0" smtClean="0"/>
              <a:t>1</a:t>
            </a:r>
            <a:endParaRPr lang="en-GB" sz="1400" dirty="0"/>
          </a:p>
        </p:txBody>
      </p:sp>
      <p:sp>
        <p:nvSpPr>
          <p:cNvPr id="669" name="TextBox 668"/>
          <p:cNvSpPr txBox="1"/>
          <p:nvPr/>
        </p:nvSpPr>
        <p:spPr>
          <a:xfrm>
            <a:off x="943567" y="17740664"/>
            <a:ext cx="428826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Above, colour magnitudes of main sequence stars collected from the Sloane Digital Sky Survey (SDSS) has been plotted using the </a:t>
            </a:r>
            <a:r>
              <a:rPr lang="en-GB" sz="1600" dirty="0" err="1" smtClean="0"/>
              <a:t>AstroML</a:t>
            </a:r>
            <a:r>
              <a:rPr lang="en-GB" sz="1600" dirty="0" smtClean="0"/>
              <a:t> module. We aimed to use a neural network to separate variable RR </a:t>
            </a:r>
            <a:r>
              <a:rPr lang="en-GB" sz="1600" dirty="0" err="1" smtClean="0"/>
              <a:t>Lyrae</a:t>
            </a:r>
            <a:r>
              <a:rPr lang="en-GB" sz="1600" dirty="0" smtClean="0"/>
              <a:t> stars from non-variable main sequence stars. We trained the model on a large subset of the labelled stars in the dataset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7765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4338</TotalTime>
  <Words>223</Words>
  <Application>Microsoft Office PowerPoint</Application>
  <PresentationFormat>Custom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Rounded MT Bold</vt:lpstr>
      <vt:lpstr>Calibri</vt:lpstr>
      <vt:lpstr>Calibri Light</vt:lpstr>
      <vt:lpstr>Cambria Math</vt:lpstr>
      <vt:lpstr>Office Theme</vt:lpstr>
      <vt:lpstr>PowerPoint Presentation</vt:lpstr>
    </vt:vector>
  </TitlesOfParts>
  <Company>STFC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Redpath, Emily (null,RAL,SC)</dc:creator>
  <cp:lastModifiedBy>Redpath, Emily (null,RAL,SC)</cp:lastModifiedBy>
  <cp:revision>42</cp:revision>
  <dcterms:created xsi:type="dcterms:W3CDTF">2018-08-28T14:44:27Z</dcterms:created>
  <dcterms:modified xsi:type="dcterms:W3CDTF">2018-08-31T15:03:25Z</dcterms:modified>
</cp:coreProperties>
</file>