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6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5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55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377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29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50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9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68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8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7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7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4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7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3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1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0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7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4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" y="1612795"/>
            <a:ext cx="11704320" cy="1825096"/>
          </a:xfrm>
        </p:spPr>
        <p:txBody>
          <a:bodyPr/>
          <a:lstStyle/>
          <a:p>
            <a:r>
              <a:rPr lang="en-GB" dirty="0" smtClean="0"/>
              <a:t>Building a neural network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26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070" y="477267"/>
            <a:ext cx="8610600" cy="1293028"/>
          </a:xfrm>
        </p:spPr>
        <p:txBody>
          <a:bodyPr/>
          <a:lstStyle/>
          <a:p>
            <a:r>
              <a:rPr lang="en-GB" dirty="0" smtClean="0"/>
              <a:t>Neurons</a:t>
            </a:r>
            <a:endParaRPr lang="en-GB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8070100" y="2122457"/>
            <a:ext cx="3246120" cy="1324246"/>
            <a:chOff x="2091690" y="5150306"/>
            <a:chExt cx="3246120" cy="1324246"/>
          </a:xfrm>
        </p:grpSpPr>
        <p:sp>
          <p:nvSpPr>
            <p:cNvPr id="171" name="Oval 170"/>
            <p:cNvSpPr/>
            <p:nvPr/>
          </p:nvSpPr>
          <p:spPr>
            <a:xfrm>
              <a:off x="2091690" y="5150306"/>
              <a:ext cx="1078230" cy="10676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2180272" y="5335106"/>
                  <a:ext cx="810578" cy="7974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3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0272" y="5335106"/>
                  <a:ext cx="810578" cy="79746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Straight Arrow Connector 171"/>
            <p:cNvCxnSpPr/>
            <p:nvPr/>
          </p:nvCxnSpPr>
          <p:spPr>
            <a:xfrm flipH="1" flipV="1">
              <a:off x="2630805" y="6012180"/>
              <a:ext cx="532447" cy="20574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 flipH="1">
              <a:off x="2937510" y="5335106"/>
              <a:ext cx="617220" cy="161059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3554730" y="5150306"/>
              <a:ext cx="1783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Layer number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163252" y="6105220"/>
              <a:ext cx="1449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Unit number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506701" y="2307123"/>
            <a:ext cx="8717829" cy="4289323"/>
            <a:chOff x="3169920" y="906255"/>
            <a:chExt cx="8717829" cy="4289323"/>
          </a:xfrm>
        </p:grpSpPr>
        <p:grpSp>
          <p:nvGrpSpPr>
            <p:cNvPr id="169" name="Group 168"/>
            <p:cNvGrpSpPr/>
            <p:nvPr/>
          </p:nvGrpSpPr>
          <p:grpSpPr>
            <a:xfrm>
              <a:off x="3169920" y="906255"/>
              <a:ext cx="7882890" cy="3821074"/>
              <a:chOff x="2895600" y="1854945"/>
              <a:chExt cx="7882890" cy="382107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658552" y="5051179"/>
                <a:ext cx="613410" cy="62484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658552" y="2923412"/>
                <a:ext cx="613410" cy="62484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665220" y="4034265"/>
                <a:ext cx="613410" cy="62484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Straight Arrow Connector 14"/>
              <p:cNvCxnSpPr>
                <a:endCxn id="10" idx="2"/>
              </p:cNvCxnSpPr>
              <p:nvPr/>
            </p:nvCxnSpPr>
            <p:spPr>
              <a:xfrm>
                <a:off x="2895600" y="2167365"/>
                <a:ext cx="7696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2895600" y="5375029"/>
                <a:ext cx="7696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895600" y="4346685"/>
                <a:ext cx="7696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895600" y="3235832"/>
                <a:ext cx="7696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up 41"/>
              <p:cNvGrpSpPr/>
              <p:nvPr/>
            </p:nvGrpSpPr>
            <p:grpSpPr>
              <a:xfrm>
                <a:off x="3665220" y="1854945"/>
                <a:ext cx="613410" cy="624840"/>
                <a:chOff x="3665220" y="1854945"/>
                <a:chExt cx="613410" cy="62484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3665220" y="1854945"/>
                  <a:ext cx="613410" cy="62484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3732848" y="1925193"/>
                      <a:ext cx="4914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32848" y="1925193"/>
                      <a:ext cx="49149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6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732848" y="5152738"/>
                    <a:ext cx="49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2848" y="5152738"/>
                    <a:ext cx="49149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742139" y="4119632"/>
                    <a:ext cx="49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2139" y="4119632"/>
                    <a:ext cx="49149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732848" y="3015885"/>
                    <a:ext cx="49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2848" y="3015885"/>
                    <a:ext cx="49149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3" name="Group 42"/>
              <p:cNvGrpSpPr/>
              <p:nvPr/>
            </p:nvGrpSpPr>
            <p:grpSpPr>
              <a:xfrm>
                <a:off x="6221552" y="1868543"/>
                <a:ext cx="613410" cy="624840"/>
                <a:chOff x="3665220" y="1854945"/>
                <a:chExt cx="613410" cy="62484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3665220" y="1854945"/>
                  <a:ext cx="613410" cy="62484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3719512" y="1958689"/>
                      <a:ext cx="491490" cy="43826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19512" y="1958689"/>
                      <a:ext cx="491490" cy="43826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12500" b="-2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7" name="Oval 46"/>
              <p:cNvSpPr/>
              <p:nvPr/>
            </p:nvSpPr>
            <p:spPr>
              <a:xfrm>
                <a:off x="6198000" y="2943272"/>
                <a:ext cx="613410" cy="62484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221552" y="4034265"/>
                <a:ext cx="613410" cy="62484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272548" y="5016515"/>
                <a:ext cx="613410" cy="62484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6313347" y="5100425"/>
                    <a:ext cx="491490" cy="4379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3347" y="5100425"/>
                    <a:ext cx="491490" cy="43794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2500" b="-277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6275844" y="4127702"/>
                    <a:ext cx="491490" cy="439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5844" y="4127702"/>
                    <a:ext cx="491490" cy="43992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2500" b="-277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6234185" y="3033111"/>
                    <a:ext cx="491490" cy="4385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4185" y="3033111"/>
                    <a:ext cx="491490" cy="43851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2500" b="-277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Oval 57"/>
              <p:cNvSpPr/>
              <p:nvPr/>
            </p:nvSpPr>
            <p:spPr>
              <a:xfrm>
                <a:off x="8624837" y="3345320"/>
                <a:ext cx="613410" cy="62484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9" name="Straight Arrow Connector 58"/>
              <p:cNvCxnSpPr>
                <a:stCxn id="12" idx="6"/>
              </p:cNvCxnSpPr>
              <p:nvPr/>
            </p:nvCxnSpPr>
            <p:spPr>
              <a:xfrm flipV="1">
                <a:off x="4271962" y="3235304"/>
                <a:ext cx="1863319" cy="52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6800891" y="2294525"/>
                <a:ext cx="1823946" cy="11489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11" idx="6"/>
                <a:endCxn id="53" idx="2"/>
              </p:cNvCxnSpPr>
              <p:nvPr/>
            </p:nvCxnSpPr>
            <p:spPr>
              <a:xfrm flipV="1">
                <a:off x="4271962" y="5328935"/>
                <a:ext cx="2000586" cy="346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endCxn id="50" idx="2"/>
              </p:cNvCxnSpPr>
              <p:nvPr/>
            </p:nvCxnSpPr>
            <p:spPr>
              <a:xfrm>
                <a:off x="4271962" y="4342350"/>
                <a:ext cx="1949590" cy="43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10" idx="6"/>
                <a:endCxn id="44" idx="2"/>
              </p:cNvCxnSpPr>
              <p:nvPr/>
            </p:nvCxnSpPr>
            <p:spPr>
              <a:xfrm>
                <a:off x="4278630" y="2167365"/>
                <a:ext cx="1942922" cy="13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4151473" y="2414535"/>
                <a:ext cx="2212811" cy="26348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4243384" y="2343723"/>
                <a:ext cx="2006519" cy="17806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4287057" y="2267038"/>
                <a:ext cx="1945425" cy="7630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4224338" y="3426153"/>
                <a:ext cx="2097051" cy="17389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4266250" y="3345320"/>
                <a:ext cx="1928378" cy="8801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278528" y="2295877"/>
                <a:ext cx="1942034" cy="79292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44" idx="3"/>
              </p:cNvCxnSpPr>
              <p:nvPr/>
            </p:nvCxnSpPr>
            <p:spPr>
              <a:xfrm flipV="1">
                <a:off x="4259684" y="2401877"/>
                <a:ext cx="2051700" cy="28511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4266250" y="4447811"/>
                <a:ext cx="1972419" cy="7743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V="1">
                <a:off x="4294216" y="3375121"/>
                <a:ext cx="1882335" cy="9072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V="1">
                <a:off x="4275334" y="2344765"/>
                <a:ext cx="1957148" cy="18487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stCxn id="47" idx="6"/>
              </p:cNvCxnSpPr>
              <p:nvPr/>
            </p:nvCxnSpPr>
            <p:spPr>
              <a:xfrm>
                <a:off x="6811410" y="3255692"/>
                <a:ext cx="1779870" cy="3124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4287057" y="4488964"/>
                <a:ext cx="1932591" cy="8212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endCxn id="47" idx="3"/>
              </p:cNvCxnSpPr>
              <p:nvPr/>
            </p:nvCxnSpPr>
            <p:spPr>
              <a:xfrm flipV="1">
                <a:off x="4275015" y="3476606"/>
                <a:ext cx="2012817" cy="18249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>
                <a:stCxn id="50" idx="6"/>
              </p:cNvCxnSpPr>
              <p:nvPr/>
            </p:nvCxnSpPr>
            <p:spPr>
              <a:xfrm flipV="1">
                <a:off x="6834962" y="3800894"/>
                <a:ext cx="1756318" cy="5457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6887862" y="3925522"/>
                <a:ext cx="1736975" cy="1433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>
                <a:off x="9271804" y="3657740"/>
                <a:ext cx="101519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10287000" y="3467062"/>
                    <a:ext cx="49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𝜗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68" name="TextBox 1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87000" y="3467062"/>
                    <a:ext cx="49149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8750" b="-327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3" name="Straight Connector 182"/>
            <p:cNvCxnSpPr/>
            <p:nvPr/>
          </p:nvCxnSpPr>
          <p:spPr>
            <a:xfrm flipV="1">
              <a:off x="10556154" y="2884585"/>
              <a:ext cx="245745" cy="118324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9224559" y="3983771"/>
                  <a:ext cx="2663190" cy="1211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is the matrix of weights that control the function which maps layer j to layer j+1</a:t>
                  </a:r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4559" y="3983771"/>
                  <a:ext cx="2663190" cy="1211807"/>
                </a:xfrm>
                <a:prstGeom prst="rect">
                  <a:avLst/>
                </a:prstGeom>
                <a:blipFill>
                  <a:blip r:embed="rId12"/>
                  <a:stretch>
                    <a:fillRect l="-1831" t="-1508" b="-703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/>
              <p:cNvSpPr txBox="1"/>
              <p:nvPr/>
            </p:nvSpPr>
            <p:spPr>
              <a:xfrm>
                <a:off x="779594" y="1635146"/>
                <a:ext cx="19659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always one (bias variable)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94" y="1635146"/>
                <a:ext cx="1965960" cy="646331"/>
              </a:xfrm>
              <a:prstGeom prst="rect">
                <a:avLst/>
              </a:prstGeom>
              <a:blipFill>
                <a:blip r:embed="rId13"/>
                <a:stretch>
                  <a:fillRect l="-2795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1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127582" y="57878"/>
                <a:ext cx="8610600" cy="1293028"/>
              </a:xfrm>
            </p:spPr>
            <p:txBody>
              <a:bodyPr/>
              <a:lstStyle/>
              <a:p>
                <a:r>
                  <a:rPr lang="en-GB" dirty="0" smtClean="0"/>
                  <a:t>How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dirty="0" smtClean="0"/>
                  <a:t> Calculated? </a:t>
                </a:r>
                <a:endParaRPr lang="en-GB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27582" y="57878"/>
                <a:ext cx="8610600" cy="1293028"/>
              </a:xfrm>
              <a:blipFill>
                <a:blip r:embed="rId2"/>
                <a:stretch>
                  <a:fillRect r="-4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9154" y="3284960"/>
                <a:ext cx="7109460" cy="7886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9154" y="3284960"/>
                <a:ext cx="7109460" cy="78867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198767" y="3793686"/>
            <a:ext cx="6446520" cy="1083603"/>
            <a:chOff x="915447" y="3117381"/>
            <a:chExt cx="6446520" cy="1083603"/>
          </a:xfrm>
        </p:grpSpPr>
        <p:sp>
          <p:nvSpPr>
            <p:cNvPr id="4" name="Right Brace 3"/>
            <p:cNvSpPr/>
            <p:nvPr/>
          </p:nvSpPr>
          <p:spPr>
            <a:xfrm rot="5400000">
              <a:off x="4517802" y="749466"/>
              <a:ext cx="476250" cy="5212080"/>
            </a:xfrm>
            <a:prstGeom prst="rightBrace">
              <a:avLst>
                <a:gd name="adj1" fmla="val 100325"/>
                <a:gd name="adj2" fmla="val 4757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86380" y="3516192"/>
              <a:ext cx="2171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Linear combination of inputs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1532667" y="3158953"/>
              <a:ext cx="379095" cy="478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15447" y="3554653"/>
              <a:ext cx="1234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Activation function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64" y="4761389"/>
            <a:ext cx="2498506" cy="16789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53262" y="5231555"/>
            <a:ext cx="120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(Sigmoid)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337232" y="3793686"/>
            <a:ext cx="3252788" cy="1324246"/>
            <a:chOff x="2085022" y="5150306"/>
            <a:chExt cx="3252788" cy="1324246"/>
          </a:xfrm>
        </p:grpSpPr>
        <p:sp>
          <p:nvSpPr>
            <p:cNvPr id="13" name="Oval 12"/>
            <p:cNvSpPr/>
            <p:nvPr/>
          </p:nvSpPr>
          <p:spPr>
            <a:xfrm>
              <a:off x="2085022" y="5185212"/>
              <a:ext cx="1078230" cy="10676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180272" y="5335106"/>
                  <a:ext cx="810578" cy="7974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3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0272" y="5335106"/>
                  <a:ext cx="810578" cy="79746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 flipV="1">
              <a:off x="2630805" y="6012180"/>
              <a:ext cx="532447" cy="20574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2937510" y="5335106"/>
              <a:ext cx="617220" cy="161059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554730" y="5150306"/>
              <a:ext cx="1783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Layer number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63252" y="6105220"/>
              <a:ext cx="1449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Unit number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7228506" y="1654830"/>
                <a:ext cx="4087209" cy="5514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GB" sz="2400" i="1"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GB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506" y="1654830"/>
                <a:ext cx="4087209" cy="5514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1851230" y="1699715"/>
                <a:ext cx="31425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230" y="1699715"/>
                <a:ext cx="3142527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46304" y="1774704"/>
            <a:ext cx="130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Input array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71157" y="1760528"/>
            <a:ext cx="165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Weights array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24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280" y="429766"/>
            <a:ext cx="8808720" cy="1293028"/>
          </a:xfrm>
        </p:spPr>
        <p:txBody>
          <a:bodyPr/>
          <a:lstStyle/>
          <a:p>
            <a:r>
              <a:rPr lang="en-GB" dirty="0" smtClean="0"/>
              <a:t>How is the output calculated?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7909393" y="1851851"/>
            <a:ext cx="2153653" cy="624840"/>
            <a:chOff x="6235938" y="3797498"/>
            <a:chExt cx="2153653" cy="624840"/>
          </a:xfrm>
        </p:grpSpPr>
        <p:sp>
          <p:nvSpPr>
            <p:cNvPr id="4" name="Oval 3"/>
            <p:cNvSpPr/>
            <p:nvPr/>
          </p:nvSpPr>
          <p:spPr>
            <a:xfrm>
              <a:off x="6235938" y="3797498"/>
              <a:ext cx="613410" cy="6248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6882905" y="4109918"/>
              <a:ext cx="10151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898101" y="3919240"/>
                  <a:ext cx="49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8101" y="3919240"/>
                  <a:ext cx="491490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7407" b="-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519846" y="1810379"/>
                <a:ext cx="5276188" cy="5514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846" y="1810379"/>
                <a:ext cx="5276188" cy="551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7284711" y="2936371"/>
            <a:ext cx="3855162" cy="2668288"/>
            <a:chOff x="720649" y="3520359"/>
            <a:chExt cx="3855162" cy="2668288"/>
          </a:xfrm>
        </p:grpSpPr>
        <p:cxnSp>
          <p:nvCxnSpPr>
            <p:cNvPr id="9" name="Straight Arrow Connector 8"/>
            <p:cNvCxnSpPr>
              <a:endCxn id="14" idx="3"/>
            </p:cNvCxnSpPr>
            <p:nvPr/>
          </p:nvCxnSpPr>
          <p:spPr>
            <a:xfrm flipV="1">
              <a:off x="939083" y="5251850"/>
              <a:ext cx="1572907" cy="9367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21681" y="5091853"/>
              <a:ext cx="1483075" cy="2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921681" y="3916526"/>
              <a:ext cx="1518834" cy="9649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2422158" y="4718516"/>
              <a:ext cx="2153653" cy="624840"/>
              <a:chOff x="6235938" y="3797498"/>
              <a:chExt cx="2153653" cy="62484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235938" y="3797498"/>
                <a:ext cx="613410" cy="62484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6882905" y="4109918"/>
                <a:ext cx="101519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898101" y="3919240"/>
                    <a:ext cx="49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𝜗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8101" y="3919240"/>
                    <a:ext cx="49149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8750" b="-327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/>
                <p:cNvSpPr/>
                <p:nvPr/>
              </p:nvSpPr>
              <p:spPr>
                <a:xfrm>
                  <a:off x="796424" y="3520359"/>
                  <a:ext cx="640239" cy="4367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𝜗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424" y="3520359"/>
                  <a:ext cx="640239" cy="436723"/>
                </a:xfrm>
                <a:prstGeom prst="rect">
                  <a:avLst/>
                </a:prstGeom>
                <a:blipFill>
                  <a:blip r:embed="rId5"/>
                  <a:stretch>
                    <a:fillRect b="-28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/>
                <p:cNvSpPr/>
                <p:nvPr/>
              </p:nvSpPr>
              <p:spPr>
                <a:xfrm>
                  <a:off x="720649" y="5638333"/>
                  <a:ext cx="640240" cy="4367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𝜗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649" y="5638333"/>
                  <a:ext cx="640240" cy="436723"/>
                </a:xfrm>
                <a:prstGeom prst="rect">
                  <a:avLst/>
                </a:prstGeom>
                <a:blipFill>
                  <a:blip r:embed="rId6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/>
                <p:cNvSpPr/>
                <p:nvPr/>
              </p:nvSpPr>
              <p:spPr>
                <a:xfrm>
                  <a:off x="735677" y="4563832"/>
                  <a:ext cx="640239" cy="4367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𝜗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77" y="4563832"/>
                  <a:ext cx="640239" cy="436723"/>
                </a:xfrm>
                <a:prstGeom prst="rect">
                  <a:avLst/>
                </a:prstGeom>
                <a:blipFill>
                  <a:blip r:embed="rId7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440515" y="3797259"/>
                  <a:ext cx="2034083" cy="288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𝜗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=[−30, 20, 20]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515" y="3797259"/>
                  <a:ext cx="2034083" cy="288797"/>
                </a:xfrm>
                <a:prstGeom prst="rect">
                  <a:avLst/>
                </a:prstGeom>
                <a:blipFill>
                  <a:blip r:embed="rId8"/>
                  <a:stretch>
                    <a:fillRect l="-1796" t="-4255" r="-3593" b="-4255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5638587"/>
                  </p:ext>
                </p:extLst>
              </p:nvPr>
            </p:nvGraphicFramePr>
            <p:xfrm>
              <a:off x="880945" y="2876105"/>
              <a:ext cx="5971111" cy="32262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0342">
                      <a:extLst>
                        <a:ext uri="{9D8B030D-6E8A-4147-A177-3AD203B41FA5}">
                          <a16:colId xmlns:a16="http://schemas.microsoft.com/office/drawing/2014/main" val="1595778430"/>
                        </a:ext>
                      </a:extLst>
                    </a:gridCol>
                    <a:gridCol w="580342">
                      <a:extLst>
                        <a:ext uri="{9D8B030D-6E8A-4147-A177-3AD203B41FA5}">
                          <a16:colId xmlns:a16="http://schemas.microsoft.com/office/drawing/2014/main" val="3217685880"/>
                        </a:ext>
                      </a:extLst>
                    </a:gridCol>
                    <a:gridCol w="551307">
                      <a:extLst>
                        <a:ext uri="{9D8B030D-6E8A-4147-A177-3AD203B41FA5}">
                          <a16:colId xmlns:a16="http://schemas.microsoft.com/office/drawing/2014/main" val="4252751210"/>
                        </a:ext>
                      </a:extLst>
                    </a:gridCol>
                    <a:gridCol w="4259120">
                      <a:extLst>
                        <a:ext uri="{9D8B030D-6E8A-4147-A177-3AD203B41FA5}">
                          <a16:colId xmlns:a16="http://schemas.microsoft.com/office/drawing/2014/main" val="1469630348"/>
                        </a:ext>
                      </a:extLst>
                    </a:gridCol>
                  </a:tblGrid>
                  <a:tr h="49871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/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28682"/>
                      </a:ext>
                    </a:extLst>
                  </a:tr>
                  <a:tr h="6818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−30 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</m:e>
                                    </m:d>
                                    <m: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0 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</m:e>
                                    </m:d>
                                    <m: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0 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=−30+0+20=−10</m:t>
                                </m:r>
                                <m: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−10</m:t>
                                    </m:r>
                                  </m:e>
                                </m:d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≈0</m:t>
                                </m:r>
                              </m:oMath>
                            </m:oMathPara>
                          </a14:m>
                          <a:endParaRPr lang="en-GB" b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3831525"/>
                      </a:ext>
                    </a:extLst>
                  </a:tr>
                  <a:tr h="6818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0 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</m:e>
                                    </m:d>
                                    <m: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0 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0 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0+0+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=−10</m:t>
                                </m:r>
                                <m: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b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36368"/>
                      </a:ext>
                    </a:extLst>
                  </a:tr>
                  <a:tr h="6818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0 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</m:e>
                                    </m:d>
                                    <m: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0 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0 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0+0+0</m:t>
                                </m:r>
                                <m: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0  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≈0</m:t>
                                </m:r>
                              </m:oMath>
                            </m:oMathPara>
                          </a14:m>
                          <a:endParaRPr lang="en-GB" b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9465972"/>
                      </a:ext>
                    </a:extLst>
                  </a:tr>
                  <a:tr h="6818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0 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</m:e>
                                    </m:d>
                                    <m: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0 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0 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0+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0+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0  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b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61196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5638587"/>
                  </p:ext>
                </p:extLst>
              </p:nvPr>
            </p:nvGraphicFramePr>
            <p:xfrm>
              <a:off x="880945" y="2876105"/>
              <a:ext cx="5971111" cy="32262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0342">
                      <a:extLst>
                        <a:ext uri="{9D8B030D-6E8A-4147-A177-3AD203B41FA5}">
                          <a16:colId xmlns:a16="http://schemas.microsoft.com/office/drawing/2014/main" val="1595778430"/>
                        </a:ext>
                      </a:extLst>
                    </a:gridCol>
                    <a:gridCol w="580342">
                      <a:extLst>
                        <a:ext uri="{9D8B030D-6E8A-4147-A177-3AD203B41FA5}">
                          <a16:colId xmlns:a16="http://schemas.microsoft.com/office/drawing/2014/main" val="3217685880"/>
                        </a:ext>
                      </a:extLst>
                    </a:gridCol>
                    <a:gridCol w="551307">
                      <a:extLst>
                        <a:ext uri="{9D8B030D-6E8A-4147-A177-3AD203B41FA5}">
                          <a16:colId xmlns:a16="http://schemas.microsoft.com/office/drawing/2014/main" val="4252751210"/>
                        </a:ext>
                      </a:extLst>
                    </a:gridCol>
                    <a:gridCol w="4259120">
                      <a:extLst>
                        <a:ext uri="{9D8B030D-6E8A-4147-A177-3AD203B41FA5}">
                          <a16:colId xmlns:a16="http://schemas.microsoft.com/office/drawing/2014/main" val="1469630348"/>
                        </a:ext>
                      </a:extLst>
                    </a:gridCol>
                  </a:tblGrid>
                  <a:tr h="4987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53" t="-1220" r="-936842" b="-55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1220" r="-827083" b="-55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13333" t="-1220" r="-782222" b="-55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40286" t="-1220" r="-571" b="-55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2228682"/>
                      </a:ext>
                    </a:extLst>
                  </a:tr>
                  <a:tr h="6818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53" t="-74107" r="-936842" b="-3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74107" r="-827083" b="-3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13333" t="-74107" r="-782222" b="-3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40286" t="-74107" r="-571" b="-3044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3831525"/>
                      </a:ext>
                    </a:extLst>
                  </a:tr>
                  <a:tr h="6818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53" t="-172566" r="-936842" b="-2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172566" r="-827083" b="-2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13333" t="-172566" r="-782222" b="-2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40286" t="-172566" r="-571" b="-20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036368"/>
                      </a:ext>
                    </a:extLst>
                  </a:tr>
                  <a:tr h="6818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53" t="-275000" r="-936842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275000" r="-827083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13333" t="-275000" r="-782222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40286" t="-275000" r="-571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9465972"/>
                      </a:ext>
                    </a:extLst>
                  </a:tr>
                  <a:tr h="6818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53" t="-375000" r="-93684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375000" r="-827083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13333" t="-375000" r="-78222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40286" t="-375000" r="-571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1196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1731367" y="6334082"/>
                <a:ext cx="91627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t"/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/>
                        </m:ctrlPr>
                      </m:sSubPr>
                      <m:e>
                        <m:r>
                          <a:rPr lang="en-GB" b="1" i="1"/>
                          <m:t>𝒙</m:t>
                        </m:r>
                      </m:e>
                      <m:sub>
                        <m:r>
                          <a:rPr lang="en-GB" b="1" i="1"/>
                          <m:t>𝟏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1" i="1"/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𝐀𝐍𝐃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b="1" i="1"/>
                          <m:t>𝒙</m:t>
                        </m:r>
                      </m:e>
                      <m:sub>
                        <m:r>
                          <a:rPr lang="en-GB" b="1" i="1"/>
                          <m:t>𝟐</m:t>
                        </m:r>
                      </m:sub>
                    </m:sSub>
                  </m:oMath>
                </a14:m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are 1, the output will be one. The neuron ‘fires’ (sends signal to next layer).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dirty="0" smtClean="0"/>
                  <a:t> </a:t>
                </a:r>
                <a:endParaRPr lang="en-GB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367" y="6334082"/>
                <a:ext cx="9162761" cy="646331"/>
              </a:xfrm>
              <a:prstGeom prst="rect">
                <a:avLst/>
              </a:prstGeom>
              <a:blipFill>
                <a:blip r:embed="rId10"/>
                <a:stretch>
                  <a:fillRect l="-532" t="-3774" r="-5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44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300" y="421473"/>
            <a:ext cx="8610600" cy="1293028"/>
          </a:xfrm>
        </p:spPr>
        <p:txBody>
          <a:bodyPr/>
          <a:lstStyle/>
          <a:p>
            <a:r>
              <a:rPr lang="en-GB" dirty="0" smtClean="0"/>
              <a:t>What is the output?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038350" y="1854229"/>
                <a:ext cx="8271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the binary example we have been looking at the output will be a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array.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50" y="1854229"/>
                <a:ext cx="8271510" cy="369332"/>
              </a:xfrm>
              <a:prstGeom prst="rect">
                <a:avLst/>
              </a:prstGeom>
              <a:blipFill>
                <a:blip r:embed="rId2"/>
                <a:stretch>
                  <a:fillRect l="-590" t="-8197" r="-295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356860" y="2413687"/>
                <a:ext cx="1424364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860" y="2413687"/>
                <a:ext cx="1424364" cy="5542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74082" y="3218001"/>
            <a:ext cx="1078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Say the problem that we are solving is to classify images of cats and ducks. The outputs we want will be: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384068" y="5530142"/>
                <a:ext cx="1424364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068" y="5530142"/>
                <a:ext cx="1424364" cy="552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495987" y="5405526"/>
                <a:ext cx="1424364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987" y="5405526"/>
                <a:ext cx="1424364" cy="5542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885" y="3721399"/>
            <a:ext cx="1511466" cy="16746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4068" y="3955126"/>
            <a:ext cx="1365885" cy="15750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rot="10800000" flipV="1">
            <a:off x="6968490" y="6126877"/>
            <a:ext cx="2586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https://www.collinsdictionary.com/dictionary/english-portuguese/duck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20845" y="6126877"/>
            <a:ext cx="25346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/>
              <a:t>https://www.pets4homes.co.uk/sale/cats/</a:t>
            </a:r>
          </a:p>
        </p:txBody>
      </p:sp>
    </p:spTree>
    <p:extLst>
      <p:ext uri="{BB962C8B-B14F-4D97-AF65-F5344CB8AC3E}">
        <p14:creationId xmlns:p14="http://schemas.microsoft.com/office/powerpoint/2010/main" val="25930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582930" y="1748790"/>
            <a:ext cx="9178290" cy="4285894"/>
            <a:chOff x="1085850" y="1720098"/>
            <a:chExt cx="8378517" cy="3891676"/>
          </a:xfrm>
        </p:grpSpPr>
        <p:sp>
          <p:nvSpPr>
            <p:cNvPr id="5" name="Oval 4"/>
            <p:cNvSpPr/>
            <p:nvPr/>
          </p:nvSpPr>
          <p:spPr>
            <a:xfrm>
              <a:off x="1855470" y="1790700"/>
              <a:ext cx="613410" cy="624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1848802" y="4986934"/>
              <a:ext cx="613410" cy="624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1848802" y="2859167"/>
              <a:ext cx="613410" cy="624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1855470" y="3970020"/>
              <a:ext cx="613410" cy="624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583680" y="3120390"/>
              <a:ext cx="1097280" cy="1234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Arrow Connector 13"/>
            <p:cNvCxnSpPr>
              <a:endCxn id="5" idx="2"/>
            </p:cNvCxnSpPr>
            <p:nvPr/>
          </p:nvCxnSpPr>
          <p:spPr>
            <a:xfrm>
              <a:off x="1085850" y="2103120"/>
              <a:ext cx="7696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085850" y="5310784"/>
              <a:ext cx="7696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85850" y="4282440"/>
              <a:ext cx="7696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085850" y="3171587"/>
              <a:ext cx="7696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923098" y="1860948"/>
                  <a:ext cx="49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098" y="1860948"/>
                  <a:ext cx="49149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923098" y="5088493"/>
                  <a:ext cx="49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098" y="5088493"/>
                  <a:ext cx="4914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932389" y="4055387"/>
                  <a:ext cx="49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2389" y="4055387"/>
                  <a:ext cx="4914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923098" y="2951640"/>
                  <a:ext cx="49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098" y="2951640"/>
                  <a:ext cx="49149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Elbow Connector 22"/>
            <p:cNvCxnSpPr>
              <a:stCxn id="5" idx="6"/>
            </p:cNvCxnSpPr>
            <p:nvPr/>
          </p:nvCxnSpPr>
          <p:spPr>
            <a:xfrm>
              <a:off x="2468880" y="2103120"/>
              <a:ext cx="1291590" cy="111252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6"/>
            </p:cNvCxnSpPr>
            <p:nvPr/>
          </p:nvCxnSpPr>
          <p:spPr>
            <a:xfrm flipV="1">
              <a:off x="2462212" y="4203385"/>
              <a:ext cx="1291590" cy="1095969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0" idx="6"/>
            </p:cNvCxnSpPr>
            <p:nvPr/>
          </p:nvCxnSpPr>
          <p:spPr>
            <a:xfrm>
              <a:off x="2462212" y="3171587"/>
              <a:ext cx="1165860" cy="400050"/>
            </a:xfrm>
            <a:prstGeom prst="bentConnector3">
              <a:avLst>
                <a:gd name="adj1" fmla="val 3039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1" idx="6"/>
            </p:cNvCxnSpPr>
            <p:nvPr/>
          </p:nvCxnSpPr>
          <p:spPr>
            <a:xfrm flipV="1">
              <a:off x="2468880" y="3963711"/>
              <a:ext cx="1165860" cy="318729"/>
            </a:xfrm>
            <a:prstGeom prst="bentConnector3">
              <a:avLst>
                <a:gd name="adj1" fmla="val 2941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3634740" y="2880360"/>
              <a:ext cx="1714500" cy="1714500"/>
              <a:chOff x="3634740" y="2880360"/>
              <a:chExt cx="1714500" cy="17145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634740" y="2880360"/>
                <a:ext cx="1714500" cy="1714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4032729" y="3328988"/>
                    <a:ext cx="918521" cy="78752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729" y="3328988"/>
                    <a:ext cx="918521" cy="78752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/>
            <p:cNvCxnSpPr>
              <a:stCxn id="4" idx="6"/>
            </p:cNvCxnSpPr>
            <p:nvPr/>
          </p:nvCxnSpPr>
          <p:spPr>
            <a:xfrm flipV="1">
              <a:off x="5349240" y="3722749"/>
              <a:ext cx="1234440" cy="148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7680960" y="3722749"/>
              <a:ext cx="1131570" cy="74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212205" y="2797752"/>
              <a:ext cx="1840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Activation Function</a:t>
              </a:r>
              <a:endParaRPr lang="en-GB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2612" y="3438941"/>
              <a:ext cx="607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Sum</a:t>
              </a:r>
              <a:endParaRPr lang="en-GB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693794" y="3225354"/>
              <a:ext cx="7705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  <a:endParaRPr lang="en-GB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8915400" y="3531869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400" y="3531869"/>
                  <a:ext cx="26161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4894" b="-1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5474" y="4441423"/>
              <a:ext cx="1293692" cy="86936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747010" y="1720098"/>
                  <a:ext cx="49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7010" y="1720098"/>
                  <a:ext cx="49149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529840" y="4203385"/>
                  <a:ext cx="49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840" y="4203385"/>
                  <a:ext cx="49149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2529840" y="2775644"/>
                  <a:ext cx="49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840" y="2775644"/>
                  <a:ext cx="49149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2823209" y="5242442"/>
                  <a:ext cx="49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209" y="5242442"/>
                  <a:ext cx="49149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94397" y="2707314"/>
            <a:ext cx="2352675" cy="1943100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7206566" y="6486493"/>
            <a:ext cx="52311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https://www.warrenphotographic.co.uk/28737-ginger-and-white-kitten</a:t>
            </a:r>
          </a:p>
        </p:txBody>
      </p:sp>
    </p:spTree>
    <p:extLst>
      <p:ext uri="{BB962C8B-B14F-4D97-AF65-F5344CB8AC3E}">
        <p14:creationId xmlns:p14="http://schemas.microsoft.com/office/powerpoint/2010/main" val="30130918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1662</TotalTime>
  <Words>111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Century Gothic</vt:lpstr>
      <vt:lpstr>Vapor Trail</vt:lpstr>
      <vt:lpstr>Building a neural network</vt:lpstr>
      <vt:lpstr>Neurons</vt:lpstr>
      <vt:lpstr>How is a_i^((j)) Calculated? </vt:lpstr>
      <vt:lpstr>How is the output calculated?</vt:lpstr>
      <vt:lpstr>What is the output?</vt:lpstr>
      <vt:lpstr>PowerPoint Presentation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neural network</dc:title>
  <dc:creator>Redpath, Emily (null,RAL,SC)</dc:creator>
  <cp:lastModifiedBy>Redpath, Emily (null,RAL,SC)</cp:lastModifiedBy>
  <cp:revision>30</cp:revision>
  <dcterms:created xsi:type="dcterms:W3CDTF">2018-08-21T12:21:43Z</dcterms:created>
  <dcterms:modified xsi:type="dcterms:W3CDTF">2018-08-22T16:04:30Z</dcterms:modified>
</cp:coreProperties>
</file>