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C7C54-BDC1-499F-A28E-0B354B4F397D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7B515-2F93-41D8-A0B1-6CF0D34FB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8E20-CEAA-4280-BCE7-78A2C0E81C7E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450E-1C6A-48DD-A193-98F53B9110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FA85-8345-4BC6-80A5-5137ABEC289C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450E-1C6A-48DD-A193-98F53B9110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3A4D-8446-4CC8-9AB7-22C144F7DCB3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450E-1C6A-48DD-A193-98F53B9110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4D247-1DE5-4A74-BC47-16A4C99A6D5D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450E-1C6A-48DD-A193-98F53B9110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2A54-FAC3-488B-843A-0C1695521E3C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450E-1C6A-48DD-A193-98F53B9110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DCF3-A937-478A-B503-7ED3FC760A1A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450E-1C6A-48DD-A193-98F53B9110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658-33CD-460E-AA34-B01E21A8B476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450E-1C6A-48DD-A193-98F53B9110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16E1-1B9B-44B4-A1F7-5B5EB19CD452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450E-1C6A-48DD-A193-98F53B9110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2D88-FF86-4F66-B6DC-8B37B3451D34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450E-1C6A-48DD-A193-98F53B9110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BA7A-51CF-4A36-8932-7F1F908E4870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450E-1C6A-48DD-A193-98F53B9110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3081-8ECE-489B-9B83-58A3E107AE62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450E-1C6A-48DD-A193-98F53B9110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43E9C-3479-4180-A9CC-AECF011DC09C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B450E-1C6A-48DD-A193-98F53B9110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edge/>
  </p:transition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9800" dirty="0" smtClean="0"/>
              <a:t>ANN</a:t>
            </a:r>
            <a:r>
              <a:rPr lang="en-US" dirty="0" smtClean="0"/>
              <a:t> </a:t>
            </a:r>
            <a:r>
              <a:rPr lang="en-US" sz="2000" dirty="0" smtClean="0"/>
              <a:t>Continue……..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Mohammed Mansoor.O.</a:t>
            </a:r>
          </a:p>
          <a:p>
            <a:r>
              <a:rPr lang="en-US" dirty="0" smtClean="0"/>
              <a:t>EEE</a:t>
            </a:r>
          </a:p>
          <a:p>
            <a:r>
              <a:rPr lang="en-US" dirty="0" smtClean="0"/>
              <a:t>TKMCE KOLLAM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BDBA-13D5-4D61-8115-FFA527121CCB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450E-1C6A-48DD-A193-98F53B91100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Stochastic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this method the weights are adjusted in a probabilistic fashion. </a:t>
            </a:r>
          </a:p>
          <a:p>
            <a:r>
              <a:rPr lang="en-US" dirty="0" smtClean="0"/>
              <a:t>Example </a:t>
            </a:r>
            <a:r>
              <a:rPr lang="en-US" dirty="0"/>
              <a:t>: Simulated annealing which is a learning mechanism </a:t>
            </a:r>
          </a:p>
          <a:p>
            <a:r>
              <a:rPr lang="en-US" dirty="0" smtClean="0"/>
              <a:t>Employed </a:t>
            </a:r>
            <a:r>
              <a:rPr lang="en-US" dirty="0"/>
              <a:t>by Boltzmann and Cauchy machines.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3A33-7F95-4D1B-A907-98F54BC0E57F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450E-1C6A-48DD-A193-98F53B911006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Single </a:t>
            </a:r>
            <a:r>
              <a:rPr lang="en-US" b="1" dirty="0"/>
              <a:t>layer 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Perceptron is a computational model of retina of eye. Basically it is a pattern  recognition system.</a:t>
            </a:r>
          </a:p>
          <a:p>
            <a:r>
              <a:rPr lang="en-US" dirty="0"/>
              <a:t>An arrangement of one input layer of neurons feed forward </a:t>
            </a:r>
            <a:r>
              <a:rPr lang="en-US" dirty="0" smtClean="0"/>
              <a:t>to </a:t>
            </a:r>
            <a:r>
              <a:rPr lang="en-US" dirty="0"/>
              <a:t>one output layer of neurons is known as Single Layer Perceptron. </a:t>
            </a:r>
          </a:p>
          <a:p>
            <a:pPr algn="just"/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5105400"/>
            <a:ext cx="679727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2B4B-B057-44FA-8156-8542407FA274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450E-1C6A-48DD-A193-98F53B911006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838200"/>
            <a:ext cx="7531278" cy="533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D722-634D-408E-96BB-FA04CF97103D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450E-1C6A-48DD-A193-98F53B911006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Learning Algorithm : Training Perceptron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training of Perceptron is a </a:t>
            </a:r>
            <a:r>
              <a:rPr lang="en-US" dirty="0" smtClean="0"/>
              <a:t>supervised learning </a:t>
            </a:r>
            <a:r>
              <a:rPr lang="en-US" dirty="0"/>
              <a:t>algorithm where </a:t>
            </a:r>
            <a:r>
              <a:rPr lang="en-US" dirty="0" smtClean="0"/>
              <a:t>weights </a:t>
            </a:r>
            <a:r>
              <a:rPr lang="en-US" dirty="0"/>
              <a:t>are adjusted to minimize error when ever the output does </a:t>
            </a:r>
            <a:r>
              <a:rPr lang="en-US" dirty="0" smtClean="0"/>
              <a:t>not </a:t>
            </a:r>
            <a:r>
              <a:rPr lang="en-US" dirty="0"/>
              <a:t>match the desired output</a:t>
            </a:r>
            <a:r>
              <a:rPr lang="en-US" dirty="0" smtClean="0"/>
              <a:t>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/>
              <a:t>If the output is correct then no adjustment of weights is done. </a:t>
            </a:r>
            <a:endParaRPr lang="en-US" dirty="0" smtClean="0"/>
          </a:p>
          <a:p>
            <a:r>
              <a:rPr lang="en-US" dirty="0"/>
              <a:t>If the output is </a:t>
            </a:r>
            <a:r>
              <a:rPr lang="en-US" b="1" dirty="0"/>
              <a:t>1</a:t>
            </a:r>
            <a:r>
              <a:rPr lang="en-US" dirty="0"/>
              <a:t> but should have been </a:t>
            </a:r>
            <a:r>
              <a:rPr lang="en-US" b="1" dirty="0"/>
              <a:t>0</a:t>
            </a:r>
            <a:r>
              <a:rPr lang="en-US" dirty="0"/>
              <a:t> then the weights are </a:t>
            </a:r>
            <a:r>
              <a:rPr lang="en-US" dirty="0" smtClean="0"/>
              <a:t>decreased </a:t>
            </a:r>
            <a:r>
              <a:rPr lang="en-US" dirty="0"/>
              <a:t>on the active input link </a:t>
            </a:r>
          </a:p>
          <a:p>
            <a:pPr algn="just">
              <a:buFont typeface="Wingdings" pitchFamily="2" charset="2"/>
              <a:buChar char="q"/>
            </a:pPr>
            <a:endParaRPr lang="en-US" dirty="0"/>
          </a:p>
          <a:p>
            <a:pPr algn="just">
              <a:buFont typeface="Wingdings" pitchFamily="2" charset="2"/>
              <a:buChar char="q"/>
            </a:pP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1413" y="3657600"/>
            <a:ext cx="247815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8049" y="5486401"/>
            <a:ext cx="38262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AAAF-FFF9-428E-A86C-1E1C69603659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450E-1C6A-48DD-A193-98F53B911006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output is </a:t>
            </a:r>
            <a:r>
              <a:rPr lang="en-US" b="1" dirty="0"/>
              <a:t>0</a:t>
            </a:r>
            <a:r>
              <a:rPr lang="en-US" dirty="0"/>
              <a:t> but should have been </a:t>
            </a:r>
            <a:r>
              <a:rPr lang="en-US" b="1" dirty="0"/>
              <a:t>1 </a:t>
            </a:r>
            <a:r>
              <a:rPr lang="en-US" dirty="0"/>
              <a:t>then the weights are </a:t>
            </a:r>
            <a:r>
              <a:rPr lang="en-US" dirty="0" smtClean="0"/>
              <a:t>increased </a:t>
            </a:r>
            <a:r>
              <a:rPr lang="en-US" dirty="0"/>
              <a:t>on the active input link 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590800"/>
            <a:ext cx="3882951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657600"/>
            <a:ext cx="6909063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74D5-EAD6-481A-B7B4-7A3696629B6C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450E-1C6A-48DD-A193-98F53B911006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Perceptron and Linearly Separable Task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Perceptron can not handle tasks which are not separable. </a:t>
            </a:r>
            <a:endParaRPr lang="en-US" dirty="0" smtClean="0"/>
          </a:p>
          <a:p>
            <a:pPr algn="just"/>
            <a:r>
              <a:rPr lang="en-US" dirty="0"/>
              <a:t>Sets of points in 2-D space are linearly </a:t>
            </a:r>
            <a:r>
              <a:rPr lang="en-US" dirty="0" smtClean="0"/>
              <a:t>separable </a:t>
            </a:r>
            <a:r>
              <a:rPr lang="en-US" dirty="0"/>
              <a:t>if the </a:t>
            </a:r>
            <a:r>
              <a:rPr lang="en-US" dirty="0" smtClean="0"/>
              <a:t>sets </a:t>
            </a:r>
            <a:r>
              <a:rPr lang="en-US" dirty="0"/>
              <a:t>can be separated by a straight line.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191000"/>
            <a:ext cx="6411521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07D2-5C7F-4B01-90ED-B951F5CBD822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450E-1C6A-48DD-A193-98F53B911006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382000" cy="5135563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Generalizing, a set of points in n-dimensional space are linearly 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separable 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there is a hyper plane of (n-1) dimensions separates 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sets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just">
              <a:buNone/>
            </a:pP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Perceptron cannot find weights for classification problems that 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linearly separable.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3E91-15A9-44AF-84BD-0EDFEA863E18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450E-1C6A-48DD-A193-98F53B911006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XOR </a:t>
            </a:r>
            <a:r>
              <a:rPr lang="en-US" b="1" dirty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XOR is logical </a:t>
            </a:r>
            <a:r>
              <a:rPr lang="en-US" dirty="0"/>
              <a:t>Exclusive OR operation </a:t>
            </a:r>
            <a:r>
              <a:rPr lang="en-US" dirty="0" smtClean="0"/>
              <a:t>described by the truth 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Even parity is, even number of 1 bits in the input </a:t>
            </a:r>
            <a:r>
              <a:rPr lang="en-US" dirty="0" smtClean="0"/>
              <a:t>and Odd </a:t>
            </a:r>
            <a:r>
              <a:rPr lang="en-US" dirty="0"/>
              <a:t>parity is, odd number of 1 bits in the input </a:t>
            </a:r>
          </a:p>
          <a:p>
            <a:r>
              <a:rPr lang="en-US" dirty="0" smtClean="0"/>
              <a:t>The problem for ANN is to classify the input as odd parity or even parity.</a:t>
            </a:r>
          </a:p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7999" y="2133600"/>
            <a:ext cx="5029196" cy="137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2CC8-CB1A-4940-AFF0-FA9A0199FE04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450E-1C6A-48DD-A193-98F53B911006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/>
          <a:lstStyle/>
          <a:p>
            <a:r>
              <a:rPr lang="en-US" dirty="0" smtClean="0"/>
              <a:t>This is impossible, since as is  evident from the figure that Perceptron </a:t>
            </a:r>
            <a:r>
              <a:rPr lang="en-US" dirty="0"/>
              <a:t>is unable to find a line separating even parity </a:t>
            </a:r>
            <a:r>
              <a:rPr lang="en-US" dirty="0" smtClean="0"/>
              <a:t>input patterns </a:t>
            </a:r>
            <a:r>
              <a:rPr lang="en-US" dirty="0"/>
              <a:t>from odd parity input patterns. 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743200"/>
            <a:ext cx="3581400" cy="3158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22EF5-50B9-4CCC-8080-CC3E945C920E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450E-1C6A-48DD-A193-98F53B911006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457200" y="1143000"/>
            <a:ext cx="6126166" cy="3200400"/>
            <a:chOff x="2209800" y="1219200"/>
            <a:chExt cx="6126166" cy="3505200"/>
          </a:xfrm>
        </p:grpSpPr>
        <p:grpSp>
          <p:nvGrpSpPr>
            <p:cNvPr id="36" name="Group 35"/>
            <p:cNvGrpSpPr/>
            <p:nvPr/>
          </p:nvGrpSpPr>
          <p:grpSpPr>
            <a:xfrm>
              <a:off x="2209800" y="1219200"/>
              <a:ext cx="5257800" cy="3505200"/>
              <a:chOff x="2209800" y="1219200"/>
              <a:chExt cx="5257800" cy="350520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2209800" y="1219200"/>
                <a:ext cx="5257800" cy="3505200"/>
                <a:chOff x="533400" y="1600200"/>
                <a:chExt cx="6705600" cy="411480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981200" y="1600200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1981200" y="3124200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1981200" y="4800600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876800" y="3124200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533400" y="2057400"/>
                  <a:ext cx="14478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533400" y="5257800"/>
                  <a:ext cx="14478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>
                  <a:endCxn id="5" idx="2"/>
                </p:cNvCxnSpPr>
                <p:nvPr/>
              </p:nvCxnSpPr>
              <p:spPr>
                <a:xfrm>
                  <a:off x="533400" y="3581400"/>
                  <a:ext cx="14478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>
                  <a:stCxn id="5" idx="6"/>
                  <a:endCxn id="7" idx="2"/>
                </p:cNvCxnSpPr>
                <p:nvPr/>
              </p:nvCxnSpPr>
              <p:spPr>
                <a:xfrm>
                  <a:off x="2895600" y="3581400"/>
                  <a:ext cx="19812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>
                  <a:endCxn id="7" idx="1"/>
                </p:cNvCxnSpPr>
                <p:nvPr/>
              </p:nvCxnSpPr>
              <p:spPr>
                <a:xfrm>
                  <a:off x="2895600" y="2057400"/>
                  <a:ext cx="2115111" cy="12007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endCxn id="7" idx="3"/>
                </p:cNvCxnSpPr>
                <p:nvPr/>
              </p:nvCxnSpPr>
              <p:spPr>
                <a:xfrm flipV="1">
                  <a:off x="2895600" y="3904689"/>
                  <a:ext cx="2115111" cy="135311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5791200" y="3581400"/>
                  <a:ext cx="14478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/>
              <p:cNvSpPr txBox="1"/>
              <p:nvPr/>
            </p:nvSpPr>
            <p:spPr>
              <a:xfrm>
                <a:off x="2362200" y="1295400"/>
                <a:ext cx="65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X0=1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14600" y="2526268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X1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514600" y="3897868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X2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750930" y="1676399"/>
                <a:ext cx="506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W0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724400" y="2471057"/>
                <a:ext cx="506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W1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759690" y="3821668"/>
                <a:ext cx="506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W2</a:t>
                </a:r>
                <a:endParaRPr lang="en-US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6086248" y="2053771"/>
              <a:ext cx="2249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Net=W</a:t>
              </a:r>
              <a:r>
                <a:rPr lang="en-US" baseline="-25000" dirty="0" smtClean="0"/>
                <a:t>0</a:t>
              </a:r>
              <a:r>
                <a:rPr lang="en-US" dirty="0" smtClean="0"/>
                <a:t>+W</a:t>
              </a:r>
              <a:r>
                <a:rPr lang="en-US" baseline="-25000" dirty="0" smtClean="0"/>
                <a:t>1</a:t>
              </a:r>
              <a:r>
                <a:rPr lang="en-US" dirty="0" smtClean="0"/>
                <a:t>X</a:t>
              </a:r>
              <a:r>
                <a:rPr lang="en-US" baseline="-25000" dirty="0" smtClean="0"/>
                <a:t>1</a:t>
              </a:r>
              <a:r>
                <a:rPr lang="en-US" dirty="0" smtClean="0"/>
                <a:t>+W</a:t>
              </a:r>
              <a:r>
                <a:rPr lang="en-US" baseline="-25000" dirty="0" smtClean="0"/>
                <a:t>2</a:t>
              </a:r>
              <a:r>
                <a:rPr lang="en-US" dirty="0" smtClean="0"/>
                <a:t>X</a:t>
              </a:r>
              <a:r>
                <a:rPr lang="en-US" baseline="-25000" dirty="0" smtClean="0"/>
                <a:t>2</a:t>
              </a:r>
              <a:r>
                <a:rPr lang="en-US" dirty="0" smtClean="0"/>
                <a:t> </a:t>
              </a:r>
              <a:endParaRPr lang="en-US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676400" y="44958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Fig. A Perceptron model with two input X1 and X2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57200" y="480060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Net=W</a:t>
            </a:r>
            <a:r>
              <a:rPr lang="en-US" sz="2400" b="1" baseline="-25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+W</a:t>
            </a:r>
            <a:r>
              <a:rPr lang="en-US" sz="2400" b="1" baseline="-25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400" b="1" baseline="-25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+W</a:t>
            </a:r>
            <a:r>
              <a:rPr lang="en-US" sz="2400" b="1" baseline="-25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400" b="1" baseline="-25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 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represents the equation of straight line. The straight line act as  a decision boundary separating the points in to two classes C1 and C2  above and below the line respectively .This is  what a Perceptron aim by adjusting its weight  .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629400" y="37338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781800" y="2362200"/>
            <a:ext cx="0" cy="152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324600" y="2667000"/>
            <a:ext cx="1981200" cy="14478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570330" y="309178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C1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934200" y="38862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C2</a:t>
            </a:r>
            <a:endParaRPr lang="en-US" dirty="0"/>
          </a:p>
        </p:txBody>
      </p:sp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B0E8-CAD0-47BB-A683-435F943B92A8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450E-1C6A-48DD-A193-98F53B911006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Methods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24000"/>
            <a:ext cx="7315200" cy="4609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4449-9972-44DA-A83F-30DD3C5C262B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450E-1C6A-48DD-A193-98F53B91100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Perceptron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AIM:- To adjust the weights so that </a:t>
            </a:r>
            <a:r>
              <a:rPr lang="en-US" dirty="0" err="1" smtClean="0"/>
              <a:t>perceptron</a:t>
            </a:r>
            <a:r>
              <a:rPr lang="en-US" dirty="0" smtClean="0"/>
              <a:t> produce a line that separate the space into two halves</a:t>
            </a:r>
          </a:p>
          <a:p>
            <a:pPr>
              <a:buNone/>
            </a:pPr>
            <a:r>
              <a:rPr lang="en-US" dirty="0" err="1" smtClean="0"/>
              <a:t>Ie</a:t>
            </a:r>
            <a:r>
              <a:rPr lang="en-US" dirty="0" smtClean="0"/>
              <a:t>. 	Class 1: Class giving output 1</a:t>
            </a:r>
          </a:p>
          <a:p>
            <a:pPr>
              <a:buNone/>
            </a:pPr>
            <a:r>
              <a:rPr lang="en-US" dirty="0" smtClean="0"/>
              <a:t>		Class 2: Class giving output 2</a:t>
            </a:r>
          </a:p>
          <a:p>
            <a:pPr algn="ctr">
              <a:buNone/>
            </a:pPr>
            <a:r>
              <a:rPr lang="en-US" sz="3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(Fixed Increment Learning Algorithm)</a:t>
            </a:r>
            <a:endParaRPr lang="en-US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5E8E-31D8-4883-956B-7063AF92B712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450E-1C6A-48DD-A193-98F53B911006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382000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STEP1:- </a:t>
            </a:r>
            <a:r>
              <a:rPr lang="en-US" sz="2800" dirty="0" smtClean="0"/>
              <a:t>Create </a:t>
            </a:r>
            <a:r>
              <a:rPr lang="en-US" sz="2800" dirty="0"/>
              <a:t>a </a:t>
            </a:r>
            <a:r>
              <a:rPr lang="en-US" sz="2800" dirty="0" smtClean="0"/>
              <a:t>Perceptron </a:t>
            </a:r>
            <a:r>
              <a:rPr lang="en-US" sz="2800" dirty="0"/>
              <a:t>with </a:t>
            </a:r>
            <a:r>
              <a:rPr lang="en-US" sz="2800" b="1" dirty="0"/>
              <a:t>(n+1)</a:t>
            </a:r>
            <a:r>
              <a:rPr lang="en-US" sz="2800" dirty="0"/>
              <a:t> input neurons </a:t>
            </a:r>
            <a:r>
              <a:rPr lang="en-US" sz="2800" b="1" dirty="0"/>
              <a:t>x</a:t>
            </a:r>
            <a:r>
              <a:rPr lang="en-US" sz="2800" b="1" baseline="-25000" dirty="0"/>
              <a:t>0</a:t>
            </a:r>
            <a:r>
              <a:rPr lang="en-US" sz="2800" b="1" dirty="0"/>
              <a:t> , x</a:t>
            </a:r>
            <a:r>
              <a:rPr lang="en-US" sz="2800" b="1" baseline="-25000" dirty="0"/>
              <a:t>1</a:t>
            </a:r>
            <a:r>
              <a:rPr lang="en-US" sz="2800" b="1" dirty="0"/>
              <a:t> , . . . . . , . </a:t>
            </a:r>
            <a:r>
              <a:rPr lang="en-US" sz="2800" b="1" dirty="0" err="1"/>
              <a:t>x</a:t>
            </a:r>
            <a:r>
              <a:rPr lang="en-US" sz="2800" b="1" baseline="-25000" dirty="0" err="1"/>
              <a:t>n</a:t>
            </a:r>
            <a:r>
              <a:rPr lang="en-US" sz="2800" b="1" dirty="0"/>
              <a:t> , </a:t>
            </a:r>
            <a:r>
              <a:rPr lang="en-US" sz="2800" dirty="0"/>
              <a:t> </a:t>
            </a:r>
            <a:r>
              <a:rPr lang="en-US" sz="2800" dirty="0" smtClean="0"/>
              <a:t>where </a:t>
            </a:r>
            <a:r>
              <a:rPr lang="en-US" sz="2800" b="1" dirty="0" smtClean="0"/>
              <a:t> </a:t>
            </a:r>
            <a:r>
              <a:rPr lang="en-US" sz="2800" b="1" dirty="0"/>
              <a:t>x</a:t>
            </a:r>
            <a:r>
              <a:rPr lang="en-US" sz="2800" b="1" baseline="-25000" dirty="0"/>
              <a:t>0</a:t>
            </a:r>
            <a:r>
              <a:rPr lang="en-US" sz="2800" b="1" dirty="0"/>
              <a:t> = 1</a:t>
            </a:r>
            <a:r>
              <a:rPr lang="en-US" sz="2800" dirty="0"/>
              <a:t> is the bias input</a:t>
            </a:r>
            <a:r>
              <a:rPr lang="en-US" sz="2800" dirty="0" smtClean="0"/>
              <a:t>.</a:t>
            </a:r>
            <a:r>
              <a:rPr lang="en-US" sz="2800" dirty="0"/>
              <a:t> Let </a:t>
            </a:r>
            <a:r>
              <a:rPr lang="en-US" sz="2800" b="1" dirty="0"/>
              <a:t> O</a:t>
            </a:r>
            <a:r>
              <a:rPr lang="en-US" sz="2800" dirty="0"/>
              <a:t> be the output neuron. </a:t>
            </a:r>
            <a:endParaRPr lang="en-US" sz="2800" dirty="0" smtClean="0"/>
          </a:p>
          <a:p>
            <a:pPr>
              <a:buNone/>
            </a:pPr>
            <a:r>
              <a:rPr lang="en-US" sz="2800" b="1" dirty="0" smtClean="0"/>
              <a:t>STEP2:</a:t>
            </a:r>
            <a:r>
              <a:rPr lang="en-US" sz="2800" dirty="0"/>
              <a:t>Initialize weight </a:t>
            </a:r>
            <a:r>
              <a:rPr lang="en-US" sz="2800" b="1" i="1" dirty="0"/>
              <a:t> </a:t>
            </a:r>
            <a:r>
              <a:rPr lang="en-US" sz="2800" b="1" dirty="0"/>
              <a:t>W = (w</a:t>
            </a:r>
            <a:r>
              <a:rPr lang="en-US" sz="2800" b="1" baseline="-25000" dirty="0"/>
              <a:t>0</a:t>
            </a:r>
            <a:r>
              <a:rPr lang="en-US" sz="2800" b="1" dirty="0"/>
              <a:t> , w</a:t>
            </a:r>
            <a:r>
              <a:rPr lang="en-US" sz="2800" b="1" baseline="-25000" dirty="0"/>
              <a:t>1</a:t>
            </a:r>
            <a:r>
              <a:rPr lang="en-US" sz="2800" b="1" dirty="0"/>
              <a:t> , . . . . . , . </a:t>
            </a:r>
            <a:r>
              <a:rPr lang="en-US" sz="2800" b="1" dirty="0" err="1"/>
              <a:t>w</a:t>
            </a:r>
            <a:r>
              <a:rPr lang="en-US" sz="2800" b="1" baseline="-25000" dirty="0" err="1"/>
              <a:t>n</a:t>
            </a:r>
            <a:r>
              <a:rPr lang="en-US" sz="2800" b="1" dirty="0"/>
              <a:t> )</a:t>
            </a:r>
            <a:r>
              <a:rPr lang="en-US" sz="2800" dirty="0"/>
              <a:t> to random weights. </a:t>
            </a:r>
            <a:endParaRPr lang="en-US" sz="2800" dirty="0" smtClean="0"/>
          </a:p>
          <a:p>
            <a:pPr>
              <a:buNone/>
            </a:pPr>
            <a:r>
              <a:rPr lang="en-US" sz="2800" b="1" dirty="0" smtClean="0"/>
              <a:t>STEP3:- </a:t>
            </a:r>
            <a:r>
              <a:rPr lang="en-US" sz="2800" dirty="0" smtClean="0"/>
              <a:t>Iterate </a:t>
            </a:r>
            <a:r>
              <a:rPr lang="en-US" sz="2800" dirty="0"/>
              <a:t>through the input patterns </a:t>
            </a:r>
            <a:r>
              <a:rPr lang="en-US" sz="2800" b="1" i="1" dirty="0"/>
              <a:t> </a:t>
            </a:r>
            <a:r>
              <a:rPr lang="en-US" sz="2800" b="1" i="1" dirty="0" err="1"/>
              <a:t>Xj</a:t>
            </a:r>
            <a:r>
              <a:rPr lang="en-US" sz="2800" dirty="0"/>
              <a:t> of the training set using </a:t>
            </a:r>
            <a:r>
              <a:rPr lang="en-US" sz="2800" dirty="0" smtClean="0"/>
              <a:t>the</a:t>
            </a:r>
            <a:r>
              <a:rPr lang="en-US" sz="2800" dirty="0"/>
              <a:t> </a:t>
            </a:r>
            <a:r>
              <a:rPr lang="en-US" sz="2800" dirty="0" smtClean="0"/>
              <a:t>weight </a:t>
            </a:r>
            <a:r>
              <a:rPr lang="en-US" sz="2800" dirty="0"/>
              <a:t>set; </a:t>
            </a:r>
            <a:r>
              <a:rPr lang="en-US" sz="2800" dirty="0" err="1"/>
              <a:t>ie</a:t>
            </a:r>
            <a:r>
              <a:rPr lang="en-US" sz="2800" dirty="0"/>
              <a:t> compute the weighted sum of </a:t>
            </a:r>
            <a:r>
              <a:rPr lang="en-US" sz="2800" dirty="0" smtClean="0"/>
              <a:t>inputs </a:t>
            </a:r>
            <a:r>
              <a:rPr lang="en-US" sz="2800" dirty="0"/>
              <a:t>for each input pattern </a:t>
            </a:r>
            <a:r>
              <a:rPr lang="en-US" sz="2800" b="1" dirty="0" smtClean="0"/>
              <a:t>j </a:t>
            </a:r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700" b="1" dirty="0" smtClean="0"/>
              <a:t>STEP 4:- </a:t>
            </a:r>
            <a:r>
              <a:rPr lang="en-US" sz="2700" dirty="0" smtClean="0"/>
              <a:t>Compute the output </a:t>
            </a:r>
            <a:r>
              <a:rPr lang="en-US" sz="2700" b="1" dirty="0" smtClean="0"/>
              <a:t>y j</a:t>
            </a:r>
            <a:r>
              <a:rPr lang="en-US" sz="2700" dirty="0" smtClean="0"/>
              <a:t> using the step function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86200" y="3770189"/>
            <a:ext cx="1905000" cy="830385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609600" y="5181600"/>
            <a:ext cx="7848600" cy="1187689"/>
            <a:chOff x="609600" y="2590800"/>
            <a:chExt cx="7848600" cy="1321041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9600" y="2590800"/>
              <a:ext cx="5104638" cy="1257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11"/>
            <p:cNvSpPr/>
            <p:nvPr/>
          </p:nvSpPr>
          <p:spPr>
            <a:xfrm>
              <a:off x="5755709" y="3288268"/>
              <a:ext cx="9254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Where </a:t>
              </a:r>
              <a:r>
                <a:rPr lang="en-US" b="1" dirty="0" smtClean="0"/>
                <a:t> </a:t>
              </a:r>
              <a:endParaRPr lang="en-US" dirty="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629400" y="3114672"/>
              <a:ext cx="1828800" cy="797169"/>
            </a:xfrm>
            <a:prstGeom prst="rect">
              <a:avLst/>
            </a:prstGeom>
            <a:noFill/>
          </p:spPr>
        </p:pic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D461-8FC0-481C-994B-34577EC9711F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450E-1C6A-48DD-A193-98F53B911006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5668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 dirty="0" smtClean="0"/>
              <a:t>STEP 5:- </a:t>
            </a:r>
            <a:r>
              <a:rPr lang="en-US" sz="2800" dirty="0"/>
              <a:t>Compare the computed output </a:t>
            </a:r>
            <a:r>
              <a:rPr lang="en-US" sz="2800" b="1" dirty="0" err="1"/>
              <a:t>y</a:t>
            </a:r>
            <a:r>
              <a:rPr lang="en-US" sz="2800" b="1" baseline="-25000" dirty="0" err="1"/>
              <a:t>j</a:t>
            </a:r>
            <a:r>
              <a:rPr lang="en-US" sz="2800" baseline="-25000" dirty="0"/>
              <a:t> </a:t>
            </a:r>
            <a:r>
              <a:rPr lang="en-US" sz="2800" dirty="0"/>
              <a:t>with the target output </a:t>
            </a:r>
            <a:r>
              <a:rPr lang="en-US" sz="2800" b="1" i="1" dirty="0"/>
              <a:t> </a:t>
            </a:r>
            <a:r>
              <a:rPr lang="en-US" sz="2800" b="1" dirty="0" err="1" smtClean="0"/>
              <a:t>Y</a:t>
            </a:r>
            <a:r>
              <a:rPr lang="en-US" sz="2800" b="1" baseline="-25000" dirty="0" err="1" smtClean="0"/>
              <a:t>j</a:t>
            </a:r>
            <a:r>
              <a:rPr lang="en-US" sz="2800" dirty="0" smtClean="0"/>
              <a:t> </a:t>
            </a:r>
            <a:r>
              <a:rPr lang="en-US" sz="2800" dirty="0"/>
              <a:t>for each input pattern </a:t>
            </a:r>
            <a:r>
              <a:rPr lang="en-US" sz="2800" b="1" i="1" dirty="0"/>
              <a:t>j</a:t>
            </a:r>
            <a:r>
              <a:rPr lang="en-US" sz="2800" dirty="0"/>
              <a:t> . </a:t>
            </a:r>
            <a:r>
              <a:rPr lang="en-US" sz="2800" dirty="0" smtClean="0"/>
              <a:t>If </a:t>
            </a:r>
            <a:r>
              <a:rPr lang="en-US" sz="2800" dirty="0"/>
              <a:t>all the input patterns have been classified correctly, then </a:t>
            </a:r>
            <a:r>
              <a:rPr lang="en-US" sz="2800" dirty="0" smtClean="0"/>
              <a:t>output(read</a:t>
            </a:r>
            <a:r>
              <a:rPr lang="en-US" sz="2800" dirty="0"/>
              <a:t>) the weights and exit. </a:t>
            </a:r>
          </a:p>
          <a:p>
            <a:pPr>
              <a:buNone/>
            </a:pPr>
            <a:r>
              <a:rPr lang="en-US" sz="2800" b="1" cap="all" dirty="0" smtClean="0"/>
              <a:t>Step </a:t>
            </a:r>
            <a:r>
              <a:rPr lang="en-US" sz="2800" b="1" cap="all" dirty="0"/>
              <a:t>6 :</a:t>
            </a:r>
            <a:r>
              <a:rPr lang="en-US" sz="2800" cap="all" dirty="0"/>
              <a:t> </a:t>
            </a:r>
            <a:r>
              <a:rPr lang="en-US" sz="2800" dirty="0" smtClean="0"/>
              <a:t>Otherwise</a:t>
            </a:r>
            <a:r>
              <a:rPr lang="en-US" sz="2800" dirty="0"/>
              <a:t>, update the weights as given below : 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b="1" cap="all" dirty="0" smtClean="0"/>
          </a:p>
          <a:p>
            <a:pPr>
              <a:buNone/>
            </a:pPr>
            <a:r>
              <a:rPr lang="en-US" sz="2800" b="1" cap="all" dirty="0" smtClean="0"/>
              <a:t>Step </a:t>
            </a:r>
            <a:r>
              <a:rPr lang="en-US" sz="2800" b="1" cap="all" dirty="0"/>
              <a:t>7 :</a:t>
            </a:r>
            <a:r>
              <a:rPr lang="en-US" sz="2800" dirty="0"/>
              <a:t> </a:t>
            </a:r>
            <a:r>
              <a:rPr lang="en-US" sz="2800" dirty="0" smtClean="0"/>
              <a:t>Go to </a:t>
            </a:r>
            <a:r>
              <a:rPr lang="en-US" sz="2800" dirty="0"/>
              <a:t>step 3 </a:t>
            </a:r>
            <a:r>
              <a:rPr lang="en-US" sz="2800" dirty="0" smtClean="0"/>
              <a:t> and repeat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b="1" dirty="0" smtClean="0"/>
              <a:t>END</a:t>
            </a:r>
            <a:endParaRPr lang="en-US" sz="28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990600" y="2590800"/>
            <a:ext cx="7543800" cy="2133600"/>
            <a:chOff x="990600" y="4648200"/>
            <a:chExt cx="7134225" cy="1752600"/>
          </a:xfrm>
        </p:grpSpPr>
        <p:pic>
          <p:nvPicPr>
            <p:cNvPr id="3481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90600" y="4648200"/>
              <a:ext cx="7134225" cy="156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2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23936" y="6172200"/>
              <a:ext cx="612457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0872-8D73-4141-BD88-A500D63ADEC4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450E-1C6A-48DD-A193-98F53B911006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Applications of Neural Network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en-US" dirty="0"/>
              <a:t>	Neural Network Applications can be grouped in following categories: </a:t>
            </a:r>
          </a:p>
          <a:p>
            <a:pPr algn="just">
              <a:buNone/>
            </a:pPr>
            <a:r>
              <a:rPr lang="en-US" dirty="0" smtClean="0"/>
              <a:t> </a:t>
            </a:r>
            <a:r>
              <a:rPr lang="en-US" b="1" dirty="0" smtClean="0"/>
              <a:t>■</a:t>
            </a:r>
            <a:r>
              <a:rPr lang="en-US" dirty="0" smtClean="0"/>
              <a:t> </a:t>
            </a:r>
            <a:r>
              <a:rPr lang="en-US" b="1" dirty="0"/>
              <a:t>Clustering: </a:t>
            </a:r>
            <a:endParaRPr lang="en-US" dirty="0"/>
          </a:p>
          <a:p>
            <a:pPr algn="just">
              <a:buNone/>
            </a:pPr>
            <a:r>
              <a:rPr lang="en-US" dirty="0"/>
              <a:t> 	A clustering algorithm explores the similarity between patterns and </a:t>
            </a:r>
            <a:r>
              <a:rPr lang="en-US" dirty="0" smtClean="0"/>
              <a:t> places </a:t>
            </a:r>
            <a:r>
              <a:rPr lang="en-US" dirty="0"/>
              <a:t>similar patterns in a cluster. Best known applications include </a:t>
            </a:r>
            <a:r>
              <a:rPr lang="en-US" dirty="0" smtClean="0"/>
              <a:t> data </a:t>
            </a:r>
            <a:r>
              <a:rPr lang="en-US" dirty="0"/>
              <a:t>compression and data mining. </a:t>
            </a:r>
          </a:p>
          <a:p>
            <a:pPr algn="just">
              <a:buNone/>
            </a:pPr>
            <a:r>
              <a:rPr lang="en-US" b="1" dirty="0" smtClean="0"/>
              <a:t>■</a:t>
            </a:r>
            <a:r>
              <a:rPr lang="en-US" dirty="0" smtClean="0"/>
              <a:t> </a:t>
            </a:r>
            <a:r>
              <a:rPr lang="en-US" b="1" dirty="0"/>
              <a:t>Classification/Pattern recognition: </a:t>
            </a:r>
            <a:r>
              <a:rPr lang="en-US" b="1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task of pattern recognition is to assign an input pattern </a:t>
            </a:r>
            <a:r>
              <a:rPr lang="en-US" dirty="0" smtClean="0"/>
              <a:t>(</a:t>
            </a:r>
            <a:r>
              <a:rPr lang="en-US" dirty="0"/>
              <a:t>like handwritten symbol) to one of many classes. This category </a:t>
            </a:r>
            <a:r>
              <a:rPr lang="en-US" dirty="0" smtClean="0"/>
              <a:t> includes </a:t>
            </a:r>
            <a:r>
              <a:rPr lang="en-US" dirty="0"/>
              <a:t>algorithmic implementations such as associative memory. </a:t>
            </a:r>
            <a:endParaRPr lang="en-US" dirty="0" smtClean="0"/>
          </a:p>
          <a:p>
            <a:pPr algn="just">
              <a:buNone/>
            </a:pPr>
            <a:r>
              <a:rPr lang="en-US" b="1" dirty="0" smtClean="0"/>
              <a:t>■</a:t>
            </a:r>
            <a:r>
              <a:rPr lang="en-US" dirty="0" smtClean="0"/>
              <a:t> </a:t>
            </a:r>
            <a:r>
              <a:rPr lang="en-US" b="1" dirty="0"/>
              <a:t>Function approximation : </a:t>
            </a:r>
            <a:r>
              <a:rPr lang="en-US" dirty="0" smtClean="0"/>
              <a:t>The </a:t>
            </a:r>
            <a:r>
              <a:rPr lang="en-US" dirty="0"/>
              <a:t>tasks of function approximation is to find an estimate of the </a:t>
            </a:r>
            <a:r>
              <a:rPr lang="en-US" dirty="0" smtClean="0"/>
              <a:t>unknown </a:t>
            </a:r>
            <a:r>
              <a:rPr lang="en-US" dirty="0"/>
              <a:t>function subject to noise. Various engineering and scientific </a:t>
            </a:r>
            <a:r>
              <a:rPr lang="en-US" dirty="0" smtClean="0"/>
              <a:t>disciplines </a:t>
            </a:r>
            <a:r>
              <a:rPr lang="en-US" dirty="0"/>
              <a:t>require function approximation. </a:t>
            </a:r>
          </a:p>
          <a:p>
            <a:pPr algn="just">
              <a:buNone/>
            </a:pPr>
            <a:r>
              <a:rPr lang="en-US" b="1" dirty="0" smtClean="0"/>
              <a:t>■</a:t>
            </a:r>
            <a:r>
              <a:rPr lang="en-US" dirty="0" smtClean="0"/>
              <a:t> </a:t>
            </a:r>
            <a:r>
              <a:rPr lang="en-US" b="1" dirty="0"/>
              <a:t>Prediction Systems: </a:t>
            </a:r>
            <a:r>
              <a:rPr lang="en-US" dirty="0" smtClean="0"/>
              <a:t>The </a:t>
            </a:r>
            <a:r>
              <a:rPr lang="en-US" dirty="0"/>
              <a:t>task is to forecast some future values of a time-sequenced </a:t>
            </a:r>
            <a:r>
              <a:rPr lang="en-US" dirty="0" smtClean="0"/>
              <a:t>data</a:t>
            </a:r>
            <a:r>
              <a:rPr lang="en-US" dirty="0"/>
              <a:t>. Prediction has a significant impact on decision support systems. </a:t>
            </a:r>
            <a:r>
              <a:rPr lang="en-US" dirty="0" smtClean="0"/>
              <a:t>Prediction </a:t>
            </a:r>
            <a:r>
              <a:rPr lang="en-US" dirty="0"/>
              <a:t>differs from function approximation by considering time factor. </a:t>
            </a:r>
            <a:r>
              <a:rPr lang="en-US" dirty="0" smtClean="0"/>
              <a:t>System </a:t>
            </a:r>
            <a:r>
              <a:rPr lang="en-US" dirty="0"/>
              <a:t>may be dynamic and may produce different results for </a:t>
            </a:r>
            <a:r>
              <a:rPr lang="en-US" dirty="0" smtClean="0"/>
              <a:t>the same </a:t>
            </a:r>
            <a:r>
              <a:rPr lang="en-US" dirty="0"/>
              <a:t>input data based on system state (time). 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5CD1C-488C-43DE-9FE7-23833AC21D8D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450E-1C6A-48DD-A193-98F53B911006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Propagation Algorithm-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1986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 systematic method of learning method of multilayer feed forward ANN.(may have more than one hidden layer)</a:t>
            </a:r>
          </a:p>
          <a:p>
            <a:pPr algn="just"/>
            <a:r>
              <a:rPr lang="en-US" dirty="0" smtClean="0"/>
              <a:t>It has high mathematical foundation and very good application potential.</a:t>
            </a:r>
          </a:p>
          <a:p>
            <a:pPr algn="just"/>
            <a:r>
              <a:rPr lang="en-US" dirty="0" smtClean="0"/>
              <a:t>Based on this algorithm, network learns a distributed associative map between input and output layers. If there are more hidden layer, the more difficult is to calculate the weight of the hidden layers.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2A3A-A971-4242-BB8B-AD3DF070C98C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450E-1C6A-48DD-A193-98F53B911006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The prerequisite to start B.P learning process are</a:t>
            </a:r>
          </a:p>
          <a:p>
            <a:pPr lvl="1"/>
            <a:r>
              <a:rPr lang="en-US" dirty="0" smtClean="0"/>
              <a:t>A Set of learning pattern(data),input &amp; target.</a:t>
            </a:r>
          </a:p>
          <a:p>
            <a:pPr lvl="1"/>
            <a:r>
              <a:rPr lang="en-US" dirty="0" smtClean="0"/>
              <a:t>A value for learning rate(</a:t>
            </a:r>
            <a:r>
              <a:rPr lang="el-GR" dirty="0" smtClean="0"/>
              <a:t>α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criterion that terminate learning algorithm.</a:t>
            </a:r>
          </a:p>
          <a:p>
            <a:pPr lvl="1"/>
            <a:r>
              <a:rPr lang="en-US" dirty="0" smtClean="0"/>
              <a:t>A methodology for updating weights</a:t>
            </a:r>
          </a:p>
          <a:p>
            <a:pPr lvl="1"/>
            <a:r>
              <a:rPr lang="en-US" dirty="0" smtClean="0"/>
              <a:t>A non-linearity function (Usually sigmoid)</a:t>
            </a:r>
          </a:p>
          <a:p>
            <a:pPr lvl="1"/>
            <a:r>
              <a:rPr lang="en-US" dirty="0" smtClean="0"/>
              <a:t>Initial weight (small random values)</a:t>
            </a:r>
          </a:p>
          <a:p>
            <a:r>
              <a:rPr lang="en-US" dirty="0" smtClean="0"/>
              <a:t>Al these depends on requirement and application for it is used.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6627E-BFCF-41B2-B433-D2D196999B6E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450E-1C6A-48DD-A193-98F53B911006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1</a:t>
            </a:r>
            <a:r>
              <a:rPr lang="en-US" dirty="0" smtClean="0"/>
              <a:t>:- Apply first input pattern X</a:t>
            </a:r>
            <a:r>
              <a:rPr lang="en-US" baseline="-25000" dirty="0" smtClean="0"/>
              <a:t>k </a:t>
            </a:r>
            <a:r>
              <a:rPr lang="en-US" dirty="0" smtClean="0"/>
              <a:t>and target O/P  T</a:t>
            </a:r>
            <a:r>
              <a:rPr lang="en-US" baseline="-25000" dirty="0" smtClean="0"/>
              <a:t>k.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2</a:t>
            </a:r>
            <a:r>
              <a:rPr lang="en-US" dirty="0" smtClean="0"/>
              <a:t>:- Input propagate through all layers of neurons and we get final output.</a:t>
            </a:r>
          </a:p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3</a:t>
            </a:r>
            <a:r>
              <a:rPr lang="en-US" dirty="0" smtClean="0"/>
              <a:t>:- Final output response is compared with target out put and an error signal is produced.</a:t>
            </a:r>
          </a:p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4</a:t>
            </a:r>
            <a:r>
              <a:rPr lang="en-US" dirty="0" smtClean="0"/>
              <a:t>:- Algorithm calculate rate of change of error. i.e. the rate at which the error changes as the activity level of neuron changes .</a:t>
            </a:r>
          </a:p>
          <a:p>
            <a:endParaRPr 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78D6-60C2-41AD-9F16-0B71C0A5E904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450E-1C6A-48DD-A193-98F53B911006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4403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5</a:t>
            </a:r>
            <a:r>
              <a:rPr lang="en-US" dirty="0" smtClean="0"/>
              <a:t>:- Algorithm steps back one layer and recalculate the weight of output layer so that output error is minimized.</a:t>
            </a:r>
            <a:r>
              <a:rPr lang="en-US" b="1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(Wt b/n Last hidden layer and output layer)</a:t>
            </a:r>
          </a:p>
          <a:p>
            <a:pPr algn="just"/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6</a:t>
            </a:r>
            <a:r>
              <a:rPr lang="en-US" dirty="0" smtClean="0"/>
              <a:t>:- Algorithm next calculate the error output at the hidden layer and compute new value for weights between last and next to last hidden layer.</a:t>
            </a:r>
          </a:p>
          <a:p>
            <a:pPr algn="just"/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7</a:t>
            </a:r>
            <a:r>
              <a:rPr lang="en-US" dirty="0" smtClean="0"/>
              <a:t>:- It goes on repeating this procedure until input layer is reached.</a:t>
            </a:r>
          </a:p>
          <a:p>
            <a:pPr algn="just"/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8</a:t>
            </a:r>
            <a:r>
              <a:rPr lang="en-US" dirty="0" smtClean="0"/>
              <a:t>:- Algorithm select new input target pattern and repeat the process.</a:t>
            </a:r>
          </a:p>
          <a:p>
            <a:pPr algn="just"/>
            <a:endParaRPr lang="en-US" baseline="-25000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794330" y="5486400"/>
            <a:ext cx="7740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u="sng" spc="300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response move in one direction and weights are updated by moving backwards and hence this method is known as back propagation algorithm.</a:t>
            </a:r>
            <a:endParaRPr lang="en-US" b="1" i="1" u="sng" spc="300" dirty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5DCD-F456-49C2-91EE-390ED5A04F19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450E-1C6A-48DD-A193-98F53B911006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#1:- Normalize the input and output with respect to their maximum values.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Let there be </a:t>
            </a:r>
            <a:r>
              <a:rPr lang="en-US" b="1" dirty="0" smtClean="0"/>
              <a:t>‘</a:t>
            </a:r>
            <a:r>
              <a:rPr lang="en-US" b="1" i="1" dirty="0" smtClean="0"/>
              <a:t>l</a:t>
            </a:r>
            <a:r>
              <a:rPr lang="en-US" b="1" dirty="0" smtClean="0"/>
              <a:t>’ </a:t>
            </a:r>
            <a:r>
              <a:rPr lang="en-US" dirty="0" smtClean="0"/>
              <a:t>inputs---------{I}</a:t>
            </a:r>
            <a:r>
              <a:rPr lang="en-US" baseline="-25000" dirty="0" smtClean="0"/>
              <a:t>lx1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Let there be ‘n’ output-------{O}</a:t>
            </a:r>
            <a:r>
              <a:rPr lang="en-US" baseline="-25000" dirty="0" smtClean="0"/>
              <a:t>nx1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Let there be ‘m’ neurons in the hidden layer.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Let [V] be the weight between hidden layer and input layer.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Let [W] be the weight between hidden layer and output layer.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794330" y="5486400"/>
            <a:ext cx="7740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u="sng" spc="300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Weights are normally </a:t>
            </a:r>
            <a:r>
              <a:rPr lang="en-US" sz="2000" b="1" i="1" u="sng" spc="300" dirty="0" err="1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initialised</a:t>
            </a:r>
            <a:r>
              <a:rPr lang="en-US" sz="2000" b="1" i="1" u="sng" spc="300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a small random value between +1 and -1 </a:t>
            </a:r>
            <a:endParaRPr lang="en-US" b="1" i="1" u="sng" spc="300" dirty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1009-AC59-4F6D-B1E0-062A1572AC56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450E-1C6A-48DD-A193-98F53B911006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62850"/>
            <a:ext cx="8153400" cy="5486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EF5F8-1C2E-4560-B081-42A41F09B02D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450E-1C6A-48DD-A193-98F53B911006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No teacher is present.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expected or desired output is not presented to the network.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system learns of it own by discovering and adapting to the structural </a:t>
            </a:r>
            <a:r>
              <a:rPr lang="en-US" dirty="0" smtClean="0"/>
              <a:t>features </a:t>
            </a:r>
            <a:r>
              <a:rPr lang="en-US" dirty="0"/>
              <a:t>in the input patterns.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1563-9D49-4F9B-94CE-DE25C334D7F8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450E-1C6A-48DD-A193-98F53B91100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#2:- From training data, present one set of input and output, usually the first layer is used to fan out the input(distribute),thus for first layer</a:t>
            </a:r>
          </a:p>
          <a:p>
            <a:pPr algn="ctr">
              <a:buNone/>
            </a:pPr>
            <a:r>
              <a:rPr lang="en-US" dirty="0" smtClean="0"/>
              <a:t>Input=out put</a:t>
            </a:r>
          </a:p>
          <a:p>
            <a:pPr algn="just">
              <a:buNone/>
            </a:pPr>
            <a:r>
              <a:rPr lang="en-US" dirty="0" smtClean="0"/>
              <a:t>i.e. </a:t>
            </a:r>
          </a:p>
          <a:p>
            <a:pPr algn="just">
              <a:buNone/>
            </a:pPr>
            <a:r>
              <a:rPr lang="en-US" dirty="0" smtClean="0"/>
              <a:t>#3:- Input to the hidden layer is 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#4:- Out put of hidden layer is evaluated using say sigmoid function with </a:t>
            </a:r>
            <a:r>
              <a:rPr lang="el-GR" dirty="0" smtClean="0"/>
              <a:t>α</a:t>
            </a:r>
            <a:r>
              <a:rPr lang="en-US" dirty="0" smtClean="0"/>
              <a:t>=1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2743200"/>
            <a:ext cx="2590800" cy="503767"/>
          </a:xfrm>
          <a:prstGeom prst="rect">
            <a:avLst/>
          </a:prstGeom>
          <a:noFill/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3886200"/>
            <a:ext cx="3286125" cy="438150"/>
          </a:xfrm>
          <a:prstGeom prst="rect">
            <a:avLst/>
          </a:prstGeom>
          <a:noFill/>
        </p:spPr>
      </p:pic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742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0700" y="5426075"/>
            <a:ext cx="2476500" cy="1279525"/>
          </a:xfrm>
          <a:prstGeom prst="rect">
            <a:avLst/>
          </a:prstGeom>
          <a:noFill/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1343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E8E-14CA-4B35-AB15-ACF3187BCE43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450E-1C6A-48DD-A193-98F53B911006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#5:- Now at the out put layer, the input of output layer is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 algn="just">
              <a:buNone/>
            </a:pPr>
            <a:r>
              <a:rPr lang="en-US" dirty="0" smtClean="0"/>
              <a:t>#6:- Output of output layer is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#7:- Error is calculated for any training data as</a:t>
            </a:r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742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1343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1600200"/>
            <a:ext cx="3752850" cy="457200"/>
          </a:xfrm>
          <a:prstGeom prst="rect">
            <a:avLst/>
          </a:prstGeom>
          <a:noFill/>
        </p:spPr>
      </p:pic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2819400"/>
            <a:ext cx="2288843" cy="1095375"/>
          </a:xfrm>
          <a:prstGeom prst="rect">
            <a:avLst/>
          </a:prstGeom>
          <a:noFill/>
        </p:spPr>
      </p:pic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4736833"/>
            <a:ext cx="1676400" cy="635267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 flipH="1">
            <a:off x="794330" y="5486400"/>
            <a:ext cx="7740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u="sng" spc="300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 </a:t>
            </a:r>
            <a:r>
              <a:rPr lang="en-US" sz="2000" b="1" i="1" u="sng" spc="300" dirty="0" err="1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squre</a:t>
            </a:r>
            <a:r>
              <a:rPr lang="en-US" sz="2000" b="1" i="1" u="sng" spc="300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taken to consider absolute value </a:t>
            </a:r>
            <a:endParaRPr lang="en-US" b="1" i="1" u="sng" spc="300" dirty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8F99-179F-4B2D-A5F7-853602245EF7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450E-1C6A-48DD-A193-98F53B911006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553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#8:- To reduce final learning error,</a:t>
            </a:r>
          </a:p>
          <a:p>
            <a:pPr>
              <a:buNone/>
            </a:pPr>
            <a:r>
              <a:rPr lang="en-US" dirty="0" smtClean="0"/>
              <a:t> and it can be calculated as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#9:- Modify weight W as W</a:t>
            </a:r>
            <a:r>
              <a:rPr lang="en-US" baseline="30000" dirty="0" smtClean="0"/>
              <a:t>t+1</a:t>
            </a:r>
            <a:r>
              <a:rPr lang="en-US" dirty="0" smtClean="0"/>
              <a:t>=W</a:t>
            </a:r>
            <a:r>
              <a:rPr lang="en-US" baseline="30000" dirty="0" smtClean="0"/>
              <a:t>t</a:t>
            </a:r>
            <a:r>
              <a:rPr lang="en-US" dirty="0" smtClean="0"/>
              <a:t>+∆W . i.e.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#10:- Modify the weight to hidden layer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#11:- 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#12:- Repeat the steps till convergence is reached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742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1343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457200"/>
            <a:ext cx="838200" cy="642025"/>
          </a:xfrm>
          <a:prstGeom prst="rect">
            <a:avLst/>
          </a:prstGeom>
          <a:noFill/>
        </p:spPr>
      </p:pic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1620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1371600"/>
            <a:ext cx="3476625" cy="571500"/>
          </a:xfrm>
          <a:prstGeom prst="rect">
            <a:avLst/>
          </a:prstGeom>
          <a:noFill/>
        </p:spPr>
      </p:pic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1620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1620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828800" y="2438400"/>
            <a:ext cx="5888355" cy="1104900"/>
            <a:chOff x="1828800" y="3657600"/>
            <a:chExt cx="5888355" cy="1104900"/>
          </a:xfrm>
        </p:grpSpPr>
        <p:pic>
          <p:nvPicPr>
            <p:cNvPr id="46087" name="Picture 7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828800" y="3657600"/>
              <a:ext cx="3352801" cy="710005"/>
            </a:xfrm>
            <a:prstGeom prst="rect">
              <a:avLst/>
            </a:prstGeom>
            <a:noFill/>
          </p:spPr>
        </p:pic>
        <p:pic>
          <p:nvPicPr>
            <p:cNvPr id="46090" name="Picture 10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905000" y="4419600"/>
              <a:ext cx="5812155" cy="342900"/>
            </a:xfrm>
            <a:prstGeom prst="rect">
              <a:avLst/>
            </a:prstGeom>
            <a:noFill/>
          </p:spPr>
        </p:pic>
      </p:grp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6092" name="Picture 1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4114800"/>
            <a:ext cx="2514600" cy="569344"/>
          </a:xfrm>
          <a:prstGeom prst="rect">
            <a:avLst/>
          </a:prstGeom>
          <a:noFill/>
        </p:spPr>
      </p:pic>
      <p:grpSp>
        <p:nvGrpSpPr>
          <p:cNvPr id="33" name="Group 32"/>
          <p:cNvGrpSpPr/>
          <p:nvPr/>
        </p:nvGrpSpPr>
        <p:grpSpPr>
          <a:xfrm>
            <a:off x="2057400" y="4800600"/>
            <a:ext cx="3048000" cy="876300"/>
            <a:chOff x="2362200" y="5791200"/>
            <a:chExt cx="1562100" cy="419100"/>
          </a:xfrm>
        </p:grpSpPr>
        <p:pic>
          <p:nvPicPr>
            <p:cNvPr id="46095" name="Picture 15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362200" y="5791200"/>
              <a:ext cx="1428750" cy="190500"/>
            </a:xfrm>
            <a:prstGeom prst="rect">
              <a:avLst/>
            </a:prstGeom>
            <a:noFill/>
          </p:spPr>
        </p:pic>
        <p:pic>
          <p:nvPicPr>
            <p:cNvPr id="46094" name="Picture 14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362200" y="6019800"/>
              <a:ext cx="1562100" cy="190500"/>
            </a:xfrm>
            <a:prstGeom prst="rect">
              <a:avLst/>
            </a:prstGeom>
            <a:noFill/>
          </p:spPr>
        </p:pic>
      </p:grp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1620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BE0AD-CC00-4B81-AF1B-6D36739F58D0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450E-1C6A-48DD-A193-98F53B911006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022725">
            <a:off x="48229" y="2269678"/>
            <a:ext cx="8229600" cy="11430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itchFamily="18" charset="0"/>
              </a:rPr>
              <a:t>BEST WISHES FOR YOUR</a:t>
            </a:r>
            <a:br>
              <a:rPr 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itchFamily="18" charset="0"/>
              </a:rPr>
            </a:br>
            <a:r>
              <a:rPr 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itchFamily="18" charset="0"/>
              </a:rPr>
              <a:t>FUTURE LIFE</a:t>
            </a:r>
            <a:endParaRPr 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rot="19022725">
            <a:off x="2258028" y="348887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 smtClean="0">
                <a:solidFill>
                  <a:srgbClr val="0070C0"/>
                </a:solidFill>
                <a:latin typeface="Bernard MT Condensed" pitchFamily="18" charset="0"/>
                <a:ea typeface="+mj-ea"/>
                <a:cs typeface="+mj-cs"/>
              </a:rPr>
              <a:t>THNK YOU……..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Bernard MT Condensed" pitchFamily="18" charset="0"/>
              <a:ea typeface="+mj-ea"/>
              <a:cs typeface="+mj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2243-5DF7-43F3-9ADB-B2C403C457CD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450E-1C6A-48DD-A193-98F53B911006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Reinforced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 </a:t>
            </a:r>
            <a:r>
              <a:rPr lang="en-US" dirty="0"/>
              <a:t>A teacher is present but does not present the expected or desired output </a:t>
            </a:r>
          </a:p>
          <a:p>
            <a:r>
              <a:rPr lang="en-US" dirty="0"/>
              <a:t> </a:t>
            </a:r>
            <a:r>
              <a:rPr lang="en-US" dirty="0" smtClean="0"/>
              <a:t>But </a:t>
            </a:r>
            <a:r>
              <a:rPr lang="en-US" dirty="0"/>
              <a:t>only indicated if the computed output is correct or incorrect. </a:t>
            </a:r>
          </a:p>
          <a:p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information provided helps the network in its learning process. </a:t>
            </a:r>
          </a:p>
          <a:p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reward is given for correct </a:t>
            </a:r>
            <a:r>
              <a:rPr lang="en-US" dirty="0" smtClean="0"/>
              <a:t>answer computed </a:t>
            </a:r>
            <a:r>
              <a:rPr lang="en-US" dirty="0"/>
              <a:t>and a penalty for a wrong </a:t>
            </a:r>
            <a:r>
              <a:rPr lang="en-US" dirty="0" smtClean="0"/>
              <a:t>answer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THIS IS NOT A POPULAR LEARNING METHOD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31B8-7CBB-4D05-89FE-7D58633D17F2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450E-1C6A-48DD-A193-98F53B911006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Competitive learning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Hebbian learning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A3E10-8DD8-4919-B752-FA81E5DC43A3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450E-1C6A-48DD-A193-98F53B911006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Competitive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Several neurons are there in output layer</a:t>
            </a:r>
          </a:p>
          <a:p>
            <a:pPr algn="just"/>
            <a:r>
              <a:rPr lang="en-US" dirty="0" smtClean="0"/>
              <a:t>For a stimulus output neurons compete with each other to create out put closer to target </a:t>
            </a:r>
          </a:p>
          <a:p>
            <a:pPr algn="just"/>
            <a:r>
              <a:rPr lang="en-US" dirty="0" smtClean="0"/>
              <a:t>Neurons which responds strongly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(winning neuron)</a:t>
            </a:r>
            <a:r>
              <a:rPr lang="en-US" dirty="0" smtClean="0"/>
              <a:t> to an input stimulus, its weight get updated</a:t>
            </a:r>
          </a:p>
          <a:p>
            <a:pPr algn="just"/>
            <a:r>
              <a:rPr lang="en-US" dirty="0" smtClean="0"/>
              <a:t>Thus for an input pattern one neuron become dominant one in out put signal and other output neuron become dominant for other stimulus and so on.</a:t>
            </a:r>
          </a:p>
          <a:p>
            <a:pPr algn="just"/>
            <a:r>
              <a:rPr lang="en-US" dirty="0"/>
              <a:t>This strategy is called "winner-takes-all".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CDE5-54DB-4B81-98A3-5EF4024BE850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450E-1C6A-48DD-A193-98F53B911006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Hebbian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410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Proposed by Donald Hebb, based on corrective weight adjustment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>
              <a:solidFill>
                <a:srgbClr val="FF0000"/>
              </a:solidFill>
            </a:endParaRPr>
          </a:p>
          <a:p>
            <a:pPr algn="just">
              <a:buClr>
                <a:srgbClr val="C00000"/>
              </a:buClr>
              <a:buFont typeface="Wingdings" pitchFamily="2" charset="2"/>
              <a:buChar char="v"/>
            </a:pPr>
            <a:r>
              <a:rPr lang="en-US" dirty="0" smtClean="0"/>
              <a:t>  If 2 neurons on either side of a synapse are activated simultaneously( Synchronously ) then the strength of that synapse selectively increases</a:t>
            </a:r>
          </a:p>
          <a:p>
            <a:pPr algn="just">
              <a:buClr>
                <a:srgbClr val="C00000"/>
              </a:buClr>
              <a:buFont typeface="Wingdings" pitchFamily="2" charset="2"/>
              <a:buChar char="v"/>
            </a:pPr>
            <a:r>
              <a:rPr lang="en-US" dirty="0" smtClean="0"/>
              <a:t>If 2 neurons on either side of a synapse are activated asynchronously then the strength of that synapse selectively weakened or eliminated</a:t>
            </a:r>
          </a:p>
          <a:p>
            <a:pPr algn="just">
              <a:buClr>
                <a:srgbClr val="C00000"/>
              </a:buClr>
              <a:buFont typeface="Wingdings" pitchFamily="2" charset="2"/>
              <a:buChar char="v"/>
            </a:pPr>
            <a:r>
              <a:rPr lang="en-US" dirty="0" smtClean="0"/>
              <a:t>Such a synapse is called Hebbian synapse</a:t>
            </a:r>
          </a:p>
          <a:p>
            <a:pPr>
              <a:buClr>
                <a:srgbClr val="C00000"/>
              </a:buClr>
              <a:buFont typeface="Wingdings" pitchFamily="2" charset="2"/>
              <a:buChar char="v"/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57400" y="2209800"/>
            <a:ext cx="4648200" cy="919168"/>
            <a:chOff x="2057400" y="3505200"/>
            <a:chExt cx="4648200" cy="91916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400" y="3505200"/>
              <a:ext cx="4648200" cy="919168"/>
              <a:chOff x="2057400" y="4110032"/>
              <a:chExt cx="4648200" cy="91916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2057400" y="4114800"/>
                <a:ext cx="91440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A</a:t>
                </a:r>
                <a:endParaRPr lang="en-US" b="1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5791200" y="4110032"/>
                <a:ext cx="91440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 smtClean="0"/>
                  <a:t>B</a:t>
                </a:r>
                <a:endParaRPr lang="en-US" sz="1600" b="1" dirty="0"/>
              </a:p>
            </p:txBody>
          </p:sp>
          <p:cxnSp>
            <p:nvCxnSpPr>
              <p:cNvPr id="8" name="Straight Arrow Connector 7"/>
              <p:cNvCxnSpPr>
                <a:stCxn id="5" idx="3"/>
                <a:endCxn id="6" idx="1"/>
              </p:cNvCxnSpPr>
              <p:nvPr/>
            </p:nvCxnSpPr>
            <p:spPr>
              <a:xfrm flipV="1">
                <a:off x="2971800" y="4567232"/>
                <a:ext cx="2819400" cy="47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76600" y="3657600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Axon</a:t>
              </a:r>
            </a:p>
            <a:p>
              <a:r>
                <a:rPr lang="en-US" dirty="0" smtClean="0"/>
                <a:t>Repeatedly fires</a:t>
              </a:r>
              <a:endParaRPr lang="en-US" dirty="0"/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0A72-A0D1-4CC3-863D-17FD4FE3D2BA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450E-1C6A-48DD-A193-98F53B911006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“A synapse that uses time dependent and strongly interactive mechanism to increase synaptic efficiency as a function of correlation between pre synaptic and post synaptic activities”</a:t>
            </a:r>
          </a:p>
          <a:p>
            <a:pPr algn="just"/>
            <a:r>
              <a:rPr lang="en-US" dirty="0" smtClean="0"/>
              <a:t>The synaptic weight between A &amp; B is modified according to the correlated activity between output and input</a:t>
            </a:r>
            <a:endParaRPr lang="en-US" dirty="0"/>
          </a:p>
          <a:p>
            <a:pPr algn="just"/>
            <a:r>
              <a:rPr lang="en-US" dirty="0"/>
              <a:t>the input-output pattern pairs </a:t>
            </a:r>
            <a:r>
              <a:rPr lang="en-US" b="1" i="1" dirty="0"/>
              <a:t>(Xi , Yi)</a:t>
            </a:r>
            <a:r>
              <a:rPr lang="en-US" dirty="0"/>
              <a:t> are associated by the weight matrix </a:t>
            </a:r>
            <a:r>
              <a:rPr lang="en-US" b="1" i="1" dirty="0"/>
              <a:t>W</a:t>
            </a:r>
            <a:r>
              <a:rPr lang="en-US" dirty="0"/>
              <a:t>, known as correlation matrix computed </a:t>
            </a:r>
            <a:r>
              <a:rPr lang="en-US" dirty="0" smtClean="0"/>
              <a:t>as</a:t>
            </a:r>
          </a:p>
          <a:p>
            <a:pPr algn="just"/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5867400"/>
            <a:ext cx="2000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CAD9-E081-4604-8FDE-FEDF62926080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450E-1C6A-48DD-A193-98F53B911006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Gradient descent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This </a:t>
            </a:r>
            <a:r>
              <a:rPr lang="en-US" dirty="0"/>
              <a:t>is based on the minimization of errors </a:t>
            </a:r>
            <a:r>
              <a:rPr lang="en-US" b="1" i="1" dirty="0"/>
              <a:t>E</a:t>
            </a:r>
            <a:r>
              <a:rPr lang="en-US" dirty="0"/>
              <a:t> defined in terms of weights </a:t>
            </a:r>
            <a:r>
              <a:rPr lang="en-US" dirty="0" smtClean="0"/>
              <a:t>and </a:t>
            </a:r>
            <a:r>
              <a:rPr lang="en-US" dirty="0"/>
              <a:t>the activation function of the network. </a:t>
            </a:r>
          </a:p>
          <a:p>
            <a:pPr algn="just"/>
            <a:r>
              <a:rPr lang="en-US" dirty="0" smtClean="0"/>
              <a:t>Here</a:t>
            </a:r>
            <a:r>
              <a:rPr lang="en-US" dirty="0"/>
              <a:t>, the activation function of the network is required to be differentiable, because the updates of weight is dependent on </a:t>
            </a:r>
            <a:r>
              <a:rPr lang="en-US" dirty="0" smtClean="0"/>
              <a:t>the </a:t>
            </a:r>
            <a:r>
              <a:rPr lang="en-US" dirty="0"/>
              <a:t>gradient of the error </a:t>
            </a:r>
            <a:r>
              <a:rPr lang="en-US" b="1" i="1" dirty="0"/>
              <a:t>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/>
              <a:t>If </a:t>
            </a:r>
            <a:r>
              <a:rPr lang="en-US" dirty="0" smtClean="0"/>
              <a:t>∆</a:t>
            </a:r>
            <a:r>
              <a:rPr lang="en-US" b="1" i="1" dirty="0" err="1" smtClean="0"/>
              <a:t>W</a:t>
            </a:r>
            <a:r>
              <a:rPr lang="en-US" b="1" i="1" baseline="-25000" dirty="0" err="1" smtClean="0"/>
              <a:t>ij</a:t>
            </a:r>
            <a:r>
              <a:rPr lang="en-US" baseline="-25000" dirty="0" smtClean="0"/>
              <a:t> </a:t>
            </a:r>
            <a:r>
              <a:rPr lang="en-US" dirty="0"/>
              <a:t>is the weight update of the link connecting the </a:t>
            </a:r>
            <a:r>
              <a:rPr lang="en-US" b="1" i="1" dirty="0" err="1"/>
              <a:t>i</a:t>
            </a:r>
            <a:r>
              <a:rPr lang="en-US" b="1" i="1" dirty="0"/>
              <a:t> </a:t>
            </a:r>
            <a:r>
              <a:rPr lang="en-US" b="1" i="1" dirty="0" err="1"/>
              <a:t>th</a:t>
            </a:r>
            <a:r>
              <a:rPr lang="en-US" dirty="0"/>
              <a:t> and the </a:t>
            </a:r>
            <a:r>
              <a:rPr lang="en-US" b="1" i="1" dirty="0"/>
              <a:t>j </a:t>
            </a:r>
            <a:r>
              <a:rPr lang="en-US" b="1" i="1" dirty="0" err="1" smtClean="0"/>
              <a:t>th</a:t>
            </a:r>
            <a:r>
              <a:rPr lang="en-US" dirty="0" smtClean="0"/>
              <a:t> neuron </a:t>
            </a:r>
            <a:r>
              <a:rPr lang="en-US" dirty="0"/>
              <a:t>of the two neighboring layers, then </a:t>
            </a:r>
            <a:r>
              <a:rPr lang="en-US" dirty="0" smtClean="0"/>
              <a:t>∆</a:t>
            </a:r>
            <a:r>
              <a:rPr lang="en-US" b="1" i="1" dirty="0" err="1" smtClean="0"/>
              <a:t>Wij</a:t>
            </a:r>
            <a:r>
              <a:rPr lang="en-US" b="1" i="1" dirty="0" smtClean="0"/>
              <a:t> </a:t>
            </a:r>
            <a:r>
              <a:rPr lang="en-US" dirty="0" smtClean="0"/>
              <a:t> </a:t>
            </a:r>
            <a:r>
              <a:rPr lang="en-US" dirty="0"/>
              <a:t>is</a:t>
            </a:r>
            <a:r>
              <a:rPr lang="en-US" b="1" dirty="0"/>
              <a:t> </a:t>
            </a:r>
            <a:r>
              <a:rPr lang="en-US" dirty="0"/>
              <a:t> defined as </a:t>
            </a:r>
            <a:r>
              <a:rPr lang="en-US" b="1" i="1" dirty="0"/>
              <a:t> 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dirty="0"/>
              <a:t>	 </a:t>
            </a:r>
            <a:r>
              <a:rPr lang="en-US" b="1" i="1" dirty="0"/>
              <a:t> </a:t>
            </a:r>
            <a:r>
              <a:rPr lang="en-US" dirty="0" smtClean="0"/>
              <a:t>∆</a:t>
            </a:r>
            <a:r>
              <a:rPr lang="en-US" b="1" i="1" dirty="0" err="1" smtClean="0"/>
              <a:t>W</a:t>
            </a:r>
            <a:r>
              <a:rPr lang="en-US" b="1" i="1" baseline="-25000" dirty="0" err="1" smtClean="0"/>
              <a:t>ij</a:t>
            </a:r>
            <a:r>
              <a:rPr lang="en-US" b="1" i="1" dirty="0" smtClean="0"/>
              <a:t> </a:t>
            </a:r>
            <a:r>
              <a:rPr lang="en-US" b="1" i="1" dirty="0"/>
              <a:t>= </a:t>
            </a:r>
            <a:r>
              <a:rPr lang="en-US" dirty="0" smtClean="0"/>
              <a:t>η</a:t>
            </a:r>
            <a:r>
              <a:rPr lang="en-US" b="1" i="1" dirty="0" smtClean="0"/>
              <a:t>(</a:t>
            </a:r>
            <a:r>
              <a:rPr lang="en-US" dirty="0" smtClean="0"/>
              <a:t>∂</a:t>
            </a:r>
            <a:r>
              <a:rPr lang="en-US" b="1" i="1" dirty="0" smtClean="0"/>
              <a:t>E/</a:t>
            </a:r>
            <a:r>
              <a:rPr lang="en-US" dirty="0" smtClean="0"/>
              <a:t>∂</a:t>
            </a:r>
            <a:r>
              <a:rPr lang="en-US" b="1" i="1" dirty="0" err="1" smtClean="0"/>
              <a:t>Wij</a:t>
            </a:r>
            <a:r>
              <a:rPr lang="en-US" b="1" i="1" dirty="0" smtClean="0"/>
              <a:t> </a:t>
            </a:r>
            <a:r>
              <a:rPr lang="en-US" b="1" i="1" dirty="0"/>
              <a:t>)</a:t>
            </a:r>
            <a:r>
              <a:rPr lang="en-US" dirty="0"/>
              <a:t> </a:t>
            </a:r>
          </a:p>
          <a:p>
            <a:pPr algn="just">
              <a:buNone/>
            </a:pPr>
            <a:r>
              <a:rPr lang="en-US" dirty="0" smtClean="0"/>
              <a:t>  where </a:t>
            </a:r>
            <a:r>
              <a:rPr lang="en-US" dirty="0"/>
              <a:t>η is the learning rate parameters and </a:t>
            </a:r>
            <a:r>
              <a:rPr lang="en-US" b="1" i="1" dirty="0"/>
              <a:t>(</a:t>
            </a:r>
            <a:r>
              <a:rPr lang="en-US" dirty="0" smtClean="0"/>
              <a:t>∂</a:t>
            </a:r>
            <a:r>
              <a:rPr lang="en-US" b="1" i="1" dirty="0" smtClean="0"/>
              <a:t>E/</a:t>
            </a:r>
            <a:r>
              <a:rPr lang="en-US" dirty="0" smtClean="0"/>
              <a:t>∂</a:t>
            </a:r>
            <a:r>
              <a:rPr lang="en-US" b="1" i="1" dirty="0" err="1" smtClean="0"/>
              <a:t>W</a:t>
            </a:r>
            <a:r>
              <a:rPr lang="en-US" b="1" i="1" baseline="-25000" dirty="0" err="1" smtClean="0"/>
              <a:t>ij</a:t>
            </a:r>
            <a:r>
              <a:rPr lang="en-US" b="1" i="1" dirty="0" smtClean="0"/>
              <a:t>)</a:t>
            </a:r>
            <a:r>
              <a:rPr lang="en-US" dirty="0" smtClean="0"/>
              <a:t> </a:t>
            </a:r>
            <a:r>
              <a:rPr lang="en-US" dirty="0"/>
              <a:t>is error gradient with reference to the weight </a:t>
            </a:r>
            <a:r>
              <a:rPr lang="en-US" b="1" i="1" dirty="0" err="1"/>
              <a:t>W</a:t>
            </a:r>
            <a:r>
              <a:rPr lang="en-US" b="1" i="1" baseline="-25000" dirty="0" err="1"/>
              <a:t>ij</a:t>
            </a:r>
            <a:r>
              <a:rPr lang="en-US" dirty="0"/>
              <a:t> . </a:t>
            </a:r>
            <a:endParaRPr lang="en-US" dirty="0" smtClean="0"/>
          </a:p>
          <a:p>
            <a:pPr algn="just">
              <a:buNone/>
            </a:pP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 propagation learning algorithm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F2CE-29AD-40B8-B61C-0D2BA6F0466C}" type="datetime4">
              <a:rPr lang="en-US" smtClean="0"/>
              <a:pPr/>
              <a:t>April 18, 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450E-1C6A-48DD-A193-98F53B911006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1654</Words>
  <Application>Microsoft Office PowerPoint</Application>
  <PresentationFormat>On-screen Show (4:3)</PresentationFormat>
  <Paragraphs>238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ANN Continue……..</vt:lpstr>
      <vt:lpstr>Learning Methods</vt:lpstr>
      <vt:lpstr>Unsupervised Learning</vt:lpstr>
      <vt:lpstr>Reinforced learning</vt:lpstr>
      <vt:lpstr>Unsupervised learning </vt:lpstr>
      <vt:lpstr>Competitive Learning</vt:lpstr>
      <vt:lpstr>Hebbian Learning</vt:lpstr>
      <vt:lpstr>Slide 8</vt:lpstr>
      <vt:lpstr>Gradient descent Learning</vt:lpstr>
      <vt:lpstr>Stochastic Learning</vt:lpstr>
      <vt:lpstr>Single layer Perceptron</vt:lpstr>
      <vt:lpstr>Slide 12</vt:lpstr>
      <vt:lpstr> Learning Algorithm : Training Perceptron  </vt:lpstr>
      <vt:lpstr>Slide 14</vt:lpstr>
      <vt:lpstr>Perceptron and Linearly Separable Task  </vt:lpstr>
      <vt:lpstr>Slide 16</vt:lpstr>
      <vt:lpstr>XOR Problem</vt:lpstr>
      <vt:lpstr>Slide 18</vt:lpstr>
      <vt:lpstr>OBJECTIVE </vt:lpstr>
      <vt:lpstr>Perceptron Learning Algorithm</vt:lpstr>
      <vt:lpstr>Slide 21</vt:lpstr>
      <vt:lpstr>Slide 22</vt:lpstr>
      <vt:lpstr>Applications of Neural Network </vt:lpstr>
      <vt:lpstr>Back Propagation Algorithm- 1986</vt:lpstr>
      <vt:lpstr>Prerequisite</vt:lpstr>
      <vt:lpstr>STEPS INVOLVED</vt:lpstr>
      <vt:lpstr>Slide 27</vt:lpstr>
      <vt:lpstr>MATHEMATICAL ANALYSIS</vt:lpstr>
      <vt:lpstr>Slide 29</vt:lpstr>
      <vt:lpstr>Slide 30</vt:lpstr>
      <vt:lpstr>Slide 31</vt:lpstr>
      <vt:lpstr>Slide 32</vt:lpstr>
      <vt:lpstr>BEST WISHES FOR YOUR FUTURE LIFE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 Continue……..</dc:title>
  <dc:creator>Mansoor</dc:creator>
  <cp:lastModifiedBy>Mansoor</cp:lastModifiedBy>
  <cp:revision>103</cp:revision>
  <dcterms:created xsi:type="dcterms:W3CDTF">2013-04-17T16:28:05Z</dcterms:created>
  <dcterms:modified xsi:type="dcterms:W3CDTF">2013-04-18T06:22:44Z</dcterms:modified>
</cp:coreProperties>
</file>