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3" r:id="rId2"/>
    <p:sldId id="285" r:id="rId3"/>
    <p:sldId id="286" r:id="rId4"/>
    <p:sldId id="287" r:id="rId5"/>
    <p:sldId id="288" r:id="rId6"/>
    <p:sldId id="295" r:id="rId7"/>
    <p:sldId id="291" r:id="rId8"/>
    <p:sldId id="289" r:id="rId9"/>
    <p:sldId id="292" r:id="rId10"/>
    <p:sldId id="294" r:id="rId11"/>
    <p:sldId id="298" r:id="rId12"/>
    <p:sldId id="299" r:id="rId13"/>
    <p:sldId id="300" r:id="rId14"/>
    <p:sldId id="301" r:id="rId15"/>
    <p:sldId id="302" r:id="rId16"/>
    <p:sldId id="303" r:id="rId17"/>
    <p:sldId id="306" r:id="rId18"/>
    <p:sldId id="304" r:id="rId19"/>
    <p:sldId id="305" r:id="rId20"/>
    <p:sldId id="307" r:id="rId21"/>
    <p:sldId id="308" r:id="rId22"/>
    <p:sldId id="310" r:id="rId23"/>
    <p:sldId id="311" r:id="rId24"/>
    <p:sldId id="316" r:id="rId25"/>
    <p:sldId id="31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en Vaisey" initials="SV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6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9366856dd56b0eb" providerId="LiveId" clId="{A889B8D2-AE4C-4D70-88EE-0F0A29B04D4C}"/>
    <pc:docChg chg="undo addSld delSld modSld">
      <pc:chgData name="" userId="b9366856dd56b0eb" providerId="LiveId" clId="{A889B8D2-AE4C-4D70-88EE-0F0A29B04D4C}" dt="2023-10-10T13:29:37.237" v="14" actId="2696"/>
      <pc:docMkLst>
        <pc:docMk/>
      </pc:docMkLst>
      <pc:sldChg chg="del">
        <pc:chgData name="" userId="b9366856dd56b0eb" providerId="LiveId" clId="{A889B8D2-AE4C-4D70-88EE-0F0A29B04D4C}" dt="2023-10-10T13:26:18.016" v="0" actId="2696"/>
        <pc:sldMkLst>
          <pc:docMk/>
          <pc:sldMk cId="0" sldId="256"/>
        </pc:sldMkLst>
      </pc:sldChg>
      <pc:sldChg chg="del">
        <pc:chgData name="" userId="b9366856dd56b0eb" providerId="LiveId" clId="{A889B8D2-AE4C-4D70-88EE-0F0A29B04D4C}" dt="2023-10-10T13:26:19.497" v="2" actId="2696"/>
        <pc:sldMkLst>
          <pc:docMk/>
          <pc:sldMk cId="0" sldId="264"/>
        </pc:sldMkLst>
      </pc:sldChg>
      <pc:sldChg chg="del">
        <pc:chgData name="" userId="b9366856dd56b0eb" providerId="LiveId" clId="{A889B8D2-AE4C-4D70-88EE-0F0A29B04D4C}" dt="2023-10-10T13:26:18.767" v="1" actId="2696"/>
        <pc:sldMkLst>
          <pc:docMk/>
          <pc:sldMk cId="0" sldId="279"/>
        </pc:sldMkLst>
      </pc:sldChg>
      <pc:sldChg chg="del">
        <pc:chgData name="" userId="b9366856dd56b0eb" providerId="LiveId" clId="{A889B8D2-AE4C-4D70-88EE-0F0A29B04D4C}" dt="2023-10-10T13:26:21.834" v="3" actId="2696"/>
        <pc:sldMkLst>
          <pc:docMk/>
          <pc:sldMk cId="0" sldId="280"/>
        </pc:sldMkLst>
      </pc:sldChg>
      <pc:sldChg chg="del">
        <pc:chgData name="" userId="b9366856dd56b0eb" providerId="LiveId" clId="{A889B8D2-AE4C-4D70-88EE-0F0A29B04D4C}" dt="2023-10-10T13:26:23.914" v="4" actId="2696"/>
        <pc:sldMkLst>
          <pc:docMk/>
          <pc:sldMk cId="0" sldId="281"/>
        </pc:sldMkLst>
      </pc:sldChg>
      <pc:sldChg chg="del">
        <pc:chgData name="" userId="b9366856dd56b0eb" providerId="LiveId" clId="{A889B8D2-AE4C-4D70-88EE-0F0A29B04D4C}" dt="2023-10-10T13:26:24.673" v="5" actId="2696"/>
        <pc:sldMkLst>
          <pc:docMk/>
          <pc:sldMk cId="0" sldId="282"/>
        </pc:sldMkLst>
      </pc:sldChg>
      <pc:sldChg chg="modSp">
        <pc:chgData name="" userId="b9366856dd56b0eb" providerId="LiveId" clId="{A889B8D2-AE4C-4D70-88EE-0F0A29B04D4C}" dt="2023-10-10T13:26:32.173" v="6" actId="6549"/>
        <pc:sldMkLst>
          <pc:docMk/>
          <pc:sldMk cId="0" sldId="283"/>
        </pc:sldMkLst>
        <pc:spChg chg="mod">
          <ac:chgData name="" userId="b9366856dd56b0eb" providerId="LiveId" clId="{A889B8D2-AE4C-4D70-88EE-0F0A29B04D4C}" dt="2023-10-10T13:26:32.173" v="6" actId="6549"/>
          <ac:spMkLst>
            <pc:docMk/>
            <pc:sldMk cId="0" sldId="283"/>
            <ac:spMk id="2" creationId="{00000000-0000-0000-0000-000000000000}"/>
          </ac:spMkLst>
        </pc:spChg>
      </pc:sldChg>
      <pc:sldChg chg="add del">
        <pc:chgData name="" userId="b9366856dd56b0eb" providerId="LiveId" clId="{A889B8D2-AE4C-4D70-88EE-0F0A29B04D4C}" dt="2023-10-10T13:28:10.104" v="12" actId="2696"/>
        <pc:sldMkLst>
          <pc:docMk/>
          <pc:sldMk cId="0" sldId="293"/>
        </pc:sldMkLst>
      </pc:sldChg>
      <pc:sldChg chg="del">
        <pc:chgData name="" userId="b9366856dd56b0eb" providerId="LiveId" clId="{A889B8D2-AE4C-4D70-88EE-0F0A29B04D4C}" dt="2023-10-10T13:27:04.952" v="7" actId="2696"/>
        <pc:sldMkLst>
          <pc:docMk/>
          <pc:sldMk cId="0" sldId="296"/>
        </pc:sldMkLst>
      </pc:sldChg>
      <pc:sldChg chg="del">
        <pc:chgData name="" userId="b9366856dd56b0eb" providerId="LiveId" clId="{A889B8D2-AE4C-4D70-88EE-0F0A29B04D4C}" dt="2023-10-10T13:27:06.320" v="8" actId="2696"/>
        <pc:sldMkLst>
          <pc:docMk/>
          <pc:sldMk cId="0" sldId="297"/>
        </pc:sldMkLst>
      </pc:sldChg>
      <pc:sldChg chg="del">
        <pc:chgData name="" userId="b9366856dd56b0eb" providerId="LiveId" clId="{A889B8D2-AE4C-4D70-88EE-0F0A29B04D4C}" dt="2023-10-10T13:29:34.358" v="13" actId="2696"/>
        <pc:sldMkLst>
          <pc:docMk/>
          <pc:sldMk cId="0" sldId="312"/>
        </pc:sldMkLst>
      </pc:sldChg>
      <pc:sldChg chg="del">
        <pc:chgData name="" userId="b9366856dd56b0eb" providerId="LiveId" clId="{A889B8D2-AE4C-4D70-88EE-0F0A29B04D4C}" dt="2023-10-10T13:29:37.237" v="14" actId="2696"/>
        <pc:sldMkLst>
          <pc:docMk/>
          <pc:sldMk cId="0" sldId="314"/>
        </pc:sldMkLst>
      </pc:sldChg>
      <pc:sldChg chg="del">
        <pc:chgData name="" userId="b9366856dd56b0eb" providerId="LiveId" clId="{A889B8D2-AE4C-4D70-88EE-0F0A29B04D4C}" dt="2023-10-10T13:27:07.217" v="9" actId="2696"/>
        <pc:sldMkLst>
          <pc:docMk/>
          <pc:sldMk cId="0" sldId="31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Denied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U.S.</c:v>
                </c:pt>
                <c:pt idx="1">
                  <c:v>Other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0.85629999999999995</c:v>
                </c:pt>
                <c:pt idx="1">
                  <c:v>0.95900000000000063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56-4572-94C1-0125A9D3E6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Admitted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U.S.</c:v>
                </c:pt>
                <c:pt idx="1">
                  <c:v>Other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0.13469999999999999</c:v>
                </c:pt>
                <c:pt idx="1">
                  <c:v>4.1000000000000002E-2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56-4572-94C1-0125A9D3E6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183872"/>
        <c:axId val="127610240"/>
      </c:barChart>
      <c:catAx>
        <c:axId val="127183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7610240"/>
        <c:crosses val="autoZero"/>
        <c:auto val="1"/>
        <c:lblAlgn val="ctr"/>
        <c:lblOffset val="100"/>
        <c:noMultiLvlLbl val="0"/>
      </c:catAx>
      <c:valAx>
        <c:axId val="12761024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1838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Odds</c:v>
                </c:pt>
              </c:strCache>
            </c:strRef>
          </c:tx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0.1</c:v>
                </c:pt>
                <c:pt idx="1">
                  <c:v>0.12000000000000002</c:v>
                </c:pt>
                <c:pt idx="2">
                  <c:v>0.14000000000000001</c:v>
                </c:pt>
                <c:pt idx="3">
                  <c:v>0.16000000000000003</c:v>
                </c:pt>
                <c:pt idx="4">
                  <c:v>0.1800000000000001</c:v>
                </c:pt>
                <c:pt idx="5">
                  <c:v>0.2</c:v>
                </c:pt>
                <c:pt idx="6">
                  <c:v>0.22000000000000003</c:v>
                </c:pt>
                <c:pt idx="7">
                  <c:v>0.2400000000000001</c:v>
                </c:pt>
                <c:pt idx="8">
                  <c:v>0.26</c:v>
                </c:pt>
                <c:pt idx="9">
                  <c:v>0.28000000000000008</c:v>
                </c:pt>
                <c:pt idx="10">
                  <c:v>0.30000000000000021</c:v>
                </c:pt>
                <c:pt idx="11">
                  <c:v>0.32000000000000023</c:v>
                </c:pt>
                <c:pt idx="12">
                  <c:v>0.34000000000000008</c:v>
                </c:pt>
                <c:pt idx="13">
                  <c:v>0.36000000000000021</c:v>
                </c:pt>
                <c:pt idx="14">
                  <c:v>0.38000000000000023</c:v>
                </c:pt>
                <c:pt idx="15">
                  <c:v>0.4</c:v>
                </c:pt>
                <c:pt idx="16">
                  <c:v>0.42000000000000021</c:v>
                </c:pt>
                <c:pt idx="17">
                  <c:v>0.44000000000000006</c:v>
                </c:pt>
                <c:pt idx="18">
                  <c:v>0.46</c:v>
                </c:pt>
                <c:pt idx="19">
                  <c:v>0.4800000000000002</c:v>
                </c:pt>
                <c:pt idx="20">
                  <c:v>0.5</c:v>
                </c:pt>
                <c:pt idx="21">
                  <c:v>0.52</c:v>
                </c:pt>
                <c:pt idx="22">
                  <c:v>0.54</c:v>
                </c:pt>
                <c:pt idx="23">
                  <c:v>0.56000000000000005</c:v>
                </c:pt>
                <c:pt idx="24">
                  <c:v>0.58000000000000018</c:v>
                </c:pt>
                <c:pt idx="25">
                  <c:v>0.60000000000000042</c:v>
                </c:pt>
                <c:pt idx="26">
                  <c:v>0.62000000000000044</c:v>
                </c:pt>
                <c:pt idx="27">
                  <c:v>0.64000000000000046</c:v>
                </c:pt>
                <c:pt idx="28">
                  <c:v>0.66000000000000059</c:v>
                </c:pt>
                <c:pt idx="29">
                  <c:v>0.68000000000000016</c:v>
                </c:pt>
                <c:pt idx="30">
                  <c:v>0.7000000000000004</c:v>
                </c:pt>
                <c:pt idx="31">
                  <c:v>0.72000000000000042</c:v>
                </c:pt>
                <c:pt idx="32">
                  <c:v>0.74000000000000044</c:v>
                </c:pt>
                <c:pt idx="33">
                  <c:v>0.76000000000000045</c:v>
                </c:pt>
                <c:pt idx="34">
                  <c:v>0.78</c:v>
                </c:pt>
                <c:pt idx="35">
                  <c:v>0.8</c:v>
                </c:pt>
                <c:pt idx="36">
                  <c:v>0.8200000000000004</c:v>
                </c:pt>
                <c:pt idx="37">
                  <c:v>0.84000000000000041</c:v>
                </c:pt>
                <c:pt idx="38">
                  <c:v>0.86000000000000043</c:v>
                </c:pt>
                <c:pt idx="39">
                  <c:v>0.88000000000000012</c:v>
                </c:pt>
                <c:pt idx="40">
                  <c:v>0.9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0.11111111111111113</c:v>
                </c:pt>
                <c:pt idx="1">
                  <c:v>0.13636363636363635</c:v>
                </c:pt>
                <c:pt idx="2">
                  <c:v>0.16279069767441867</c:v>
                </c:pt>
                <c:pt idx="3">
                  <c:v>0.19047619047619072</c:v>
                </c:pt>
                <c:pt idx="4">
                  <c:v>0.21951219512195141</c:v>
                </c:pt>
                <c:pt idx="5">
                  <c:v>0.25</c:v>
                </c:pt>
                <c:pt idx="6">
                  <c:v>0.28205128205128205</c:v>
                </c:pt>
                <c:pt idx="7">
                  <c:v>0.31578947368421101</c:v>
                </c:pt>
                <c:pt idx="8">
                  <c:v>0.35135135135135137</c:v>
                </c:pt>
                <c:pt idx="9">
                  <c:v>0.38888888888888962</c:v>
                </c:pt>
                <c:pt idx="10">
                  <c:v>0.4285714285714286</c:v>
                </c:pt>
                <c:pt idx="11">
                  <c:v>0.47058823529411797</c:v>
                </c:pt>
                <c:pt idx="12">
                  <c:v>0.51515151515151525</c:v>
                </c:pt>
                <c:pt idx="13">
                  <c:v>0.5625</c:v>
                </c:pt>
                <c:pt idx="14">
                  <c:v>0.61290322580645151</c:v>
                </c:pt>
                <c:pt idx="15">
                  <c:v>0.66666666666666674</c:v>
                </c:pt>
                <c:pt idx="16">
                  <c:v>0.72413793103448265</c:v>
                </c:pt>
                <c:pt idx="17">
                  <c:v>0.78571428571428559</c:v>
                </c:pt>
                <c:pt idx="18">
                  <c:v>0.8518518518518523</c:v>
                </c:pt>
                <c:pt idx="19">
                  <c:v>0.92307692307692257</c:v>
                </c:pt>
                <c:pt idx="20">
                  <c:v>1</c:v>
                </c:pt>
                <c:pt idx="21">
                  <c:v>1.0833333333333335</c:v>
                </c:pt>
                <c:pt idx="22">
                  <c:v>1.1739130434782619</c:v>
                </c:pt>
                <c:pt idx="23">
                  <c:v>1.272727272727272</c:v>
                </c:pt>
                <c:pt idx="24">
                  <c:v>1.3809523809523807</c:v>
                </c:pt>
                <c:pt idx="25">
                  <c:v>1.4999999999999984</c:v>
                </c:pt>
                <c:pt idx="26">
                  <c:v>1.631578947368421</c:v>
                </c:pt>
                <c:pt idx="27">
                  <c:v>1.7777777777777781</c:v>
                </c:pt>
                <c:pt idx="28">
                  <c:v>1.9411764705882362</c:v>
                </c:pt>
                <c:pt idx="29">
                  <c:v>2.1250000000000004</c:v>
                </c:pt>
                <c:pt idx="30">
                  <c:v>2.333333333333333</c:v>
                </c:pt>
                <c:pt idx="31">
                  <c:v>2.5714285714285707</c:v>
                </c:pt>
                <c:pt idx="32">
                  <c:v>2.846153846153844</c:v>
                </c:pt>
                <c:pt idx="33">
                  <c:v>3.166666666666667</c:v>
                </c:pt>
                <c:pt idx="34">
                  <c:v>3.5454545454545459</c:v>
                </c:pt>
                <c:pt idx="35">
                  <c:v>4.0000000000000009</c:v>
                </c:pt>
                <c:pt idx="36">
                  <c:v>4.5555555555555483</c:v>
                </c:pt>
                <c:pt idx="37">
                  <c:v>5.2499999999999991</c:v>
                </c:pt>
                <c:pt idx="38">
                  <c:v>6.1428571428571415</c:v>
                </c:pt>
                <c:pt idx="39">
                  <c:v>7.3333333333333393</c:v>
                </c:pt>
                <c:pt idx="40">
                  <c:v>9.0000000000000018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04-4C63-BA85-D46DF36A5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613760"/>
        <c:axId val="148648320"/>
      </c:lineChart>
      <c:catAx>
        <c:axId val="148613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8648320"/>
        <c:crosses val="autoZero"/>
        <c:auto val="1"/>
        <c:lblAlgn val="ctr"/>
        <c:lblOffset val="100"/>
        <c:noMultiLvlLbl val="0"/>
      </c:catAx>
      <c:valAx>
        <c:axId val="148648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613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General</c:formatCode>
                <c:ptCount val="49"/>
                <c:pt idx="0">
                  <c:v>2.0000000000000011E-2</c:v>
                </c:pt>
                <c:pt idx="1">
                  <c:v>4.0000000000000022E-2</c:v>
                </c:pt>
                <c:pt idx="2">
                  <c:v>6.0000000000000032E-2</c:v>
                </c:pt>
                <c:pt idx="3">
                  <c:v>8.0000000000000043E-2</c:v>
                </c:pt>
                <c:pt idx="4">
                  <c:v>0.1</c:v>
                </c:pt>
                <c:pt idx="5">
                  <c:v>0.12000000000000002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0.1800000000000001</c:v>
                </c:pt>
                <c:pt idx="9">
                  <c:v>0.2</c:v>
                </c:pt>
                <c:pt idx="10">
                  <c:v>0.22</c:v>
                </c:pt>
                <c:pt idx="11">
                  <c:v>0.2400000000000001</c:v>
                </c:pt>
                <c:pt idx="12">
                  <c:v>0.26</c:v>
                </c:pt>
                <c:pt idx="13">
                  <c:v>0.28000000000000008</c:v>
                </c:pt>
                <c:pt idx="14">
                  <c:v>0.30000000000000021</c:v>
                </c:pt>
                <c:pt idx="15">
                  <c:v>0.32000000000000023</c:v>
                </c:pt>
                <c:pt idx="16">
                  <c:v>0.34</c:v>
                </c:pt>
                <c:pt idx="17">
                  <c:v>0.36000000000000021</c:v>
                </c:pt>
                <c:pt idx="18">
                  <c:v>0.38000000000000023</c:v>
                </c:pt>
                <c:pt idx="19">
                  <c:v>0.4</c:v>
                </c:pt>
                <c:pt idx="20">
                  <c:v>0.42000000000000021</c:v>
                </c:pt>
                <c:pt idx="21">
                  <c:v>0.44</c:v>
                </c:pt>
                <c:pt idx="22">
                  <c:v>0.46</c:v>
                </c:pt>
                <c:pt idx="23">
                  <c:v>0.4800000000000002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0.58000000000000007</c:v>
                </c:pt>
                <c:pt idx="29">
                  <c:v>0.60000000000000042</c:v>
                </c:pt>
                <c:pt idx="30">
                  <c:v>0.62000000000000044</c:v>
                </c:pt>
                <c:pt idx="31">
                  <c:v>0.64000000000000046</c:v>
                </c:pt>
                <c:pt idx="32">
                  <c:v>0.66000000000000059</c:v>
                </c:pt>
                <c:pt idx="33">
                  <c:v>0.68</c:v>
                </c:pt>
                <c:pt idx="34">
                  <c:v>0.7000000000000004</c:v>
                </c:pt>
                <c:pt idx="35">
                  <c:v>0.72000000000000042</c:v>
                </c:pt>
                <c:pt idx="36">
                  <c:v>0.74000000000000044</c:v>
                </c:pt>
                <c:pt idx="37">
                  <c:v>0.76000000000000045</c:v>
                </c:pt>
                <c:pt idx="38">
                  <c:v>0.78</c:v>
                </c:pt>
                <c:pt idx="39">
                  <c:v>0.8</c:v>
                </c:pt>
                <c:pt idx="40">
                  <c:v>0.8200000000000004</c:v>
                </c:pt>
                <c:pt idx="41">
                  <c:v>0.84000000000000041</c:v>
                </c:pt>
                <c:pt idx="42">
                  <c:v>0.86000000000000043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0.94000000000000039</c:v>
                </c:pt>
                <c:pt idx="47">
                  <c:v>0.96000000000000041</c:v>
                </c:pt>
                <c:pt idx="48">
                  <c:v>0.98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-3.8918202981106265</c:v>
                </c:pt>
                <c:pt idx="1">
                  <c:v>-3.1780538303479453</c:v>
                </c:pt>
                <c:pt idx="2">
                  <c:v>-2.7515353130419489</c:v>
                </c:pt>
                <c:pt idx="3">
                  <c:v>-2.4423470353692025</c:v>
                </c:pt>
                <c:pt idx="4">
                  <c:v>-2.1972245773362209</c:v>
                </c:pt>
                <c:pt idx="5">
                  <c:v>-1.9924301646902085</c:v>
                </c:pt>
                <c:pt idx="6">
                  <c:v>-1.8152899666382505</c:v>
                </c:pt>
                <c:pt idx="7">
                  <c:v>-1.6582280766035331</c:v>
                </c:pt>
                <c:pt idx="8">
                  <c:v>-1.5163474893680895</c:v>
                </c:pt>
                <c:pt idx="9">
                  <c:v>-1.3862943611198906</c:v>
                </c:pt>
                <c:pt idx="10">
                  <c:v>-1.2656663733312759</c:v>
                </c:pt>
                <c:pt idx="11">
                  <c:v>-1.1526795099383864</c:v>
                </c:pt>
                <c:pt idx="12">
                  <c:v>-1.0459685551826865</c:v>
                </c:pt>
                <c:pt idx="13">
                  <c:v>-0.94446160884085117</c:v>
                </c:pt>
                <c:pt idx="14">
                  <c:v>-0.84729786038720367</c:v>
                </c:pt>
                <c:pt idx="15">
                  <c:v>-0.75377180237638131</c:v>
                </c:pt>
                <c:pt idx="16">
                  <c:v>-0.66329421741026473</c:v>
                </c:pt>
                <c:pt idx="17">
                  <c:v>-0.57536414490356158</c:v>
                </c:pt>
                <c:pt idx="18">
                  <c:v>-0.48954822531870607</c:v>
                </c:pt>
                <c:pt idx="19">
                  <c:v>-0.40546510810816427</c:v>
                </c:pt>
                <c:pt idx="20">
                  <c:v>-0.32277339226305146</c:v>
                </c:pt>
                <c:pt idx="21">
                  <c:v>-0.24116205681688821</c:v>
                </c:pt>
                <c:pt idx="22">
                  <c:v>-0.16034265007517939</c:v>
                </c:pt>
                <c:pt idx="23">
                  <c:v>-8.0042707673536481E-2</c:v>
                </c:pt>
                <c:pt idx="24">
                  <c:v>0</c:v>
                </c:pt>
                <c:pt idx="25">
                  <c:v>8.0042707673536481E-2</c:v>
                </c:pt>
                <c:pt idx="26">
                  <c:v>0.16034265007517948</c:v>
                </c:pt>
                <c:pt idx="27">
                  <c:v>0.24116205681688824</c:v>
                </c:pt>
                <c:pt idx="28">
                  <c:v>0.32277339226305107</c:v>
                </c:pt>
                <c:pt idx="29">
                  <c:v>0.40546510810816422</c:v>
                </c:pt>
                <c:pt idx="30">
                  <c:v>0.48954822531870607</c:v>
                </c:pt>
                <c:pt idx="31">
                  <c:v>0.57536414490356158</c:v>
                </c:pt>
                <c:pt idx="32">
                  <c:v>0.66329421741026495</c:v>
                </c:pt>
                <c:pt idx="33">
                  <c:v>0.75377180237638153</c:v>
                </c:pt>
                <c:pt idx="34">
                  <c:v>0.84729786038720345</c:v>
                </c:pt>
                <c:pt idx="35">
                  <c:v>0.94446160884085129</c:v>
                </c:pt>
                <c:pt idx="36">
                  <c:v>1.0459685551826865</c:v>
                </c:pt>
                <c:pt idx="37">
                  <c:v>1.1526795099383864</c:v>
                </c:pt>
                <c:pt idx="38">
                  <c:v>1.2656663733312759</c:v>
                </c:pt>
                <c:pt idx="39">
                  <c:v>1.3862943611198908</c:v>
                </c:pt>
                <c:pt idx="40">
                  <c:v>1.5163474893680891</c:v>
                </c:pt>
                <c:pt idx="41">
                  <c:v>1.6582280766035331</c:v>
                </c:pt>
                <c:pt idx="42">
                  <c:v>1.8152899666382503</c:v>
                </c:pt>
                <c:pt idx="43">
                  <c:v>1.9924301646902085</c:v>
                </c:pt>
                <c:pt idx="44">
                  <c:v>2.1972245773362213</c:v>
                </c:pt>
                <c:pt idx="45">
                  <c:v>2.4423470353692029</c:v>
                </c:pt>
                <c:pt idx="46">
                  <c:v>2.751535313041948</c:v>
                </c:pt>
                <c:pt idx="47">
                  <c:v>3.1780538303479449</c:v>
                </c:pt>
                <c:pt idx="48">
                  <c:v>3.8918202981106247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7C-4166-A3A5-1A7CF1589D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301568"/>
        <c:axId val="158303360"/>
      </c:lineChart>
      <c:catAx>
        <c:axId val="15830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crossAx val="158303360"/>
        <c:crosses val="autoZero"/>
        <c:auto val="1"/>
        <c:lblAlgn val="ctr"/>
        <c:lblOffset val="100"/>
        <c:noMultiLvlLbl val="0"/>
      </c:catAx>
      <c:valAx>
        <c:axId val="158303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8301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D3C03-ADA4-433D-B4FC-97DB8D2AACF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D87DC-7D3A-4EF1-923A-211CCE0C1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2009 Berkeley Soc Admits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066800" y="1905000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Citizenship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admitted |     Other       U.S. |     Total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no |        93        212 |       305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yes |         4         33 |        37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 97        245 |       342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81078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Let’s start asking some questions about this table…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Four Ways of </a:t>
            </a:r>
            <a:br>
              <a:rPr lang="en-US" dirty="0"/>
            </a:br>
            <a:r>
              <a:rPr lang="en-US" dirty="0"/>
              <a:t>Quantifying 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Difference in Probabilities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Relative Risk Ratio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Odds Ratio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Odds Ratio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Difference in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admitted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| U.S. Citizen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				= .135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admitted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| Foreign	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				= .041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admitted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| U.S. Citizen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−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admitted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| Foreign 	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 .094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	Or, there is a 9.4 percentage point difference between the groups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Differences in Probabilities </a:t>
            </a:r>
            <a:r>
              <a:rPr lang="en-US" sz="3200" dirty="0"/>
              <a:t>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Advantage</a:t>
            </a:r>
          </a:p>
          <a:p>
            <a:r>
              <a:rPr lang="en-US" dirty="0"/>
              <a:t>Simple—greater difference = greater departure from independence</a:t>
            </a:r>
          </a:p>
          <a:p>
            <a:pPr>
              <a:buNone/>
            </a:pPr>
            <a:r>
              <a:rPr lang="en-US" b="1" dirty="0"/>
              <a:t>Disadvantage</a:t>
            </a:r>
          </a:p>
          <a:p>
            <a:r>
              <a:rPr lang="en-US" dirty="0"/>
              <a:t>Same difference matters differently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</a:t>
            </a:r>
          </a:p>
          <a:p>
            <a:r>
              <a:rPr lang="en-US" dirty="0"/>
              <a:t>Imagine two groups:</a:t>
            </a:r>
          </a:p>
          <a:p>
            <a:pPr lvl="1">
              <a:buNone/>
            </a:pPr>
            <a:r>
              <a:rPr lang="en-US" dirty="0">
                <a:ea typeface="Cambria Math" pitchFamily="18" charset="0"/>
              </a:rPr>
              <a:t>Group A: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dirty="0">
                <a:ea typeface="Cambria Math" pitchFamily="18" charset="0"/>
              </a:rPr>
              <a:t> = .001</a:t>
            </a:r>
          </a:p>
          <a:p>
            <a:pPr lvl="1">
              <a:buNone/>
            </a:pPr>
            <a:r>
              <a:rPr lang="en-US" dirty="0">
                <a:ea typeface="Cambria Math" pitchFamily="18" charset="0"/>
              </a:rPr>
              <a:t>Group B: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dirty="0">
                <a:ea typeface="Cambria Math" pitchFamily="18" charset="0"/>
              </a:rPr>
              <a:t> = .020</a:t>
            </a:r>
          </a:p>
          <a:p>
            <a:pPr marL="0" lvl="1" indent="0">
              <a:buNone/>
            </a:pPr>
            <a:r>
              <a:rPr lang="en-US" i="1" dirty="0">
                <a:ea typeface="Cambria Math" pitchFamily="18" charset="0"/>
              </a:rPr>
              <a:t>Is this a big difference?</a:t>
            </a:r>
          </a:p>
          <a:p>
            <a:r>
              <a:rPr lang="en-US" dirty="0"/>
              <a:t>What about this?</a:t>
            </a:r>
          </a:p>
          <a:p>
            <a:pPr lvl="1">
              <a:buNone/>
            </a:pPr>
            <a:r>
              <a:rPr lang="en-US" dirty="0">
                <a:ea typeface="Cambria Math" pitchFamily="18" charset="0"/>
              </a:rPr>
              <a:t>Group A: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dirty="0">
                <a:ea typeface="Cambria Math" pitchFamily="18" charset="0"/>
              </a:rPr>
              <a:t> = .500</a:t>
            </a:r>
          </a:p>
          <a:p>
            <a:pPr lvl="1">
              <a:buNone/>
            </a:pPr>
            <a:r>
              <a:rPr lang="en-US" dirty="0">
                <a:ea typeface="Cambria Math" pitchFamily="18" charset="0"/>
              </a:rPr>
              <a:t>Group B: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dirty="0">
                <a:ea typeface="Cambria Math" pitchFamily="18" charset="0"/>
              </a:rPr>
              <a:t> = .519</a:t>
            </a:r>
          </a:p>
          <a:p>
            <a:pPr marL="0" lvl="1" indent="0">
              <a:buNone/>
            </a:pPr>
            <a:r>
              <a:rPr lang="en-US" i="1" dirty="0">
                <a:ea typeface="Cambria Math" pitchFamily="18" charset="0"/>
              </a:rPr>
              <a:t>Is this a big difference?</a:t>
            </a:r>
            <a:endParaRPr lang="en-US" i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Relative Risk Ratio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admitted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| U.S. Citizen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				= .135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admitted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| Foreign	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				= .041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admitted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| U.S. Citizen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/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admitted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| Foreign	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 3.3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U.S. citizens have a probability of admission that is more than 3 times greater…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Relative Risk Ratio </a:t>
            </a:r>
            <a:r>
              <a:rPr lang="en-US" sz="3200" dirty="0"/>
              <a:t>(cont.)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3.3× value seems more informative away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π </a:t>
            </a:r>
            <a:r>
              <a:rPr lang="en-US" dirty="0">
                <a:ea typeface="Cambria Math" pitchFamily="18" charset="0"/>
              </a:rPr>
              <a:t>= .5</a:t>
            </a:r>
            <a:endParaRPr lang="en-US" dirty="0"/>
          </a:p>
          <a:p>
            <a:r>
              <a:rPr lang="en-US" dirty="0"/>
              <a:t>Main problem is asymmetry</a:t>
            </a:r>
          </a:p>
          <a:p>
            <a:pPr lvl="1"/>
            <a:r>
              <a:rPr lang="en-US" dirty="0"/>
              <a:t>Citizen’s probability of acceptance is 3.3× greater</a:t>
            </a:r>
          </a:p>
          <a:p>
            <a:pPr lvl="1"/>
            <a:r>
              <a:rPr lang="en-US" u="sng" dirty="0"/>
              <a:t>Non-citizen</a:t>
            </a:r>
            <a:r>
              <a:rPr lang="en-US" dirty="0"/>
              <a:t>’s probability of </a:t>
            </a:r>
            <a:r>
              <a:rPr lang="en-US" u="sng" dirty="0"/>
              <a:t>rejection</a:t>
            </a:r>
            <a:r>
              <a:rPr lang="en-US" dirty="0"/>
              <a:t> is 1.1× greater [(1-.041)/(1-.135)] = 1.1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Odds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6999"/>
          </a:xfrm>
        </p:spPr>
        <p:txBody>
          <a:bodyPr>
            <a:normAutofit/>
          </a:bodyPr>
          <a:lstStyle/>
          <a:p>
            <a:r>
              <a:rPr lang="en-US" dirty="0"/>
              <a:t>First, what are odds?</a:t>
            </a:r>
          </a:p>
          <a:p>
            <a:pPr lvl="1"/>
            <a:r>
              <a:rPr lang="en-US" dirty="0"/>
              <a:t>1 in 6 is the </a:t>
            </a:r>
            <a:r>
              <a:rPr lang="en-US" u="sng" dirty="0"/>
              <a:t>probability</a:t>
            </a:r>
            <a:r>
              <a:rPr lang="en-US" dirty="0"/>
              <a:t> of rolling a 6</a:t>
            </a:r>
          </a:p>
          <a:p>
            <a:pPr lvl="1"/>
            <a:r>
              <a:rPr lang="en-US" dirty="0"/>
              <a:t>1 to 5 is the </a:t>
            </a:r>
            <a:r>
              <a:rPr lang="en-US" u="sng" dirty="0"/>
              <a:t>odds</a:t>
            </a:r>
            <a:r>
              <a:rPr lang="en-US" dirty="0"/>
              <a:t> of rolling a 6</a:t>
            </a:r>
          </a:p>
          <a:p>
            <a:pPr lvl="1"/>
            <a:r>
              <a:rPr lang="en-US" dirty="0"/>
              <a:t>Odds = the probability of “success” divided by the probability of “failure”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495800"/>
            <a:ext cx="3200400" cy="95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Odds Ratio </a:t>
            </a:r>
            <a:r>
              <a:rPr lang="en-US" sz="28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3124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/>
              <a:t>Odds that a U.S. citizen is admitted?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= .135/(1-.135) = .156 	</a:t>
            </a:r>
            <a:r>
              <a:rPr lang="en-US" sz="2200" dirty="0"/>
              <a:t>(or 6.4 to 1 against)</a:t>
            </a:r>
          </a:p>
          <a:p>
            <a:pPr>
              <a:buNone/>
            </a:pPr>
            <a:r>
              <a:rPr lang="en-US" sz="2800" dirty="0"/>
              <a:t>Odds that a non-citizen is admitted?</a:t>
            </a:r>
          </a:p>
          <a:p>
            <a:pPr>
              <a:buNone/>
            </a:pPr>
            <a:r>
              <a:rPr lang="en-US" sz="2200" dirty="0">
                <a:latin typeface="Cambria Math" pitchFamily="18" charset="0"/>
                <a:ea typeface="Cambria Math" pitchFamily="18" charset="0"/>
              </a:rPr>
              <a:t>	= .041/(1-.041) = .043	</a:t>
            </a:r>
            <a:r>
              <a:rPr lang="en-US" sz="2200" dirty="0"/>
              <a:t>(or 23.4 to 1 against)</a:t>
            </a:r>
          </a:p>
          <a:p>
            <a:pPr>
              <a:buNone/>
            </a:pPr>
            <a:r>
              <a:rPr lang="en-US" sz="2800" dirty="0"/>
              <a:t>What is the ratio of these odds?</a:t>
            </a:r>
          </a:p>
          <a:p>
            <a:pPr>
              <a:buNone/>
            </a:pPr>
            <a:r>
              <a:rPr lang="en-US" sz="2200" dirty="0">
                <a:latin typeface="Cambria Math" pitchFamily="18" charset="0"/>
                <a:ea typeface="Cambria Math" pitchFamily="18" charset="0"/>
              </a:rPr>
              <a:t>	OR = .156/.043 = </a:t>
            </a:r>
            <a:r>
              <a:rPr lang="en-US" sz="3000" dirty="0">
                <a:latin typeface="Cambria Math" pitchFamily="18" charset="0"/>
                <a:ea typeface="Cambria Math" pitchFamily="18" charset="0"/>
              </a:rPr>
              <a:t>3.6	</a:t>
            </a:r>
          </a:p>
          <a:p>
            <a:pPr algn="ctr">
              <a:buNone/>
            </a:pPr>
            <a:r>
              <a:rPr lang="en-US" sz="3000" dirty="0">
                <a:latin typeface="Cambria Math" pitchFamily="18" charset="0"/>
                <a:ea typeface="Cambria Math" pitchFamily="18" charset="0"/>
              </a:rPr>
              <a:t>“citizens’ odds of admission are 3.6 times greater”</a:t>
            </a:r>
            <a:endParaRPr lang="en-US" sz="1900" dirty="0"/>
          </a:p>
        </p:txBody>
      </p:sp>
      <p:sp>
        <p:nvSpPr>
          <p:cNvPr id="4" name="Rectangle 3"/>
          <p:cNvSpPr/>
          <p:nvPr/>
        </p:nvSpPr>
        <p:spPr>
          <a:xfrm>
            <a:off x="1066800" y="1295400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Citizenship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admitted |     Other       U.S. |     Total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no |        93        212 |       305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yes |         4         33 |        37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 97        245 |       342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Odds Ratio </a:t>
            </a:r>
            <a:r>
              <a:rPr lang="en-US" sz="28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68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Calculating the odds ratio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209800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Citizenship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admitted |     Other       U.S. |     Total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no |        93        212 |       305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yes |         4         33 |        37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 97        245 |       342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67200" y="3200400"/>
            <a:ext cx="838200" cy="304800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67200" y="3200400"/>
            <a:ext cx="914400" cy="304800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38200" y="4572000"/>
          <a:ext cx="219233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838080" imgH="393480" progId="Equation.3">
                  <p:embed/>
                </p:oleObj>
              </mc:Choice>
              <mc:Fallback>
                <p:oleObj name="Equation" r:id="rId3" imgW="838080" imgH="39348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2192338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581400" y="4572000"/>
          <a:ext cx="21590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825480" imgH="393480" progId="Equation.3">
                  <p:embed/>
                </p:oleObj>
              </mc:Choice>
              <mc:Fallback>
                <p:oleObj name="Equation" r:id="rId5" imgW="825480" imgH="39348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15900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6562725" y="4532312"/>
          <a:ext cx="15287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583920" imgH="393480" progId="Equation.3">
                  <p:embed/>
                </p:oleObj>
              </mc:Choice>
              <mc:Fallback>
                <p:oleObj name="Equation" r:id="rId7" imgW="583920" imgH="393480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4532312"/>
                        <a:ext cx="1528763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Odds Ratio </a:t>
            </a:r>
            <a:r>
              <a:rPr lang="en-US" sz="28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Nice property of the odds ratio</a:t>
            </a:r>
          </a:p>
          <a:p>
            <a:r>
              <a:rPr lang="en-US" dirty="0"/>
              <a:t>Unlike RRR, OR is same for success and failure</a:t>
            </a:r>
          </a:p>
          <a:p>
            <a:pPr lvl="1"/>
            <a:r>
              <a:rPr lang="en-US" dirty="0"/>
              <a:t>non-citizen’s odds of </a:t>
            </a:r>
            <a:r>
              <a:rPr lang="en-US" u="sng" dirty="0"/>
              <a:t>rejection</a:t>
            </a:r>
            <a:r>
              <a:rPr lang="en-US" dirty="0"/>
              <a:t> are 3.6 greater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[(.959/.041)/(.865/.135) = 3.6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Not-so-nice properties of the odds ratio</a:t>
            </a:r>
          </a:p>
          <a:p>
            <a:r>
              <a:rPr lang="en-US" dirty="0"/>
              <a:t>Like RRR, bounded by positive infinity and 0</a:t>
            </a:r>
          </a:p>
          <a:p>
            <a:r>
              <a:rPr lang="en-US" dirty="0"/>
              <a:t>Depends on order (e.g., OR = 3.6 or .28)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Asymmetry of the Odds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rot="5400000" flipH="1" flipV="1">
            <a:off x="2971800" y="3581400"/>
            <a:ext cx="3505200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0" y="6096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Probability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095345" y="335056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Odds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5001768"/>
            <a:ext cx="7543800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2009 Berkeley Soc Admits </a:t>
            </a:r>
            <a:r>
              <a:rPr lang="en-US" sz="3600" dirty="0"/>
              <a:t>(cont.)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1905000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Citizenship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admitted |     Other       U.S. |     Total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no |        93        212 |       305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yes |         4         33 |        37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 97        245 |       342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203918"/>
            <a:ext cx="662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2800" i="1" dirty="0"/>
              <a:t>Calculate the probability of admission</a:t>
            </a:r>
          </a:p>
          <a:p>
            <a:pPr indent="-457200"/>
            <a:endParaRPr lang="en-US" sz="2400" i="1" dirty="0"/>
          </a:p>
          <a:p>
            <a:pPr indent="-457200"/>
            <a:r>
              <a:rPr lang="en-US" sz="2800" i="1" dirty="0"/>
              <a:t>Calculate the probability that an application comes from a U.S. applicant</a:t>
            </a:r>
          </a:p>
          <a:p>
            <a:pPr indent="-457200"/>
            <a:endParaRPr lang="en-US" sz="2400" i="1" dirty="0"/>
          </a:p>
          <a:p>
            <a:pPr indent="-457200" algn="ctr"/>
            <a:r>
              <a:rPr lang="en-US" sz="2800" dirty="0"/>
              <a:t>These are called </a:t>
            </a:r>
            <a:r>
              <a:rPr lang="en-US" sz="2800" b="1" u="sng" dirty="0"/>
              <a:t>marginal probabilities.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4191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2800" dirty="0"/>
              <a:t>.108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5105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2800" dirty="0"/>
              <a:t>.716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Log Odds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Odds ratio solves some problems…</a:t>
            </a:r>
          </a:p>
          <a:p>
            <a:pPr lvl="1"/>
            <a:r>
              <a:rPr lang="en-US" dirty="0"/>
              <a:t>success-failure asymmetry </a:t>
            </a:r>
          </a:p>
          <a:p>
            <a:r>
              <a:rPr lang="en-US" dirty="0"/>
              <a:t>…but not others </a:t>
            </a:r>
          </a:p>
          <a:p>
            <a:pPr lvl="1"/>
            <a:r>
              <a:rPr lang="en-US" dirty="0"/>
              <a:t>order effects (e.g., 3.6 or .28?)</a:t>
            </a:r>
          </a:p>
          <a:p>
            <a:pPr lvl="1"/>
            <a:r>
              <a:rPr lang="en-US" dirty="0"/>
              <a:t>asymmetric boundary values [0,∞]</a:t>
            </a:r>
          </a:p>
          <a:p>
            <a:r>
              <a:rPr lang="en-US" dirty="0"/>
              <a:t>The log odds ratio solves these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Log Odds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Odds ratio solves some problems…</a:t>
            </a:r>
          </a:p>
          <a:p>
            <a:pPr lvl="1"/>
            <a:r>
              <a:rPr lang="en-US" dirty="0"/>
              <a:t>success-failure asymmetry </a:t>
            </a:r>
          </a:p>
          <a:p>
            <a:r>
              <a:rPr lang="en-US" dirty="0"/>
              <a:t>…but not others </a:t>
            </a:r>
          </a:p>
          <a:p>
            <a:pPr lvl="1"/>
            <a:r>
              <a:rPr lang="en-US" dirty="0"/>
              <a:t>order effects (e.g., 3.6 or .28?)</a:t>
            </a:r>
          </a:p>
          <a:p>
            <a:pPr lvl="1"/>
            <a:r>
              <a:rPr lang="en-US" dirty="0"/>
              <a:t>asymmetric boundary values [0,∞]</a:t>
            </a:r>
          </a:p>
          <a:p>
            <a:r>
              <a:rPr lang="en-US" dirty="0"/>
              <a:t>The log odds ratio solves these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at last…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rot="5400000" flipH="1" flipV="1">
            <a:off x="2971800" y="3581400"/>
            <a:ext cx="3505200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0" y="6096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Probability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095345" y="335056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 Odds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581400"/>
            <a:ext cx="7543800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Log Odds Ratio </a:t>
            </a:r>
            <a:r>
              <a:rPr lang="en-US" sz="28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68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Calculating the </a:t>
            </a:r>
            <a:r>
              <a:rPr lang="en-US" b="1" i="1" dirty="0"/>
              <a:t>log</a:t>
            </a:r>
            <a:r>
              <a:rPr lang="en-US" b="1" dirty="0"/>
              <a:t> odds ratio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209800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Citizenship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admitted |     Other       U.S. |     Total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no |        93        212 |       305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yes |         4         33 |        37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 97        245 |       342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67200" y="3200400"/>
            <a:ext cx="838200" cy="304800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67200" y="3200400"/>
            <a:ext cx="914400" cy="304800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066800" y="4522788"/>
          <a:ext cx="325596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244520" imgH="431640" progId="Equation.3">
                  <p:embed/>
                </p:oleObj>
              </mc:Choice>
              <mc:Fallback>
                <p:oleObj name="Equation" r:id="rId3" imgW="1244520" imgH="431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22788"/>
                        <a:ext cx="3255962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670425" y="4522788"/>
          <a:ext cx="34877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333440" imgH="431640" progId="Equation.3">
                  <p:embed/>
                </p:oleObj>
              </mc:Choice>
              <mc:Fallback>
                <p:oleObj name="Equation" r:id="rId5" imgW="1333440" imgH="43164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4522788"/>
                        <a:ext cx="3487738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Measures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41736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778675"/>
            <a:ext cx="723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|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Spank OK? |      Male     Female |     Total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yes |       461        489 |       950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no |       226        132 |       358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687        621 |      1308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2009 Berkeley Soc Admits </a:t>
            </a:r>
            <a:r>
              <a:rPr lang="en-US" sz="3600" dirty="0"/>
              <a:t>(cont.)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1905000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Citizenship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admitted |     Other       U.S. |     Total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no |        93        212 |       305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yes |         4         33 |        37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 97        245 |       342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203918"/>
            <a:ext cx="6629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2800" i="1" dirty="0"/>
              <a:t>Calculate the probability that a </a:t>
            </a:r>
            <a:r>
              <a:rPr lang="en-US" sz="2800" i="1" u="sng" dirty="0"/>
              <a:t>U.S. applicant </a:t>
            </a:r>
            <a:r>
              <a:rPr lang="en-US" sz="2800" i="1" dirty="0"/>
              <a:t>will be admitted </a:t>
            </a:r>
          </a:p>
          <a:p>
            <a:pPr indent="-457200"/>
            <a:endParaRPr lang="en-US" sz="2800" i="1" dirty="0"/>
          </a:p>
          <a:p>
            <a:pPr indent="-457200"/>
            <a:r>
              <a:rPr lang="en-US" sz="2800" i="1" dirty="0"/>
              <a:t>Calculate the probability that a </a:t>
            </a:r>
            <a:r>
              <a:rPr lang="en-US" sz="2800" i="1" u="sng" dirty="0"/>
              <a:t>foreign applicant</a:t>
            </a:r>
            <a:r>
              <a:rPr lang="en-US" sz="2800" i="1" dirty="0"/>
              <a:t> will be admitted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4419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2800" dirty="0"/>
              <a:t>.135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57251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2800" dirty="0"/>
              <a:t>.041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Notation for </a:t>
            </a:r>
            <a:r>
              <a:rPr lang="en-US" b="1" u="sng" dirty="0"/>
              <a:t>Conditional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=1 | x =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				= .135</a:t>
            </a:r>
          </a:p>
          <a:p>
            <a:pPr>
              <a:buNone/>
            </a:pPr>
            <a:r>
              <a:rPr lang="en-US" dirty="0" err="1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admitted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| U.S. Citizen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		= .135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Pr(admitted | U.S.) 		= .135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Pr(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=1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|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j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=1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			= .135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800" dirty="0">
                <a:ea typeface="Cambria Math" pitchFamily="18" charset="0"/>
              </a:rPr>
              <a:t>This can also be flipped to ask a different question…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Pr(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j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=1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|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j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=1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			= ?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2514600" y="1752600"/>
            <a:ext cx="1447800" cy="533400"/>
          </a:xfrm>
          <a:prstGeom prst="borderCallout1">
            <a:avLst>
              <a:gd name="adj1" fmla="val 18750"/>
              <a:gd name="adj2" fmla="val -8333"/>
              <a:gd name="adj3" fmla="val 143413"/>
              <a:gd name="adj4" fmla="val -80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“given”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2009 Berkeley Soc Admits (cont.)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1905000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Citizenship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admitted |     Other       U.S. |     Total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no |        93        212 |       305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yes |         4         33 |        37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 97        245 |       342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203918"/>
            <a:ext cx="6629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2800" i="1" dirty="0"/>
              <a:t>Calculate the probability that someone who is </a:t>
            </a:r>
            <a:r>
              <a:rPr lang="en-US" sz="2800" i="1" u="sng" dirty="0"/>
              <a:t>admitted</a:t>
            </a:r>
            <a:r>
              <a:rPr lang="en-US" sz="2800" i="1" dirty="0"/>
              <a:t> is a U.S. citizen</a:t>
            </a:r>
          </a:p>
          <a:p>
            <a:pPr indent="-457200"/>
            <a:endParaRPr lang="en-US" sz="2800" i="1" dirty="0"/>
          </a:p>
          <a:p>
            <a:pPr indent="-457200"/>
            <a:r>
              <a:rPr lang="en-US" sz="2800" i="1" dirty="0"/>
              <a:t>Calculate the probability that someone who is </a:t>
            </a:r>
            <a:r>
              <a:rPr lang="en-US" sz="2800" i="1" u="sng" dirty="0"/>
              <a:t>not admitted</a:t>
            </a:r>
            <a:r>
              <a:rPr lang="en-US" sz="2800" i="1" dirty="0"/>
              <a:t> is a U.S. citizen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4419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2800" dirty="0"/>
              <a:t>.892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57251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2800" dirty="0"/>
              <a:t>.695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Binomial Distributions </a:t>
            </a:r>
            <a:br>
              <a:rPr lang="en-US" dirty="0"/>
            </a:br>
            <a:r>
              <a:rPr lang="en-US" b="1" dirty="0"/>
              <a:t>Conditional</a:t>
            </a:r>
            <a:r>
              <a:rPr lang="en-US" dirty="0"/>
              <a:t> on Citizenship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58674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457200"/>
            <a:r>
              <a:rPr lang="en-US" sz="2400" b="1" dirty="0"/>
              <a:t>Key Question: </a:t>
            </a:r>
            <a:r>
              <a:rPr lang="en-US" sz="2400" dirty="0"/>
              <a:t>Is the shape of the outcome distribution </a:t>
            </a:r>
            <a:r>
              <a:rPr lang="en-US" sz="2400" u="sng" dirty="0"/>
              <a:t>conditional</a:t>
            </a:r>
            <a:r>
              <a:rPr lang="en-US" sz="2400" dirty="0"/>
              <a:t> on the values of some other variable(s)?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Another Way of Thinking About This:</a:t>
            </a:r>
            <a:br>
              <a:rPr lang="en-US" sz="3600" dirty="0"/>
            </a:br>
            <a:r>
              <a:rPr lang="en-US" sz="3600" dirty="0"/>
              <a:t>Expected Values Assuming Independence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Citizenship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admitted |     Other       U.S. |     Total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no |                      |       305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yes |                      |        37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 97        245 |       342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4267200"/>
            <a:ext cx="6629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2800" i="1" dirty="0"/>
              <a:t>Calculate the </a:t>
            </a:r>
            <a:r>
              <a:rPr lang="en-US" sz="2800" i="1" u="sng" dirty="0"/>
              <a:t>expected</a:t>
            </a:r>
            <a:r>
              <a:rPr lang="en-US" sz="2800" i="1" dirty="0"/>
              <a:t> frequencies for each of the four cells of the table</a:t>
            </a:r>
          </a:p>
          <a:p>
            <a:pPr indent="-457200"/>
            <a:endParaRPr lang="en-US" sz="2800" i="1" dirty="0"/>
          </a:p>
          <a:p>
            <a:pPr indent="-457200"/>
            <a:r>
              <a:rPr lang="en-US" sz="2800" i="1" dirty="0"/>
              <a:t>How many calculations do you have to make? Why?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 Values Under Independence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Citizenship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admitted |     Other       U.S. |     Total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no |      86.5      218.5 |       305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yes |      10.5       26.5 |        37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 97        245 |       342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4217075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Citizenship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admitted |     Other       U.S. |     Total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no |        93        212 |       305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yes |         4         33 |        37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 97        245 |       342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Conditional Probabilities and Independence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Citizenship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admitted |     Other       U.S. |     Total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no |      86.5      218.5 |       305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yes |      10.5       26.5 |        37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 97        245 |       342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495800"/>
            <a:ext cx="7620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n-US" sz="3200" dirty="0"/>
              <a:t>If independence holds…</a:t>
            </a:r>
          </a:p>
          <a:p>
            <a:pPr indent="-457200" algn="ctr"/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sz="2800" baseline="-25000" dirty="0" err="1">
                <a:latin typeface="Cambria Math" pitchFamily="18" charset="0"/>
                <a:ea typeface="Cambria Math" pitchFamily="18" charset="0"/>
              </a:rPr>
              <a:t>admitted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 | U.S.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sz="2800" baseline="-25000" dirty="0" err="1">
                <a:latin typeface="Cambria Math" pitchFamily="18" charset="0"/>
                <a:ea typeface="Cambria Math" pitchFamily="18" charset="0"/>
              </a:rPr>
              <a:t>admitted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 | foreign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sz="2800" baseline="-25000" dirty="0" err="1">
                <a:latin typeface="Cambria Math" pitchFamily="18" charset="0"/>
                <a:ea typeface="Cambria Math" pitchFamily="18" charset="0"/>
              </a:rPr>
              <a:t>admitted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= .108</a:t>
            </a:r>
          </a:p>
          <a:p>
            <a:pPr indent="-457200" algn="ctr"/>
            <a:endParaRPr lang="en-US" sz="2800" dirty="0">
              <a:latin typeface="Cambria Math" pitchFamily="18" charset="0"/>
              <a:ea typeface="Cambria Math" pitchFamily="18" charset="0"/>
            </a:endParaRPr>
          </a:p>
          <a:p>
            <a:pPr indent="-457200" algn="ctr"/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sz="2800" baseline="-25000" dirty="0" err="1">
                <a:latin typeface="Cambria Math" pitchFamily="18" charset="0"/>
                <a:ea typeface="Cambria Math" pitchFamily="18" charset="0"/>
              </a:rPr>
              <a:t>U.S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. | admitted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sz="2800" baseline="-25000" dirty="0" err="1">
                <a:latin typeface="Cambria Math" pitchFamily="18" charset="0"/>
                <a:ea typeface="Cambria Math" pitchFamily="18" charset="0"/>
              </a:rPr>
              <a:t>U.S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. | rejected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sz="2800" baseline="-25000" dirty="0" err="1">
                <a:latin typeface="Cambria Math" pitchFamily="18" charset="0"/>
                <a:ea typeface="Cambria Math" pitchFamily="18" charset="0"/>
              </a:rPr>
              <a:t>U.S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= .716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  </a:t>
            </a:r>
            <a:endParaRPr lang="en-US" sz="28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1373</Words>
  <Application>Microsoft Office PowerPoint</Application>
  <PresentationFormat>On-screen Show (4:3)</PresentationFormat>
  <Paragraphs>216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Office Theme</vt:lpstr>
      <vt:lpstr>Equation</vt:lpstr>
      <vt:lpstr>Example: 2009 Berkeley Soc Admits</vt:lpstr>
      <vt:lpstr>Example: 2009 Berkeley Soc Admits (cont.)</vt:lpstr>
      <vt:lpstr>Example: 2009 Berkeley Soc Admits (cont.)</vt:lpstr>
      <vt:lpstr>Notation for Conditional Probabilities</vt:lpstr>
      <vt:lpstr>Example: 2009 Berkeley Soc Admits (cont.)</vt:lpstr>
      <vt:lpstr>Binomial Distributions  Conditional on Citizenship</vt:lpstr>
      <vt:lpstr>Another Way of Thinking About This: Expected Values Assuming Independence</vt:lpstr>
      <vt:lpstr>Expected Values Under Independence</vt:lpstr>
      <vt:lpstr>Conditional Probabilities and Independence</vt:lpstr>
      <vt:lpstr>Four Ways of  Quantifying Dependence</vt:lpstr>
      <vt:lpstr>1. Difference in Probabilities</vt:lpstr>
      <vt:lpstr>1. Differences in Probabilities (cont.)</vt:lpstr>
      <vt:lpstr>2. Relative Risk Ratio</vt:lpstr>
      <vt:lpstr>2. Relative Risk Ratio (cont.)</vt:lpstr>
      <vt:lpstr>3. Odds Ratio</vt:lpstr>
      <vt:lpstr>3. Odds Ratio (cont.)</vt:lpstr>
      <vt:lpstr>3. Odds Ratio (cont.)</vt:lpstr>
      <vt:lpstr>3. Odds Ratio (cont.)</vt:lpstr>
      <vt:lpstr>Asymmetry of the Odds</vt:lpstr>
      <vt:lpstr>4. Log Odds Ratio</vt:lpstr>
      <vt:lpstr>4. Log Odds Ratio</vt:lpstr>
      <vt:lpstr>Symmetry at last…</vt:lpstr>
      <vt:lpstr>4. Log Odds Ratio (cont.)</vt:lpstr>
      <vt:lpstr>Comparing Measures</vt:lpstr>
      <vt:lpstr>Practice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 271B: Beginning Techniques for Numerical Analysis of Evidence</dc:title>
  <dc:creator>Stephen Vaisey</dc:creator>
  <cp:lastModifiedBy>Stephen Vaisey</cp:lastModifiedBy>
  <cp:revision>101</cp:revision>
  <dcterms:created xsi:type="dcterms:W3CDTF">2010-08-28T00:25:59Z</dcterms:created>
  <dcterms:modified xsi:type="dcterms:W3CDTF">2023-10-10T13:29:46Z</dcterms:modified>
</cp:coreProperties>
</file>