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7" r:id="rId2"/>
    <p:sldId id="258" r:id="rId3"/>
    <p:sldId id="259" r:id="rId4"/>
    <p:sldId id="260" r:id="rId5"/>
    <p:sldId id="263" r:id="rId6"/>
    <p:sldId id="264" r:id="rId7"/>
    <p:sldId id="265" r:id="rId8"/>
    <p:sldId id="267" r:id="rId9"/>
    <p:sldId id="268" r:id="rId10"/>
    <p:sldId id="269" r:id="rId11"/>
    <p:sldId id="270" r:id="rId12"/>
    <p:sldId id="271" r:id="rId13"/>
    <p:sldId id="281" r:id="rId14"/>
    <p:sldId id="273" r:id="rId15"/>
    <p:sldId id="274" r:id="rId16"/>
    <p:sldId id="287" r:id="rId17"/>
    <p:sldId id="293" r:id="rId18"/>
    <p:sldId id="275" r:id="rId19"/>
    <p:sldId id="276" r:id="rId20"/>
    <p:sldId id="277" r:id="rId21"/>
    <p:sldId id="278" r:id="rId22"/>
    <p:sldId id="294" r:id="rId23"/>
    <p:sldId id="285" r:id="rId24"/>
    <p:sldId id="280" r:id="rId25"/>
    <p:sldId id="283" r:id="rId26"/>
  </p:sldIdLst>
  <p:sldSz cx="9144000" cy="6858000" type="screen4x3"/>
  <p:notesSz cx="9601200" cy="7315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7" autoAdjust="0"/>
    <p:restoredTop sz="94660"/>
  </p:normalViewPr>
  <p:slideViewPr>
    <p:cSldViewPr>
      <p:cViewPr>
        <p:scale>
          <a:sx n="123" d="100"/>
          <a:sy n="123" d="100"/>
        </p:scale>
        <p:origin x="1120" y="-1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Y</c:v>
                </c:pt>
              </c:strCache>
            </c:strRef>
          </c:tx>
          <c:invertIfNegative val="0"/>
          <c:cat>
            <c:numRef>
              <c:f>Sheet1!$A$2:$A$3</c:f>
              <c:numCache>
                <c:formatCode>General</c:formatCode>
                <c:ptCount val="2"/>
                <c:pt idx="0">
                  <c:v>0</c:v>
                </c:pt>
                <c:pt idx="1">
                  <c:v>1</c:v>
                </c:pt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12</c:v>
                </c:pt>
                <c:pt idx="1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D7C-4E27-96A8-BB8498661D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54"/>
        <c:overlap val="100"/>
        <c:axId val="68548480"/>
        <c:axId val="68550016"/>
      </c:barChart>
      <c:catAx>
        <c:axId val="685484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68550016"/>
        <c:crosses val="autoZero"/>
        <c:auto val="1"/>
        <c:lblAlgn val="ctr"/>
        <c:lblOffset val="100"/>
        <c:noMultiLvlLbl val="0"/>
      </c:catAx>
      <c:valAx>
        <c:axId val="6855001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6854848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Y</c:v>
                </c:pt>
              </c:strCache>
            </c:strRef>
          </c:tx>
          <c:invertIfNegative val="0"/>
          <c:cat>
            <c:numRef>
              <c:f>Sheet1!$A$2:$A$3</c:f>
              <c:numCache>
                <c:formatCode>General</c:formatCode>
                <c:ptCount val="2"/>
                <c:pt idx="0">
                  <c:v>0</c:v>
                </c:pt>
                <c:pt idx="1">
                  <c:v>1</c:v>
                </c:pt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12</c:v>
                </c:pt>
                <c:pt idx="1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F7A-4FCE-9729-BFF922D89C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69016192"/>
        <c:axId val="69022080"/>
      </c:barChart>
      <c:catAx>
        <c:axId val="6901619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69022080"/>
        <c:crosses val="autoZero"/>
        <c:auto val="1"/>
        <c:lblAlgn val="ctr"/>
        <c:lblOffset val="100"/>
        <c:noMultiLvlLbl val="0"/>
      </c:catAx>
      <c:valAx>
        <c:axId val="6902208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69016192"/>
        <c:crosses val="autoZero"/>
        <c:crossBetween val="between"/>
        <c:majorUnit val="4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 Y</c:v>
                </c:pt>
              </c:strCache>
            </c:strRef>
          </c:tx>
          <c:invertIfNegative val="0"/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numRef>
              <c:f>Sheet1!$A$2:$A$3</c:f>
              <c:numCache>
                <c:formatCode>General</c:formatCode>
                <c:ptCount val="2"/>
                <c:pt idx="0">
                  <c:v>0</c:v>
                </c:pt>
                <c:pt idx="1">
                  <c:v>1</c:v>
                </c:pt>
              </c:numCache>
            </c:numRef>
          </c:cat>
          <c:val>
            <c:numRef>
              <c:f>Sheet1!$B$2:$B$3</c:f>
              <c:numCache>
                <c:formatCode>.000</c:formatCode>
                <c:ptCount val="2"/>
                <c:pt idx="0">
                  <c:v>4.1000000000000002E-2</c:v>
                </c:pt>
                <c:pt idx="1">
                  <c:v>0.13500000000000001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BF8-437E-A85C-F523D2C1A2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69062016"/>
        <c:axId val="69145728"/>
      </c:barChart>
      <c:catAx>
        <c:axId val="6906201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69145728"/>
        <c:crosses val="autoZero"/>
        <c:auto val="1"/>
        <c:lblAlgn val="ctr"/>
        <c:lblOffset val="100"/>
        <c:noMultiLvlLbl val="0"/>
      </c:catAx>
      <c:valAx>
        <c:axId val="69145728"/>
        <c:scaling>
          <c:orientation val="minMax"/>
        </c:scaling>
        <c:delete val="0"/>
        <c:axPos val="l"/>
        <c:majorGridlines/>
        <c:numFmt formatCode=".000" sourceLinked="1"/>
        <c:majorTickMark val="out"/>
        <c:minorTickMark val="none"/>
        <c:tickLblPos val="nextTo"/>
        <c:crossAx val="69062016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438458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06C1E134-15CF-44D9-B7A8-34771D15D2F8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438458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1944BEB7-07BC-4492-902E-8638109C9B4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458" y="0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B3D3C03-ADA4-433D-B4FC-97DB8D2AACF1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71800" y="549275"/>
            <a:ext cx="3657600" cy="2743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120" y="3474720"/>
            <a:ext cx="7680960" cy="32918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8458" y="6948171"/>
            <a:ext cx="4160520" cy="3657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766D87DC-7D3A-4EF1-923A-211CCE0C109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DB8E8-1354-4B37-A7A2-AC17240CFF37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7ADA1-6C84-48A9-86EB-C88FF57A63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DB8E8-1354-4B37-A7A2-AC17240CFF37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7ADA1-6C84-48A9-86EB-C88FF57A63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DB8E8-1354-4B37-A7A2-AC17240CFF37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7ADA1-6C84-48A9-86EB-C88FF57A63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DB8E8-1354-4B37-A7A2-AC17240CFF37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7ADA1-6C84-48A9-86EB-C88FF57A63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DB8E8-1354-4B37-A7A2-AC17240CFF37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7ADA1-6C84-48A9-86EB-C88FF57A63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DB8E8-1354-4B37-A7A2-AC17240CFF37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7ADA1-6C84-48A9-86EB-C88FF57A63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DB8E8-1354-4B37-A7A2-AC17240CFF37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7ADA1-6C84-48A9-86EB-C88FF57A63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DB8E8-1354-4B37-A7A2-AC17240CFF37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7ADA1-6C84-48A9-86EB-C88FF57A63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DB8E8-1354-4B37-A7A2-AC17240CFF37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7ADA1-6C84-48A9-86EB-C88FF57A63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DB8E8-1354-4B37-A7A2-AC17240CFF37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7ADA1-6C84-48A9-86EB-C88FF57A63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DB8E8-1354-4B37-A7A2-AC17240CFF37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7ADA1-6C84-48A9-86EB-C88FF57A636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DB8E8-1354-4B37-A7A2-AC17240CFF37}" type="datetimeFigureOut">
              <a:rPr lang="en-US" smtClean="0"/>
              <a:pPr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07ADA1-6C84-48A9-86EB-C88FF57A636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3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9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1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3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5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2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Recap: </a:t>
            </a:r>
            <a:br>
              <a:rPr lang="en-US" dirty="0"/>
            </a:br>
            <a:r>
              <a:rPr lang="en-US" dirty="0"/>
              <a:t>Comparing Measures of Dependence</a:t>
            </a: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905000"/>
            <a:ext cx="7805195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Also Works for Categorical X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286000" y="6120825"/>
            <a:ext cx="495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ambria Math" pitchFamily="18" charset="0"/>
              </a:rPr>
              <a:t>y = 4x + 12</a:t>
            </a:r>
            <a:endParaRPr lang="en-US" sz="3200" baseline="30000" dirty="0">
              <a:latin typeface="Cambria Math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86200" y="5562600"/>
            <a:ext cx="175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x</a:t>
            </a:r>
            <a:endParaRPr lang="en-US" sz="2800" baseline="30000" dirty="0"/>
          </a:p>
        </p:txBody>
      </p:sp>
      <p:sp>
        <p:nvSpPr>
          <p:cNvPr id="8" name="TextBox 7"/>
          <p:cNvSpPr txBox="1"/>
          <p:nvPr/>
        </p:nvSpPr>
        <p:spPr>
          <a:xfrm rot="16200000">
            <a:off x="-538489" y="3434090"/>
            <a:ext cx="175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y</a:t>
            </a:r>
            <a:endParaRPr lang="en-US" sz="2800" baseline="30000" dirty="0"/>
          </a:p>
        </p:txBody>
      </p:sp>
      <p:sp>
        <p:nvSpPr>
          <p:cNvPr id="7" name="Line Callout 1 6"/>
          <p:cNvSpPr/>
          <p:nvPr/>
        </p:nvSpPr>
        <p:spPr>
          <a:xfrm>
            <a:off x="6477000" y="6019800"/>
            <a:ext cx="1066800" cy="457200"/>
          </a:xfrm>
          <a:prstGeom prst="borderCallout1">
            <a:avLst>
              <a:gd name="adj1" fmla="val 18750"/>
              <a:gd name="adj2" fmla="val -8333"/>
              <a:gd name="adj3" fmla="val 72980"/>
              <a:gd name="adj4" fmla="val -63794"/>
            </a:avLst>
          </a:prstGeom>
          <a:solidFill>
            <a:schemeClr val="accent3"/>
          </a:solidFill>
          <a:ln>
            <a:solidFill>
              <a:schemeClr val="accent3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</a:t>
            </a:r>
            <a:r>
              <a:rPr lang="en-US" sz="1400" dirty="0"/>
              <a:t>intercept”</a:t>
            </a:r>
            <a:endParaRPr lang="en-US" dirty="0"/>
          </a:p>
        </p:txBody>
      </p:sp>
      <p:sp>
        <p:nvSpPr>
          <p:cNvPr id="9" name="Line Callout 1 8"/>
          <p:cNvSpPr/>
          <p:nvPr/>
        </p:nvSpPr>
        <p:spPr>
          <a:xfrm>
            <a:off x="3124200" y="5638800"/>
            <a:ext cx="1066800" cy="457200"/>
          </a:xfrm>
          <a:prstGeom prst="borderCallout1">
            <a:avLst>
              <a:gd name="adj1" fmla="val 35279"/>
              <a:gd name="adj2" fmla="val 106425"/>
              <a:gd name="adj3" fmla="val 133745"/>
              <a:gd name="adj4" fmla="val 127684"/>
            </a:avLst>
          </a:prstGeom>
          <a:solidFill>
            <a:schemeClr val="accent3"/>
          </a:solidFill>
          <a:ln>
            <a:solidFill>
              <a:schemeClr val="accent3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“slope”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 animBg="1"/>
      <p:bldP spid="9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from </a:t>
            </a:r>
            <a:r>
              <a:rPr lang="en-US" i="1" dirty="0"/>
              <a:t>Data</a:t>
            </a:r>
            <a:r>
              <a:rPr lang="en-US" dirty="0"/>
              <a:t> to </a:t>
            </a:r>
            <a:r>
              <a:rPr lang="en-US" i="1" dirty="0"/>
              <a:t>Model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1447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	  admitted (the outcome)      </a:t>
            </a:r>
          </a:p>
          <a:p>
            <a:pPr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Citizen |    no    yes   Total</a:t>
            </a:r>
          </a:p>
          <a:p>
            <a:pPr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----------+--------------------</a:t>
            </a:r>
          </a:p>
          <a:p>
            <a:pPr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Other    .959  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.041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1</a:t>
            </a:r>
          </a:p>
          <a:p>
            <a:pPr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U.S.    .865  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.135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1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6200" y="3581400"/>
            <a:ext cx="4419600" cy="2733020"/>
            <a:chOff x="228600" y="3581400"/>
            <a:chExt cx="4419600" cy="2733020"/>
          </a:xfrm>
        </p:grpSpPr>
        <p:graphicFrame>
          <p:nvGraphicFramePr>
            <p:cNvPr id="7" name="Content Placeholder 3"/>
            <p:cNvGraphicFramePr>
              <a:graphicFrameLocks/>
            </p:cNvGraphicFramePr>
            <p:nvPr/>
          </p:nvGraphicFramePr>
          <p:xfrm>
            <a:off x="685800" y="3581400"/>
            <a:ext cx="3962400" cy="24384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8" name="TextBox 7"/>
            <p:cNvSpPr txBox="1"/>
            <p:nvPr/>
          </p:nvSpPr>
          <p:spPr>
            <a:xfrm>
              <a:off x="2438400" y="5791200"/>
              <a:ext cx="8438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x</a:t>
              </a:r>
              <a:endParaRPr lang="en-US" sz="2800" baseline="30000" dirty="0"/>
            </a:p>
          </p:txBody>
        </p:sp>
        <p:sp>
          <p:nvSpPr>
            <p:cNvPr id="9" name="TextBox 8"/>
            <p:cNvSpPr txBox="1"/>
            <p:nvPr/>
          </p:nvSpPr>
          <p:spPr>
            <a:xfrm rot="16200000">
              <a:off x="18096" y="4249104"/>
              <a:ext cx="9442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y</a:t>
              </a:r>
              <a:endParaRPr lang="en-US" sz="2800" baseline="30000" dirty="0"/>
            </a:p>
          </p:txBody>
        </p:sp>
      </p:grpSp>
      <p:sp>
        <p:nvSpPr>
          <p:cNvPr id="17" name="Content Placeholder 4"/>
          <p:cNvSpPr txBox="1">
            <a:spLocks/>
          </p:cNvSpPr>
          <p:nvPr/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We don’t have the model, we have the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result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 an unknown model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Example: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not 	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+mn-cs"/>
              </a:rPr>
              <a:t>y = 4x + 12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but 	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+mn-cs"/>
              </a:rPr>
              <a:t>16 =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+mn-cs"/>
              </a:rPr>
              <a:t>?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+mn-cs"/>
              </a:rPr>
              <a:t>×1 +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+mn-cs"/>
              </a:rPr>
              <a:t>?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+mn-cs"/>
            </a:endParaRPr>
          </a:p>
          <a:p>
            <a:pPr marL="742950" lvl="1" indent="-285750">
              <a:spcBef>
                <a:spcPct val="20000"/>
              </a:spcBef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and	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+mn-cs"/>
              </a:rPr>
              <a:t>12 =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+mn-cs"/>
              </a:rPr>
              <a:t>?</a:t>
            </a:r>
            <a:r>
              <a:rPr lang="en-US" sz="2800" dirty="0">
                <a:latin typeface="Cambria Math" pitchFamily="18" charset="0"/>
                <a:ea typeface="Cambria Math" pitchFamily="18" charset="0"/>
              </a:rPr>
              <a:t>×0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+mn-cs"/>
              </a:rPr>
              <a:t>+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+mn-cs"/>
              </a:rPr>
              <a:t>?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+mn-cs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8305800" y="4876800"/>
            <a:ext cx="304800" cy="106680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315200" y="4876800"/>
            <a:ext cx="304800" cy="106680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010400" y="5943600"/>
            <a:ext cx="843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4"/>
                </a:solidFill>
              </a:rPr>
              <a:t>“slope”</a:t>
            </a:r>
            <a:endParaRPr lang="en-US" sz="1600" baseline="30000" dirty="0">
              <a:solidFill>
                <a:schemeClr val="accent4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848600" y="4538246"/>
            <a:ext cx="114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6"/>
                </a:solidFill>
              </a:rPr>
              <a:t>“intercept”</a:t>
            </a:r>
            <a:endParaRPr lang="en-US" sz="1600" baseline="30000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8" grpId="0" animBg="1"/>
      <p:bldP spid="19" grpId="0" animBg="1"/>
      <p:bldP spid="20" grpId="0"/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Conditional Probabilities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16002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    admitted</a:t>
            </a:r>
          </a:p>
          <a:p>
            <a:pPr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Citizen |    no    yes   Total</a:t>
            </a:r>
          </a:p>
          <a:p>
            <a:pPr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----------+--------------------</a:t>
            </a:r>
          </a:p>
          <a:p>
            <a:pPr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x=0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 Other    .959  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.041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1</a:t>
            </a:r>
          </a:p>
          <a:p>
            <a:pPr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x=1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)  U.S.    .865  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.135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1</a:t>
            </a:r>
          </a:p>
          <a:p>
            <a:pPr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   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 = Pr(admitted)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3" name="Group 9"/>
          <p:cNvGrpSpPr/>
          <p:nvPr/>
        </p:nvGrpSpPr>
        <p:grpSpPr>
          <a:xfrm>
            <a:off x="76200" y="3581400"/>
            <a:ext cx="4419600" cy="2733020"/>
            <a:chOff x="228600" y="3581400"/>
            <a:chExt cx="4419600" cy="2733020"/>
          </a:xfrm>
        </p:grpSpPr>
        <p:graphicFrame>
          <p:nvGraphicFramePr>
            <p:cNvPr id="7" name="Content Placeholder 3"/>
            <p:cNvGraphicFramePr>
              <a:graphicFrameLocks/>
            </p:cNvGraphicFramePr>
            <p:nvPr/>
          </p:nvGraphicFramePr>
          <p:xfrm>
            <a:off x="685800" y="3581400"/>
            <a:ext cx="3962400" cy="24384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8" name="TextBox 7"/>
            <p:cNvSpPr txBox="1"/>
            <p:nvPr/>
          </p:nvSpPr>
          <p:spPr>
            <a:xfrm>
              <a:off x="2438400" y="5791200"/>
              <a:ext cx="8438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x</a:t>
              </a:r>
              <a:endParaRPr lang="en-US" sz="2800" baseline="30000" dirty="0"/>
            </a:p>
          </p:txBody>
        </p:sp>
        <p:sp>
          <p:nvSpPr>
            <p:cNvPr id="9" name="TextBox 8"/>
            <p:cNvSpPr txBox="1"/>
            <p:nvPr/>
          </p:nvSpPr>
          <p:spPr>
            <a:xfrm rot="16200000">
              <a:off x="18096" y="4249104"/>
              <a:ext cx="9442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y</a:t>
              </a:r>
              <a:endParaRPr lang="en-US" sz="2800" baseline="30000" dirty="0"/>
            </a:p>
          </p:txBody>
        </p:sp>
      </p:grpSp>
      <p:sp>
        <p:nvSpPr>
          <p:cNvPr id="18" name="Content Placeholder 4"/>
          <p:cNvSpPr txBox="1">
            <a:spLocks/>
          </p:cNvSpPr>
          <p:nvPr/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We don’t have the model, we have the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result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 an unknown model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lvl="1" indent="-285750">
              <a:spcBef>
                <a:spcPct val="20000"/>
              </a:spcBef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+mn-cs"/>
              </a:rPr>
              <a:t>.135 =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+mn-cs"/>
              </a:rPr>
              <a:t>?</a:t>
            </a:r>
            <a:r>
              <a:rPr lang="en-US" sz="2800" dirty="0">
                <a:latin typeface="Cambria Math" pitchFamily="18" charset="0"/>
                <a:ea typeface="Cambria Math" pitchFamily="18" charset="0"/>
              </a:rPr>
              <a:t>×1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+mn-cs"/>
              </a:rPr>
              <a:t>+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+mn-cs"/>
              </a:rPr>
              <a:t>?</a:t>
            </a:r>
          </a:p>
          <a:p>
            <a:pPr marL="742950" lvl="1" indent="-285750">
              <a:spcBef>
                <a:spcPct val="20000"/>
              </a:spcBef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+mn-cs"/>
              </a:rPr>
              <a:t>.041 =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+mn-cs"/>
              </a:rPr>
              <a:t>?</a:t>
            </a:r>
            <a:r>
              <a:rPr lang="en-US" sz="2800" dirty="0">
                <a:latin typeface="Cambria Math" pitchFamily="18" charset="0"/>
                <a:ea typeface="Cambria Math" pitchFamily="18" charset="0"/>
              </a:rPr>
              <a:t>×0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+mn-cs"/>
              </a:rPr>
              <a:t>+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Cambria Math" pitchFamily="18" charset="0"/>
                <a:ea typeface="Cambria Math" pitchFamily="18" charset="0"/>
                <a:cs typeface="+mn-cs"/>
              </a:rPr>
              <a:t>?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Cambria Math" pitchFamily="18" charset="0"/>
              <a:ea typeface="Cambria Math" pitchFamily="18" charset="0"/>
              <a:cs typeface="+mn-cs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239000" y="3886200"/>
            <a:ext cx="304800" cy="106680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6172200" y="3886200"/>
            <a:ext cx="304800" cy="106680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5867400" y="4953000"/>
            <a:ext cx="843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4"/>
                </a:solidFill>
              </a:rPr>
              <a:t>“slope”</a:t>
            </a:r>
            <a:endParaRPr lang="en-US" sz="1600" baseline="30000" dirty="0">
              <a:solidFill>
                <a:schemeClr val="accent4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858000" y="3505200"/>
            <a:ext cx="1143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6"/>
                </a:solidFill>
              </a:rPr>
              <a:t>“intercept”</a:t>
            </a:r>
            <a:endParaRPr lang="en-US" sz="1600" baseline="30000" dirty="0">
              <a:solidFill>
                <a:schemeClr val="accent6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181600" y="5486400"/>
            <a:ext cx="3429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Slope =		____</a:t>
            </a:r>
          </a:p>
          <a:p>
            <a:r>
              <a:rPr lang="en-US" sz="2400" dirty="0"/>
              <a:t>Intercept = 	____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705600" y="5481935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mbria Math" pitchFamily="18" charset="0"/>
              </a:rPr>
              <a:t>.094</a:t>
            </a:r>
            <a:endParaRPr lang="en-US" sz="2400" baseline="30000" dirty="0">
              <a:latin typeface="Cambria Math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705600" y="5862935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mbria Math" pitchFamily="18" charset="0"/>
              </a:rPr>
              <a:t>.041</a:t>
            </a:r>
            <a:endParaRPr lang="en-US" sz="2400" baseline="30000" dirty="0">
              <a:latin typeface="Cambria Math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/>
      <p:bldP spid="22" grpId="0"/>
      <p:bldP spid="23" grpId="0"/>
      <p:bldP spid="14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	I prefer this notation because it’s closer to what we’ll be using later on</a:t>
            </a:r>
          </a:p>
          <a:p>
            <a:pPr>
              <a:buNone/>
            </a:pPr>
            <a:r>
              <a:rPr lang="en-US" dirty="0">
                <a:latin typeface="Cambria Math" pitchFamily="18" charset="0"/>
                <a:ea typeface="Cambria Math" pitchFamily="18" charset="0"/>
              </a:rPr>
              <a:t>	</a:t>
            </a:r>
          </a:p>
          <a:p>
            <a:pPr>
              <a:buNone/>
            </a:pPr>
            <a:r>
              <a:rPr lang="en-US" dirty="0">
                <a:latin typeface="Cambria Math" pitchFamily="18" charset="0"/>
                <a:ea typeface="Cambria Math" pitchFamily="18" charset="0"/>
              </a:rPr>
              <a:t>			</a:t>
            </a:r>
          </a:p>
          <a:p>
            <a:pPr>
              <a:buNone/>
            </a:pPr>
            <a:r>
              <a:rPr lang="en-US" dirty="0">
                <a:latin typeface="Cambria Math" pitchFamily="18" charset="0"/>
                <a:ea typeface="Cambria Math" pitchFamily="18" charset="0"/>
              </a:rPr>
              <a:t>			</a:t>
            </a:r>
            <a:r>
              <a:rPr lang="el-GR" dirty="0">
                <a:latin typeface="Cambria Math" pitchFamily="18" charset="0"/>
                <a:ea typeface="Cambria Math" pitchFamily="18" charset="0"/>
              </a:rPr>
              <a:t>π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(y =1 | x)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= </a:t>
            </a:r>
            <a:r>
              <a:rPr lang="el-GR" dirty="0">
                <a:latin typeface="Cambria Math" pitchFamily="18" charset="0"/>
                <a:ea typeface="Cambria Math" pitchFamily="18" charset="0"/>
              </a:rPr>
              <a:t>α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+ </a:t>
            </a:r>
            <a:r>
              <a:rPr lang="el-GR" dirty="0">
                <a:latin typeface="Cambria Math" pitchFamily="18" charset="0"/>
                <a:ea typeface="Cambria Math" pitchFamily="18" charset="0"/>
              </a:rPr>
              <a:t>β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x</a:t>
            </a:r>
            <a:endParaRPr lang="en-US" i="1" baseline="-25000" dirty="0">
              <a:latin typeface="Cambria Math" pitchFamily="18" charset="0"/>
              <a:ea typeface="Cambria Math" pitchFamily="18" charset="0"/>
            </a:endParaRPr>
          </a:p>
          <a:p>
            <a:pPr>
              <a:buNone/>
            </a:pPr>
            <a:r>
              <a:rPr lang="en-US" sz="2000" dirty="0"/>
              <a:t>			</a:t>
            </a:r>
            <a:endParaRPr lang="en-US" baseline="-25000" dirty="0">
              <a:latin typeface="Cambria Math" pitchFamily="18" charset="0"/>
              <a:ea typeface="Cambria Math" pitchFamily="18" charset="0"/>
            </a:endParaRPr>
          </a:p>
          <a:p>
            <a:pPr>
              <a:buNone/>
            </a:pPr>
            <a:endParaRPr lang="en-US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4" name="Line Callout 1 3"/>
          <p:cNvSpPr/>
          <p:nvPr/>
        </p:nvSpPr>
        <p:spPr>
          <a:xfrm>
            <a:off x="5257800" y="3429000"/>
            <a:ext cx="1066800" cy="457200"/>
          </a:xfrm>
          <a:prstGeom prst="borderCallout1">
            <a:avLst>
              <a:gd name="adj1" fmla="val 18750"/>
              <a:gd name="adj2" fmla="val -8333"/>
              <a:gd name="adj3" fmla="val 108883"/>
              <a:gd name="adj4" fmla="val -59503"/>
            </a:avLst>
          </a:prstGeom>
          <a:solidFill>
            <a:schemeClr val="accent3"/>
          </a:solidFill>
          <a:ln>
            <a:solidFill>
              <a:schemeClr val="accent3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slope</a:t>
            </a:r>
          </a:p>
        </p:txBody>
      </p:sp>
      <p:sp>
        <p:nvSpPr>
          <p:cNvPr id="5" name="Line Callout 1 4"/>
          <p:cNvSpPr/>
          <p:nvPr/>
        </p:nvSpPr>
        <p:spPr>
          <a:xfrm>
            <a:off x="2057400" y="3276600"/>
            <a:ext cx="1066800" cy="457200"/>
          </a:xfrm>
          <a:prstGeom prst="borderCallout1">
            <a:avLst>
              <a:gd name="adj1" fmla="val 35279"/>
              <a:gd name="adj2" fmla="val 106425"/>
              <a:gd name="adj3" fmla="val 146860"/>
              <a:gd name="adj4" fmla="val 168433"/>
            </a:avLst>
          </a:prstGeom>
          <a:solidFill>
            <a:schemeClr val="accent3"/>
          </a:solidFill>
          <a:ln>
            <a:solidFill>
              <a:schemeClr val="accent3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intercept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Estimating a Binary = Binary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	Choose one of the values of X to set to 0 (e.g., non-citizen) and one to set to 1 (e.g., citizen)</a:t>
            </a:r>
          </a:p>
          <a:p>
            <a:pPr lvl="1">
              <a:buNone/>
            </a:pPr>
            <a:r>
              <a:rPr lang="en-US" sz="3200" dirty="0">
                <a:latin typeface="Cambria Math" pitchFamily="18" charset="0"/>
                <a:ea typeface="Cambria Math" pitchFamily="18" charset="0"/>
              </a:rPr>
              <a:t>		</a:t>
            </a:r>
            <a:r>
              <a:rPr lang="el-GR" sz="3200" dirty="0">
                <a:latin typeface="Cambria Math" pitchFamily="18" charset="0"/>
                <a:ea typeface="Cambria Math" pitchFamily="18" charset="0"/>
              </a:rPr>
              <a:t>π</a:t>
            </a:r>
            <a:r>
              <a:rPr lang="en-US" sz="3200" baseline="-25000" dirty="0">
                <a:latin typeface="Cambria Math" pitchFamily="18" charset="0"/>
                <a:ea typeface="Cambria Math" pitchFamily="18" charset="0"/>
              </a:rPr>
              <a:t>(y=1 | x = </a:t>
            </a:r>
            <a:r>
              <a:rPr lang="en-US" sz="3200" baseline="-25000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sz="3200" baseline="-25000" dirty="0">
                <a:latin typeface="Cambria Math" pitchFamily="18" charset="0"/>
                <a:ea typeface="Cambria Math" pitchFamily="18" charset="0"/>
              </a:rPr>
              <a:t>) </a:t>
            </a:r>
            <a:r>
              <a:rPr lang="en-US" sz="3200" dirty="0">
                <a:latin typeface="Cambria Math" pitchFamily="18" charset="0"/>
                <a:ea typeface="Cambria Math" pitchFamily="18" charset="0"/>
              </a:rPr>
              <a:t>= </a:t>
            </a:r>
            <a:r>
              <a:rPr lang="el-GR" sz="3200" dirty="0">
                <a:latin typeface="Cambria Math" pitchFamily="18" charset="0"/>
                <a:ea typeface="Cambria Math" pitchFamily="18" charset="0"/>
              </a:rPr>
              <a:t>α</a:t>
            </a:r>
            <a:r>
              <a:rPr lang="en-US" sz="3200" dirty="0">
                <a:latin typeface="Cambria Math" pitchFamily="18" charset="0"/>
                <a:ea typeface="Cambria Math" pitchFamily="18" charset="0"/>
              </a:rPr>
              <a:t>		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[</a:t>
            </a:r>
            <a:r>
              <a:rPr lang="el-GR" sz="2400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β</a:t>
            </a:r>
            <a:r>
              <a:rPr lang="en-US" sz="2400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×0 </a:t>
            </a:r>
            <a:r>
              <a:rPr lang="en-US" sz="2400" dirty="0">
                <a:solidFill>
                  <a:srgbClr val="FF0000"/>
                </a:solidFill>
                <a:ea typeface="Cambria Math" pitchFamily="18" charset="0"/>
              </a:rPr>
              <a:t>drops out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]</a:t>
            </a:r>
            <a:endParaRPr lang="en-US" sz="3200" i="1" dirty="0">
              <a:latin typeface="Cambria Math" pitchFamily="18" charset="0"/>
              <a:ea typeface="Cambria Math" pitchFamily="18" charset="0"/>
            </a:endParaRPr>
          </a:p>
          <a:p>
            <a:pPr lvl="1">
              <a:spcAft>
                <a:spcPts val="600"/>
              </a:spcAft>
              <a:buNone/>
            </a:pPr>
            <a:r>
              <a:rPr lang="en-US" sz="3200" dirty="0">
                <a:latin typeface="Cambria Math" pitchFamily="18" charset="0"/>
                <a:ea typeface="Cambria Math" pitchFamily="18" charset="0"/>
              </a:rPr>
              <a:t>		</a:t>
            </a:r>
            <a:r>
              <a:rPr lang="el-GR" sz="3200" dirty="0">
                <a:latin typeface="Cambria Math" pitchFamily="18" charset="0"/>
                <a:ea typeface="Cambria Math" pitchFamily="18" charset="0"/>
              </a:rPr>
              <a:t>π</a:t>
            </a:r>
            <a:r>
              <a:rPr lang="en-US" sz="3200" baseline="-25000" dirty="0">
                <a:latin typeface="Cambria Math" pitchFamily="18" charset="0"/>
                <a:ea typeface="Cambria Math" pitchFamily="18" charset="0"/>
              </a:rPr>
              <a:t>(y=1 | x = </a:t>
            </a:r>
            <a:r>
              <a:rPr lang="en-US" sz="3200" baseline="-25000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3200" baseline="-25000" dirty="0">
                <a:latin typeface="Cambria Math" pitchFamily="18" charset="0"/>
                <a:ea typeface="Cambria Math" pitchFamily="18" charset="0"/>
              </a:rPr>
              <a:t>) </a:t>
            </a:r>
            <a:r>
              <a:rPr lang="en-US" sz="3200" dirty="0">
                <a:latin typeface="Cambria Math" pitchFamily="18" charset="0"/>
                <a:ea typeface="Cambria Math" pitchFamily="18" charset="0"/>
              </a:rPr>
              <a:t>= </a:t>
            </a:r>
            <a:r>
              <a:rPr lang="el-GR" sz="3200" dirty="0">
                <a:latin typeface="Cambria Math" pitchFamily="18" charset="0"/>
                <a:ea typeface="Cambria Math" pitchFamily="18" charset="0"/>
              </a:rPr>
              <a:t>α</a:t>
            </a:r>
            <a:r>
              <a:rPr lang="en-US" sz="3200" dirty="0">
                <a:latin typeface="Cambria Math" pitchFamily="18" charset="0"/>
                <a:ea typeface="Cambria Math" pitchFamily="18" charset="0"/>
              </a:rPr>
              <a:t> + </a:t>
            </a:r>
            <a:r>
              <a:rPr lang="el-GR" sz="3200" dirty="0">
                <a:latin typeface="Cambria Math" pitchFamily="18" charset="0"/>
                <a:ea typeface="Cambria Math" pitchFamily="18" charset="0"/>
              </a:rPr>
              <a:t>β</a:t>
            </a:r>
            <a:r>
              <a:rPr lang="en-US" sz="3200" dirty="0">
                <a:latin typeface="Cambria Math" pitchFamily="18" charset="0"/>
                <a:ea typeface="Cambria Math" pitchFamily="18" charset="0"/>
              </a:rPr>
              <a:t>	</a:t>
            </a:r>
            <a:r>
              <a:rPr lang="en-US" sz="2400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[</a:t>
            </a:r>
            <a:r>
              <a:rPr lang="el-GR" sz="2400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β</a:t>
            </a:r>
            <a:r>
              <a:rPr lang="en-US" sz="2400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×1 = </a:t>
            </a:r>
            <a:r>
              <a:rPr lang="el-GR" sz="2400" dirty="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</a:rPr>
              <a:t>β</a:t>
            </a:r>
            <a:r>
              <a:rPr lang="en-US" sz="2400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]</a:t>
            </a:r>
            <a:endParaRPr lang="en-US" sz="3200" dirty="0">
              <a:latin typeface="Cambria Math" pitchFamily="18" charset="0"/>
              <a:ea typeface="Cambria Math" pitchFamily="18" charset="0"/>
            </a:endParaRPr>
          </a:p>
          <a:p>
            <a:pPr marL="347472" lvl="1" indent="-347472">
              <a:buNone/>
            </a:pPr>
            <a:r>
              <a:rPr lang="en-US" sz="3200" dirty="0">
                <a:ea typeface="Cambria Math" pitchFamily="18" charset="0"/>
              </a:rPr>
              <a:t>	</a:t>
            </a:r>
            <a:r>
              <a:rPr lang="en-US" dirty="0">
                <a:ea typeface="Cambria Math" pitchFamily="18" charset="0"/>
              </a:rPr>
              <a:t>Substituting the conditional probabilities from the table…</a:t>
            </a:r>
            <a:endParaRPr lang="en-US" sz="3200" dirty="0">
              <a:ea typeface="Cambria Math" pitchFamily="18" charset="0"/>
            </a:endParaRPr>
          </a:p>
          <a:p>
            <a:pPr lvl="1">
              <a:buNone/>
            </a:pPr>
            <a:r>
              <a:rPr lang="en-US" sz="3200" dirty="0">
                <a:latin typeface="Cambria Math" pitchFamily="18" charset="0"/>
                <a:ea typeface="Cambria Math" pitchFamily="18" charset="0"/>
              </a:rPr>
              <a:t>		.041 = </a:t>
            </a:r>
            <a:r>
              <a:rPr lang="el-GR" sz="3200" dirty="0">
                <a:latin typeface="Cambria Math" pitchFamily="18" charset="0"/>
                <a:ea typeface="Cambria Math" pitchFamily="18" charset="0"/>
              </a:rPr>
              <a:t>α</a:t>
            </a:r>
            <a:endParaRPr lang="en-US" sz="3200" i="1" dirty="0">
              <a:latin typeface="Cambria Math" pitchFamily="18" charset="0"/>
              <a:ea typeface="Cambria Math" pitchFamily="18" charset="0"/>
            </a:endParaRPr>
          </a:p>
          <a:p>
            <a:pPr lvl="1">
              <a:buNone/>
            </a:pPr>
            <a:r>
              <a:rPr lang="en-US" sz="3200" dirty="0">
                <a:latin typeface="Cambria Math" pitchFamily="18" charset="0"/>
                <a:ea typeface="Cambria Math" pitchFamily="18" charset="0"/>
              </a:rPr>
              <a:t>		.135 = </a:t>
            </a:r>
            <a:r>
              <a:rPr lang="el-GR" sz="3200" dirty="0">
                <a:latin typeface="Cambria Math" pitchFamily="18" charset="0"/>
                <a:ea typeface="Cambria Math" pitchFamily="18" charset="0"/>
              </a:rPr>
              <a:t>α</a:t>
            </a:r>
            <a:r>
              <a:rPr lang="en-US" sz="3200" dirty="0">
                <a:latin typeface="Cambria Math" pitchFamily="18" charset="0"/>
                <a:ea typeface="Cambria Math" pitchFamily="18" charset="0"/>
              </a:rPr>
              <a:t> + </a:t>
            </a:r>
            <a:r>
              <a:rPr lang="el-GR" sz="3200" dirty="0">
                <a:latin typeface="Cambria Math" pitchFamily="18" charset="0"/>
                <a:ea typeface="Cambria Math" pitchFamily="18" charset="0"/>
              </a:rPr>
              <a:t>β</a:t>
            </a:r>
            <a:endParaRPr lang="en-US" sz="3200" dirty="0"/>
          </a:p>
          <a:p>
            <a:pPr lvl="1">
              <a:buNone/>
            </a:pP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4343400" y="5029200"/>
            <a:ext cx="3886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So what is the value of </a:t>
            </a:r>
            <a:r>
              <a:rPr lang="el-GR" sz="2800" dirty="0">
                <a:latin typeface="Cambria Math" pitchFamily="18" charset="0"/>
                <a:ea typeface="Cambria Math" pitchFamily="18" charset="0"/>
              </a:rPr>
              <a:t>β</a:t>
            </a:r>
            <a:r>
              <a:rPr lang="en-US" sz="2800" dirty="0"/>
              <a:t>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86400" y="5562600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mbria Math" pitchFamily="18" charset="0"/>
              </a:rPr>
              <a:t>.094</a:t>
            </a:r>
            <a:endParaRPr lang="en-US" sz="2400" baseline="30000" dirty="0">
              <a:latin typeface="Cambria Math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 When It Was Getting Easy…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	As we discussed last time, we don’t use the straight probabilities, but the </a:t>
            </a:r>
            <a:r>
              <a:rPr lang="en-US" b="1" dirty="0"/>
              <a:t>logit</a:t>
            </a:r>
            <a:r>
              <a:rPr lang="en-US" dirty="0"/>
              <a:t> (i.e., log odds). So the model becomes…</a:t>
            </a:r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447799" y="3581400"/>
          <a:ext cx="3763433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3" imgW="1612800" imgH="457200" progId="Equation.3">
                  <p:embed/>
                </p:oleObj>
              </mc:Choice>
              <mc:Fallback>
                <p:oleObj name="Equation" r:id="rId3" imgW="1612800" imgH="457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799" y="3581400"/>
                        <a:ext cx="3763433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1450975" y="4724400"/>
          <a:ext cx="4271439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5" imgW="1828800" imgH="457200" progId="Equation.3">
                  <p:embed/>
                </p:oleObj>
              </mc:Choice>
              <mc:Fallback>
                <p:oleObj name="Equation" r:id="rId5" imgW="1828800" imgH="4572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0975" y="4724400"/>
                        <a:ext cx="4271439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Line Callout 1 5"/>
          <p:cNvSpPr/>
          <p:nvPr/>
        </p:nvSpPr>
        <p:spPr>
          <a:xfrm>
            <a:off x="6019800" y="3657600"/>
            <a:ext cx="2895600" cy="457200"/>
          </a:xfrm>
          <a:prstGeom prst="borderCallout1">
            <a:avLst>
              <a:gd name="adj1" fmla="val 20552"/>
              <a:gd name="adj2" fmla="val -2928"/>
              <a:gd name="adj3" fmla="val 48568"/>
              <a:gd name="adj4" fmla="val -56721"/>
            </a:avLst>
          </a:prstGeom>
          <a:solidFill>
            <a:schemeClr val="accent2"/>
          </a:solidFill>
          <a:ln>
            <a:solidFill>
              <a:schemeClr val="accent2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mbria Math" pitchFamily="18" charset="0"/>
                <a:ea typeface="Cambria Math" pitchFamily="18" charset="0"/>
              </a:rPr>
              <a:t>π of </a:t>
            </a:r>
            <a:r>
              <a:rPr lang="en-US" u="sng" dirty="0">
                <a:latin typeface="Cambria Math" pitchFamily="18" charset="0"/>
                <a:ea typeface="Cambria Math" pitchFamily="18" charset="0"/>
              </a:rPr>
              <a:t>non-citizen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admission</a:t>
            </a:r>
          </a:p>
        </p:txBody>
      </p:sp>
      <p:sp>
        <p:nvSpPr>
          <p:cNvPr id="7" name="Line Callout 1 6"/>
          <p:cNvSpPr/>
          <p:nvPr/>
        </p:nvSpPr>
        <p:spPr>
          <a:xfrm>
            <a:off x="6019800" y="4191000"/>
            <a:ext cx="2895600" cy="457200"/>
          </a:xfrm>
          <a:prstGeom prst="borderCallout1">
            <a:avLst>
              <a:gd name="adj1" fmla="val 20552"/>
              <a:gd name="adj2" fmla="val -2928"/>
              <a:gd name="adj3" fmla="val 39559"/>
              <a:gd name="adj4" fmla="val -56152"/>
            </a:avLst>
          </a:prstGeom>
          <a:solidFill>
            <a:schemeClr val="accent2"/>
          </a:solidFill>
          <a:ln>
            <a:solidFill>
              <a:schemeClr val="accent2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mbria Math" pitchFamily="18" charset="0"/>
                <a:ea typeface="Cambria Math" pitchFamily="18" charset="0"/>
              </a:rPr>
              <a:t>π of </a:t>
            </a:r>
            <a:r>
              <a:rPr lang="en-US" u="sng" dirty="0">
                <a:latin typeface="Cambria Math" pitchFamily="18" charset="0"/>
                <a:ea typeface="Cambria Math" pitchFamily="18" charset="0"/>
              </a:rPr>
              <a:t>non-citizen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rejection</a:t>
            </a:r>
          </a:p>
        </p:txBody>
      </p:sp>
      <p:sp>
        <p:nvSpPr>
          <p:cNvPr id="8" name="Line Callout 1 7"/>
          <p:cNvSpPr/>
          <p:nvPr/>
        </p:nvSpPr>
        <p:spPr>
          <a:xfrm>
            <a:off x="6019800" y="4800600"/>
            <a:ext cx="2895600" cy="457200"/>
          </a:xfrm>
          <a:prstGeom prst="borderCallout1">
            <a:avLst>
              <a:gd name="adj1" fmla="val 20552"/>
              <a:gd name="adj2" fmla="val -2928"/>
              <a:gd name="adj3" fmla="val 53973"/>
              <a:gd name="adj4" fmla="val -59565"/>
            </a:avLst>
          </a:prstGeom>
          <a:solidFill>
            <a:schemeClr val="accent2"/>
          </a:solidFill>
          <a:ln>
            <a:solidFill>
              <a:schemeClr val="accent2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mbria Math" pitchFamily="18" charset="0"/>
                <a:ea typeface="Cambria Math" pitchFamily="18" charset="0"/>
              </a:rPr>
              <a:t>π of </a:t>
            </a:r>
            <a:r>
              <a:rPr lang="en-US" u="sng" dirty="0">
                <a:latin typeface="Cambria Math" pitchFamily="18" charset="0"/>
                <a:ea typeface="Cambria Math" pitchFamily="18" charset="0"/>
              </a:rPr>
              <a:t>citizen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admission</a:t>
            </a:r>
          </a:p>
        </p:txBody>
      </p:sp>
      <p:sp>
        <p:nvSpPr>
          <p:cNvPr id="9" name="Line Callout 1 8"/>
          <p:cNvSpPr/>
          <p:nvPr/>
        </p:nvSpPr>
        <p:spPr>
          <a:xfrm>
            <a:off x="6019800" y="5334000"/>
            <a:ext cx="2895600" cy="457200"/>
          </a:xfrm>
          <a:prstGeom prst="borderCallout1">
            <a:avLst>
              <a:gd name="adj1" fmla="val 20552"/>
              <a:gd name="adj2" fmla="val -2928"/>
              <a:gd name="adj3" fmla="val 39559"/>
              <a:gd name="adj4" fmla="val -58712"/>
            </a:avLst>
          </a:prstGeom>
          <a:solidFill>
            <a:schemeClr val="accent2"/>
          </a:solidFill>
          <a:ln>
            <a:solidFill>
              <a:schemeClr val="accent2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mbria Math" pitchFamily="18" charset="0"/>
                <a:ea typeface="Cambria Math" pitchFamily="18" charset="0"/>
              </a:rPr>
              <a:t>π of </a:t>
            </a:r>
            <a:r>
              <a:rPr lang="en-US" u="sng" dirty="0">
                <a:latin typeface="Cambria Math" pitchFamily="18" charset="0"/>
                <a:ea typeface="Cambria Math" pitchFamily="18" charset="0"/>
              </a:rPr>
              <a:t>citizen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rejection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From </a:t>
            </a:r>
            <a:r>
              <a:rPr lang="el-GR" dirty="0">
                <a:latin typeface="Cambria Math" pitchFamily="18" charset="0"/>
                <a:ea typeface="Cambria Math" pitchFamily="18" charset="0"/>
              </a:rPr>
              <a:t>π</a:t>
            </a:r>
            <a:r>
              <a:rPr lang="en-US" dirty="0"/>
              <a:t> to </a:t>
            </a:r>
            <a:r>
              <a:rPr lang="en-US" dirty="0" err="1"/>
              <a:t>logit</a:t>
            </a:r>
            <a:r>
              <a:rPr lang="en-US" dirty="0"/>
              <a:t>(</a:t>
            </a:r>
            <a:r>
              <a:rPr lang="el-GR" dirty="0">
                <a:latin typeface="Cambria Math" pitchFamily="18" charset="0"/>
                <a:ea typeface="Cambria Math" pitchFamily="18" charset="0"/>
              </a:rPr>
              <a:t>π</a:t>
            </a:r>
            <a:r>
              <a:rPr lang="en-US" dirty="0">
                <a:latin typeface="+mn-lt"/>
                <a:ea typeface="Cambria Math" pitchFamily="18" charset="0"/>
              </a:rPr>
              <a:t>)</a:t>
            </a:r>
            <a:endParaRPr lang="en-US" dirty="0"/>
          </a:p>
        </p:txBody>
      </p:sp>
      <p:pic>
        <p:nvPicPr>
          <p:cNvPr id="3994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219200"/>
            <a:ext cx="7543800" cy="5520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922929" y="1981200"/>
          <a:ext cx="3030071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3" name="Equation" r:id="rId4" imgW="1320480" imgH="431640" progId="Equation.3">
                  <p:embed/>
                </p:oleObj>
              </mc:Choice>
              <mc:Fallback>
                <p:oleObj name="Equation" r:id="rId4" imgW="1320480" imgH="431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2929" y="1981200"/>
                        <a:ext cx="3030071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495800" y="4191000"/>
            <a:ext cx="365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 is </a:t>
            </a:r>
            <a:r>
              <a:rPr lang="en-US" sz="2400" dirty="0" err="1"/>
              <a:t>logit</a:t>
            </a:r>
            <a:r>
              <a:rPr lang="en-US" sz="2400" dirty="0"/>
              <a:t>(</a:t>
            </a:r>
            <a:r>
              <a:rPr lang="el-GR" sz="2400" dirty="0">
                <a:latin typeface="Cambria Math" pitchFamily="18" charset="0"/>
                <a:ea typeface="Cambria Math" pitchFamily="18" charset="0"/>
              </a:rPr>
              <a:t>π</a:t>
            </a:r>
            <a:r>
              <a:rPr lang="en-US" sz="2400" dirty="0">
                <a:ea typeface="Cambria Math" pitchFamily="18" charset="0"/>
              </a:rPr>
              <a:t>) when </a:t>
            </a:r>
            <a:r>
              <a:rPr lang="el-GR" sz="2400" dirty="0">
                <a:latin typeface="Cambria Math" pitchFamily="18" charset="0"/>
                <a:ea typeface="Cambria Math" pitchFamily="18" charset="0"/>
              </a:rPr>
              <a:t>π </a:t>
            </a:r>
            <a:r>
              <a:rPr lang="en-US" sz="2400" dirty="0">
                <a:ea typeface="Cambria Math" pitchFamily="18" charset="0"/>
              </a:rPr>
              <a:t>=</a:t>
            </a:r>
          </a:p>
          <a:p>
            <a:r>
              <a:rPr lang="en-US" sz="2400" dirty="0">
                <a:ea typeface="Cambria Math" pitchFamily="18" charset="0"/>
              </a:rPr>
              <a:t>	.5?	 .75?</a:t>
            </a:r>
          </a:p>
          <a:p>
            <a:r>
              <a:rPr lang="en-US" sz="2400" dirty="0">
                <a:ea typeface="Cambria Math" pitchFamily="18" charset="0"/>
              </a:rPr>
              <a:t>	.25?	  0?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 When It Was Getting Easy…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	As we discussed last time, we don’t use the straight probabilities, but the </a:t>
            </a:r>
            <a:r>
              <a:rPr lang="en-US" b="1" dirty="0"/>
              <a:t>logit</a:t>
            </a:r>
            <a:r>
              <a:rPr lang="en-US" dirty="0"/>
              <a:t> (i.e., log odds). So the model becomes…</a:t>
            </a:r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447799" y="3581400"/>
          <a:ext cx="3763433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4" name="Equation" r:id="rId3" imgW="1612800" imgH="457200" progId="Equation.3">
                  <p:embed/>
                </p:oleObj>
              </mc:Choice>
              <mc:Fallback>
                <p:oleObj name="Equation" r:id="rId3" imgW="1612800" imgH="457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799" y="3581400"/>
                        <a:ext cx="3763433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1450975" y="4724400"/>
          <a:ext cx="4271439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5" name="Equation" r:id="rId5" imgW="1828800" imgH="457200" progId="Equation.3">
                  <p:embed/>
                </p:oleObj>
              </mc:Choice>
              <mc:Fallback>
                <p:oleObj name="Equation" r:id="rId5" imgW="1828800" imgH="4572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0975" y="4724400"/>
                        <a:ext cx="4271439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Line Callout 1 5"/>
          <p:cNvSpPr/>
          <p:nvPr/>
        </p:nvSpPr>
        <p:spPr>
          <a:xfrm>
            <a:off x="6019800" y="3657600"/>
            <a:ext cx="2895600" cy="457200"/>
          </a:xfrm>
          <a:prstGeom prst="borderCallout1">
            <a:avLst>
              <a:gd name="adj1" fmla="val 20552"/>
              <a:gd name="adj2" fmla="val -2928"/>
              <a:gd name="adj3" fmla="val 48568"/>
              <a:gd name="adj4" fmla="val -56721"/>
            </a:avLst>
          </a:prstGeom>
          <a:solidFill>
            <a:schemeClr val="accent2"/>
          </a:solidFill>
          <a:ln>
            <a:solidFill>
              <a:schemeClr val="accent2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mbria Math" pitchFamily="18" charset="0"/>
                <a:ea typeface="Cambria Math" pitchFamily="18" charset="0"/>
              </a:rPr>
              <a:t>π of </a:t>
            </a:r>
            <a:r>
              <a:rPr lang="en-US" u="sng" dirty="0">
                <a:latin typeface="Cambria Math" pitchFamily="18" charset="0"/>
                <a:ea typeface="Cambria Math" pitchFamily="18" charset="0"/>
              </a:rPr>
              <a:t>non-citizen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admission</a:t>
            </a:r>
          </a:p>
        </p:txBody>
      </p:sp>
      <p:sp>
        <p:nvSpPr>
          <p:cNvPr id="7" name="Line Callout 1 6"/>
          <p:cNvSpPr/>
          <p:nvPr/>
        </p:nvSpPr>
        <p:spPr>
          <a:xfrm>
            <a:off x="6019800" y="4191000"/>
            <a:ext cx="2895600" cy="457200"/>
          </a:xfrm>
          <a:prstGeom prst="borderCallout1">
            <a:avLst>
              <a:gd name="adj1" fmla="val 20552"/>
              <a:gd name="adj2" fmla="val -2928"/>
              <a:gd name="adj3" fmla="val 39559"/>
              <a:gd name="adj4" fmla="val -56152"/>
            </a:avLst>
          </a:prstGeom>
          <a:solidFill>
            <a:schemeClr val="accent2"/>
          </a:solidFill>
          <a:ln>
            <a:solidFill>
              <a:schemeClr val="accent2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mbria Math" pitchFamily="18" charset="0"/>
                <a:ea typeface="Cambria Math" pitchFamily="18" charset="0"/>
              </a:rPr>
              <a:t>π of </a:t>
            </a:r>
            <a:r>
              <a:rPr lang="en-US" u="sng" dirty="0">
                <a:latin typeface="Cambria Math" pitchFamily="18" charset="0"/>
                <a:ea typeface="Cambria Math" pitchFamily="18" charset="0"/>
              </a:rPr>
              <a:t>non-citizen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rejection</a:t>
            </a:r>
          </a:p>
        </p:txBody>
      </p:sp>
      <p:sp>
        <p:nvSpPr>
          <p:cNvPr id="8" name="Line Callout 1 7"/>
          <p:cNvSpPr/>
          <p:nvPr/>
        </p:nvSpPr>
        <p:spPr>
          <a:xfrm>
            <a:off x="6019800" y="4800600"/>
            <a:ext cx="2895600" cy="457200"/>
          </a:xfrm>
          <a:prstGeom prst="borderCallout1">
            <a:avLst>
              <a:gd name="adj1" fmla="val 20552"/>
              <a:gd name="adj2" fmla="val -2928"/>
              <a:gd name="adj3" fmla="val 53973"/>
              <a:gd name="adj4" fmla="val -59565"/>
            </a:avLst>
          </a:prstGeom>
          <a:solidFill>
            <a:schemeClr val="accent2"/>
          </a:solidFill>
          <a:ln>
            <a:solidFill>
              <a:schemeClr val="accent2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mbria Math" pitchFamily="18" charset="0"/>
                <a:ea typeface="Cambria Math" pitchFamily="18" charset="0"/>
              </a:rPr>
              <a:t>π of </a:t>
            </a:r>
            <a:r>
              <a:rPr lang="en-US" u="sng" dirty="0">
                <a:latin typeface="Cambria Math" pitchFamily="18" charset="0"/>
                <a:ea typeface="Cambria Math" pitchFamily="18" charset="0"/>
              </a:rPr>
              <a:t>citizen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admission</a:t>
            </a:r>
          </a:p>
        </p:txBody>
      </p:sp>
      <p:sp>
        <p:nvSpPr>
          <p:cNvPr id="9" name="Line Callout 1 8"/>
          <p:cNvSpPr/>
          <p:nvPr/>
        </p:nvSpPr>
        <p:spPr>
          <a:xfrm>
            <a:off x="6019800" y="5334000"/>
            <a:ext cx="2895600" cy="457200"/>
          </a:xfrm>
          <a:prstGeom prst="borderCallout1">
            <a:avLst>
              <a:gd name="adj1" fmla="val 20552"/>
              <a:gd name="adj2" fmla="val -2928"/>
              <a:gd name="adj3" fmla="val 39559"/>
              <a:gd name="adj4" fmla="val -58712"/>
            </a:avLst>
          </a:prstGeom>
          <a:solidFill>
            <a:schemeClr val="accent2"/>
          </a:solidFill>
          <a:ln>
            <a:solidFill>
              <a:schemeClr val="accent2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mbria Math" pitchFamily="18" charset="0"/>
                <a:ea typeface="Cambria Math" pitchFamily="18" charset="0"/>
              </a:rPr>
              <a:t>π of </a:t>
            </a:r>
            <a:r>
              <a:rPr lang="en-US" u="sng" dirty="0">
                <a:latin typeface="Cambria Math" pitchFamily="18" charset="0"/>
                <a:ea typeface="Cambria Math" pitchFamily="18" charset="0"/>
              </a:rPr>
              <a:t>citizen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rejection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 When It Was Getting Easy…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	As we discussed last time, we don’t use the straight probabilities, but the </a:t>
            </a:r>
            <a:r>
              <a:rPr lang="en-US" b="1" dirty="0"/>
              <a:t>logit</a:t>
            </a:r>
            <a:r>
              <a:rPr lang="en-US" dirty="0"/>
              <a:t> (i.e., log odds). So the model becomes…</a:t>
            </a:r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447800" y="3611563"/>
          <a:ext cx="2163763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3" imgW="927000" imgH="431640" progId="Equation.3">
                  <p:embed/>
                </p:oleObj>
              </mc:Choice>
              <mc:Fallback>
                <p:oleObj name="Equation" r:id="rId3" imgW="927000" imgH="431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611563"/>
                        <a:ext cx="2163763" cy="1006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1433513" y="4754563"/>
          <a:ext cx="2728912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Equation" r:id="rId5" imgW="1168200" imgH="431640" progId="Equation.3">
                  <p:embed/>
                </p:oleObj>
              </mc:Choice>
              <mc:Fallback>
                <p:oleObj name="Equation" r:id="rId5" imgW="1168200" imgH="431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3513" y="4754563"/>
                        <a:ext cx="2728912" cy="1006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2057400" y="4191000"/>
            <a:ext cx="838200" cy="38100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ine Callout 1 6"/>
          <p:cNvSpPr/>
          <p:nvPr/>
        </p:nvSpPr>
        <p:spPr>
          <a:xfrm>
            <a:off x="4876800" y="4114800"/>
            <a:ext cx="1066800" cy="457200"/>
          </a:xfrm>
          <a:prstGeom prst="borderCallout1">
            <a:avLst>
              <a:gd name="adj1" fmla="val 18750"/>
              <a:gd name="adj2" fmla="val -8333"/>
              <a:gd name="adj3" fmla="val 55775"/>
              <a:gd name="adj4" fmla="val -173649"/>
            </a:avLst>
          </a:prstGeom>
          <a:solidFill>
            <a:schemeClr val="accent2"/>
          </a:solidFill>
          <a:ln>
            <a:solidFill>
              <a:schemeClr val="accent2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mbria Math" pitchFamily="18" charset="0"/>
                <a:ea typeface="Cambria Math" pitchFamily="18" charset="0"/>
              </a:rPr>
              <a:t>1 - .041</a:t>
            </a:r>
          </a:p>
        </p:txBody>
      </p:sp>
      <p:sp>
        <p:nvSpPr>
          <p:cNvPr id="8" name="Rectangle 7"/>
          <p:cNvSpPr/>
          <p:nvPr/>
        </p:nvSpPr>
        <p:spPr>
          <a:xfrm>
            <a:off x="2057400" y="5334000"/>
            <a:ext cx="838200" cy="38100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ine Callout 1 8"/>
          <p:cNvSpPr/>
          <p:nvPr/>
        </p:nvSpPr>
        <p:spPr>
          <a:xfrm>
            <a:off x="4876800" y="5257800"/>
            <a:ext cx="1066800" cy="457200"/>
          </a:xfrm>
          <a:prstGeom prst="borderCallout1">
            <a:avLst>
              <a:gd name="adj1" fmla="val 18750"/>
              <a:gd name="adj2" fmla="val -8333"/>
              <a:gd name="adj3" fmla="val 55775"/>
              <a:gd name="adj4" fmla="val -173649"/>
            </a:avLst>
          </a:prstGeom>
          <a:solidFill>
            <a:schemeClr val="accent2"/>
          </a:solidFill>
          <a:ln>
            <a:solidFill>
              <a:schemeClr val="accent2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ambria Math" pitchFamily="18" charset="0"/>
                <a:ea typeface="Cambria Math" pitchFamily="18" charset="0"/>
              </a:rPr>
              <a:t>1 - .135</a:t>
            </a:r>
          </a:p>
        </p:txBody>
      </p:sp>
      <p:sp>
        <p:nvSpPr>
          <p:cNvPr id="10" name="Rectangle 9"/>
          <p:cNvSpPr/>
          <p:nvPr/>
        </p:nvSpPr>
        <p:spPr>
          <a:xfrm>
            <a:off x="2057400" y="3657600"/>
            <a:ext cx="838200" cy="38100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057400" y="4800600"/>
            <a:ext cx="838200" cy="381000"/>
          </a:xfrm>
          <a:prstGeom prst="rec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3962400" y="3576935"/>
            <a:ext cx="396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These should look familiar!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0" grpId="1" animBg="1"/>
      <p:bldP spid="11" grpId="0" animBg="1"/>
      <p:bldP spid="11" grpId="1" animBg="1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 When It Was Getting Easy…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	As we discussed last time, we don’t use the straight probabilities, but the </a:t>
            </a:r>
            <a:r>
              <a:rPr lang="en-US" b="1" dirty="0"/>
              <a:t>logit</a:t>
            </a:r>
            <a:r>
              <a:rPr lang="en-US" dirty="0"/>
              <a:t> (i.e., log odds). So the model becomes…</a:t>
            </a:r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447800" y="3862388"/>
          <a:ext cx="1955800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Equation" r:id="rId3" imgW="838080" imgH="215640" progId="Equation.3">
                  <p:embed/>
                </p:oleObj>
              </mc:Choice>
              <mc:Fallback>
                <p:oleObj name="Equation" r:id="rId3" imgW="838080" imgH="215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862388"/>
                        <a:ext cx="1955800" cy="503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1433513" y="4572000"/>
          <a:ext cx="254952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Equation" r:id="rId5" imgW="1091880" imgH="215640" progId="Equation.3">
                  <p:embed/>
                </p:oleObj>
              </mc:Choice>
              <mc:Fallback>
                <p:oleObj name="Equation" r:id="rId5" imgW="1091880" imgH="2156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3513" y="4572000"/>
                        <a:ext cx="2549525" cy="503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model is a simplified version of reality</a:t>
            </a:r>
          </a:p>
          <a:p>
            <a:r>
              <a:rPr lang="en-US" dirty="0"/>
              <a:t>We model the distribution of the outcome </a:t>
            </a:r>
            <a:r>
              <a:rPr lang="en-US" u="sng" dirty="0"/>
              <a:t>conditional</a:t>
            </a:r>
            <a:r>
              <a:rPr lang="en-US" dirty="0"/>
              <a:t> on the predictors</a:t>
            </a:r>
          </a:p>
          <a:p>
            <a:pPr lvl="1">
              <a:buNone/>
            </a:pPr>
            <a:r>
              <a:rPr lang="en-US" dirty="0"/>
              <a:t>	admission = GRE + GPA</a:t>
            </a:r>
          </a:p>
          <a:p>
            <a:pPr lvl="1">
              <a:buNone/>
            </a:pPr>
            <a:r>
              <a:rPr lang="en-US" dirty="0"/>
              <a:t>	lung cancer = smoking + age</a:t>
            </a:r>
          </a:p>
          <a:p>
            <a:pPr lvl="1">
              <a:buNone/>
            </a:pPr>
            <a:r>
              <a:rPr lang="en-US" dirty="0"/>
              <a:t>	polity = means of production</a:t>
            </a:r>
          </a:p>
          <a:p>
            <a:r>
              <a:rPr lang="en-US" dirty="0"/>
              <a:t>No model is “right”; there is no value to having a map the size of the world!</a:t>
            </a:r>
          </a:p>
          <a:p>
            <a:r>
              <a:rPr lang="en-US" dirty="0"/>
              <a:t>Models are only </a:t>
            </a:r>
            <a:r>
              <a:rPr lang="en-US" i="1" dirty="0"/>
              <a:t>better</a:t>
            </a:r>
            <a:r>
              <a:rPr lang="en-US" dirty="0"/>
              <a:t> or </a:t>
            </a:r>
            <a:r>
              <a:rPr lang="en-US" i="1" dirty="0"/>
              <a:t>worse</a:t>
            </a:r>
            <a:r>
              <a:rPr lang="en-US" dirty="0"/>
              <a:t> than others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 When It Was Getting Easy…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	As we discussed last time, we don’t use the straight probabilities, but the </a:t>
            </a:r>
            <a:r>
              <a:rPr lang="en-US" b="1" dirty="0"/>
              <a:t>logit</a:t>
            </a:r>
            <a:r>
              <a:rPr lang="en-US" dirty="0"/>
              <a:t> (i.e., log odds). So the model becomes…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524000" y="3905250"/>
          <a:ext cx="1571625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Equation" r:id="rId3" imgW="672840" imgH="177480" progId="Equation.3">
                  <p:embed/>
                </p:oleObj>
              </mc:Choice>
              <mc:Fallback>
                <p:oleObj name="Equation" r:id="rId3" imgW="672840" imgH="1774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3905250"/>
                        <a:ext cx="1571625" cy="414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1552575" y="4495800"/>
          <a:ext cx="2105025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Equation" r:id="rId5" imgW="901440" imgH="203040" progId="Equation.3">
                  <p:embed/>
                </p:oleObj>
              </mc:Choice>
              <mc:Fallback>
                <p:oleObj name="Equation" r:id="rId5" imgW="901440" imgH="2030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2575" y="4495800"/>
                        <a:ext cx="2105025" cy="473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495800" y="4419600"/>
            <a:ext cx="3886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So what is the value of </a:t>
            </a:r>
            <a:r>
              <a:rPr lang="el-GR" sz="2800" dirty="0">
                <a:latin typeface="Cambria Math" pitchFamily="18" charset="0"/>
                <a:ea typeface="Cambria Math" pitchFamily="18" charset="0"/>
              </a:rPr>
              <a:t>β</a:t>
            </a:r>
            <a:r>
              <a:rPr lang="en-US" sz="2800" dirty="0"/>
              <a:t>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495800" y="5115580"/>
            <a:ext cx="3886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800" dirty="0">
                <a:latin typeface="Cambria Math" pitchFamily="18" charset="0"/>
                <a:ea typeface="Cambria Math" pitchFamily="18" charset="0"/>
              </a:rPr>
              <a:t>β</a:t>
            </a:r>
            <a:r>
              <a:rPr lang="en-US" sz="2800" dirty="0">
                <a:latin typeface="Cambria Math" pitchFamily="18" charset="0"/>
                <a:ea typeface="Cambria Math" pitchFamily="18" charset="0"/>
              </a:rPr>
              <a:t> =1.29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 to make this feel like high school…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	The data gives the following model of admissions: </a:t>
            </a:r>
          </a:p>
          <a:p>
            <a:pPr>
              <a:buNone/>
            </a:pPr>
            <a:r>
              <a:rPr lang="en-US" dirty="0"/>
              <a:t>		</a:t>
            </a:r>
          </a:p>
          <a:p>
            <a:pPr>
              <a:buNone/>
            </a:pPr>
            <a:r>
              <a:rPr lang="en-US" dirty="0">
                <a:latin typeface="Cambria Math" pitchFamily="18" charset="0"/>
                <a:ea typeface="Cambria Math" pitchFamily="18" charset="0"/>
              </a:rPr>
              <a:t>		</a:t>
            </a:r>
            <a:r>
              <a:rPr lang="en-US" sz="2800" dirty="0" err="1">
                <a:latin typeface="Cambria Math" pitchFamily="18" charset="0"/>
                <a:ea typeface="Cambria Math" pitchFamily="18" charset="0"/>
              </a:rPr>
              <a:t>logit</a:t>
            </a:r>
            <a:r>
              <a:rPr lang="en-US" sz="2800" dirty="0">
                <a:latin typeface="Cambria Math" pitchFamily="18" charset="0"/>
                <a:ea typeface="Cambria Math" pitchFamily="18" charset="0"/>
              </a:rPr>
              <a:t>(admission)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= 1.29x – 3.15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	where</a:t>
            </a:r>
          </a:p>
          <a:p>
            <a:pPr>
              <a:buNone/>
            </a:pPr>
            <a:r>
              <a:rPr lang="en-US" dirty="0"/>
              <a:t>		x = 0 if the applicant is not a citizen; and</a:t>
            </a:r>
          </a:p>
          <a:p>
            <a:pPr>
              <a:buNone/>
            </a:pPr>
            <a:r>
              <a:rPr lang="en-US" dirty="0"/>
              <a:t>		x = 1 if the applicant is a citizen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4" name="Line Callout 1 3"/>
          <p:cNvSpPr/>
          <p:nvPr/>
        </p:nvSpPr>
        <p:spPr>
          <a:xfrm>
            <a:off x="3505200" y="2667000"/>
            <a:ext cx="1066800" cy="457200"/>
          </a:xfrm>
          <a:prstGeom prst="borderCallout1">
            <a:avLst>
              <a:gd name="adj1" fmla="val 51442"/>
              <a:gd name="adj2" fmla="val 100458"/>
              <a:gd name="adj3" fmla="val 128114"/>
              <a:gd name="adj4" fmla="val 128409"/>
            </a:avLst>
          </a:prstGeom>
          <a:solidFill>
            <a:schemeClr val="accent3"/>
          </a:solidFill>
          <a:ln>
            <a:solidFill>
              <a:schemeClr val="accent3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dirty="0"/>
              <a:t>β</a:t>
            </a:r>
            <a:r>
              <a:rPr lang="en-US" dirty="0"/>
              <a:t> (slope)</a:t>
            </a:r>
          </a:p>
        </p:txBody>
      </p:sp>
      <p:sp>
        <p:nvSpPr>
          <p:cNvPr id="5" name="Line Callout 1 4"/>
          <p:cNvSpPr/>
          <p:nvPr/>
        </p:nvSpPr>
        <p:spPr>
          <a:xfrm>
            <a:off x="7010400" y="2590800"/>
            <a:ext cx="1066800" cy="457200"/>
          </a:xfrm>
          <a:prstGeom prst="borderCallout1">
            <a:avLst>
              <a:gd name="adj1" fmla="val 50664"/>
              <a:gd name="adj2" fmla="val -717"/>
              <a:gd name="adj3" fmla="val 150707"/>
              <a:gd name="adj4" fmla="val -66458"/>
            </a:avLst>
          </a:prstGeom>
          <a:solidFill>
            <a:schemeClr val="accent3"/>
          </a:solidFill>
          <a:ln>
            <a:solidFill>
              <a:schemeClr val="accent3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000" dirty="0"/>
              <a:t>α</a:t>
            </a:r>
            <a:r>
              <a:rPr lang="en-US" sz="1600" dirty="0"/>
              <a:t> (intercept)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latin typeface="Cambria Math" pitchFamily="18" charset="0"/>
                <a:ea typeface="Cambria Math" pitchFamily="18" charset="0"/>
              </a:rPr>
              <a:t>β</a:t>
            </a:r>
            <a:r>
              <a:rPr lang="en-US" dirty="0"/>
              <a:t>  and the Odds Ratio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>
              <a:latin typeface="Cambria Math" pitchFamily="18" charset="0"/>
              <a:ea typeface="Cambria Math" pitchFamily="18" charset="0"/>
            </a:endParaRPr>
          </a:p>
          <a:p>
            <a:pPr>
              <a:buNone/>
            </a:pPr>
            <a:r>
              <a:rPr lang="en-US" dirty="0">
                <a:latin typeface="Cambria Math" pitchFamily="18" charset="0"/>
                <a:ea typeface="Cambria Math" pitchFamily="18" charset="0"/>
              </a:rPr>
              <a:t>		</a:t>
            </a:r>
            <a:r>
              <a:rPr lang="en-US" sz="2800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800" dirty="0" err="1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logit</a:t>
            </a:r>
            <a:r>
              <a:rPr lang="en-US" sz="2800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(admission)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= 1.29x – 3.15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>
                <a:latin typeface="Cambria Math" pitchFamily="18" charset="0"/>
                <a:ea typeface="Cambria Math" pitchFamily="18" charset="0"/>
              </a:rPr>
              <a:t>	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exp(</a:t>
            </a:r>
            <a:r>
              <a:rPr lang="el-GR" sz="2400" dirty="0">
                <a:latin typeface="Cambria Math" pitchFamily="18" charset="0"/>
                <a:ea typeface="Cambria Math" pitchFamily="18" charset="0"/>
              </a:rPr>
              <a:t>β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) = </a:t>
            </a:r>
            <a:r>
              <a:rPr lang="en-US" sz="2400" dirty="0">
                <a:ea typeface="Cambria Math" pitchFamily="18" charset="0"/>
              </a:rPr>
              <a:t>the odds ratio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!		(93*33)/(212*4) = 3.6</a:t>
            </a:r>
          </a:p>
          <a:p>
            <a:pPr>
              <a:buNone/>
            </a:pPr>
            <a:r>
              <a:rPr lang="en-US" sz="2400" dirty="0">
                <a:latin typeface="Cambria Math" pitchFamily="18" charset="0"/>
                <a:ea typeface="Cambria Math" pitchFamily="18" charset="0"/>
              </a:rPr>
              <a:t>	exp(1.29) = 3.6</a:t>
            </a:r>
          </a:p>
        </p:txBody>
      </p:sp>
      <p:sp>
        <p:nvSpPr>
          <p:cNvPr id="4" name="Line Callout 1 3"/>
          <p:cNvSpPr/>
          <p:nvPr/>
        </p:nvSpPr>
        <p:spPr>
          <a:xfrm>
            <a:off x="3810000" y="1676400"/>
            <a:ext cx="762000" cy="457200"/>
          </a:xfrm>
          <a:prstGeom prst="borderCallout1">
            <a:avLst>
              <a:gd name="adj1" fmla="val 51442"/>
              <a:gd name="adj2" fmla="val 100458"/>
              <a:gd name="adj3" fmla="val 128114"/>
              <a:gd name="adj4" fmla="val 128409"/>
            </a:avLst>
          </a:prstGeom>
          <a:solidFill>
            <a:schemeClr val="accent3"/>
          </a:solidFill>
          <a:ln>
            <a:solidFill>
              <a:schemeClr val="accent3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i="1" dirty="0">
                <a:latin typeface="Cambria Math" pitchFamily="18" charset="0"/>
                <a:ea typeface="Cambria Math" pitchFamily="18" charset="0"/>
              </a:rPr>
              <a:t>β</a:t>
            </a:r>
            <a:endParaRPr lang="en-US" sz="2400" i="1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5" name="Line Callout 1 4"/>
          <p:cNvSpPr/>
          <p:nvPr/>
        </p:nvSpPr>
        <p:spPr>
          <a:xfrm>
            <a:off x="6629400" y="1676400"/>
            <a:ext cx="609600" cy="457200"/>
          </a:xfrm>
          <a:prstGeom prst="borderCallout1">
            <a:avLst>
              <a:gd name="adj1" fmla="val 50664"/>
              <a:gd name="adj2" fmla="val -717"/>
              <a:gd name="adj3" fmla="val 123784"/>
              <a:gd name="adj4" fmla="val -50387"/>
            </a:avLst>
          </a:prstGeom>
          <a:solidFill>
            <a:schemeClr val="accent3"/>
          </a:solidFill>
          <a:ln>
            <a:solidFill>
              <a:schemeClr val="accent3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dirty="0">
                <a:latin typeface="Cambria Math" pitchFamily="18" charset="0"/>
                <a:ea typeface="Cambria Math" pitchFamily="18" charset="0"/>
              </a:rPr>
              <a:t>α</a:t>
            </a:r>
            <a:endParaRPr lang="en-US" dirty="0">
              <a:latin typeface="Cambria Math" pitchFamily="18" charset="0"/>
              <a:ea typeface="Cambria Math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3400" y="4800362"/>
            <a:ext cx="518160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|       admitted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Citizen |        no        yes |     Total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-----------+----------------------+----------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Other |        93          4 |        97 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 U.S. |       212         33 |       245 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-----------+----------------------+----------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  Total |       305         37 |       342 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971800" y="5562600"/>
            <a:ext cx="914400" cy="228600"/>
          </a:xfrm>
          <a:prstGeom prst="straightConnector1">
            <a:avLst/>
          </a:prstGeom>
          <a:ln w="25400"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2971800" y="5562600"/>
            <a:ext cx="914400" cy="228600"/>
          </a:xfrm>
          <a:prstGeom prst="straightConnector1">
            <a:avLst/>
          </a:prstGeom>
          <a:ln w="25400"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/>
              <a:t>From </a:t>
            </a:r>
            <a:r>
              <a:rPr lang="en-US" sz="4000" dirty="0">
                <a:latin typeface="Cambria Math" pitchFamily="18" charset="0"/>
              </a:rPr>
              <a:t>logit(y=1) to </a:t>
            </a:r>
            <a:r>
              <a:rPr lang="el-GR" sz="4000" dirty="0">
                <a:latin typeface="Cambria Math" pitchFamily="18" charset="0"/>
                <a:ea typeface="Cambria Math" pitchFamily="18" charset="0"/>
              </a:rPr>
              <a:t>π</a:t>
            </a:r>
            <a:r>
              <a:rPr lang="en-US" sz="4000" baseline="-25000" dirty="0">
                <a:latin typeface="Cambria Math" pitchFamily="18" charset="0"/>
                <a:ea typeface="Cambria Math" pitchFamily="18" charset="0"/>
              </a:rPr>
              <a:t>y=1</a:t>
            </a:r>
            <a:endParaRPr lang="en-US" sz="4000" baseline="-25000" dirty="0">
              <a:latin typeface="Cambria Math" pitchFamily="18" charset="0"/>
            </a:endParaRPr>
          </a:p>
        </p:txBody>
      </p:sp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3" cstate="print"/>
          <a:srcRect l="6254" b="8545"/>
          <a:stretch>
            <a:fillRect/>
          </a:stretch>
        </p:blipFill>
        <p:spPr bwMode="auto">
          <a:xfrm>
            <a:off x="1230781" y="1143000"/>
            <a:ext cx="7027903" cy="5017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4648200" y="4793159"/>
            <a:ext cx="34290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>
                <a:latin typeface="Cambria Math" pitchFamily="18" charset="0"/>
                <a:ea typeface="Cambria Math" pitchFamily="18" charset="0"/>
              </a:rPr>
              <a:t>Admissions example:</a:t>
            </a:r>
          </a:p>
          <a:p>
            <a:r>
              <a:rPr lang="en-US" sz="2200" dirty="0">
                <a:latin typeface="Cambria Math" pitchFamily="18" charset="0"/>
                <a:ea typeface="Cambria Math" pitchFamily="18" charset="0"/>
              </a:rPr>
              <a:t>logit(y=1) = 1.29x – 3.15</a:t>
            </a:r>
            <a:endParaRPr lang="en-US" sz="2200" dirty="0"/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571500" y="3619500"/>
            <a:ext cx="4495800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5400000">
            <a:off x="1409700" y="3619500"/>
            <a:ext cx="4495800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5029200" y="3124200"/>
          <a:ext cx="2863850" cy="7267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6" name="Equation" r:id="rId4" imgW="1650960" imgH="419040" progId="Equation.3">
                  <p:embed/>
                </p:oleObj>
              </mc:Choice>
              <mc:Fallback>
                <p:oleObj name="Equation" r:id="rId4" imgW="1650960" imgH="4190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3124200"/>
                        <a:ext cx="2863850" cy="72676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8" name="Straight Arrow Connector 17"/>
          <p:cNvCxnSpPr/>
          <p:nvPr/>
        </p:nvCxnSpPr>
        <p:spPr>
          <a:xfrm>
            <a:off x="2819400" y="3962400"/>
            <a:ext cx="838200" cy="1588"/>
          </a:xfrm>
          <a:prstGeom prst="straightConnector1">
            <a:avLst/>
          </a:prstGeom>
          <a:ln w="254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971800" y="36576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 Math" pitchFamily="18" charset="0"/>
                <a:ea typeface="Cambria Math" pitchFamily="18" charset="0"/>
              </a:rPr>
              <a:t>1.29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114800" y="6096000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itchFamily="18" charset="0"/>
              </a:rPr>
              <a:t>logit(y=1)</a:t>
            </a:r>
          </a:p>
        </p:txBody>
      </p:sp>
      <p:sp>
        <p:nvSpPr>
          <p:cNvPr id="12" name="TextBox 11"/>
          <p:cNvSpPr txBox="1"/>
          <p:nvPr/>
        </p:nvSpPr>
        <p:spPr>
          <a:xfrm rot="16200000">
            <a:off x="345133" y="3312468"/>
            <a:ext cx="1295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400" dirty="0">
                <a:latin typeface="Cambria Math" pitchFamily="18" charset="0"/>
              </a:rPr>
              <a:t>π</a:t>
            </a:r>
            <a:r>
              <a:rPr lang="en-US" sz="2400" baseline="-25000" dirty="0">
                <a:latin typeface="Cambria Math" pitchFamily="18" charset="0"/>
              </a:rPr>
              <a:t>y=1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1"/>
      <p:bldP spid="1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It From Scratch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86000"/>
          </a:xfrm>
        </p:spPr>
        <p:txBody>
          <a:bodyPr>
            <a:normAutofit lnSpcReduction="10000"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US" sz="2800" dirty="0"/>
              <a:t>Select one value of x to be 0 and the other 1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US" sz="2800" dirty="0"/>
              <a:t>Calculate the </a:t>
            </a:r>
            <a:r>
              <a:rPr lang="en-US" sz="2800" b="1" dirty="0"/>
              <a:t>log odds</a:t>
            </a:r>
            <a:r>
              <a:rPr lang="en-US" sz="2800" dirty="0"/>
              <a:t> of the outcome for </a:t>
            </a:r>
            <a:r>
              <a:rPr lang="en-US" sz="2800" b="1" dirty="0"/>
              <a:t>each row </a:t>
            </a:r>
            <a:r>
              <a:rPr lang="en-US" sz="2800" dirty="0"/>
              <a:t>of the table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US" sz="2800" dirty="0"/>
              <a:t>Calculate </a:t>
            </a:r>
            <a:r>
              <a:rPr lang="el-GR" dirty="0">
                <a:latin typeface="Cambria Math" pitchFamily="18" charset="0"/>
                <a:ea typeface="Cambria Math" pitchFamily="18" charset="0"/>
              </a:rPr>
              <a:t>α</a:t>
            </a:r>
            <a:r>
              <a:rPr lang="en-US" sz="2800" i="1" dirty="0">
                <a:latin typeface="Cambria Math" pitchFamily="18" charset="0"/>
                <a:ea typeface="Cambria Math" pitchFamily="18" charset="0"/>
              </a:rPr>
              <a:t> 	</a:t>
            </a:r>
            <a:r>
              <a:rPr lang="en-US" sz="2400" dirty="0"/>
              <a:t>(</a:t>
            </a:r>
            <a:r>
              <a:rPr lang="el-GR" sz="2400" dirty="0">
                <a:latin typeface="Cambria Math" pitchFamily="18" charset="0"/>
                <a:ea typeface="Cambria Math" pitchFamily="18" charset="0"/>
              </a:rPr>
              <a:t>α</a:t>
            </a:r>
            <a:r>
              <a:rPr lang="el-GR" sz="2400" i="1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= log-odds y=1 </a:t>
            </a:r>
            <a:r>
              <a:rPr lang="en-US" sz="2400" dirty="0"/>
              <a:t>when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x = 0</a:t>
            </a:r>
            <a:r>
              <a:rPr lang="en-US" sz="2400" dirty="0"/>
              <a:t>)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US" sz="2800" dirty="0"/>
              <a:t>Calculate </a:t>
            </a:r>
            <a:r>
              <a:rPr lang="el-GR" dirty="0">
                <a:latin typeface="Cambria Math" pitchFamily="18" charset="0"/>
                <a:ea typeface="Cambria Math" pitchFamily="18" charset="0"/>
              </a:rPr>
              <a:t>β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	</a:t>
            </a:r>
            <a:r>
              <a:rPr lang="en-US" sz="2400" dirty="0"/>
              <a:t>(</a:t>
            </a:r>
            <a:r>
              <a:rPr lang="el-GR" sz="2400" dirty="0">
                <a:latin typeface="Cambria Math" pitchFamily="18" charset="0"/>
                <a:ea typeface="Cambria Math" pitchFamily="18" charset="0"/>
              </a:rPr>
              <a:t>β</a:t>
            </a:r>
            <a:r>
              <a:rPr lang="el-GR" sz="2400" i="1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= [log-odds y=1 </a:t>
            </a:r>
            <a:r>
              <a:rPr lang="en-US" sz="2400" dirty="0"/>
              <a:t>when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x = 1] – </a:t>
            </a:r>
            <a:r>
              <a:rPr lang="el-GR" sz="2400" dirty="0">
                <a:latin typeface="Cambria Math" pitchFamily="18" charset="0"/>
                <a:ea typeface="Cambria Math" pitchFamily="18" charset="0"/>
              </a:rPr>
              <a:t>α</a:t>
            </a:r>
            <a:r>
              <a:rPr lang="el-GR" sz="2400" i="1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400" dirty="0"/>
              <a:t>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4191000"/>
            <a:ext cx="381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Country Music and Education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0" y="4724400"/>
            <a:ext cx="38100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800" dirty="0">
                <a:latin typeface="Cambria Math" pitchFamily="18" charset="0"/>
                <a:ea typeface="Cambria Math" pitchFamily="18" charset="0"/>
              </a:rPr>
              <a:t>α</a:t>
            </a:r>
            <a:r>
              <a:rPr lang="en-US" sz="2800" dirty="0">
                <a:latin typeface="Cambria Math" pitchFamily="18" charset="0"/>
                <a:ea typeface="Cambria Math" pitchFamily="18" charset="0"/>
              </a:rPr>
              <a:t> = ____</a:t>
            </a:r>
          </a:p>
          <a:p>
            <a:pPr algn="ctr"/>
            <a:r>
              <a:rPr lang="el-GR" sz="2800" dirty="0">
                <a:latin typeface="Cambria Math" pitchFamily="18" charset="0"/>
                <a:ea typeface="Cambria Math" pitchFamily="18" charset="0"/>
              </a:rPr>
              <a:t>β</a:t>
            </a:r>
            <a:r>
              <a:rPr lang="en-US" sz="2800" dirty="0">
                <a:latin typeface="Cambria Math" pitchFamily="18" charset="0"/>
                <a:ea typeface="Cambria Math" pitchFamily="18" charset="0"/>
              </a:rPr>
              <a:t> = ____</a:t>
            </a:r>
          </a:p>
          <a:p>
            <a:endParaRPr lang="en-US" sz="2000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228600" y="4724400"/>
            <a:ext cx="4343400" cy="16065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       |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Lik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e country music? (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BA? (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X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en-US" sz="1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|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no    yes |  Total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-----------+--------------+-------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 No	</a:t>
            </a:r>
            <a:r>
              <a:rPr kumimoji="0" lang="en-US" sz="1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|   387    819 |   1206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 Yes</a:t>
            </a:r>
            <a:r>
              <a:rPr kumimoji="0" lang="en-US" sz="1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|   209    157 |    366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-----------+--------------+-------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 Total |   596    976 |   1572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the results are…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800" y="1295400"/>
            <a:ext cx="381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Country Music and Education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0" y="1828800"/>
            <a:ext cx="381000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800" dirty="0">
                <a:latin typeface="Cambria Math" pitchFamily="18" charset="0"/>
                <a:ea typeface="Cambria Math" pitchFamily="18" charset="0"/>
              </a:rPr>
              <a:t>α</a:t>
            </a:r>
            <a:r>
              <a:rPr lang="en-US" sz="2800" dirty="0">
                <a:latin typeface="Cambria Math" pitchFamily="18" charset="0"/>
                <a:ea typeface="Cambria Math" pitchFamily="18" charset="0"/>
              </a:rPr>
              <a:t> = _______</a:t>
            </a:r>
          </a:p>
          <a:p>
            <a:pPr algn="ctr"/>
            <a:r>
              <a:rPr lang="el-GR" sz="2800" dirty="0">
                <a:latin typeface="Cambria Math" pitchFamily="18" charset="0"/>
                <a:ea typeface="Cambria Math" pitchFamily="18" charset="0"/>
              </a:rPr>
              <a:t>β</a:t>
            </a:r>
            <a:r>
              <a:rPr lang="en-US" sz="2800" dirty="0">
                <a:latin typeface="Cambria Math" pitchFamily="18" charset="0"/>
                <a:ea typeface="Cambria Math" pitchFamily="18" charset="0"/>
              </a:rPr>
              <a:t> = _______</a:t>
            </a:r>
          </a:p>
          <a:p>
            <a:endParaRPr lang="en-US" sz="2000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228600" y="1828800"/>
            <a:ext cx="4343400" cy="16065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       |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Lik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e country music? (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)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BA? (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X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)</a:t>
            </a:r>
            <a:r>
              <a:rPr kumimoji="0" lang="en-US" sz="1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|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no    yes |  Total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-----------+--------------+-------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 no	</a:t>
            </a:r>
            <a:r>
              <a:rPr kumimoji="0" lang="en-US" sz="1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|   387    819 |   1206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 yes</a:t>
            </a:r>
            <a:r>
              <a:rPr kumimoji="0" lang="en-US" sz="12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|   209    157 |    366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-----------+--------------+-------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     Total |   596    976 |   1572 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57200" y="3657600"/>
            <a:ext cx="8229600" cy="2895600"/>
          </a:xfrm>
        </p:spPr>
        <p:txBody>
          <a:bodyPr>
            <a:normAutofit/>
          </a:bodyPr>
          <a:lstStyle/>
          <a:p>
            <a:pPr marL="514350" indent="-514350">
              <a:spcBef>
                <a:spcPts val="0"/>
              </a:spcBef>
              <a:buNone/>
            </a:pPr>
            <a:r>
              <a:rPr lang="en-US" sz="2000" dirty="0">
                <a:latin typeface="Cambria Math" pitchFamily="18" charset="0"/>
                <a:ea typeface="Cambria Math" pitchFamily="18" charset="0"/>
              </a:rPr>
              <a:t>log(819/387) = </a:t>
            </a:r>
            <a:r>
              <a:rPr lang="el-GR" sz="2000" dirty="0">
                <a:latin typeface="Cambria Math" pitchFamily="18" charset="0"/>
                <a:ea typeface="Cambria Math" pitchFamily="18" charset="0"/>
              </a:rPr>
              <a:t>α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			</a:t>
            </a:r>
            <a:r>
              <a:rPr lang="en-US" sz="2000" dirty="0">
                <a:solidFill>
                  <a:schemeClr val="tx2"/>
                </a:solidFill>
                <a:ea typeface="Cambria Math" pitchFamily="18" charset="0"/>
              </a:rPr>
              <a:t>log odds that y=1 when x=0</a:t>
            </a:r>
          </a:p>
          <a:p>
            <a:pPr marL="514350" indent="-514350">
              <a:spcBef>
                <a:spcPts val="0"/>
              </a:spcBef>
              <a:buNone/>
            </a:pPr>
            <a:r>
              <a:rPr lang="en-US" sz="2000" dirty="0">
                <a:latin typeface="Cambria Math" pitchFamily="18" charset="0"/>
                <a:ea typeface="Cambria Math" pitchFamily="18" charset="0"/>
              </a:rPr>
              <a:t>log(157/209) = </a:t>
            </a:r>
            <a:r>
              <a:rPr lang="el-GR" sz="2000" dirty="0">
                <a:latin typeface="Cambria Math" pitchFamily="18" charset="0"/>
                <a:ea typeface="Cambria Math" pitchFamily="18" charset="0"/>
              </a:rPr>
              <a:t>α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 +</a:t>
            </a:r>
            <a:r>
              <a:rPr lang="el-GR" sz="2000" dirty="0">
                <a:latin typeface="Cambria Math" pitchFamily="18" charset="0"/>
                <a:ea typeface="Cambria Math" pitchFamily="18" charset="0"/>
              </a:rPr>
              <a:t> β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			</a:t>
            </a:r>
            <a:r>
              <a:rPr lang="en-US" sz="2000" dirty="0">
                <a:solidFill>
                  <a:schemeClr val="tx2"/>
                </a:solidFill>
                <a:ea typeface="Cambria Math" pitchFamily="18" charset="0"/>
              </a:rPr>
              <a:t>log odds that y=1 when x=1</a:t>
            </a:r>
          </a:p>
          <a:p>
            <a:pPr marL="514350" indent="-514350">
              <a:spcBef>
                <a:spcPts val="0"/>
              </a:spcBef>
              <a:buNone/>
            </a:pPr>
            <a:r>
              <a:rPr lang="en-US" sz="2000" dirty="0">
                <a:latin typeface="Cambria Math" pitchFamily="18" charset="0"/>
                <a:ea typeface="Cambria Math" pitchFamily="18" charset="0"/>
              </a:rPr>
              <a:t>log(157/209) − log(819/387) = </a:t>
            </a:r>
            <a:r>
              <a:rPr lang="el-GR" sz="2000" dirty="0">
                <a:latin typeface="Cambria Math" pitchFamily="18" charset="0"/>
                <a:ea typeface="Cambria Math" pitchFamily="18" charset="0"/>
              </a:rPr>
              <a:t>β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	</a:t>
            </a:r>
            <a:r>
              <a:rPr lang="en-US" sz="2000" dirty="0">
                <a:solidFill>
                  <a:schemeClr val="tx2"/>
                </a:solidFill>
                <a:latin typeface="Calibri" pitchFamily="34" charset="0"/>
                <a:ea typeface="Cambria Math" pitchFamily="18" charset="0"/>
              </a:rPr>
              <a:t>diff. in log odds (x=1 vs. x=0)</a:t>
            </a:r>
          </a:p>
          <a:p>
            <a:pPr marL="514350" indent="-514350">
              <a:spcBef>
                <a:spcPts val="0"/>
              </a:spcBef>
              <a:buNone/>
            </a:pPr>
            <a:r>
              <a:rPr lang="en-US" sz="2000" dirty="0">
                <a:latin typeface="Cambria Math" pitchFamily="18" charset="0"/>
                <a:ea typeface="Cambria Math" pitchFamily="18" charset="0"/>
              </a:rPr>
              <a:t>						</a:t>
            </a:r>
          </a:p>
          <a:p>
            <a:pPr marL="514350" indent="-514350">
              <a:spcBef>
                <a:spcPts val="0"/>
              </a:spcBef>
              <a:buNone/>
            </a:pPr>
            <a:r>
              <a:rPr lang="en-US" sz="2400" dirty="0">
                <a:solidFill>
                  <a:prstClr val="black"/>
                </a:solidFill>
                <a:latin typeface="Cambria Math" pitchFamily="18" charset="0"/>
                <a:ea typeface="Cambria Math" pitchFamily="18" charset="0"/>
              </a:rPr>
              <a:t>						exp(</a:t>
            </a:r>
            <a:r>
              <a:rPr lang="el-GR" sz="2400" dirty="0">
                <a:latin typeface="Cambria Math" pitchFamily="18" charset="0"/>
                <a:ea typeface="Cambria Math" pitchFamily="18" charset="0"/>
              </a:rPr>
              <a:t>β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) = </a:t>
            </a:r>
            <a:r>
              <a:rPr lang="en-US" sz="2400" dirty="0">
                <a:latin typeface="Calibri" pitchFamily="34" charset="0"/>
                <a:ea typeface="Cambria Math" pitchFamily="18" charset="0"/>
              </a:rPr>
              <a:t>odds ratio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b="1" dirty="0">
              <a:ea typeface="Cambria Math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800" b="1" dirty="0">
                <a:ea typeface="Cambria Math" pitchFamily="18" charset="0"/>
              </a:rPr>
              <a:t>BASIC INTERPRETATION: </a:t>
            </a:r>
            <a:r>
              <a:rPr lang="en-US" sz="2800" dirty="0">
                <a:ea typeface="Cambria Math" pitchFamily="18" charset="0"/>
              </a:rPr>
              <a:t>“A college degree predicts a lower log odds of liking country music.”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72200" y="1824335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mbria Math" pitchFamily="18" charset="0"/>
              </a:rPr>
              <a:t>.750</a:t>
            </a:r>
            <a:endParaRPr lang="en-US" sz="2400" baseline="30000" dirty="0">
              <a:latin typeface="Cambria Math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019800" y="2286000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ambria Math" pitchFamily="18" charset="0"/>
              </a:rPr>
              <a:t>-1.036</a:t>
            </a:r>
            <a:endParaRPr lang="en-US" sz="2400" baseline="30000" dirty="0">
              <a:latin typeface="Cambria Math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Tables to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743199"/>
          </a:xfrm>
        </p:spPr>
        <p:txBody>
          <a:bodyPr>
            <a:normAutofit/>
          </a:bodyPr>
          <a:lstStyle/>
          <a:p>
            <a:r>
              <a:rPr lang="en-US" dirty="0"/>
              <a:t>Last time we looked at (in)dependence between two variables</a:t>
            </a:r>
          </a:p>
          <a:p>
            <a:r>
              <a:rPr lang="en-US" dirty="0"/>
              <a:t>We can also think of this as a simple model</a:t>
            </a:r>
          </a:p>
          <a:p>
            <a:pPr lvl="1">
              <a:buNone/>
            </a:pPr>
            <a:r>
              <a:rPr lang="en-US" dirty="0"/>
              <a:t>	admission = citizenship</a:t>
            </a:r>
          </a:p>
        </p:txBody>
      </p:sp>
      <p:sp>
        <p:nvSpPr>
          <p:cNvPr id="4" name="Rectangle 3"/>
          <p:cNvSpPr/>
          <p:nvPr/>
        </p:nvSpPr>
        <p:spPr>
          <a:xfrm>
            <a:off x="990600" y="4267200"/>
            <a:ext cx="6858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|       admitted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Citizen |        no        yes |     Total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-----------+----------------------+----------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Other |        93          4 |        97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U.S. |       212         33 |       245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-----------+----------------------+----------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Total |       305         37 |       342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Tables to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	If we were only analyzing 2x2 tables, we could stop with tests of independence and odds ratios</a:t>
            </a:r>
          </a:p>
        </p:txBody>
      </p:sp>
      <p:sp>
        <p:nvSpPr>
          <p:cNvPr id="4" name="Rectangle 3"/>
          <p:cNvSpPr/>
          <p:nvPr/>
        </p:nvSpPr>
        <p:spPr>
          <a:xfrm>
            <a:off x="990600" y="4267200"/>
            <a:ext cx="68580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|       admitted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Citizen |        no        yes |     Total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-----------+----------------------+----------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Other |        93          4 |        97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U.S. |       212         33 |       245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-----------+----------------------+----------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Total |       305         37 |       342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Conditional Probabilities:</a:t>
            </a:r>
            <a:br>
              <a:rPr lang="en-US" dirty="0"/>
            </a:br>
            <a:r>
              <a:rPr lang="en-US" dirty="0"/>
              <a:t>The Building Blocks of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600" y="4724400"/>
            <a:ext cx="3886200" cy="1676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		  admitted (the outcome)      </a:t>
            </a:r>
          </a:p>
          <a:p>
            <a:pPr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Citizen |    no    yes   Total</a:t>
            </a:r>
          </a:p>
          <a:p>
            <a:pPr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----------+--------------------</a:t>
            </a:r>
          </a:p>
          <a:p>
            <a:pPr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Other    .959  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.041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1</a:t>
            </a:r>
          </a:p>
          <a:p>
            <a:pPr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U.S.    .865   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.135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    1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2438400" y="1676400"/>
            <a:ext cx="4114800" cy="1858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     |   admitted</a:t>
            </a:r>
          </a:p>
          <a:p>
            <a:pPr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Citizen |    no    yes |  Total</a:t>
            </a:r>
          </a:p>
          <a:p>
            <a:pPr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-----------+--------------+-------</a:t>
            </a:r>
          </a:p>
          <a:p>
            <a:pPr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Other |    93      4 |     97 </a:t>
            </a:r>
          </a:p>
          <a:p>
            <a:pPr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 U.S. |   212     33 |    245 </a:t>
            </a:r>
          </a:p>
          <a:p>
            <a:pPr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-----------+--------------+-------</a:t>
            </a:r>
          </a:p>
          <a:p>
            <a:pPr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  Total |   305     37 |    342 </a:t>
            </a:r>
          </a:p>
        </p:txBody>
      </p:sp>
      <p:sp>
        <p:nvSpPr>
          <p:cNvPr id="6" name="Down Arrow 5"/>
          <p:cNvSpPr/>
          <p:nvPr/>
        </p:nvSpPr>
        <p:spPr>
          <a:xfrm>
            <a:off x="4267200" y="3733800"/>
            <a:ext cx="533400" cy="83820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are </a:t>
            </a:r>
            <a:r>
              <a:rPr lang="en-US" i="1" dirty="0"/>
              <a:t>Functions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Abstractly…</a:t>
            </a:r>
          </a:p>
          <a:p>
            <a:pPr>
              <a:buNone/>
            </a:pPr>
            <a:r>
              <a:rPr lang="en-US" sz="2400" dirty="0">
                <a:ea typeface="Cambria Math" pitchFamily="18" charset="0"/>
              </a:rPr>
              <a:t>y is some function of x</a:t>
            </a:r>
          </a:p>
          <a:p>
            <a:pPr>
              <a:buNone/>
            </a:pPr>
            <a:r>
              <a:rPr lang="en-US" sz="2400" dirty="0">
                <a:latin typeface="Cambria Math" pitchFamily="18" charset="0"/>
                <a:ea typeface="Cambria Math" pitchFamily="18" charset="0"/>
              </a:rPr>
              <a:t>y = f(x)</a:t>
            </a:r>
            <a:endParaRPr lang="en-US" sz="2400" baseline="30000" dirty="0">
              <a:latin typeface="Cambria Math" pitchFamily="18" charset="0"/>
              <a:ea typeface="Cambria Math" pitchFamily="18" charset="0"/>
            </a:endParaRPr>
          </a:p>
          <a:p>
            <a:pPr>
              <a:buNone/>
            </a:pPr>
            <a:r>
              <a:rPr lang="en-US" sz="2400" dirty="0">
                <a:ea typeface="Cambria Math" pitchFamily="18" charset="0"/>
              </a:rPr>
              <a:t>y is </a:t>
            </a:r>
            <a:r>
              <a:rPr lang="en-US" sz="2400" b="1" i="1" u="sng" dirty="0">
                <a:ea typeface="Cambria Math" pitchFamily="18" charset="0"/>
              </a:rPr>
              <a:t>conditional</a:t>
            </a:r>
            <a:r>
              <a:rPr lang="en-US" sz="2400" dirty="0">
                <a:ea typeface="Cambria Math" pitchFamily="18" charset="0"/>
              </a:rPr>
              <a:t> on x</a:t>
            </a:r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Examples</a:t>
            </a:r>
          </a:p>
          <a:p>
            <a:pPr>
              <a:buNone/>
            </a:pPr>
            <a:r>
              <a:rPr lang="en-US" dirty="0">
                <a:latin typeface="Cambria Math" pitchFamily="18" charset="0"/>
                <a:ea typeface="Cambria Math" pitchFamily="18" charset="0"/>
              </a:rPr>
              <a:t>y = x</a:t>
            </a:r>
            <a:r>
              <a:rPr lang="en-US" baseline="30000" dirty="0">
                <a:latin typeface="Cambria Math" pitchFamily="18" charset="0"/>
                <a:ea typeface="Cambria Math" pitchFamily="18" charset="0"/>
              </a:rPr>
              <a:t>2</a:t>
            </a:r>
          </a:p>
          <a:p>
            <a:pPr>
              <a:buNone/>
            </a:pPr>
            <a:r>
              <a:rPr lang="en-US" dirty="0">
                <a:latin typeface="Cambria Math" pitchFamily="18" charset="0"/>
                <a:ea typeface="Cambria Math" pitchFamily="18" charset="0"/>
              </a:rPr>
              <a:t>y = 3x</a:t>
            </a:r>
          </a:p>
          <a:p>
            <a:pPr>
              <a:buNone/>
            </a:pPr>
            <a:r>
              <a:rPr lang="en-US" dirty="0">
                <a:latin typeface="Cambria Math" pitchFamily="18" charset="0"/>
                <a:ea typeface="Cambria Math" pitchFamily="18" charset="0"/>
              </a:rPr>
              <a:t>y = 2x + 4</a:t>
            </a:r>
          </a:p>
        </p:txBody>
      </p:sp>
      <p:grpSp>
        <p:nvGrpSpPr>
          <p:cNvPr id="1026" name="Group 2"/>
          <p:cNvGrpSpPr>
            <a:grpSpLocks noGrp="1"/>
          </p:cNvGrpSpPr>
          <p:nvPr/>
        </p:nvGrpSpPr>
        <p:grpSpPr bwMode="auto">
          <a:xfrm>
            <a:off x="1295400" y="3124200"/>
            <a:ext cx="1219200" cy="990600"/>
            <a:chOff x="1632" y="1248"/>
            <a:chExt cx="2682" cy="2286"/>
          </a:xfrm>
        </p:grpSpPr>
        <p:sp>
          <p:nvSpPr>
            <p:cNvPr id="1027" name="Gear"/>
            <p:cNvSpPr>
              <a:spLocks noEditPoints="1" noChangeArrowheads="1"/>
            </p:cNvSpPr>
            <p:nvPr/>
          </p:nvSpPr>
          <p:spPr bwMode="auto">
            <a:xfrm>
              <a:off x="3119" y="1248"/>
              <a:ext cx="1195" cy="1048"/>
            </a:xfrm>
            <a:custGeom>
              <a:avLst/>
              <a:gdLst>
                <a:gd name="T0" fmla="*/ 10800 w 21600"/>
                <a:gd name="T1" fmla="*/ 0 h 21600"/>
                <a:gd name="T2" fmla="*/ 21600 w 21600"/>
                <a:gd name="T3" fmla="*/ 10800 h 21600"/>
                <a:gd name="T4" fmla="*/ 10800 w 21600"/>
                <a:gd name="T5" fmla="*/ 21600 h 21600"/>
                <a:gd name="T6" fmla="*/ 0 w 21600"/>
                <a:gd name="T7" fmla="*/ 10800 h 21600"/>
                <a:gd name="T8" fmla="*/ 4374 w 21600"/>
                <a:gd name="T9" fmla="*/ 3964 h 21600"/>
                <a:gd name="T10" fmla="*/ 17841 w 21600"/>
                <a:gd name="T11" fmla="*/ 17635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20099999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flatTx/>
            </a:bodyPr>
            <a:lstStyle/>
            <a:p>
              <a:endParaRPr lang="en-US"/>
            </a:p>
          </p:txBody>
        </p:sp>
        <p:sp>
          <p:nvSpPr>
            <p:cNvPr id="1028" name="AutoShape 4"/>
            <p:cNvSpPr>
              <a:spLocks noEditPoints="1" noChangeArrowheads="1"/>
            </p:cNvSpPr>
            <p:nvPr/>
          </p:nvSpPr>
          <p:spPr bwMode="auto">
            <a:xfrm>
              <a:off x="1632" y="1680"/>
              <a:ext cx="1429" cy="1253"/>
            </a:xfrm>
            <a:custGeom>
              <a:avLst/>
              <a:gdLst>
                <a:gd name="T0" fmla="*/ 10800 w 21600"/>
                <a:gd name="T1" fmla="*/ 0 h 21600"/>
                <a:gd name="T2" fmla="*/ 21600 w 21600"/>
                <a:gd name="T3" fmla="*/ 10800 h 21600"/>
                <a:gd name="T4" fmla="*/ 10800 w 21600"/>
                <a:gd name="T5" fmla="*/ 21600 h 21600"/>
                <a:gd name="T6" fmla="*/ 0 w 21600"/>
                <a:gd name="T7" fmla="*/ 10800 h 21600"/>
                <a:gd name="T8" fmla="*/ 4374 w 21600"/>
                <a:gd name="T9" fmla="*/ 3964 h 21600"/>
                <a:gd name="T10" fmla="*/ 17841 w 21600"/>
                <a:gd name="T11" fmla="*/ 17635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20099999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flatTx/>
            </a:bodyPr>
            <a:lstStyle/>
            <a:p>
              <a:endParaRPr lang="en-US"/>
            </a:p>
          </p:txBody>
        </p:sp>
        <p:sp>
          <p:nvSpPr>
            <p:cNvPr id="1029" name="AutoShape 5"/>
            <p:cNvSpPr>
              <a:spLocks noEditPoints="1" noChangeArrowheads="1"/>
            </p:cNvSpPr>
            <p:nvPr/>
          </p:nvSpPr>
          <p:spPr bwMode="auto">
            <a:xfrm>
              <a:off x="2559" y="2142"/>
              <a:ext cx="1588" cy="1392"/>
            </a:xfrm>
            <a:custGeom>
              <a:avLst/>
              <a:gdLst>
                <a:gd name="T0" fmla="*/ 10800 w 21600"/>
                <a:gd name="T1" fmla="*/ 0 h 21600"/>
                <a:gd name="T2" fmla="*/ 21600 w 21600"/>
                <a:gd name="T3" fmla="*/ 10800 h 21600"/>
                <a:gd name="T4" fmla="*/ 10800 w 21600"/>
                <a:gd name="T5" fmla="*/ 21600 h 21600"/>
                <a:gd name="T6" fmla="*/ 0 w 21600"/>
                <a:gd name="T7" fmla="*/ 10800 h 21600"/>
                <a:gd name="T8" fmla="*/ 4374 w 21600"/>
                <a:gd name="T9" fmla="*/ 3964 h 21600"/>
                <a:gd name="T10" fmla="*/ 17841 w 21600"/>
                <a:gd name="T11" fmla="*/ 17635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9689" y="1725"/>
                  </a:moveTo>
                  <a:lnTo>
                    <a:pt x="10304" y="85"/>
                  </a:lnTo>
                  <a:lnTo>
                    <a:pt x="11637" y="85"/>
                  </a:lnTo>
                  <a:lnTo>
                    <a:pt x="12303" y="1777"/>
                  </a:lnTo>
                  <a:lnTo>
                    <a:pt x="13072" y="1931"/>
                  </a:lnTo>
                  <a:lnTo>
                    <a:pt x="14303" y="598"/>
                  </a:lnTo>
                  <a:lnTo>
                    <a:pt x="15533" y="1110"/>
                  </a:lnTo>
                  <a:lnTo>
                    <a:pt x="15584" y="2905"/>
                  </a:lnTo>
                  <a:lnTo>
                    <a:pt x="16405" y="3520"/>
                  </a:lnTo>
                  <a:lnTo>
                    <a:pt x="17891" y="2751"/>
                  </a:lnTo>
                  <a:lnTo>
                    <a:pt x="18917" y="3674"/>
                  </a:lnTo>
                  <a:lnTo>
                    <a:pt x="18199" y="5314"/>
                  </a:lnTo>
                  <a:lnTo>
                    <a:pt x="18763" y="6083"/>
                  </a:lnTo>
                  <a:lnTo>
                    <a:pt x="20403" y="6032"/>
                  </a:lnTo>
                  <a:lnTo>
                    <a:pt x="20865" y="7211"/>
                  </a:lnTo>
                  <a:lnTo>
                    <a:pt x="19737" y="8185"/>
                  </a:lnTo>
                  <a:lnTo>
                    <a:pt x="20096" y="9723"/>
                  </a:lnTo>
                  <a:lnTo>
                    <a:pt x="21634" y="10287"/>
                  </a:lnTo>
                  <a:lnTo>
                    <a:pt x="21582" y="11620"/>
                  </a:lnTo>
                  <a:lnTo>
                    <a:pt x="20147" y="12184"/>
                  </a:lnTo>
                  <a:lnTo>
                    <a:pt x="19942" y="13158"/>
                  </a:lnTo>
                  <a:lnTo>
                    <a:pt x="21070" y="14234"/>
                  </a:lnTo>
                  <a:lnTo>
                    <a:pt x="20608" y="15362"/>
                  </a:lnTo>
                  <a:lnTo>
                    <a:pt x="19019" y="15465"/>
                  </a:lnTo>
                  <a:lnTo>
                    <a:pt x="18404" y="16439"/>
                  </a:lnTo>
                  <a:lnTo>
                    <a:pt x="19122" y="17925"/>
                  </a:lnTo>
                  <a:lnTo>
                    <a:pt x="18096" y="18797"/>
                  </a:lnTo>
                  <a:lnTo>
                    <a:pt x="16763" y="18284"/>
                  </a:lnTo>
                  <a:lnTo>
                    <a:pt x="15431" y="19002"/>
                  </a:lnTo>
                  <a:lnTo>
                    <a:pt x="15277" y="20848"/>
                  </a:lnTo>
                  <a:lnTo>
                    <a:pt x="14149" y="21155"/>
                  </a:lnTo>
                  <a:lnTo>
                    <a:pt x="13021" y="19925"/>
                  </a:lnTo>
                  <a:lnTo>
                    <a:pt x="12252" y="20181"/>
                  </a:lnTo>
                  <a:lnTo>
                    <a:pt x="11739" y="21668"/>
                  </a:lnTo>
                  <a:lnTo>
                    <a:pt x="10201" y="21668"/>
                  </a:lnTo>
                  <a:lnTo>
                    <a:pt x="9740" y="20130"/>
                  </a:lnTo>
                  <a:lnTo>
                    <a:pt x="8253" y="19771"/>
                  </a:lnTo>
                  <a:lnTo>
                    <a:pt x="7125" y="21001"/>
                  </a:lnTo>
                  <a:lnTo>
                    <a:pt x="5895" y="20489"/>
                  </a:lnTo>
                  <a:lnTo>
                    <a:pt x="5946" y="18592"/>
                  </a:lnTo>
                  <a:lnTo>
                    <a:pt x="5177" y="18131"/>
                  </a:lnTo>
                  <a:lnTo>
                    <a:pt x="3383" y="18848"/>
                  </a:lnTo>
                  <a:lnTo>
                    <a:pt x="2614" y="17874"/>
                  </a:lnTo>
                  <a:lnTo>
                    <a:pt x="3383" y="16182"/>
                  </a:lnTo>
                  <a:lnTo>
                    <a:pt x="2922" y="15465"/>
                  </a:lnTo>
                  <a:lnTo>
                    <a:pt x="922" y="15516"/>
                  </a:lnTo>
                  <a:lnTo>
                    <a:pt x="512" y="14234"/>
                  </a:lnTo>
                  <a:lnTo>
                    <a:pt x="1948" y="12901"/>
                  </a:lnTo>
                  <a:lnTo>
                    <a:pt x="1896" y="12184"/>
                  </a:lnTo>
                  <a:lnTo>
                    <a:pt x="0" y="11415"/>
                  </a:lnTo>
                  <a:lnTo>
                    <a:pt x="51" y="10031"/>
                  </a:lnTo>
                  <a:lnTo>
                    <a:pt x="1948" y="9313"/>
                  </a:lnTo>
                  <a:lnTo>
                    <a:pt x="2101" y="8595"/>
                  </a:lnTo>
                  <a:lnTo>
                    <a:pt x="615" y="7160"/>
                  </a:lnTo>
                  <a:lnTo>
                    <a:pt x="1127" y="5878"/>
                  </a:lnTo>
                  <a:lnTo>
                    <a:pt x="3178" y="5981"/>
                  </a:lnTo>
                  <a:lnTo>
                    <a:pt x="3588" y="5417"/>
                  </a:lnTo>
                  <a:lnTo>
                    <a:pt x="2819" y="3520"/>
                  </a:lnTo>
                  <a:lnTo>
                    <a:pt x="3742" y="2597"/>
                  </a:lnTo>
                  <a:lnTo>
                    <a:pt x="5536" y="3417"/>
                  </a:lnTo>
                  <a:lnTo>
                    <a:pt x="6049" y="3058"/>
                  </a:lnTo>
                  <a:lnTo>
                    <a:pt x="6100" y="1264"/>
                  </a:lnTo>
                  <a:lnTo>
                    <a:pt x="7228" y="700"/>
                  </a:lnTo>
                  <a:lnTo>
                    <a:pt x="8510" y="2033"/>
                  </a:lnTo>
                  <a:lnTo>
                    <a:pt x="9689" y="1725"/>
                  </a:lnTo>
                  <a:close/>
                  <a:moveTo>
                    <a:pt x="10817" y="14422"/>
                  </a:moveTo>
                  <a:lnTo>
                    <a:pt x="11175" y="14388"/>
                  </a:lnTo>
                  <a:lnTo>
                    <a:pt x="11534" y="14354"/>
                  </a:lnTo>
                  <a:lnTo>
                    <a:pt x="11893" y="14268"/>
                  </a:lnTo>
                  <a:lnTo>
                    <a:pt x="12218" y="14166"/>
                  </a:lnTo>
                  <a:lnTo>
                    <a:pt x="12508" y="13995"/>
                  </a:lnTo>
                  <a:lnTo>
                    <a:pt x="12816" y="13807"/>
                  </a:lnTo>
                  <a:lnTo>
                    <a:pt x="13106" y="13602"/>
                  </a:lnTo>
                  <a:lnTo>
                    <a:pt x="13329" y="13380"/>
                  </a:lnTo>
                  <a:lnTo>
                    <a:pt x="13568" y="13106"/>
                  </a:lnTo>
                  <a:lnTo>
                    <a:pt x="13790" y="12850"/>
                  </a:lnTo>
                  <a:lnTo>
                    <a:pt x="13961" y="12560"/>
                  </a:lnTo>
                  <a:lnTo>
                    <a:pt x="14115" y="12269"/>
                  </a:lnTo>
                  <a:lnTo>
                    <a:pt x="14217" y="11927"/>
                  </a:lnTo>
                  <a:lnTo>
                    <a:pt x="14320" y="11568"/>
                  </a:lnTo>
                  <a:lnTo>
                    <a:pt x="14388" y="11210"/>
                  </a:lnTo>
                  <a:lnTo>
                    <a:pt x="14388" y="10851"/>
                  </a:lnTo>
                  <a:lnTo>
                    <a:pt x="14388" y="10492"/>
                  </a:lnTo>
                  <a:lnTo>
                    <a:pt x="14320" y="10133"/>
                  </a:lnTo>
                  <a:lnTo>
                    <a:pt x="14217" y="9808"/>
                  </a:lnTo>
                  <a:lnTo>
                    <a:pt x="14115" y="9467"/>
                  </a:lnTo>
                  <a:lnTo>
                    <a:pt x="13961" y="9142"/>
                  </a:lnTo>
                  <a:lnTo>
                    <a:pt x="13790" y="8851"/>
                  </a:lnTo>
                  <a:lnTo>
                    <a:pt x="13568" y="8595"/>
                  </a:lnTo>
                  <a:lnTo>
                    <a:pt x="13329" y="8322"/>
                  </a:lnTo>
                  <a:lnTo>
                    <a:pt x="13106" y="8100"/>
                  </a:lnTo>
                  <a:lnTo>
                    <a:pt x="12816" y="7894"/>
                  </a:lnTo>
                  <a:lnTo>
                    <a:pt x="12508" y="7741"/>
                  </a:lnTo>
                  <a:lnTo>
                    <a:pt x="12218" y="7570"/>
                  </a:lnTo>
                  <a:lnTo>
                    <a:pt x="11893" y="7433"/>
                  </a:lnTo>
                  <a:lnTo>
                    <a:pt x="11534" y="7382"/>
                  </a:lnTo>
                  <a:lnTo>
                    <a:pt x="11175" y="7313"/>
                  </a:lnTo>
                  <a:lnTo>
                    <a:pt x="10817" y="7313"/>
                  </a:lnTo>
                  <a:lnTo>
                    <a:pt x="10441" y="7313"/>
                  </a:lnTo>
                  <a:lnTo>
                    <a:pt x="10082" y="7382"/>
                  </a:lnTo>
                  <a:lnTo>
                    <a:pt x="9757" y="7433"/>
                  </a:lnTo>
                  <a:lnTo>
                    <a:pt x="9432" y="7570"/>
                  </a:lnTo>
                  <a:lnTo>
                    <a:pt x="9142" y="7741"/>
                  </a:lnTo>
                  <a:lnTo>
                    <a:pt x="8834" y="7894"/>
                  </a:lnTo>
                  <a:lnTo>
                    <a:pt x="8544" y="8100"/>
                  </a:lnTo>
                  <a:lnTo>
                    <a:pt x="8287" y="8322"/>
                  </a:lnTo>
                  <a:lnTo>
                    <a:pt x="8048" y="8595"/>
                  </a:lnTo>
                  <a:lnTo>
                    <a:pt x="7860" y="8851"/>
                  </a:lnTo>
                  <a:lnTo>
                    <a:pt x="7689" y="9142"/>
                  </a:lnTo>
                  <a:lnTo>
                    <a:pt x="7536" y="9467"/>
                  </a:lnTo>
                  <a:lnTo>
                    <a:pt x="7399" y="9808"/>
                  </a:lnTo>
                  <a:lnTo>
                    <a:pt x="7331" y="10133"/>
                  </a:lnTo>
                  <a:lnTo>
                    <a:pt x="7262" y="10492"/>
                  </a:lnTo>
                  <a:lnTo>
                    <a:pt x="7262" y="10851"/>
                  </a:lnTo>
                  <a:lnTo>
                    <a:pt x="7262" y="11210"/>
                  </a:lnTo>
                  <a:lnTo>
                    <a:pt x="7331" y="11568"/>
                  </a:lnTo>
                  <a:lnTo>
                    <a:pt x="7399" y="11927"/>
                  </a:lnTo>
                  <a:lnTo>
                    <a:pt x="7536" y="12269"/>
                  </a:lnTo>
                  <a:lnTo>
                    <a:pt x="7689" y="12560"/>
                  </a:lnTo>
                  <a:lnTo>
                    <a:pt x="7860" y="12850"/>
                  </a:lnTo>
                  <a:lnTo>
                    <a:pt x="8048" y="13106"/>
                  </a:lnTo>
                  <a:lnTo>
                    <a:pt x="8287" y="13380"/>
                  </a:lnTo>
                  <a:lnTo>
                    <a:pt x="8544" y="13602"/>
                  </a:lnTo>
                  <a:lnTo>
                    <a:pt x="8834" y="13807"/>
                  </a:lnTo>
                  <a:lnTo>
                    <a:pt x="9142" y="13995"/>
                  </a:lnTo>
                  <a:lnTo>
                    <a:pt x="9432" y="14166"/>
                  </a:lnTo>
                  <a:lnTo>
                    <a:pt x="9757" y="14268"/>
                  </a:lnTo>
                  <a:lnTo>
                    <a:pt x="10082" y="14354"/>
                  </a:lnTo>
                  <a:lnTo>
                    <a:pt x="10441" y="14388"/>
                  </a:lnTo>
                  <a:lnTo>
                    <a:pt x="10817" y="14422"/>
                  </a:lnTo>
                  <a:close/>
                </a:path>
              </a:pathLst>
            </a:custGeom>
            <a:solidFill>
              <a:srgbClr val="C0C0C0"/>
            </a:solidFill>
            <a:ln w="9525">
              <a:miter lim="800000"/>
              <a:headEnd/>
              <a:tailEnd/>
            </a:ln>
            <a:effectLst/>
            <a:scene3d>
              <a:camera prst="legacyPerspectiveFront">
                <a:rot lat="20099999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C0C0C0"/>
              </a:extrusionClr>
            </a:sp3d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flatTx/>
            </a:bodyPr>
            <a:lstStyle/>
            <a:p>
              <a:endParaRPr lang="en-US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914400" y="1752600"/>
            <a:ext cx="228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Input</a:t>
            </a:r>
          </a:p>
        </p:txBody>
      </p:sp>
      <p:sp>
        <p:nvSpPr>
          <p:cNvPr id="11" name="Down Arrow 10"/>
          <p:cNvSpPr/>
          <p:nvPr/>
        </p:nvSpPr>
        <p:spPr>
          <a:xfrm>
            <a:off x="1828800" y="2362200"/>
            <a:ext cx="381000" cy="68580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1828800" y="4343400"/>
            <a:ext cx="381000" cy="68580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838200" y="5105400"/>
            <a:ext cx="228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Output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Functions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219200"/>
            <a:ext cx="6400800" cy="4684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2286000" y="5867400"/>
            <a:ext cx="495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ambria Math" pitchFamily="18" charset="0"/>
              </a:rPr>
              <a:t>y = x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Functions </a:t>
            </a:r>
            <a:r>
              <a:rPr lang="en-US" sz="3200" dirty="0"/>
              <a:t>(cont.)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6000" y="5867400"/>
            <a:ext cx="495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ambria Math" pitchFamily="18" charset="0"/>
              </a:rPr>
              <a:t>y = x</a:t>
            </a:r>
            <a:r>
              <a:rPr lang="en-US" sz="3200" baseline="30000" dirty="0">
                <a:latin typeface="Cambria Math" pitchFamily="18" charset="0"/>
              </a:rPr>
              <a:t>2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219200"/>
            <a:ext cx="6455478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Functions </a:t>
            </a:r>
            <a:r>
              <a:rPr lang="en-US" sz="3200" dirty="0"/>
              <a:t>(cont.)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6000" y="5867400"/>
            <a:ext cx="495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Cambria Math" pitchFamily="18" charset="0"/>
              </a:rPr>
              <a:t>y = 2x + 5</a:t>
            </a:r>
            <a:endParaRPr lang="en-US" sz="3200" baseline="30000" dirty="0">
              <a:latin typeface="Cambria Math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219200"/>
            <a:ext cx="6324600" cy="46286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Line Callout 1 5"/>
          <p:cNvSpPr/>
          <p:nvPr/>
        </p:nvSpPr>
        <p:spPr>
          <a:xfrm>
            <a:off x="6400800" y="5638800"/>
            <a:ext cx="1066800" cy="457200"/>
          </a:xfrm>
          <a:prstGeom prst="borderCallout1">
            <a:avLst>
              <a:gd name="adj1" fmla="val 18750"/>
              <a:gd name="adj2" fmla="val -8333"/>
              <a:gd name="adj3" fmla="val 91013"/>
              <a:gd name="adj4" fmla="val -58876"/>
            </a:avLst>
          </a:prstGeom>
          <a:ln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intercept</a:t>
            </a:r>
          </a:p>
        </p:txBody>
      </p:sp>
      <p:sp>
        <p:nvSpPr>
          <p:cNvPr id="8" name="Line Callout 1 7"/>
          <p:cNvSpPr/>
          <p:nvPr/>
        </p:nvSpPr>
        <p:spPr>
          <a:xfrm>
            <a:off x="2819400" y="5486400"/>
            <a:ext cx="1066800" cy="457200"/>
          </a:xfrm>
          <a:prstGeom prst="borderCallout1">
            <a:avLst>
              <a:gd name="adj1" fmla="val 35279"/>
              <a:gd name="adj2" fmla="val 106425"/>
              <a:gd name="adj3" fmla="val 104236"/>
              <a:gd name="adj4" fmla="val 158598"/>
            </a:avLst>
          </a:prstGeom>
          <a:ln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slope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1875</TotalTime>
  <Words>1444</Words>
  <Application>Microsoft Office PowerPoint</Application>
  <PresentationFormat>On-screen Show (4:3)</PresentationFormat>
  <Paragraphs>213</Paragraphs>
  <Slides>25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Cambria Math</vt:lpstr>
      <vt:lpstr>Courier New</vt:lpstr>
      <vt:lpstr>Office Theme</vt:lpstr>
      <vt:lpstr>Equation</vt:lpstr>
      <vt:lpstr>Recap:  Comparing Measures of Dependence</vt:lpstr>
      <vt:lpstr>Models</vt:lpstr>
      <vt:lpstr>From Tables to Models</vt:lpstr>
      <vt:lpstr>From Tables to Models</vt:lpstr>
      <vt:lpstr>Conditional Probabilities: The Building Blocks of Models</vt:lpstr>
      <vt:lpstr>Models are Functions</vt:lpstr>
      <vt:lpstr>Visualizing Functions</vt:lpstr>
      <vt:lpstr>Visualizing Functions (cont.)</vt:lpstr>
      <vt:lpstr>Visualizing Functions (cont.)</vt:lpstr>
      <vt:lpstr>Also Works for Categorical X</vt:lpstr>
      <vt:lpstr>Working from Data to Model</vt:lpstr>
      <vt:lpstr>Back to Conditional Probabilities</vt:lpstr>
      <vt:lpstr>Model Notation</vt:lpstr>
      <vt:lpstr>Estimating a Binary = Binary Model</vt:lpstr>
      <vt:lpstr>Just When It Was Getting Easy…</vt:lpstr>
      <vt:lpstr>Recap: From π to logit(π)</vt:lpstr>
      <vt:lpstr>Just When It Was Getting Easy…</vt:lpstr>
      <vt:lpstr>Just When It Was Getting Easy…</vt:lpstr>
      <vt:lpstr>Just When It Was Getting Easy…</vt:lpstr>
      <vt:lpstr>Just When It Was Getting Easy…</vt:lpstr>
      <vt:lpstr>So to make this feel like high school…</vt:lpstr>
      <vt:lpstr>β  and the Odds Ratio</vt:lpstr>
      <vt:lpstr>From logit(y=1) to πy=1</vt:lpstr>
      <vt:lpstr>Try It From Scratch</vt:lpstr>
      <vt:lpstr>And the results are…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Sociology 271B: Beginning Techniques for Numerical Analysis of Evidence</dc:title>
  <dc:creator>Stephen Vaisey</dc:creator>
  <cp:lastModifiedBy>Stephen Vaisey</cp:lastModifiedBy>
  <cp:revision>206</cp:revision>
  <dcterms:created xsi:type="dcterms:W3CDTF">2010-08-28T00:25:59Z</dcterms:created>
  <dcterms:modified xsi:type="dcterms:W3CDTF">2023-10-10T13:38:01Z</dcterms:modified>
</cp:coreProperties>
</file>