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90" r:id="rId32"/>
    <p:sldId id="291" r:id="rId33"/>
    <p:sldId id="289" r:id="rId34"/>
    <p:sldId id="292" r:id="rId35"/>
    <p:sldId id="293" r:id="rId36"/>
    <p:sldId id="294" r:id="rId37"/>
    <p:sldId id="301" r:id="rId38"/>
    <p:sldId id="302" r:id="rId39"/>
    <p:sldId id="299" r:id="rId40"/>
    <p:sldId id="298" r:id="rId41"/>
    <p:sldId id="303" r:id="rId42"/>
    <p:sldId id="304" r:id="rId43"/>
    <p:sldId id="306" r:id="rId44"/>
    <p:sldId id="307" r:id="rId4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Vaisey" initials="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80071" autoAdjust="0"/>
  </p:normalViewPr>
  <p:slideViewPr>
    <p:cSldViewPr>
      <p:cViewPr varScale="1">
        <p:scale>
          <a:sx n="104" d="100"/>
          <a:sy n="104" d="100"/>
        </p:scale>
        <p:origin x="92" y="6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06C1E134-15CF-44D9-B7A8-34771D15D2F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1944BEB7-07BC-4492-902E-8638109C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BB3D3C03-ADA4-433D-B4FC-97DB8D2AACF1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 ver100 = </a:t>
            </a:r>
            <a:r>
              <a:rPr lang="en-US" dirty="0" err="1"/>
              <a:t>ver</a:t>
            </a:r>
            <a:r>
              <a:rPr lang="en-US" dirty="0"/>
              <a:t>/100</a:t>
            </a:r>
          </a:p>
          <a:p>
            <a:r>
              <a:rPr lang="en-US" dirty="0"/>
              <a:t>gen qua100 = qua/100</a:t>
            </a:r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meanletter</a:t>
            </a:r>
            <a:r>
              <a:rPr lang="en-US" dirty="0"/>
              <a:t> = </a:t>
            </a:r>
            <a:r>
              <a:rPr lang="en-US" dirty="0" err="1"/>
              <a:t>rowmean</a:t>
            </a:r>
            <a:r>
              <a:rPr lang="en-US" dirty="0"/>
              <a:t>(r1 r2 r3)</a:t>
            </a:r>
          </a:p>
          <a:p>
            <a:r>
              <a:rPr lang="en-US" dirty="0"/>
              <a:t>gen noncitizen = 1-citizen</a:t>
            </a:r>
          </a:p>
          <a:p>
            <a:endParaRPr lang="en-US" dirty="0"/>
          </a:p>
          <a:p>
            <a:r>
              <a:rPr lang="en-US" dirty="0" err="1"/>
              <a:t>logit</a:t>
            </a:r>
            <a:r>
              <a:rPr lang="en-US" dirty="0"/>
              <a:t> admit ver100 qua100 noncitizen, </a:t>
            </a:r>
            <a:r>
              <a:rPr lang="en-US"/>
              <a:t>nolog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 v46 v334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r>
              <a:rPr lang="en-US" dirty="0"/>
              <a:t>rename v46  </a:t>
            </a:r>
            <a:r>
              <a:rPr lang="en-US" dirty="0" err="1"/>
              <a:t>polrights</a:t>
            </a:r>
            <a:endParaRPr lang="en-US" dirty="0"/>
          </a:p>
          <a:p>
            <a:r>
              <a:rPr lang="en-US" dirty="0"/>
              <a:t>rename v334 </a:t>
            </a:r>
            <a:r>
              <a:rPr lang="en-US" dirty="0" err="1"/>
              <a:t>healthpct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polrights</a:t>
            </a:r>
            <a:r>
              <a:rPr lang="en-US" dirty="0"/>
              <a:t> "extent of political rights in 1979"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healthpct</a:t>
            </a:r>
            <a:r>
              <a:rPr lang="en-US" dirty="0"/>
              <a:t> "% of GNP on health expenditures in 1977"</a:t>
            </a:r>
          </a:p>
          <a:p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polrights</a:t>
            </a:r>
            <a:r>
              <a:rPr lang="en-US" dirty="0"/>
              <a:t> = 7-polrights</a:t>
            </a:r>
          </a:p>
          <a:p>
            <a:r>
              <a:rPr lang="en-US" dirty="0"/>
              <a:t>keep if </a:t>
            </a:r>
            <a:r>
              <a:rPr lang="en-US" dirty="0" err="1"/>
              <a:t>inctop</a:t>
            </a:r>
            <a:r>
              <a:rPr lang="en-US" dirty="0"/>
              <a:t>&lt;.</a:t>
            </a:r>
          </a:p>
          <a:p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inctop5 </a:t>
            </a:r>
            <a:r>
              <a:rPr lang="en-US" dirty="0" err="1"/>
              <a:t>agpct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</a:t>
            </a:r>
            <a:r>
              <a:rPr lang="en-US" dirty="0" err="1"/>
              <a:t>mlabp</a:t>
            </a:r>
            <a:r>
              <a:rPr lang="en-US" dirty="0"/>
              <a:t>(0) m(none)) ///</a:t>
            </a:r>
          </a:p>
          <a:p>
            <a:r>
              <a:rPr lang="en-US" dirty="0"/>
              <a:t>	(</a:t>
            </a:r>
            <a:r>
              <a:rPr lang="en-US" dirty="0" err="1"/>
              <a:t>lfit</a:t>
            </a:r>
            <a:r>
              <a:rPr lang="en-US" dirty="0"/>
              <a:t> inctop5 </a:t>
            </a:r>
            <a:r>
              <a:rPr lang="en-US" dirty="0" err="1"/>
              <a:t>agpct</a:t>
            </a:r>
            <a:r>
              <a:rPr lang="en-US" dirty="0"/>
              <a:t>, aspect(1)) ///</a:t>
            </a:r>
          </a:p>
          <a:p>
            <a:r>
              <a:rPr lang="en-US" dirty="0"/>
              <a:t>	(function _b[_cons]+e(</a:t>
            </a:r>
            <a:r>
              <a:rPr lang="en-US" dirty="0" err="1"/>
              <a:t>rmse</a:t>
            </a:r>
            <a:r>
              <a:rPr lang="en-US" dirty="0"/>
              <a:t>)+x*_b[</a:t>
            </a:r>
            <a:r>
              <a:rPr lang="en-US" dirty="0" err="1"/>
              <a:t>agpct</a:t>
            </a:r>
            <a:r>
              <a:rPr lang="en-US" dirty="0"/>
              <a:t>], range(2 87) </a:t>
            </a:r>
            <a:r>
              <a:rPr lang="en-US" dirty="0" err="1"/>
              <a:t>lc</a:t>
            </a:r>
            <a:r>
              <a:rPr lang="en-US" dirty="0"/>
              <a:t>(green)) ///</a:t>
            </a:r>
          </a:p>
          <a:p>
            <a:r>
              <a:rPr lang="en-US" dirty="0"/>
              <a:t>	(function _b[_cons]-e(</a:t>
            </a:r>
            <a:r>
              <a:rPr lang="en-US" dirty="0" err="1"/>
              <a:t>rmse</a:t>
            </a:r>
            <a:r>
              <a:rPr lang="en-US" dirty="0"/>
              <a:t>)+x*_b[</a:t>
            </a:r>
            <a:r>
              <a:rPr lang="en-US" dirty="0" err="1"/>
              <a:t>agpct</a:t>
            </a:r>
            <a:r>
              <a:rPr lang="en-US" dirty="0"/>
              <a:t>], range(2 87) </a:t>
            </a:r>
            <a:r>
              <a:rPr lang="en-US" dirty="0" err="1"/>
              <a:t>lc</a:t>
            </a:r>
            <a:r>
              <a:rPr lang="en-US" dirty="0"/>
              <a:t>(green)) ///</a:t>
            </a:r>
          </a:p>
          <a:p>
            <a:r>
              <a:rPr lang="en-US" dirty="0"/>
              <a:t>	, legend(off) </a:t>
            </a:r>
            <a:r>
              <a:rPr lang="en-US" dirty="0" err="1"/>
              <a:t>ytitle</a:t>
            </a:r>
            <a:r>
              <a:rPr lang="en-US" dirty="0"/>
              <a:t>("% of income earned by top 5% in 1977") ///</a:t>
            </a:r>
          </a:p>
          <a:p>
            <a:r>
              <a:rPr lang="en-US" dirty="0"/>
              <a:t>	</a:t>
            </a:r>
            <a:r>
              <a:rPr lang="en-US" dirty="0" err="1"/>
              <a:t>xtitle</a:t>
            </a:r>
            <a:r>
              <a:rPr lang="en-US" dirty="0"/>
              <a:t>("% of workers in agricultural sector in 1977")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200</a:t>
            </a:r>
          </a:p>
          <a:p>
            <a:r>
              <a:rPr lang="en-US" dirty="0"/>
              <a:t>gen mother = 65 + 1.7*</a:t>
            </a:r>
            <a:r>
              <a:rPr lang="en-US" dirty="0" err="1"/>
              <a:t>invnorm</a:t>
            </a:r>
            <a:r>
              <a:rPr lang="en-US" dirty="0"/>
              <a:t>(uniform())</a:t>
            </a:r>
          </a:p>
          <a:p>
            <a:r>
              <a:rPr lang="en-US" dirty="0"/>
              <a:t>gen daughter = 66 + 0.8*(mother - 65) + 1.7*(mother/65)^15*</a:t>
            </a:r>
            <a:r>
              <a:rPr lang="en-US" dirty="0" err="1"/>
              <a:t>invnorm</a:t>
            </a:r>
            <a:r>
              <a:rPr lang="en-US" dirty="0"/>
              <a:t>(uniform())</a:t>
            </a:r>
          </a:p>
          <a:p>
            <a:r>
              <a:rPr lang="en-US" dirty="0" err="1"/>
              <a:t>twoway</a:t>
            </a:r>
            <a:r>
              <a:rPr lang="en-US" dirty="0"/>
              <a:t> (scatter d m)(</a:t>
            </a:r>
            <a:r>
              <a:rPr lang="en-US" dirty="0" err="1"/>
              <a:t>lfit</a:t>
            </a:r>
            <a:r>
              <a:rPr lang="en-US" dirty="0"/>
              <a:t> d m), legend(off) </a:t>
            </a:r>
            <a:r>
              <a:rPr lang="en-US" dirty="0" err="1"/>
              <a:t>xtitle</a:t>
            </a:r>
            <a:r>
              <a:rPr lang="en-US" dirty="0"/>
              <a:t>("") </a:t>
            </a:r>
            <a:r>
              <a:rPr lang="en-US" dirty="0" err="1"/>
              <a:t>ytitle</a:t>
            </a:r>
            <a:r>
              <a:rPr lang="en-US" dirty="0"/>
              <a:t>("")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inc </a:t>
            </a:r>
            <a:r>
              <a:rPr lang="en-US" dirty="0" err="1"/>
              <a:t>ag</a:t>
            </a:r>
            <a:endParaRPr lang="en-US" dirty="0"/>
          </a:p>
          <a:p>
            <a:r>
              <a:rPr lang="en-US" dirty="0"/>
              <a:t>sum inc if e(sample)</a:t>
            </a:r>
          </a:p>
          <a:p>
            <a:r>
              <a:rPr lang="en-US" dirty="0"/>
              <a:t>local x = r(mean)</a:t>
            </a:r>
          </a:p>
          <a:p>
            <a:r>
              <a:rPr lang="en-US" dirty="0" err="1"/>
              <a:t>twoway</a:t>
            </a:r>
            <a:r>
              <a:rPr lang="en-US" dirty="0"/>
              <a:t> (scatter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</a:t>
            </a:r>
            <a:r>
              <a:rPr lang="en-US" dirty="0" err="1"/>
              <a:t>mlabp</a:t>
            </a:r>
            <a:r>
              <a:rPr lang="en-US" dirty="0"/>
              <a:t>(0) m(none) aspect(1)), ///</a:t>
            </a:r>
          </a:p>
          <a:p>
            <a:r>
              <a:rPr lang="en-US" dirty="0"/>
              <a:t>		legend(off) </a:t>
            </a:r>
            <a:r>
              <a:rPr lang="en-US" dirty="0" err="1"/>
              <a:t>ytitle</a:t>
            </a:r>
            <a:r>
              <a:rPr lang="en-US" dirty="0"/>
              <a:t>("% of income earned by top 5% in 1977") </a:t>
            </a:r>
            <a:r>
              <a:rPr lang="en-US" dirty="0" err="1"/>
              <a:t>yline</a:t>
            </a:r>
            <a:r>
              <a:rPr lang="en-US" dirty="0"/>
              <a:t>(`x') ///</a:t>
            </a:r>
          </a:p>
          <a:p>
            <a:r>
              <a:rPr lang="en-US" dirty="0"/>
              <a:t>		</a:t>
            </a:r>
            <a:r>
              <a:rPr lang="en-US" dirty="0" err="1"/>
              <a:t>xscale</a:t>
            </a:r>
            <a:r>
              <a:rPr lang="en-US" dirty="0"/>
              <a:t>(r(0 100))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</a:t>
            </a:r>
            <a:r>
              <a:rPr lang="en-US" dirty="0" err="1"/>
              <a:t>mlabp</a:t>
            </a:r>
            <a:r>
              <a:rPr lang="en-US" dirty="0"/>
              <a:t>(0) m(none) aspect(1)) ///</a:t>
            </a:r>
          </a:p>
          <a:p>
            <a:r>
              <a:rPr lang="en-US" dirty="0"/>
              <a:t>		(</a:t>
            </a:r>
            <a:r>
              <a:rPr lang="en-US" dirty="0" err="1"/>
              <a:t>lfit</a:t>
            </a:r>
            <a:r>
              <a:rPr lang="en-US" dirty="0"/>
              <a:t> inc </a:t>
            </a:r>
            <a:r>
              <a:rPr lang="en-US" dirty="0" err="1"/>
              <a:t>ag</a:t>
            </a:r>
            <a:r>
              <a:rPr lang="en-US" dirty="0"/>
              <a:t>, range(0 100)) , ///</a:t>
            </a:r>
          </a:p>
          <a:p>
            <a:r>
              <a:rPr lang="en-US" dirty="0"/>
              <a:t>		legend(off) </a:t>
            </a:r>
            <a:r>
              <a:rPr lang="en-US" dirty="0" err="1"/>
              <a:t>ytitle</a:t>
            </a:r>
            <a:r>
              <a:rPr lang="en-US" dirty="0"/>
              <a:t>("% of income earned by top 5% in 1977") ///</a:t>
            </a:r>
          </a:p>
          <a:p>
            <a:r>
              <a:rPr lang="en-US" dirty="0"/>
              <a:t>		</a:t>
            </a:r>
            <a:r>
              <a:rPr lang="en-US" dirty="0" err="1"/>
              <a:t>xscale</a:t>
            </a:r>
            <a:r>
              <a:rPr lang="en-US" dirty="0"/>
              <a:t>(r(0 100))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1977“</a:t>
            </a:r>
          </a:p>
          <a:p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inc</a:t>
            </a:r>
            <a:r>
              <a:rPr lang="en-US" baseline="0" dirty="0"/>
              <a:t> </a:t>
            </a:r>
            <a:r>
              <a:rPr lang="en-US" baseline="0" dirty="0" err="1"/>
              <a:t>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1977“</a:t>
            </a:r>
          </a:p>
          <a:p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inc</a:t>
            </a:r>
            <a:r>
              <a:rPr lang="en-US" baseline="0" dirty="0"/>
              <a:t> </a:t>
            </a:r>
            <a:r>
              <a:rPr lang="en-US" baseline="0" dirty="0" err="1"/>
              <a:t>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"C:\Documents and Settings\stephen\My Documents\Magic Briefcase\271BC\incinequal.dta", clear</a:t>
            </a:r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of </a:t>
            </a:r>
            <a:r>
              <a:rPr lang="en-US" dirty="0" err="1"/>
              <a:t>varlist</a:t>
            </a:r>
            <a:r>
              <a:rPr lang="en-US" dirty="0"/>
              <a:t> </a:t>
            </a:r>
            <a:r>
              <a:rPr lang="en-US" dirty="0" err="1"/>
              <a:t>polrights</a:t>
            </a:r>
            <a:r>
              <a:rPr lang="en-US" dirty="0"/>
              <a:t> - </a:t>
            </a:r>
            <a:r>
              <a:rPr lang="en-US" dirty="0" err="1"/>
              <a:t>healthpct</a:t>
            </a:r>
            <a:r>
              <a:rPr lang="en-US" dirty="0"/>
              <a:t> {</a:t>
            </a:r>
          </a:p>
          <a:p>
            <a:r>
              <a:rPr lang="en-US" dirty="0"/>
              <a:t>	keep if `</a:t>
            </a:r>
            <a:r>
              <a:rPr lang="en-US" dirty="0" err="1"/>
              <a:t>var</a:t>
            </a:r>
            <a:r>
              <a:rPr lang="en-US" dirty="0"/>
              <a:t>' &lt;.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set seed 10172000</a:t>
            </a:r>
          </a:p>
          <a:p>
            <a:r>
              <a:rPr lang="en-US" dirty="0"/>
              <a:t>gen random = </a:t>
            </a:r>
            <a:r>
              <a:rPr lang="en-US" dirty="0" err="1"/>
              <a:t>runiform</a:t>
            </a:r>
            <a:r>
              <a:rPr lang="en-US" dirty="0"/>
              <a:t>()</a:t>
            </a:r>
          </a:p>
          <a:p>
            <a:r>
              <a:rPr lang="en-US" dirty="0"/>
              <a:t>sort random</a:t>
            </a:r>
          </a:p>
          <a:p>
            <a:r>
              <a:rPr lang="en-US" dirty="0"/>
              <a:t>keep in 1/10</a:t>
            </a:r>
          </a:p>
          <a:p>
            <a:r>
              <a:rPr lang="en-US" dirty="0"/>
              <a:t>drop random</a:t>
            </a:r>
          </a:p>
          <a:p>
            <a:r>
              <a:rPr lang="en-US" dirty="0" err="1"/>
              <a:t>twoway</a:t>
            </a:r>
            <a:r>
              <a:rPr lang="en-US" dirty="0"/>
              <a:t> (scatter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</a:t>
            </a:r>
            <a:r>
              <a:rPr lang="en-US" dirty="0" err="1"/>
              <a:t>mlabp</a:t>
            </a:r>
            <a:r>
              <a:rPr lang="en-US" dirty="0"/>
              <a:t>(0) m(none) aspect(1)) ///</a:t>
            </a:r>
          </a:p>
          <a:p>
            <a:r>
              <a:rPr lang="en-US" dirty="0"/>
              <a:t>		(</a:t>
            </a:r>
            <a:r>
              <a:rPr lang="en-US" dirty="0" err="1"/>
              <a:t>lfit</a:t>
            </a:r>
            <a:r>
              <a:rPr lang="en-US" dirty="0"/>
              <a:t> inc </a:t>
            </a:r>
            <a:r>
              <a:rPr lang="en-US" dirty="0" err="1"/>
              <a:t>ag</a:t>
            </a:r>
            <a:r>
              <a:rPr lang="en-US" dirty="0"/>
              <a:t>, range(0 100)) , ///</a:t>
            </a:r>
          </a:p>
          <a:p>
            <a:r>
              <a:rPr lang="en-US" dirty="0"/>
              <a:t>		legend(off) </a:t>
            </a:r>
            <a:r>
              <a:rPr lang="en-US" dirty="0" err="1"/>
              <a:t>ytitle</a:t>
            </a:r>
            <a:r>
              <a:rPr lang="en-US" dirty="0"/>
              <a:t>("% of income earned by top 5% in 1977") ///</a:t>
            </a:r>
          </a:p>
          <a:p>
            <a:r>
              <a:rPr lang="en-US" dirty="0"/>
              <a:t>		</a:t>
            </a:r>
            <a:r>
              <a:rPr lang="en-US" dirty="0" err="1"/>
              <a:t>xscale</a:t>
            </a:r>
            <a:r>
              <a:rPr lang="en-US" dirty="0"/>
              <a:t>(r(0 100))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 ver100 = </a:t>
            </a:r>
            <a:r>
              <a:rPr lang="en-US" dirty="0" err="1"/>
              <a:t>ver</a:t>
            </a:r>
            <a:r>
              <a:rPr lang="en-US" dirty="0"/>
              <a:t>/100</a:t>
            </a:r>
          </a:p>
          <a:p>
            <a:r>
              <a:rPr lang="en-US" dirty="0"/>
              <a:t>gen qua100 = qua/100</a:t>
            </a:r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meanletter</a:t>
            </a:r>
            <a:r>
              <a:rPr lang="en-US" dirty="0"/>
              <a:t> = </a:t>
            </a:r>
            <a:r>
              <a:rPr lang="en-US" dirty="0" err="1"/>
              <a:t>rowmean</a:t>
            </a:r>
            <a:r>
              <a:rPr lang="en-US" dirty="0"/>
              <a:t>(r1 r2 r3)</a:t>
            </a:r>
          </a:p>
          <a:p>
            <a:r>
              <a:rPr lang="en-US" dirty="0"/>
              <a:t>gen noncitizen = 1-citizen</a:t>
            </a:r>
          </a:p>
          <a:p>
            <a:endParaRPr lang="en-US" dirty="0"/>
          </a:p>
          <a:p>
            <a:r>
              <a:rPr lang="en-US" dirty="0"/>
              <a:t>logit admit ver100 qua100 noncitizen, </a:t>
            </a:r>
            <a:r>
              <a:rPr lang="en-US" dirty="0" err="1"/>
              <a:t>nolog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z = (</a:t>
            </a:r>
            <a:r>
              <a:rPr lang="en-US" dirty="0" err="1"/>
              <a:t>runiform</a:t>
            </a:r>
            <a:r>
              <a:rPr lang="en-US" dirty="0"/>
              <a:t>()-.5)*5</a:t>
            </a:r>
          </a:p>
          <a:p>
            <a:r>
              <a:rPr lang="en-US" dirty="0"/>
              <a:t>gen </a:t>
            </a:r>
            <a:r>
              <a:rPr lang="en-US" dirty="0" err="1"/>
              <a:t>prob</a:t>
            </a:r>
            <a:r>
              <a:rPr lang="en-US" dirty="0"/>
              <a:t> = </a:t>
            </a:r>
            <a:r>
              <a:rPr lang="en-US" dirty="0" err="1"/>
              <a:t>normalden</a:t>
            </a:r>
            <a:r>
              <a:rPr lang="en-US" dirty="0"/>
              <a:t>(z)</a:t>
            </a:r>
          </a:p>
          <a:p>
            <a:r>
              <a:rPr lang="en-US" dirty="0"/>
              <a:t>sort z</a:t>
            </a:r>
          </a:p>
          <a:p>
            <a:r>
              <a:rPr lang="en-US" dirty="0"/>
              <a:t>line </a:t>
            </a:r>
            <a:r>
              <a:rPr lang="en-US" dirty="0" err="1"/>
              <a:t>prob</a:t>
            </a:r>
            <a:r>
              <a:rPr lang="en-US" dirty="0"/>
              <a:t> z, </a:t>
            </a:r>
            <a:r>
              <a:rPr lang="en-US" dirty="0" err="1"/>
              <a:t>xlabel</a:t>
            </a:r>
            <a:r>
              <a:rPr lang="en-US" dirty="0"/>
              <a:t>(-2(1)2) </a:t>
            </a:r>
            <a:r>
              <a:rPr lang="en-US" dirty="0" err="1"/>
              <a:t>xtitle</a:t>
            </a:r>
            <a:r>
              <a:rPr lang="en-US" dirty="0"/>
              <a:t>("standard deviations from the mean") </a:t>
            </a:r>
            <a:r>
              <a:rPr lang="en-US" dirty="0" err="1"/>
              <a:t>ytitle</a:t>
            </a:r>
            <a:r>
              <a:rPr lang="en-US" dirty="0"/>
              <a:t>("Probability")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"C:\Documents and Settings\Steve\Desktop\nsyr1-3_occs_census.dta", clear</a:t>
            </a:r>
          </a:p>
          <a:p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, normal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"C:\Documents and Settings\Steve\Desktop\nsyr1-3_occs_census.dta", clear</a:t>
            </a:r>
          </a:p>
          <a:p>
            <a:r>
              <a:rPr lang="en-US" dirty="0"/>
              <a:t>keep if </a:t>
            </a:r>
            <a:r>
              <a:rPr lang="en-US" dirty="0" err="1"/>
              <a:t>bmi</a:t>
            </a:r>
            <a:r>
              <a:rPr lang="en-US" dirty="0"/>
              <a:t>&lt;.</a:t>
            </a:r>
          </a:p>
          <a:p>
            <a:r>
              <a:rPr lang="en-US" dirty="0"/>
              <a:t>format </a:t>
            </a:r>
            <a:r>
              <a:rPr lang="en-US" dirty="0" err="1"/>
              <a:t>bmi</a:t>
            </a:r>
            <a:r>
              <a:rPr lang="en-US" dirty="0"/>
              <a:t> %9.1f (</a:t>
            </a:r>
          </a:p>
          <a:p>
            <a:r>
              <a:rPr lang="en-US" dirty="0"/>
              <a:t>list </a:t>
            </a:r>
            <a:r>
              <a:rPr lang="en-US" dirty="0" err="1"/>
              <a:t>bmi</a:t>
            </a:r>
            <a:r>
              <a:rPr lang="en-US" dirty="0"/>
              <a:t> female in 1/10, clean </a:t>
            </a:r>
            <a:r>
              <a:rPr lang="en-US" dirty="0" err="1"/>
              <a:t>noo</a:t>
            </a:r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 female in 1/10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 v46 v334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r>
              <a:rPr lang="en-US" dirty="0"/>
              <a:t>rename v46  </a:t>
            </a:r>
            <a:r>
              <a:rPr lang="en-US" dirty="0" err="1"/>
              <a:t>polrights</a:t>
            </a:r>
            <a:endParaRPr lang="en-US" dirty="0"/>
          </a:p>
          <a:p>
            <a:r>
              <a:rPr lang="en-US" dirty="0"/>
              <a:t>rename v334 </a:t>
            </a:r>
            <a:r>
              <a:rPr lang="en-US" dirty="0" err="1"/>
              <a:t>healthpct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polrights</a:t>
            </a:r>
            <a:r>
              <a:rPr lang="en-US" dirty="0"/>
              <a:t> "extent of political rights in 1979"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healthpct</a:t>
            </a:r>
            <a:r>
              <a:rPr lang="en-US" dirty="0"/>
              <a:t> "% of GNP on health expenditures in 1977"</a:t>
            </a:r>
          </a:p>
          <a:p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polrights</a:t>
            </a:r>
            <a:r>
              <a:rPr lang="en-US" dirty="0"/>
              <a:t> = 7-polrights</a:t>
            </a:r>
          </a:p>
          <a:p>
            <a:r>
              <a:rPr lang="en-US" dirty="0"/>
              <a:t>keep if </a:t>
            </a:r>
            <a:r>
              <a:rPr lang="en-US" dirty="0" err="1"/>
              <a:t>inctop</a:t>
            </a:r>
            <a:r>
              <a:rPr lang="en-US" dirty="0"/>
              <a:t>&lt;.</a:t>
            </a:r>
          </a:p>
          <a:p>
            <a:endParaRPr lang="en-US" dirty="0"/>
          </a:p>
          <a:p>
            <a:r>
              <a:rPr lang="en-US" dirty="0"/>
              <a:t>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aspect(1) </a:t>
            </a:r>
            <a:r>
              <a:rPr lang="en-US" dirty="0" err="1"/>
              <a:t>mlabp</a:t>
            </a:r>
            <a:r>
              <a:rPr lang="en-US" dirty="0"/>
              <a:t>(0) m(none)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 v46 v334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r>
              <a:rPr lang="en-US" dirty="0"/>
              <a:t>rename v46  </a:t>
            </a:r>
            <a:r>
              <a:rPr lang="en-US" dirty="0" err="1"/>
              <a:t>polrights</a:t>
            </a:r>
            <a:endParaRPr lang="en-US" dirty="0"/>
          </a:p>
          <a:p>
            <a:r>
              <a:rPr lang="en-US" dirty="0"/>
              <a:t>rename v334 </a:t>
            </a:r>
            <a:r>
              <a:rPr lang="en-US" dirty="0" err="1"/>
              <a:t>healthpct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polrights</a:t>
            </a:r>
            <a:r>
              <a:rPr lang="en-US" dirty="0"/>
              <a:t> "extent of political rights in 1979"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healthpct</a:t>
            </a:r>
            <a:r>
              <a:rPr lang="en-US" dirty="0"/>
              <a:t> "% of GNP on health expenditures in 1977"</a:t>
            </a:r>
          </a:p>
          <a:p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polrights</a:t>
            </a:r>
            <a:r>
              <a:rPr lang="en-US" dirty="0"/>
              <a:t> = 7-polrights</a:t>
            </a:r>
          </a:p>
          <a:p>
            <a:r>
              <a:rPr lang="en-US" dirty="0"/>
              <a:t>keep if </a:t>
            </a:r>
            <a:r>
              <a:rPr lang="en-US" dirty="0" err="1"/>
              <a:t>inctop</a:t>
            </a:r>
            <a:r>
              <a:rPr lang="en-US" dirty="0"/>
              <a:t>&lt;.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</a:t>
            </a:r>
            <a:r>
              <a:rPr lang="en-US" dirty="0" err="1"/>
              <a:t>mlabp</a:t>
            </a:r>
            <a:r>
              <a:rPr lang="en-US" dirty="0"/>
              <a:t>(0) m(none)) ///</a:t>
            </a:r>
          </a:p>
          <a:p>
            <a:r>
              <a:rPr lang="en-US" dirty="0"/>
              <a:t>	(</a:t>
            </a:r>
            <a:r>
              <a:rPr lang="en-US" dirty="0" err="1"/>
              <a:t>lfit</a:t>
            </a:r>
            <a:r>
              <a:rPr lang="en-US" dirty="0"/>
              <a:t> inctop5 </a:t>
            </a:r>
            <a:r>
              <a:rPr lang="en-US" dirty="0" err="1"/>
              <a:t>agpct</a:t>
            </a:r>
            <a:r>
              <a:rPr lang="en-US" dirty="0"/>
              <a:t>, aspect(1)), ///</a:t>
            </a:r>
          </a:p>
          <a:p>
            <a:r>
              <a:rPr lang="en-US" dirty="0"/>
              <a:t>	legend(off) </a:t>
            </a:r>
            <a:r>
              <a:rPr lang="en-US" dirty="0" err="1"/>
              <a:t>ytitle</a:t>
            </a:r>
            <a:r>
              <a:rPr lang="en-US" dirty="0"/>
              <a:t>("% of income earned by top 5% in 1977")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 v46 v334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r>
              <a:rPr lang="en-US" dirty="0"/>
              <a:t>rename v46  </a:t>
            </a:r>
            <a:r>
              <a:rPr lang="en-US" dirty="0" err="1"/>
              <a:t>polrights</a:t>
            </a:r>
            <a:endParaRPr lang="en-US" dirty="0"/>
          </a:p>
          <a:p>
            <a:r>
              <a:rPr lang="en-US" dirty="0"/>
              <a:t>rename v334 </a:t>
            </a:r>
            <a:r>
              <a:rPr lang="en-US" dirty="0" err="1"/>
              <a:t>healthpct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polrights</a:t>
            </a:r>
            <a:r>
              <a:rPr lang="en-US" dirty="0"/>
              <a:t> "extent of political rights in 1979"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healthpct</a:t>
            </a:r>
            <a:r>
              <a:rPr lang="en-US" dirty="0"/>
              <a:t> "% of GNP on health expenditures in 1977"</a:t>
            </a:r>
          </a:p>
          <a:p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polrights</a:t>
            </a:r>
            <a:r>
              <a:rPr lang="en-US" dirty="0"/>
              <a:t> = 7-polrights</a:t>
            </a:r>
          </a:p>
          <a:p>
            <a:r>
              <a:rPr lang="en-US" dirty="0"/>
              <a:t>keep if </a:t>
            </a:r>
            <a:r>
              <a:rPr lang="en-US" dirty="0" err="1"/>
              <a:t>inctop</a:t>
            </a:r>
            <a:r>
              <a:rPr lang="en-US" dirty="0"/>
              <a:t>&lt;.</a:t>
            </a:r>
          </a:p>
          <a:p>
            <a:endParaRPr lang="en-US" dirty="0"/>
          </a:p>
          <a:p>
            <a:r>
              <a:rPr lang="en-US" dirty="0"/>
              <a:t>regress inctop5 </a:t>
            </a:r>
            <a:r>
              <a:rPr lang="en-US" dirty="0" err="1"/>
              <a:t>agpct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"http://www.unc.edu/~nielsen/soci709/data/world209.dta", clear</a:t>
            </a:r>
          </a:p>
          <a:p>
            <a:endParaRPr lang="en-US" dirty="0"/>
          </a:p>
          <a:p>
            <a:r>
              <a:rPr lang="en-US" dirty="0"/>
              <a:t>keep v3 v152 v286 v236 v332 v46 v334</a:t>
            </a:r>
          </a:p>
          <a:p>
            <a:r>
              <a:rPr lang="en-US" dirty="0"/>
              <a:t>rename v3 country</a:t>
            </a:r>
          </a:p>
          <a:p>
            <a:r>
              <a:rPr lang="en-US" dirty="0"/>
              <a:t>rename v152 inctop5</a:t>
            </a:r>
          </a:p>
          <a:p>
            <a:r>
              <a:rPr lang="en-US" dirty="0"/>
              <a:t>rename v286 </a:t>
            </a:r>
            <a:r>
              <a:rPr lang="en-US" dirty="0" err="1"/>
              <a:t>agpct</a:t>
            </a:r>
            <a:endParaRPr lang="en-US" dirty="0"/>
          </a:p>
          <a:p>
            <a:r>
              <a:rPr lang="en-US" dirty="0"/>
              <a:t>rename v236 news1000</a:t>
            </a:r>
          </a:p>
          <a:p>
            <a:r>
              <a:rPr lang="en-US" dirty="0"/>
              <a:t>rename v332 unionized</a:t>
            </a:r>
          </a:p>
          <a:p>
            <a:r>
              <a:rPr lang="en-US" dirty="0"/>
              <a:t>rename v46  </a:t>
            </a:r>
            <a:r>
              <a:rPr lang="en-US" dirty="0" err="1"/>
              <a:t>polrights</a:t>
            </a:r>
            <a:endParaRPr lang="en-US" dirty="0"/>
          </a:p>
          <a:p>
            <a:r>
              <a:rPr lang="en-US" dirty="0"/>
              <a:t>rename v334 </a:t>
            </a:r>
            <a:r>
              <a:rPr lang="en-US" dirty="0" err="1"/>
              <a:t>healthpct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country "country code"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inctop5 "% of income earned by top 5%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agpct</a:t>
            </a:r>
            <a:r>
              <a:rPr lang="en-US" dirty="0"/>
              <a:t> "% of workers in agricultural sector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news1000 "newspapers per 1000 population in 1975"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unionized "% unionized in 1977"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polrights</a:t>
            </a:r>
            <a:r>
              <a:rPr lang="en-US" dirty="0"/>
              <a:t> "extent of political rights in 1979"</a:t>
            </a:r>
          </a:p>
          <a:p>
            <a:r>
              <a:rPr lang="en-US" dirty="0"/>
              <a:t>la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healthpct</a:t>
            </a:r>
            <a:r>
              <a:rPr lang="en-US" dirty="0"/>
              <a:t> "% of GNP on health expenditures in 1977"</a:t>
            </a:r>
          </a:p>
          <a:p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polrights</a:t>
            </a:r>
            <a:r>
              <a:rPr lang="en-US" dirty="0"/>
              <a:t> = 7-polrights</a:t>
            </a:r>
          </a:p>
          <a:p>
            <a:r>
              <a:rPr lang="en-US" dirty="0"/>
              <a:t>keep if </a:t>
            </a:r>
            <a:r>
              <a:rPr lang="en-US" dirty="0" err="1"/>
              <a:t>inctop</a:t>
            </a:r>
            <a:r>
              <a:rPr lang="en-US" dirty="0"/>
              <a:t>&lt;.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(scatter inctop5 </a:t>
            </a:r>
            <a:r>
              <a:rPr lang="en-US" dirty="0" err="1"/>
              <a:t>agpct</a:t>
            </a:r>
            <a:r>
              <a:rPr lang="en-US" dirty="0"/>
              <a:t>, </a:t>
            </a:r>
            <a:r>
              <a:rPr lang="en-US" dirty="0" err="1"/>
              <a:t>mlabel</a:t>
            </a:r>
            <a:r>
              <a:rPr lang="en-US" dirty="0"/>
              <a:t>(country) </a:t>
            </a:r>
            <a:r>
              <a:rPr lang="en-US" dirty="0" err="1"/>
              <a:t>mlabp</a:t>
            </a:r>
            <a:r>
              <a:rPr lang="en-US" dirty="0"/>
              <a:t>(0) m(none)) ///</a:t>
            </a:r>
          </a:p>
          <a:p>
            <a:r>
              <a:rPr lang="en-US" dirty="0"/>
              <a:t>	(</a:t>
            </a:r>
            <a:r>
              <a:rPr lang="en-US" dirty="0" err="1"/>
              <a:t>lfitci</a:t>
            </a:r>
            <a:r>
              <a:rPr lang="en-US" dirty="0"/>
              <a:t> inctop5 </a:t>
            </a:r>
            <a:r>
              <a:rPr lang="en-US" dirty="0" err="1"/>
              <a:t>agpct</a:t>
            </a:r>
            <a:r>
              <a:rPr lang="en-US" dirty="0"/>
              <a:t>, aspect(1) </a:t>
            </a:r>
            <a:r>
              <a:rPr lang="en-US" dirty="0" err="1"/>
              <a:t>ciplot</a:t>
            </a:r>
            <a:r>
              <a:rPr lang="en-US" dirty="0"/>
              <a:t>(</a:t>
            </a:r>
            <a:r>
              <a:rPr lang="en-US" dirty="0" err="1"/>
              <a:t>rline</a:t>
            </a:r>
            <a:r>
              <a:rPr lang="en-US" dirty="0"/>
              <a:t>)), ///</a:t>
            </a:r>
          </a:p>
          <a:p>
            <a:r>
              <a:rPr lang="en-US" dirty="0"/>
              <a:t>	legend(off) </a:t>
            </a:r>
            <a:r>
              <a:rPr lang="en-US" dirty="0" err="1"/>
              <a:t>ytitle</a:t>
            </a:r>
            <a:r>
              <a:rPr lang="en-US" dirty="0"/>
              <a:t>("% of income earned by top 5% in 1977")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Introduction: from categorical to numeric</a:t>
            </a:r>
          </a:p>
          <a:p>
            <a:pPr lvl="1"/>
            <a:r>
              <a:rPr lang="en-US" dirty="0"/>
              <a:t>from one parameter per “bar” of the histogram to using a theoretical distribution with few parameters</a:t>
            </a:r>
          </a:p>
          <a:p>
            <a:pPr>
              <a:buNone/>
            </a:pPr>
            <a:r>
              <a:rPr lang="en-US" dirty="0"/>
              <a:t>	Models for count data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Negative binomial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676400"/>
          <a:ext cx="468923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3" imgW="2222280" imgH="1155600" progId="Equation.3">
                  <p:embed/>
                </p:oleObj>
              </mc:Choice>
              <mc:Fallback>
                <p:oleObj name="Equation" r:id="rId3" imgW="2222280" imgH="1155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4689231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800600" y="1981200"/>
            <a:ext cx="2133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3200400"/>
            <a:ext cx="20574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1) Write the equation for this syntax: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(admitted ~ ver100 + qua100 + noncitizen,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 family = binomial,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    data = 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 Identify the linear predictor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66762" y="4572000"/>
          <a:ext cx="76152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3" imgW="4038480" imgH="457200" progId="Equation.3">
                  <p:embed/>
                </p:oleObj>
              </mc:Choice>
              <mc:Fallback>
                <p:oleObj name="Equation" r:id="rId3" imgW="4038480" imgH="45720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4572000"/>
                        <a:ext cx="7615238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581400" y="4800600"/>
            <a:ext cx="487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3) Fill in the blanks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383280"/>
          <a:ext cx="82296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predicted probability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linear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prediction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ver100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qua100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noncitizen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267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3) Fill in the blanks (be sure you know how!)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383280"/>
          <a:ext cx="82296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predicted probability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linear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prediction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ver100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qua100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noncitizen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267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The Linear Regression Model</a:t>
            </a:r>
          </a:p>
          <a:p>
            <a:pPr lvl="1">
              <a:buNone/>
            </a:pPr>
            <a:r>
              <a:rPr lang="en-US" dirty="0"/>
              <a:t>	Model for continuous outcome variables</a:t>
            </a:r>
          </a:p>
          <a:p>
            <a:pPr lvl="1"/>
            <a:endParaRPr lang="en-US" dirty="0"/>
          </a:p>
        </p:txBody>
      </p:sp>
      <p:graphicFrame>
        <p:nvGraphicFramePr>
          <p:cNvPr id="20482" name="Content Placeholder 3"/>
          <p:cNvGraphicFramePr>
            <a:graphicFrameLocks noChangeAspect="1"/>
          </p:cNvGraphicFramePr>
          <p:nvPr/>
        </p:nvGraphicFramePr>
        <p:xfrm>
          <a:off x="1905000" y="3429000"/>
          <a:ext cx="4876800" cy="6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3" imgW="1549080" imgH="203040" progId="Equation.3">
                  <p:embed/>
                </p:oleObj>
              </mc:Choice>
              <mc:Fallback>
                <p:oleObj name="Equation" r:id="rId3" imgW="1549080" imgH="203040" progId="Equation.3">
                  <p:embed/>
                  <p:pic>
                    <p:nvPicPr>
                      <p:cNvPr id="20482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4876800" cy="64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Normal Distribution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352800" y="40386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Of course, nothing is perfectly normal. But the more non-normal your outcome, the more wrong your results might be!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2004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Not fantastic, but close enough…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this model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57200" y="1676400"/>
          <a:ext cx="399247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4" imgW="1498320" imgH="228600" progId="Equation.3">
                  <p:embed/>
                </p:oleObj>
              </mc:Choice>
              <mc:Fallback>
                <p:oleObj name="Equation" r:id="rId4" imgW="1498320" imgH="22860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399247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1524000"/>
          <a:ext cx="3581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bmi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7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3276600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	26.7</a:t>
            </a: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 -2.14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gets more complicated…</a:t>
            </a:r>
            <a:br>
              <a:rPr lang="en-US" dirty="0"/>
            </a:br>
            <a:r>
              <a:rPr lang="en-US" dirty="0"/>
              <a:t>What is the relationship here?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this line?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accent2"/>
                </a:solidFill>
                <a:cs typeface="Courier New" pitchFamily="49" charset="0"/>
              </a:rPr>
              <a:t>β</a:t>
            </a:r>
            <a:r>
              <a:rPr lang="en-US" sz="3200" b="1" baseline="-25000" dirty="0">
                <a:solidFill>
                  <a:schemeClr val="accent2"/>
                </a:solidFill>
                <a:cs typeface="Courier New" pitchFamily="49" charset="0"/>
              </a:rPr>
              <a:t>0</a:t>
            </a:r>
            <a:r>
              <a:rPr lang="en-US" sz="3200" b="1" dirty="0">
                <a:solidFill>
                  <a:schemeClr val="accent2"/>
                </a:solidFill>
                <a:cs typeface="Courier New" pitchFamily="49" charset="0"/>
              </a:rPr>
              <a:t> </a:t>
            </a:r>
            <a:r>
              <a:rPr lang="en-US" sz="3200" dirty="0">
                <a:cs typeface="Courier New" pitchFamily="49" charset="0"/>
              </a:rPr>
              <a:t>= 17.4</a:t>
            </a:r>
          </a:p>
          <a:p>
            <a:endParaRPr lang="en-US" sz="1400" b="1" dirty="0">
              <a:solidFill>
                <a:schemeClr val="accent2"/>
              </a:solidFill>
              <a:cs typeface="Courier New" pitchFamily="49" charset="0"/>
            </a:endParaRPr>
          </a:p>
          <a:p>
            <a:r>
              <a:rPr lang="el-GR" sz="3200" b="1" dirty="0">
                <a:solidFill>
                  <a:schemeClr val="accent2"/>
                </a:solidFill>
                <a:cs typeface="Courier New" pitchFamily="49" charset="0"/>
              </a:rPr>
              <a:t>β</a:t>
            </a:r>
            <a:r>
              <a:rPr lang="en-US" sz="3200" b="1" baseline="-25000" dirty="0">
                <a:solidFill>
                  <a:schemeClr val="accent2"/>
                </a:solidFill>
                <a:cs typeface="Courier New" pitchFamily="49" charset="0"/>
              </a:rPr>
              <a:t>1</a:t>
            </a:r>
            <a:r>
              <a:rPr lang="en-US" sz="3200" b="1" dirty="0">
                <a:solidFill>
                  <a:schemeClr val="accent2"/>
                </a:solidFill>
                <a:cs typeface="Courier New" pitchFamily="49" charset="0"/>
              </a:rPr>
              <a:t> </a:t>
            </a:r>
            <a:r>
              <a:rPr lang="en-US" sz="3200" dirty="0">
                <a:cs typeface="Courier New" pitchFamily="49" charset="0"/>
              </a:rPr>
              <a:t>=</a:t>
            </a:r>
            <a:r>
              <a:rPr lang="en-US" sz="3200" b="1" dirty="0">
                <a:cs typeface="Courier New" pitchFamily="49" charset="0"/>
              </a:rPr>
              <a:t> </a:t>
            </a:r>
            <a:r>
              <a:rPr lang="en-US" sz="3200" dirty="0">
                <a:cs typeface="Courier New" pitchFamily="49" charset="0"/>
              </a:rPr>
              <a:t>.162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	The general linear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these lines?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2743200" y="2514600"/>
            <a:ext cx="4038600" cy="27432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43200" y="3124200"/>
            <a:ext cx="4038600" cy="14478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3962400"/>
            <a:ext cx="40386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</a:t>
            </a:r>
            <a:br>
              <a:rPr lang="en-US" dirty="0"/>
            </a:br>
            <a:r>
              <a:rPr lang="en-US" dirty="0"/>
              <a:t>Ordinary Least Squares (OLS)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" y="1444752"/>
            <a:ext cx="4996617" cy="5120640"/>
            <a:chOff x="2024261" y="1444752"/>
            <a:chExt cx="4996617" cy="512064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4296" r="14296"/>
            <a:stretch>
              <a:fillRect/>
            </a:stretch>
          </p:blipFill>
          <p:spPr bwMode="auto">
            <a:xfrm>
              <a:off x="2024261" y="1444752"/>
              <a:ext cx="4996617" cy="5120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Connector 6"/>
            <p:cNvCxnSpPr/>
            <p:nvPr/>
          </p:nvCxnSpPr>
          <p:spPr>
            <a:xfrm rot="5400000">
              <a:off x="4686300" y="3009900"/>
              <a:ext cx="175260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53100" y="4305300"/>
              <a:ext cx="114300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76700" y="4914900"/>
              <a:ext cx="114300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686300" y="4076700"/>
              <a:ext cx="22860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505200" y="4191000"/>
              <a:ext cx="76200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715000" y="190500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Finds the line that minimizes the sum of the </a:t>
            </a:r>
            <a:r>
              <a:rPr lang="en-US" sz="2800" u="sng" dirty="0">
                <a:solidFill>
                  <a:schemeClr val="tx2"/>
                </a:solidFill>
              </a:rPr>
              <a:t>squared vertical distances </a:t>
            </a:r>
            <a:r>
              <a:rPr lang="en-US" sz="2800" dirty="0">
                <a:solidFill>
                  <a:schemeClr val="tx2"/>
                </a:solidFill>
              </a:rPr>
              <a:t>between the line and the observed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Stata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3986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3733800"/>
            <a:ext cx="21336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</a:t>
            </a:r>
            <a:br>
              <a:rPr lang="en-US" dirty="0"/>
            </a:br>
            <a:r>
              <a:rPr lang="en-US" dirty="0"/>
              <a:t>Standard Error of the Estimates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86600" y="3048000"/>
            <a:ext cx="2057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The gray lines are the 95% confidence bands for the regression line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Things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Don’t worry (yet) about how the computer finds this line. Just know that the estimates are the </a:t>
            </a:r>
            <a:r>
              <a:rPr lang="en-US" u="sng" dirty="0"/>
              <a:t>B</a:t>
            </a:r>
            <a:r>
              <a:rPr lang="en-US" dirty="0"/>
              <a:t>est </a:t>
            </a:r>
            <a:r>
              <a:rPr lang="en-US" u="sng" dirty="0"/>
              <a:t>L</a:t>
            </a:r>
            <a:r>
              <a:rPr lang="en-US" dirty="0"/>
              <a:t>inear </a:t>
            </a:r>
            <a:r>
              <a:rPr lang="en-US" u="sng" dirty="0"/>
              <a:t>U</a:t>
            </a:r>
            <a:r>
              <a:rPr lang="en-US" dirty="0"/>
              <a:t>nbiased </a:t>
            </a:r>
            <a:r>
              <a:rPr lang="en-US" u="sng" dirty="0"/>
              <a:t>E</a:t>
            </a:r>
            <a:r>
              <a:rPr lang="en-US" dirty="0"/>
              <a:t>stimates (BLUE).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least squares estimates are equivalent to the maximum likelihood estimates for this type of model.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Variance?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Normal is defined by mean and variance</a:t>
            </a:r>
          </a:p>
          <a:p>
            <a:r>
              <a:rPr lang="en-US" dirty="0"/>
              <a:t>The regression coefficients give you the estimates of the </a:t>
            </a:r>
            <a:r>
              <a:rPr lang="en-US" u="sng" dirty="0"/>
              <a:t>conditional mean</a:t>
            </a:r>
            <a:r>
              <a:rPr lang="en-US" dirty="0"/>
              <a:t> of y for a given level of x</a:t>
            </a:r>
            <a:endParaRPr lang="en-US" u="sng" dirty="0"/>
          </a:p>
          <a:p>
            <a:r>
              <a:rPr lang="en-US" dirty="0"/>
              <a:t>The </a:t>
            </a:r>
            <a:r>
              <a:rPr lang="en-US" u="sng" dirty="0"/>
              <a:t>conditional variance</a:t>
            </a:r>
            <a:r>
              <a:rPr lang="en-US" dirty="0"/>
              <a:t> of y is the sum of the squared residuals divided by n-2</a:t>
            </a:r>
          </a:p>
          <a:p>
            <a:pPr lvl="1"/>
            <a:r>
              <a:rPr lang="en-US" b="1" i="1" dirty="0"/>
              <a:t>assumed</a:t>
            </a:r>
            <a:r>
              <a:rPr lang="en-US" dirty="0"/>
              <a:t> be constant at all levels of x</a:t>
            </a:r>
          </a:p>
          <a:p>
            <a:pPr lvl="1"/>
            <a:r>
              <a:rPr lang="en-US" dirty="0"/>
              <a:t>if that assumption is violated, your standard errors will be wrong</a:t>
            </a:r>
          </a:p>
          <a:p>
            <a:pPr lvl="1"/>
            <a:r>
              <a:rPr lang="en-US" dirty="0"/>
              <a:t>this is easy to fix in practice, though so don’t worry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Constant Variance </a:t>
            </a:r>
            <a:br>
              <a:rPr lang="en-US" dirty="0"/>
            </a:br>
            <a:r>
              <a:rPr lang="en-US" sz="3600" dirty="0"/>
              <a:t>(a.k.a. </a:t>
            </a:r>
            <a:r>
              <a:rPr lang="en-US" sz="3600" dirty="0" err="1"/>
              <a:t>homoscedasticity</a:t>
            </a:r>
            <a:r>
              <a:rPr lang="en-US" sz="3600" dirty="0"/>
              <a:t>)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Inconstant Variance </a:t>
            </a:r>
            <a:br>
              <a:rPr lang="en-US" dirty="0"/>
            </a:br>
            <a:r>
              <a:rPr lang="en-US" sz="3600" dirty="0"/>
              <a:t>(a.k.a. </a:t>
            </a:r>
            <a:r>
              <a:rPr lang="en-US" sz="3600" dirty="0" err="1"/>
              <a:t>heteroscedasticity</a:t>
            </a:r>
            <a:r>
              <a:rPr lang="en-US" sz="3600" dirty="0"/>
              <a:t>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9050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Watch out for a funnel-shaped plot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basics of the linear regression model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Overview of matrices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 l="16082" r="14296"/>
          <a:stretch>
            <a:fillRect/>
          </a:stretch>
        </p:blipFill>
        <p:spPr bwMode="auto">
          <a:xfrm>
            <a:off x="384048" y="1444752"/>
            <a:ext cx="487162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in 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752600"/>
            <a:ext cx="304800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The null model is that the value of y does not depend on the value of x. That is, </a:t>
            </a:r>
          </a:p>
          <a:p>
            <a:endParaRPr lang="en-US" sz="2000" dirty="0"/>
          </a:p>
          <a:p>
            <a:pPr algn="ctr"/>
            <a:r>
              <a:rPr lang="en-US" sz="2400" dirty="0">
                <a:latin typeface="Cambria Math" pitchFamily="18" charset="0"/>
                <a:ea typeface="Cambria Math" pitchFamily="18" charset="0"/>
              </a:rPr>
              <a:t>E(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y|x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E(y)</a:t>
            </a:r>
          </a:p>
          <a:p>
            <a:pPr algn="ctr"/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sum of squared residuals (deviations) for this line is 5923.9</a:t>
            </a:r>
            <a:endParaRPr lang="en-US" sz="2400" dirty="0">
              <a:solidFill>
                <a:schemeClr val="accent2">
                  <a:lumMod val="75000"/>
                </a:schemeClr>
              </a:solidFill>
              <a:ea typeface="Cambria Math" pitchFamily="18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362200" y="3200400"/>
            <a:ext cx="21336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000500" y="3924300"/>
            <a:ext cx="6858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019300" y="4914900"/>
            <a:ext cx="11430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990600" y="4572000"/>
            <a:ext cx="4572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</a:t>
            </a:r>
            <a:br>
              <a:rPr lang="en-US" dirty="0"/>
            </a:br>
            <a:r>
              <a:rPr lang="en-US" dirty="0"/>
              <a:t>Expected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ctr">
              <a:buNone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E(y) 	“</a:t>
            </a:r>
            <a:r>
              <a:rPr lang="en-US" sz="3600" dirty="0"/>
              <a:t>expectation of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600" dirty="0">
                <a:ea typeface="Cambria Math" pitchFamily="18" charset="0"/>
              </a:rPr>
              <a:t>”</a:t>
            </a:r>
          </a:p>
          <a:p>
            <a:r>
              <a:rPr lang="en-US" dirty="0"/>
              <a:t>How is this calculated?</a:t>
            </a:r>
          </a:p>
          <a:p>
            <a:pPr lvl="1"/>
            <a:r>
              <a:rPr lang="en-US" dirty="0">
                <a:ea typeface="Cambria Math" pitchFamily="18" charset="0"/>
              </a:rPr>
              <a:t>it’s just the mean: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/n</a:t>
            </a:r>
          </a:p>
          <a:p>
            <a:r>
              <a:rPr lang="en-US" dirty="0"/>
              <a:t>What is the expected value for the variable “admitted to Berkeley Soc”?</a:t>
            </a:r>
          </a:p>
          <a:p>
            <a:r>
              <a:rPr lang="en-US" dirty="0">
                <a:ea typeface="Cambria Math" pitchFamily="18" charset="0"/>
              </a:rPr>
              <a:t>Can we actually “expect” this value for any applicant?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16082" r="14296"/>
          <a:stretch>
            <a:fillRect/>
          </a:stretch>
        </p:blipFill>
        <p:spPr bwMode="auto">
          <a:xfrm>
            <a:off x="384048" y="1444752"/>
            <a:ext cx="487161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Fitted Model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52700" y="3009900"/>
            <a:ext cx="17526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019300" y="4914900"/>
            <a:ext cx="11430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5000" y="1752600"/>
            <a:ext cx="289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This line minimizes the sum of all the squared deviations between the line and the observations</a:t>
            </a:r>
          </a:p>
          <a:p>
            <a:endParaRPr lang="en-US" sz="2000" dirty="0"/>
          </a:p>
          <a:p>
            <a:pPr algn="ctr"/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sum of squared residuals (deviations) for this line is 4636.8</a:t>
            </a:r>
            <a:endParaRPr lang="en-US" sz="2400" dirty="0">
              <a:solidFill>
                <a:schemeClr val="accent2">
                  <a:lumMod val="75000"/>
                </a:schemeClr>
              </a:solidFill>
              <a:ea typeface="Cambria Math" pitchFamily="18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the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     73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-------------+------------------------------           F(  1,    71) =   19.71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Model |  1287.13511     1  1287.13511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Residual |  4636.75749    71  65.3064435           R-squared     =  0.2173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R-squared =  0.2063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Total |   5923.8926    72  82.2762861           Root MSE      =  8.0812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inctop5 |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agpct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 .1624427   .0365903     4.44   0.000     .0894837    .2354018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_cons |    17.4362   1.743476    10.00   0.000      13.9598    20.91259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2"/>
                </a:solidFill>
                <a:cs typeface="Courier New" pitchFamily="49" charset="0"/>
              </a:rPr>
              <a:t>The F-test is a test that </a:t>
            </a:r>
            <a:r>
              <a:rPr lang="en-US" sz="6000" u="sng" dirty="0">
                <a:solidFill>
                  <a:schemeClr val="accent2"/>
                </a:solidFill>
                <a:cs typeface="Courier New" pitchFamily="49" charset="0"/>
              </a:rPr>
              <a:t>all</a:t>
            </a:r>
            <a:r>
              <a:rPr lang="en-US" sz="6000" dirty="0">
                <a:solidFill>
                  <a:schemeClr val="accent2"/>
                </a:solidFill>
                <a:cs typeface="Courier New" pitchFamily="49" charset="0"/>
              </a:rPr>
              <a:t> of the predictors (here, just one) are equal to zero. This is useful when you have multiple predictors.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solidFill>
                <a:schemeClr val="accent2"/>
              </a:solidFill>
              <a:cs typeface="Courier New" pitchFamily="49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tx2"/>
                </a:solidFill>
                <a:cs typeface="Courier New" pitchFamily="49" charset="0"/>
              </a:rPr>
              <a:t>It’s similar to the likelihood ratio chi-square test for the other models you’ve seen already.</a:t>
            </a: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1828800"/>
            <a:ext cx="24384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Source |       SS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MS              Number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     73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-------------+------------------------------           F(  1,    71) =   19.71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1287.13511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1  1287.13511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Residual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4636.75749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71  65.3064435          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R-squared     =  0.2173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-------------+------------------------------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R-squared =  0.2063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5923.8926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72  82.2762861       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 MSE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=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8.0812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inctop5 |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agpct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 .1624427   .0365903     4.44   0.000     .0894837    .2354018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_cons |    17.4362   1.743476    10.00   0.000      13.9598    20.91259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000" dirty="0">
                <a:solidFill>
                  <a:srgbClr val="FF0000"/>
                </a:solidFill>
                <a:cs typeface="Courier New" pitchFamily="49" charset="0"/>
              </a:rPr>
              <a:t>Sum of squared deviations for the null model or </a:t>
            </a:r>
            <a:r>
              <a:rPr lang="en-US" sz="5000" u="sng" dirty="0">
                <a:solidFill>
                  <a:srgbClr val="FF0000"/>
                </a:solidFill>
                <a:cs typeface="Courier New" pitchFamily="49" charset="0"/>
              </a:rPr>
              <a:t>total</a:t>
            </a:r>
            <a:r>
              <a:rPr lang="en-US" sz="5000" dirty="0">
                <a:solidFill>
                  <a:srgbClr val="FF0000"/>
                </a:solidFill>
                <a:cs typeface="Courier New" pitchFamily="49" charset="0"/>
              </a:rPr>
              <a:t> sum of squares (SSTO)</a:t>
            </a:r>
          </a:p>
          <a:p>
            <a:pPr>
              <a:buNone/>
            </a:pPr>
            <a:r>
              <a:rPr lang="en-US" sz="5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Sum of squared deviations for the residuals (</a:t>
            </a:r>
            <a:r>
              <a:rPr lang="en-US" sz="5000" u="sng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errors</a:t>
            </a:r>
            <a:r>
              <a:rPr lang="en-US" sz="5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) of the fitted model (SSE)</a:t>
            </a:r>
          </a:p>
          <a:p>
            <a:pPr>
              <a:buNone/>
            </a:pPr>
            <a:r>
              <a:rPr lang="en-US" sz="5000" dirty="0">
                <a:solidFill>
                  <a:srgbClr val="00B050"/>
                </a:solidFill>
                <a:cs typeface="Courier New" pitchFamily="49" charset="0"/>
              </a:rPr>
              <a:t>Sum of squares for the </a:t>
            </a:r>
            <a:r>
              <a:rPr lang="en-US" sz="5000" u="sng" dirty="0">
                <a:solidFill>
                  <a:srgbClr val="00B050"/>
                </a:solidFill>
                <a:cs typeface="Courier New" pitchFamily="49" charset="0"/>
              </a:rPr>
              <a:t>regression</a:t>
            </a:r>
            <a:r>
              <a:rPr lang="en-US" sz="5000" dirty="0">
                <a:solidFill>
                  <a:srgbClr val="00B050"/>
                </a:solidFill>
                <a:cs typeface="Courier New" pitchFamily="49" charset="0"/>
              </a:rPr>
              <a:t> (SSR [= SSTO - SSE])</a:t>
            </a:r>
          </a:p>
          <a:p>
            <a:pPr>
              <a:buNone/>
            </a:pPr>
            <a:r>
              <a:rPr lang="en-US" sz="5000" dirty="0">
                <a:solidFill>
                  <a:srgbClr val="00B0F0"/>
                </a:solidFill>
                <a:cs typeface="Courier New" pitchFamily="49" charset="0"/>
              </a:rPr>
              <a:t>“Variance explained” (=SSR/SSTO) </a:t>
            </a:r>
            <a:r>
              <a:rPr lang="en-US" sz="5000" i="1" dirty="0">
                <a:cs typeface="Courier New" pitchFamily="49" charset="0"/>
              </a:rPr>
              <a:t>[more on this in a minute]</a:t>
            </a:r>
          </a:p>
          <a:p>
            <a:pPr>
              <a:buNone/>
            </a:pPr>
            <a:r>
              <a:rPr lang="en-US" sz="5000" dirty="0">
                <a:solidFill>
                  <a:srgbClr val="7030A0"/>
                </a:solidFill>
                <a:cs typeface="Courier New" pitchFamily="49" charset="0"/>
              </a:rPr>
              <a:t>Standard deviation of the residuals  (square-</a:t>
            </a:r>
            <a:r>
              <a:rPr lang="en-US" sz="5000" u="sng" dirty="0">
                <a:solidFill>
                  <a:srgbClr val="7030A0"/>
                </a:solidFill>
                <a:cs typeface="Courier New" pitchFamily="49" charset="0"/>
              </a:rPr>
              <a:t>root</a:t>
            </a:r>
            <a:r>
              <a:rPr lang="en-US" sz="5000" dirty="0">
                <a:solidFill>
                  <a:srgbClr val="7030A0"/>
                </a:solidFill>
                <a:cs typeface="Courier New" pitchFamily="49" charset="0"/>
              </a:rPr>
              <a:t> of the </a:t>
            </a:r>
            <a:r>
              <a:rPr lang="en-US" sz="5000" u="sng" dirty="0">
                <a:solidFill>
                  <a:srgbClr val="7030A0"/>
                </a:solidFill>
                <a:cs typeface="Courier New" pitchFamily="49" charset="0"/>
              </a:rPr>
              <a:t>m</a:t>
            </a:r>
            <a:r>
              <a:rPr lang="en-US" sz="5000" dirty="0">
                <a:solidFill>
                  <a:srgbClr val="7030A0"/>
                </a:solidFill>
                <a:cs typeface="Courier New" pitchFamily="49" charset="0"/>
              </a:rPr>
              <a:t>ean </a:t>
            </a:r>
            <a:r>
              <a:rPr lang="en-US" sz="5000" u="sng" dirty="0">
                <a:solidFill>
                  <a:srgbClr val="7030A0"/>
                </a:solidFill>
                <a:cs typeface="Courier New" pitchFamily="49" charset="0"/>
              </a:rPr>
              <a:t>s</a:t>
            </a:r>
            <a:r>
              <a:rPr lang="en-US" sz="5000" dirty="0">
                <a:solidFill>
                  <a:srgbClr val="7030A0"/>
                </a:solidFill>
                <a:cs typeface="Courier New" pitchFamily="49" charset="0"/>
              </a:rPr>
              <a:t>quared </a:t>
            </a:r>
            <a:r>
              <a:rPr lang="en-US" sz="5000" u="sng" dirty="0">
                <a:solidFill>
                  <a:srgbClr val="7030A0"/>
                </a:solidFill>
                <a:cs typeface="Courier New" pitchFamily="49" charset="0"/>
              </a:rPr>
              <a:t>e</a:t>
            </a:r>
            <a:r>
              <a:rPr lang="en-US" sz="5000" dirty="0">
                <a:solidFill>
                  <a:srgbClr val="7030A0"/>
                </a:solidFill>
                <a:cs typeface="Courier New" pitchFamily="49" charset="0"/>
              </a:rPr>
              <a:t>rror)</a:t>
            </a: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  <a:p>
            <a:pPr>
              <a:buNone/>
            </a:pPr>
            <a:endParaRPr lang="en-US" sz="45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“Explained”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SSD means “sum of squared deviations”</a:t>
            </a:r>
          </a:p>
          <a:p>
            <a:pPr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As the SSD of the model go to 0, R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goes to 1. This is why R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is referred to as the percentage of variance explained.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752600"/>
          <a:ext cx="431390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3" imgW="1714320" imgH="393480" progId="Equation.3">
                  <p:embed/>
                </p:oleObj>
              </mc:Choice>
              <mc:Fallback>
                <p:oleObj name="Equation" r:id="rId3" imgW="171432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31390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Example…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6082" r="14296"/>
          <a:stretch>
            <a:fillRect/>
          </a:stretch>
        </p:blipFill>
        <p:spPr bwMode="auto">
          <a:xfrm>
            <a:off x="384048" y="1444752"/>
            <a:ext cx="487161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62600" y="1752600"/>
            <a:ext cx="3581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SS null residuals = 5923</a:t>
            </a:r>
          </a:p>
          <a:p>
            <a:r>
              <a:rPr lang="en-US" sz="2400" dirty="0">
                <a:solidFill>
                  <a:schemeClr val="tx2"/>
                </a:solidFill>
              </a:rPr>
              <a:t>SS model residuals = 4637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R2 = (5923-4637)/5923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= .217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That is, a measure of the agricultural focus of the economy accounts for about 22% of the variance in income inequality.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and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correlation coefficient is Pearson’s </a:t>
            </a:r>
            <a:r>
              <a:rPr lang="en-US" i="1" dirty="0"/>
              <a:t>r</a:t>
            </a:r>
            <a:r>
              <a:rPr lang="en-US" dirty="0"/>
              <a:t>, which is just          , with the sign appropriate to the direction of the relationship. (So it can range from -1 to 1.)</a:t>
            </a:r>
          </a:p>
          <a:p>
            <a:r>
              <a:rPr lang="en-US" dirty="0"/>
              <a:t>A correlation matrix is usually presented in papers to give a sense of the relationships between the variables.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53000" y="2057400"/>
          <a:ext cx="838200" cy="61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3" imgW="330120" imgH="241200" progId="Equation.3">
                  <p:embed/>
                </p:oleObj>
              </mc:Choice>
              <mc:Fallback>
                <p:oleObj name="Equation" r:id="rId3" imgW="330120" imgH="241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838200" cy="612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84637"/>
            <a:ext cx="8229600" cy="208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One problem is that these correlations, like OLS, assume continuous variables that are normally distributed. When variables are binary, ordinal, and/or quite skewed, the value of </a:t>
            </a:r>
            <a:r>
              <a:rPr lang="en-US" sz="2800" i="1" dirty="0"/>
              <a:t>r</a:t>
            </a:r>
            <a:r>
              <a:rPr lang="en-US" sz="2800" dirty="0"/>
              <a:t> is biased toward 0.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26356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Find </a:t>
            </a:r>
            <a:br>
              <a:rPr lang="en-US" dirty="0"/>
            </a:br>
            <a:r>
              <a:rPr lang="en-US" dirty="0"/>
              <a:t>the Least Squares Line?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508760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How do we solve this?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12 = 3b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chemeClr val="accent2"/>
                </a:solidFill>
              </a:rPr>
              <a:t>We want to get the unknown on one side of the equation by itself. Just keep that in mind for the rest of the class. It </a:t>
            </a:r>
            <a:r>
              <a:rPr lang="en-US" i="1" dirty="0">
                <a:solidFill>
                  <a:schemeClr val="accent2"/>
                </a:solidFill>
              </a:rPr>
              <a:t>may</a:t>
            </a:r>
            <a:r>
              <a:rPr lang="en-US" dirty="0">
                <a:solidFill>
                  <a:schemeClr val="accent2"/>
                </a:solidFill>
              </a:rPr>
              <a:t> help make sense of what you’re about to see!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A rectangular table of numbers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1613" y="2590800"/>
          <a:ext cx="38512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4" imgW="1650960" imgH="914400" progId="Equation.3">
                  <p:embed/>
                </p:oleObj>
              </mc:Choice>
              <mc:Fallback>
                <p:oleObj name="Equation" r:id="rId4" imgW="1650960" imgH="914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2590800"/>
                        <a:ext cx="385127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2743200"/>
          <a:ext cx="143743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6" imgW="609480" imgH="711000" progId="Equation.3">
                  <p:embed/>
                </p:oleObj>
              </mc:Choice>
              <mc:Fallback>
                <p:oleObj name="Equation" r:id="rId6" imgW="60948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1437439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/>
          </p:nvPr>
        </p:nvGraphicFramePr>
        <p:xfrm>
          <a:off x="6110288" y="3322638"/>
          <a:ext cx="26495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8" imgW="1079280" imgH="291960" progId="Equation.3">
                  <p:embed/>
                </p:oleObj>
              </mc:Choice>
              <mc:Fallback>
                <p:oleObj name="Equation" r:id="rId8" imgW="1079280" imgH="29196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3322638"/>
                        <a:ext cx="2649537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800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4719562"/>
            <a:ext cx="2286000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column</a:t>
            </a:r>
          </a:p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4719562"/>
            <a:ext cx="2286000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row</a:t>
            </a:r>
          </a:p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vector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in Terms of E(y)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2575" y="2971800"/>
          <a:ext cx="76644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781000" imgH="685800" progId="Equation.3">
                  <p:embed/>
                </p:oleObj>
              </mc:Choice>
              <mc:Fallback>
                <p:oleObj name="Equation" r:id="rId3" imgW="278100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71800"/>
                        <a:ext cx="7664450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1822784"/>
          <a:ext cx="3048000" cy="60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028520" imgH="203040" progId="Equation.3">
                  <p:embed/>
                </p:oleObj>
              </mc:Choice>
              <mc:Fallback>
                <p:oleObj name="Equation" r:id="rId5" imgW="10285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2784"/>
                        <a:ext cx="3048000" cy="601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124200" y="3352800"/>
            <a:ext cx="4572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2438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we’re going to start using this to prepare you for later…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4343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the ~ means “is distributed…”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Scalars to Matrices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01197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48200" y="1828800"/>
          <a:ext cx="4089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4" imgW="1333440" imgH="1143000" progId="Equation.3">
                  <p:embed/>
                </p:oleObj>
              </mc:Choice>
              <mc:Fallback>
                <p:oleObj name="Equation" r:id="rId4" imgW="1333440" imgH="1143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408940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86293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sz="3200" baseline="-25000" dirty="0" err="1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(epsilon) stands for “error” or the residual for that case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Scalars to Matrices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57200" y="1371600"/>
          <a:ext cx="4891088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4" imgW="1803240" imgH="1854000" progId="Equation.3">
                  <p:embed/>
                </p:oleObj>
              </mc:Choice>
              <mc:Fallback>
                <p:oleObj name="Equation" r:id="rId4" imgW="1803240" imgH="1854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4891088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457950" y="24384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6" imgW="685800" imgH="203040" progId="Equation.3">
                  <p:embed/>
                </p:oleObj>
              </mc:Choice>
              <mc:Fallback>
                <p:oleObj name="Equation" r:id="rId6" imgW="68580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2438400"/>
                        <a:ext cx="2057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1828800"/>
            <a:ext cx="289560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That is…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191000"/>
            <a:ext cx="236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</a:rPr>
              <a:t>The constant, </a:t>
            </a:r>
            <a:r>
              <a:rPr lang="el-GR" sz="2200" dirty="0">
                <a:solidFill>
                  <a:schemeClr val="accent2"/>
                </a:solidFill>
              </a:rPr>
              <a:t>β</a:t>
            </a:r>
            <a:r>
              <a:rPr lang="en-US" sz="2200" baseline="-25000" dirty="0">
                <a:solidFill>
                  <a:schemeClr val="accent2"/>
                </a:solidFill>
              </a:rPr>
              <a:t>0</a:t>
            </a:r>
            <a:r>
              <a:rPr lang="en-US" sz="2200" dirty="0">
                <a:solidFill>
                  <a:schemeClr val="accent2"/>
                </a:solidFill>
              </a:rPr>
              <a:t>, is multiplied by 1, so that’s why there is a column of 1s.</a:t>
            </a:r>
          </a:p>
        </p:txBody>
      </p:sp>
      <p:sp>
        <p:nvSpPr>
          <p:cNvPr id="21" name="Freeform 20"/>
          <p:cNvSpPr/>
          <p:nvPr/>
        </p:nvSpPr>
        <p:spPr>
          <a:xfrm>
            <a:off x="2400300" y="5722144"/>
            <a:ext cx="5150644" cy="956125"/>
          </a:xfrm>
          <a:custGeom>
            <a:avLst/>
            <a:gdLst>
              <a:gd name="connsiteX0" fmla="*/ 5150644 w 5150644"/>
              <a:gd name="connsiteY0" fmla="*/ 0 h 956125"/>
              <a:gd name="connsiteX1" fmla="*/ 4457700 w 5150644"/>
              <a:gd name="connsiteY1" fmla="*/ 757237 h 956125"/>
              <a:gd name="connsiteX2" fmla="*/ 2571750 w 5150644"/>
              <a:gd name="connsiteY2" fmla="*/ 942975 h 956125"/>
              <a:gd name="connsiteX3" fmla="*/ 0 w 5150644"/>
              <a:gd name="connsiteY3" fmla="*/ 485775 h 956125"/>
              <a:gd name="connsiteX4" fmla="*/ 0 w 5150644"/>
              <a:gd name="connsiteY4" fmla="*/ 485775 h 95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0644" h="956125">
                <a:moveTo>
                  <a:pt x="5150644" y="0"/>
                </a:moveTo>
                <a:cubicBezTo>
                  <a:pt x="5019080" y="300037"/>
                  <a:pt x="4887516" y="600075"/>
                  <a:pt x="4457700" y="757237"/>
                </a:cubicBezTo>
                <a:cubicBezTo>
                  <a:pt x="4027884" y="914400"/>
                  <a:pt x="3314700" y="988219"/>
                  <a:pt x="2571750" y="942975"/>
                </a:cubicBezTo>
                <a:cubicBezTo>
                  <a:pt x="1828800" y="897731"/>
                  <a:pt x="0" y="485775"/>
                  <a:pt x="0" y="485775"/>
                </a:cubicBezTo>
                <a:lnTo>
                  <a:pt x="0" y="485775"/>
                </a:lnTo>
              </a:path>
            </a:pathLst>
          </a:custGeom>
          <a:noFill/>
          <a:ln w="15875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the Errors…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8863" y="1406525"/>
          <a:ext cx="3686175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3" imgW="1358640" imgH="1828800" progId="Equation.3">
                  <p:embed/>
                </p:oleObj>
              </mc:Choice>
              <mc:Fallback>
                <p:oleObj name="Equation" r:id="rId3" imgW="1358640" imgH="1828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406525"/>
                        <a:ext cx="3686175" cy="496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2600" y="1828800"/>
            <a:ext cx="2895600" cy="39703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We assume that the average error will be 0 and that the observations are independent of each other, allowing us to work directly with these matrices.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l-GR" b="1" dirty="0"/>
              <a:t>β</a:t>
            </a:r>
            <a:r>
              <a:rPr lang="en-US" dirty="0"/>
              <a:t> by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Let’s start with the answer and work our way back: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3124200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3048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479613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To be continued…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Basic Steps for Getting </a:t>
            </a:r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Alone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1790700"/>
          <a:ext cx="5186362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3" imgW="1777680" imgH="1371600" progId="Equation.3">
                  <p:embed/>
                </p:oleObj>
              </mc:Choice>
              <mc:Fallback>
                <p:oleObj name="Equation" r:id="rId3" imgW="1777680" imgH="1371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90700"/>
                        <a:ext cx="5186362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1828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starting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2797314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have to multiply </a:t>
            </a:r>
            <a:r>
              <a:rPr lang="en-US" sz="2000" b="1" dirty="0"/>
              <a:t>X</a:t>
            </a:r>
            <a:r>
              <a:rPr lang="en-US" sz="2000" dirty="0"/>
              <a:t> by </a:t>
            </a:r>
            <a:r>
              <a:rPr lang="en-US" sz="2000" b="1" dirty="0"/>
              <a:t>X’</a:t>
            </a:r>
            <a:r>
              <a:rPr lang="en-US" sz="2000" dirty="0"/>
              <a:t> to make a square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36295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now that we have the square matrix </a:t>
            </a:r>
            <a:r>
              <a:rPr lang="en-US" sz="2000" b="1" dirty="0"/>
              <a:t>X’X</a:t>
            </a:r>
            <a:r>
              <a:rPr lang="en-US" sz="2000" dirty="0"/>
              <a:t>, we can get rid of it by multiplying by its inverse: </a:t>
            </a:r>
            <a:r>
              <a:rPr lang="en-US" sz="2000" b="1" dirty="0"/>
              <a:t>(X’X)</a:t>
            </a:r>
            <a:r>
              <a:rPr lang="en-US" sz="2000" b="1" baseline="300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244564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(X’X)</a:t>
            </a:r>
            <a:r>
              <a:rPr lang="en-US" sz="2200" b="1" baseline="30000" dirty="0"/>
              <a:t>-1</a:t>
            </a:r>
            <a:r>
              <a:rPr lang="en-US" sz="2200" b="1" dirty="0"/>
              <a:t>X’X</a:t>
            </a:r>
            <a:r>
              <a:rPr lang="en-US" sz="2200" dirty="0"/>
              <a:t> cancels from the right side, leaving </a:t>
            </a:r>
            <a:r>
              <a:rPr lang="en-US" sz="2200" b="1" dirty="0"/>
              <a:t>b </a:t>
            </a:r>
            <a:r>
              <a:rPr lang="en-US" sz="2200" dirty="0"/>
              <a:t>by itself!</a:t>
            </a:r>
            <a:endParaRPr lang="en-US" sz="22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Notation</a:t>
            </a:r>
          </a:p>
        </p:txBody>
      </p:sp>
      <p:graphicFrame>
        <p:nvGraphicFramePr>
          <p:cNvPr id="24578" name="Content Placeholder 3"/>
          <p:cNvGraphicFramePr>
            <a:graphicFrameLocks noChangeAspect="1"/>
          </p:cNvGraphicFramePr>
          <p:nvPr/>
        </p:nvGraphicFramePr>
        <p:xfrm>
          <a:off x="1060450" y="1828800"/>
          <a:ext cx="6989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2781000" imgH="939600" progId="Equation.3">
                  <p:embed/>
                </p:oleObj>
              </mc:Choice>
              <mc:Fallback>
                <p:oleObj name="Equation" r:id="rId3" imgW="2781000" imgH="9396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828800"/>
                        <a:ext cx="6989763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41148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Thick letters are </a:t>
            </a:r>
            <a:r>
              <a:rPr lang="en-US" sz="2400" b="1" dirty="0">
                <a:solidFill>
                  <a:schemeClr val="accent2"/>
                </a:solidFill>
              </a:rPr>
              <a:t>matrix notation</a:t>
            </a:r>
            <a:r>
              <a:rPr lang="en-US" sz="2400" dirty="0">
                <a:solidFill>
                  <a:schemeClr val="accent2"/>
                </a:solidFill>
              </a:rPr>
              <a:t>. We’ll talk about this more at the end of the semester. For now, just know that it means “the equation of the linear predictor.”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side of the equation is linear and the left side of the equation is a functional transformation (here, the </a:t>
            </a:r>
            <a:r>
              <a:rPr lang="en-US" dirty="0" err="1"/>
              <a:t>logit</a:t>
            </a:r>
            <a:r>
              <a:rPr lang="en-US" dirty="0"/>
              <a:t>) of E(</a:t>
            </a:r>
            <a:r>
              <a:rPr lang="en-US" i="1" dirty="0"/>
              <a:t>y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Getting from E(</a:t>
            </a:r>
            <a:r>
              <a:rPr lang="en-US" i="1" dirty="0"/>
              <a:t>y</a:t>
            </a:r>
            <a:r>
              <a:rPr lang="en-US" dirty="0"/>
              <a:t>) to the </a:t>
            </a:r>
            <a:r>
              <a:rPr lang="en-US" dirty="0" err="1"/>
              <a:t>logit</a:t>
            </a:r>
            <a:r>
              <a:rPr lang="en-US" dirty="0"/>
              <a:t> model requires two things:</a:t>
            </a:r>
          </a:p>
          <a:p>
            <a:pPr lvl="1"/>
            <a:r>
              <a:rPr lang="en-US" dirty="0"/>
              <a:t>The right function of E(y)</a:t>
            </a:r>
          </a:p>
          <a:p>
            <a:pPr lvl="1"/>
            <a:r>
              <a:rPr lang="en-US" dirty="0"/>
              <a:t>The right distributional assumption about 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	More generally, we have…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6626" name="Content Placeholder 3"/>
          <p:cNvGraphicFramePr>
            <a:graphicFrameLocks noChangeAspect="1"/>
          </p:cNvGraphicFramePr>
          <p:nvPr/>
        </p:nvGraphicFramePr>
        <p:xfrm>
          <a:off x="2609850" y="2438400"/>
          <a:ext cx="3638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1447560" imgH="203040" progId="Equation.3">
                  <p:embed/>
                </p:oleObj>
              </mc:Choice>
              <mc:Fallback>
                <p:oleObj name="Equation" r:id="rId3" imgW="1447560" imgH="2030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438400"/>
                        <a:ext cx="36385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124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Where…</a:t>
            </a:r>
          </a:p>
          <a:p>
            <a:r>
              <a:rPr lang="en-US" sz="2800" dirty="0"/>
              <a:t>g() is a </a:t>
            </a:r>
            <a:r>
              <a:rPr lang="en-US" sz="2800" u="sng" dirty="0"/>
              <a:t>link function</a:t>
            </a:r>
            <a:r>
              <a:rPr lang="en-US" sz="2800" dirty="0"/>
              <a:t>		</a:t>
            </a:r>
            <a:r>
              <a:rPr lang="en-US" sz="2400" dirty="0"/>
              <a:t>(e.g., </a:t>
            </a:r>
            <a:r>
              <a:rPr lang="en-US" sz="2400" dirty="0" err="1"/>
              <a:t>logit</a:t>
            </a:r>
            <a:r>
              <a:rPr lang="en-US" sz="2400" dirty="0"/>
              <a:t>)</a:t>
            </a:r>
            <a:endParaRPr lang="en-US" sz="2800" u="sng" dirty="0"/>
          </a:p>
          <a:p>
            <a:r>
              <a:rPr lang="en-US" sz="2800" i="1" dirty="0"/>
              <a:t>F</a:t>
            </a:r>
            <a:r>
              <a:rPr lang="en-US" sz="2800" dirty="0"/>
              <a:t> is a </a:t>
            </a:r>
            <a:r>
              <a:rPr lang="en-US" sz="2800" u="sng" dirty="0"/>
              <a:t>distributional family</a:t>
            </a:r>
            <a:r>
              <a:rPr lang="en-US" sz="2800" dirty="0"/>
              <a:t>	</a:t>
            </a:r>
            <a:r>
              <a:rPr lang="en-US" sz="2400" dirty="0"/>
              <a:t>(e.g., binomial)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49530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Picking different link function and distributional families gives us a wide range of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General Linear Models</a:t>
            </a:r>
          </a:p>
        </p:txBody>
      </p:sp>
      <p:graphicFrame>
        <p:nvGraphicFramePr>
          <p:cNvPr id="27650" name="Content Placeholder 3"/>
          <p:cNvGraphicFramePr>
            <a:graphicFrameLocks noChangeAspect="1"/>
          </p:cNvGraphicFramePr>
          <p:nvPr/>
        </p:nvGraphicFramePr>
        <p:xfrm>
          <a:off x="381000" y="1864043"/>
          <a:ext cx="6248400" cy="157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2616120" imgH="660240" progId="Equation.3">
                  <p:embed/>
                </p:oleObj>
              </mc:Choice>
              <mc:Fallback>
                <p:oleObj name="Equation" r:id="rId3" imgW="2616120" imgH="6602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64043"/>
                        <a:ext cx="6248400" cy="1579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182880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tx2"/>
                </a:solidFill>
              </a:rPr>
              <a:t>logit</a:t>
            </a:r>
            <a:r>
              <a:rPr lang="en-US" sz="2600" dirty="0">
                <a:solidFill>
                  <a:schemeClr val="tx2"/>
                </a:solidFill>
              </a:rPr>
              <a:t>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36220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Poisson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89560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NB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Needed Detour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What </a:t>
            </a:r>
            <a:r>
              <a:rPr lang="en-US" i="1" dirty="0"/>
              <a:t>exactly</a:t>
            </a:r>
            <a:r>
              <a:rPr lang="en-US" dirty="0"/>
              <a:t> is the “linear predictor” (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l-GR" b="1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dirty="0"/>
              <a:t>)?</a:t>
            </a:r>
          </a:p>
          <a:p>
            <a:pPr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>
                <a:solidFill>
                  <a:schemeClr val="accent2"/>
                </a:solidFill>
              </a:rPr>
              <a:t>It is the </a:t>
            </a:r>
            <a:r>
              <a:rPr lang="en-US" sz="2800" u="sng" dirty="0">
                <a:solidFill>
                  <a:schemeClr val="accent2"/>
                </a:solidFill>
              </a:rPr>
              <a:t>linear</a:t>
            </a:r>
            <a:r>
              <a:rPr lang="en-US" sz="2800" dirty="0">
                <a:solidFill>
                  <a:schemeClr val="accent2"/>
                </a:solidFill>
              </a:rPr>
              <a:t> part of the model that contains the coefficients (</a:t>
            </a:r>
            <a:r>
              <a:rPr lang="el-GR" sz="2800" dirty="0">
                <a:solidFill>
                  <a:schemeClr val="accent2"/>
                </a:solidFill>
              </a:rPr>
              <a:t>β</a:t>
            </a:r>
            <a:r>
              <a:rPr lang="en-US" sz="2800" dirty="0">
                <a:solidFill>
                  <a:schemeClr val="accent2"/>
                </a:solidFill>
              </a:rPr>
              <a:t>-coefficients) and the </a:t>
            </a:r>
            <a:r>
              <a:rPr lang="en-US" sz="2800" u="sng" dirty="0">
                <a:solidFill>
                  <a:schemeClr val="accent2"/>
                </a:solidFill>
              </a:rPr>
              <a:t>predictors</a:t>
            </a:r>
            <a:r>
              <a:rPr lang="en-US" sz="2800" dirty="0">
                <a:solidFill>
                  <a:schemeClr val="accent2"/>
                </a:solidFill>
              </a:rPr>
              <a:t> (the x-variables)</a:t>
            </a:r>
            <a:endParaRPr lang="en-US" sz="2800" u="sng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For each case, its </a:t>
            </a:r>
            <a:r>
              <a:rPr lang="en-US" sz="2400" u="sng" dirty="0">
                <a:solidFill>
                  <a:schemeClr val="accent1"/>
                </a:solidFill>
              </a:rPr>
              <a:t>linear prediction</a:t>
            </a:r>
            <a:r>
              <a:rPr lang="en-US" sz="2400" dirty="0">
                <a:solidFill>
                  <a:schemeClr val="accent1"/>
                </a:solidFill>
              </a:rPr>
              <a:t> is simply the sum of all the model coefficients multiplied by their respective values of the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3438</Words>
  <Application>Microsoft Office PowerPoint</Application>
  <PresentationFormat>On-screen Show (4:3)</PresentationFormat>
  <Paragraphs>519</Paragraphs>
  <Slides>44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Office Theme</vt:lpstr>
      <vt:lpstr>Equation</vt:lpstr>
      <vt:lpstr>Last Time</vt:lpstr>
      <vt:lpstr>Today</vt:lpstr>
      <vt:lpstr>Review:  Expected Values</vt:lpstr>
      <vt:lpstr>Logistic Regression in Terms of E(y)</vt:lpstr>
      <vt:lpstr>New Notation</vt:lpstr>
      <vt:lpstr>Breaking it Down</vt:lpstr>
      <vt:lpstr>The General Linear Model</vt:lpstr>
      <vt:lpstr>Examples of General Linear Models</vt:lpstr>
      <vt:lpstr>A Needed Detour</vt:lpstr>
      <vt:lpstr>Examples</vt:lpstr>
      <vt:lpstr>Exercises</vt:lpstr>
      <vt:lpstr>3) Fill in the blanks</vt:lpstr>
      <vt:lpstr>3) Fill in the blanks (be sure you know how!)</vt:lpstr>
      <vt:lpstr>Today</vt:lpstr>
      <vt:lpstr>Review: Normal Distribution</vt:lpstr>
      <vt:lpstr>A Simple Example</vt:lpstr>
      <vt:lpstr>Estimate this model</vt:lpstr>
      <vt:lpstr>This gets more complicated… What is the relationship here?</vt:lpstr>
      <vt:lpstr>How do we get this line?</vt:lpstr>
      <vt:lpstr>Why not these lines?</vt:lpstr>
      <vt:lpstr>Method of  Ordinary Least Squares (OLS)</vt:lpstr>
      <vt:lpstr>In Stata</vt:lpstr>
      <vt:lpstr>Visualizing the  Standard Error of the Estimates</vt:lpstr>
      <vt:lpstr>Two Things to Know</vt:lpstr>
      <vt:lpstr>What About the Variance?</vt:lpstr>
      <vt:lpstr>Visualizing Constant Variance  (a.k.a. homoscedasticity)</vt:lpstr>
      <vt:lpstr>Visualizing Inconstant Variance  (a.k.a. heteroscedasticity)</vt:lpstr>
      <vt:lpstr>Next up…</vt:lpstr>
      <vt:lpstr>Null Model in OLS</vt:lpstr>
      <vt:lpstr>The Fitted Model</vt:lpstr>
      <vt:lpstr>Testing vs. the Null</vt:lpstr>
      <vt:lpstr>Walking Through the Output</vt:lpstr>
      <vt:lpstr>Variance “Explained”</vt:lpstr>
      <vt:lpstr>Example…</vt:lpstr>
      <vt:lpstr>R2 and Correlation</vt:lpstr>
      <vt:lpstr>Example Correlation Matrix</vt:lpstr>
      <vt:lpstr>How Do We Find  the Least Squares Line?</vt:lpstr>
      <vt:lpstr>An Analogy</vt:lpstr>
      <vt:lpstr>What is a Matrix?</vt:lpstr>
      <vt:lpstr>From Scalars to Matrices</vt:lpstr>
      <vt:lpstr>From Scalars to Matrices</vt:lpstr>
      <vt:lpstr>Getting Rid of the Errors…</vt:lpstr>
      <vt:lpstr>Getting β by Itself</vt:lpstr>
      <vt:lpstr>Basic Steps for Getting b Alone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840</cp:revision>
  <dcterms:created xsi:type="dcterms:W3CDTF">2010-08-28T00:25:59Z</dcterms:created>
  <dcterms:modified xsi:type="dcterms:W3CDTF">2023-11-14T14:48:21Z</dcterms:modified>
</cp:coreProperties>
</file>