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4" r:id="rId2"/>
    <p:sldId id="289" r:id="rId3"/>
    <p:sldId id="290" r:id="rId4"/>
    <p:sldId id="292" r:id="rId5"/>
    <p:sldId id="293" r:id="rId6"/>
    <p:sldId id="294" r:id="rId7"/>
    <p:sldId id="295" r:id="rId8"/>
    <p:sldId id="296" r:id="rId9"/>
    <p:sldId id="297" r:id="rId10"/>
    <p:sldId id="300" r:id="rId11"/>
    <p:sldId id="301" r:id="rId12"/>
    <p:sldId id="303" r:id="rId13"/>
    <p:sldId id="305" r:id="rId14"/>
    <p:sldId id="302" r:id="rId15"/>
    <p:sldId id="317" r:id="rId16"/>
    <p:sldId id="304" r:id="rId17"/>
    <p:sldId id="322" r:id="rId18"/>
    <p:sldId id="306" r:id="rId19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6" y="1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b9366856dd56b0eb" providerId="LiveId" clId="{B76AD683-1E18-4003-A135-CEF248AF3C5E}"/>
    <pc:docChg chg="delSld">
      <pc:chgData name="" userId="b9366856dd56b0eb" providerId="LiveId" clId="{B76AD683-1E18-4003-A135-CEF248AF3C5E}" dt="2023-10-24T13:20:10.322" v="1" actId="2696"/>
      <pc:docMkLst>
        <pc:docMk/>
      </pc:docMkLst>
      <pc:sldChg chg="del">
        <pc:chgData name="" userId="b9366856dd56b0eb" providerId="LiveId" clId="{B76AD683-1E18-4003-A135-CEF248AF3C5E}" dt="2023-10-24T13:19:38.426" v="0" actId="2696"/>
        <pc:sldMkLst>
          <pc:docMk/>
          <pc:sldMk cId="0" sldId="256"/>
        </pc:sldMkLst>
      </pc:sldChg>
      <pc:sldChg chg="del">
        <pc:chgData name="" userId="b9366856dd56b0eb" providerId="LiveId" clId="{B76AD683-1E18-4003-A135-CEF248AF3C5E}" dt="2023-10-24T13:20:10.322" v="1" actId="2696"/>
        <pc:sldMkLst>
          <pc:docMk/>
          <pc:sldMk cId="0" sldId="29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Rejected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GRE = 0 and Letters = 0</c:v>
                </c:pt>
                <c:pt idx="1">
                  <c:v>GRE = 1 and Letters = 0</c:v>
                </c:pt>
                <c:pt idx="2">
                  <c:v>GRE = 0 and Letters = 1</c:v>
                </c:pt>
                <c:pt idx="3">
                  <c:v>GRE = 1 and Letters =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0.9767441860465117</c:v>
                </c:pt>
                <c:pt idx="1">
                  <c:v>0.78571428571428559</c:v>
                </c:pt>
                <c:pt idx="2">
                  <c:v>0.87254901960784415</c:v>
                </c:pt>
                <c:pt idx="3">
                  <c:v>0.57142857142857251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8E-4DC3-B78D-1A55AC91D2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Accepted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GRE = 0 and Letters = 0</c:v>
                </c:pt>
                <c:pt idx="1">
                  <c:v>GRE = 1 and Letters = 0</c:v>
                </c:pt>
                <c:pt idx="2">
                  <c:v>GRE = 0 and Letters = 1</c:v>
                </c:pt>
                <c:pt idx="3">
                  <c:v>GRE = 1 and Letters = 1</c:v>
                </c:pt>
              </c:strCache>
            </c:strRef>
          </c:cat>
          <c:val>
            <c:numRef>
              <c:f>Sheet1!$C$2:$C$5</c:f>
              <c:numCache>
                <c:formatCode>.000</c:formatCode>
                <c:ptCount val="4"/>
                <c:pt idx="0">
                  <c:v>2.3255813953488382E-2</c:v>
                </c:pt>
                <c:pt idx="1">
                  <c:v>0.21428571428571427</c:v>
                </c:pt>
                <c:pt idx="2">
                  <c:v>0.12745098039215691</c:v>
                </c:pt>
                <c:pt idx="3">
                  <c:v>0.42857142857142855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8E-4DC3-B78D-1A55AC91D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4633856"/>
        <c:axId val="84684800"/>
      </c:barChart>
      <c:catAx>
        <c:axId val="846338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4684800"/>
        <c:crosses val="autoZero"/>
        <c:auto val="1"/>
        <c:lblAlgn val="ctr"/>
        <c:lblOffset val="100"/>
        <c:noMultiLvlLbl val="0"/>
      </c:catAx>
      <c:valAx>
        <c:axId val="84684800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463385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C1E134-15CF-44D9-B7A8-34771D15D2F8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944BEB7-07BC-4492-902E-8638109C9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3D3C03-ADA4-433D-B4FC-97DB8D2AACF1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66D87DC-7D3A-4EF1-923A-211CCE0C1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B8E8-1354-4B37-A7A2-AC17240CFF37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Binary = </a:t>
            </a:r>
            <a:r>
              <a:rPr lang="en-US" dirty="0" err="1"/>
              <a:t>Polytomous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Using a 3-valued (or greater) explanatory variable is not much different: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28194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     admitted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Verbal GRE |        no        yes |     Total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&lt;600 |       159          3 |       162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600-690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       99         14 |       113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700+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       36         20 |        56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294         37 |       331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51816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943600"/>
            <a:ext cx="76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800" dirty="0">
                <a:solidFill>
                  <a:schemeClr val="accent4"/>
                </a:solidFill>
                <a:latin typeface="Cambria Math" pitchFamily="18" charset="0"/>
                <a:ea typeface="Cambria Math" pitchFamily="18" charset="0"/>
              </a:rPr>
              <a:t>medium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800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high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binary = binary +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0772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|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High GRE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US" sz="16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High Letters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| </a:t>
            </a:r>
            <a:r>
              <a:rPr lang="en-US" sz="1600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---- 0 ---    ---- 1 ---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admitted |    </a:t>
            </a:r>
            <a:r>
              <a:rPr lang="en-US" sz="16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0     1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dirty="0">
                <a:solidFill>
                  <a:schemeClr val="accent3"/>
                </a:solidFill>
                <a:latin typeface="Courier New" pitchFamily="49" charset="0"/>
                <a:cs typeface="Courier New" pitchFamily="49" charset="0"/>
              </a:rPr>
              <a:t>0     1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----------+-------------------------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no |  126    89      11    16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yes |    3    13       3    12</a:t>
            </a:r>
          </a:p>
          <a:p>
            <a:pPr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------------------------------------</a:t>
            </a:r>
          </a:p>
          <a:p>
            <a:pPr marL="0" indent="0">
              <a:buNone/>
            </a:pPr>
            <a:r>
              <a:rPr lang="en-US" sz="2800" dirty="0">
                <a:cs typeface="Courier New" pitchFamily="49" charset="0"/>
              </a:rPr>
              <a:t>With 2 predictors, possible causes at work are: (1) </a:t>
            </a:r>
            <a:r>
              <a:rPr lang="en-US" sz="2800" dirty="0">
                <a:solidFill>
                  <a:schemeClr val="accent1"/>
                </a:solidFill>
                <a:cs typeface="Courier New" pitchFamily="49" charset="0"/>
              </a:rPr>
              <a:t>GRE</a:t>
            </a:r>
            <a:r>
              <a:rPr lang="en-US" sz="2800" dirty="0">
                <a:cs typeface="Courier New" pitchFamily="49" charset="0"/>
              </a:rPr>
              <a:t>, (2) </a:t>
            </a:r>
            <a:r>
              <a:rPr lang="en-US" sz="2800" dirty="0">
                <a:solidFill>
                  <a:schemeClr val="accent3"/>
                </a:solidFill>
                <a:cs typeface="Courier New" pitchFamily="49" charset="0"/>
              </a:rPr>
              <a:t>letters</a:t>
            </a:r>
            <a:r>
              <a:rPr lang="en-US" sz="2800" dirty="0">
                <a:cs typeface="Courier New" pitchFamily="49" charset="0"/>
              </a:rPr>
              <a:t>, (3) </a:t>
            </a:r>
            <a:r>
              <a:rPr lang="en-US" sz="2800" dirty="0">
                <a:solidFill>
                  <a:schemeClr val="accent6"/>
                </a:solidFill>
                <a:cs typeface="Courier New" pitchFamily="49" charset="0"/>
              </a:rPr>
              <a:t>any “synergy” (+/-) between them</a:t>
            </a:r>
            <a:r>
              <a:rPr lang="en-US" sz="2800" dirty="0">
                <a:cs typeface="Courier New" pitchFamily="49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Cambria Math" pitchFamily="18" charset="0"/>
              <a:ea typeface="Cambria Math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(admission) =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800" baseline="-250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800" baseline="-25000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800" baseline="-25000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800" baseline="-25000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2</a:t>
            </a:r>
          </a:p>
          <a:p>
            <a:pPr marL="0" indent="0">
              <a:buNone/>
            </a:pPr>
            <a:endParaRPr lang="en-US" sz="2800" dirty="0">
              <a:cs typeface="Courier New" pitchFamily="49" charset="0"/>
            </a:endParaRPr>
          </a:p>
          <a:p>
            <a:pPr marL="0" indent="0">
              <a:buNone/>
            </a:pPr>
            <a:endParaRPr lang="en-US" sz="2800" dirty="0"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cs typeface="Courier New" pitchFamily="49" charset="0"/>
            </a:endParaRPr>
          </a:p>
          <a:p>
            <a:pPr>
              <a:buNone/>
            </a:pP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15240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cs typeface="Courier New" pitchFamily="49" charset="0"/>
              </a:rPr>
              <a:t>High GRE</a:t>
            </a:r>
            <a:r>
              <a:rPr lang="en-US" dirty="0">
                <a:cs typeface="Courier New" pitchFamily="49" charset="0"/>
              </a:rPr>
              <a:t> = average GRE </a:t>
            </a:r>
            <a:r>
              <a:rPr lang="en-US" dirty="0" err="1">
                <a:cs typeface="Courier New" pitchFamily="49" charset="0"/>
              </a:rPr>
              <a:t>pctile</a:t>
            </a:r>
            <a:r>
              <a:rPr lang="en-US" dirty="0">
                <a:cs typeface="Courier New" pitchFamily="49" charset="0"/>
              </a:rPr>
              <a:t> &gt; 75 (in the sample)</a:t>
            </a:r>
          </a:p>
          <a:p>
            <a:pPr algn="ctr"/>
            <a:endParaRPr lang="en-US" u="sng" dirty="0">
              <a:cs typeface="Courier New" pitchFamily="49" charset="0"/>
            </a:endParaRPr>
          </a:p>
          <a:p>
            <a:pPr algn="ctr"/>
            <a:r>
              <a:rPr lang="en-US" u="sng" dirty="0">
                <a:cs typeface="Courier New" pitchFamily="49" charset="0"/>
              </a:rPr>
              <a:t>High Letters</a:t>
            </a:r>
            <a:r>
              <a:rPr lang="en-US" dirty="0">
                <a:cs typeface="Courier New" pitchFamily="49" charset="0"/>
              </a:rPr>
              <a:t> = average rating &gt; 6 (6 = “top 5%”)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72200" y="5257800"/>
            <a:ext cx="1066800" cy="4572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57150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This is called an “interaction term”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the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371600"/>
          <a:ext cx="8229601" cy="2945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7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90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1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0365">
                <a:tc>
                  <a:txBody>
                    <a:bodyPr/>
                    <a:lstStyle/>
                    <a:p>
                      <a:r>
                        <a:rPr lang="en-US" dirty="0"/>
                        <a:t>High GRE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Letters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log(</a:t>
                      </a:r>
                      <a:r>
                        <a:rPr lang="en-US" dirty="0" err="1"/>
                        <a:t>n</a:t>
                      </a:r>
                      <a:r>
                        <a:rPr lang="en-US" baseline="-25000" dirty="0" err="1"/>
                        <a:t>yes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n</a:t>
                      </a:r>
                      <a:r>
                        <a:rPr lang="en-US" baseline="-25000" dirty="0" err="1"/>
                        <a:t>no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3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-3.738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α</a:t>
                      </a:r>
                      <a:endParaRPr lang="en-US" sz="2400" i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3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-1.299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α</a:t>
                      </a:r>
                      <a:r>
                        <a:rPr lang="en-US" sz="2400" i="0" dirty="0">
                          <a:latin typeface="Cambria Math" pitchFamily="18" charset="0"/>
                          <a:ea typeface="Cambria Math" pitchFamily="18" charset="0"/>
                        </a:rPr>
                        <a:t> + </a:t>
                      </a: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β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3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-1.924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α</a:t>
                      </a:r>
                      <a:r>
                        <a:rPr lang="en-US" sz="2400" i="0" dirty="0">
                          <a:latin typeface="Cambria Math" pitchFamily="18" charset="0"/>
                          <a:ea typeface="Cambria Math" pitchFamily="18" charset="0"/>
                        </a:rPr>
                        <a:t> + </a:t>
                      </a: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β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3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-.288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α</a:t>
                      </a:r>
                      <a:r>
                        <a:rPr lang="en-US" sz="2400" i="0" dirty="0">
                          <a:latin typeface="Cambria Math" pitchFamily="18" charset="0"/>
                          <a:ea typeface="Cambria Math" pitchFamily="18" charset="0"/>
                        </a:rPr>
                        <a:t> + </a:t>
                      </a: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β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1</a:t>
                      </a:r>
                      <a:r>
                        <a:rPr lang="en-US" sz="2400" i="0" baseline="0" dirty="0">
                          <a:latin typeface="Cambria Math" pitchFamily="18" charset="0"/>
                          <a:ea typeface="Cambria Math" pitchFamily="18" charset="0"/>
                        </a:rPr>
                        <a:t> </a:t>
                      </a:r>
                      <a:r>
                        <a:rPr lang="en-US" sz="2400" i="0" dirty="0">
                          <a:latin typeface="Cambria Math" pitchFamily="18" charset="0"/>
                          <a:ea typeface="Cambria Math" pitchFamily="18" charset="0"/>
                        </a:rPr>
                        <a:t>+ </a:t>
                      </a: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β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r>
                        <a:rPr lang="en-US" sz="2400" i="0" dirty="0">
                          <a:latin typeface="Cambria Math" pitchFamily="18" charset="0"/>
                          <a:ea typeface="Cambria Math" pitchFamily="18" charset="0"/>
                        </a:rPr>
                        <a:t> + </a:t>
                      </a:r>
                      <a:r>
                        <a:rPr lang="el-GR" sz="2400" i="0" dirty="0">
                          <a:latin typeface="Cambria Math" pitchFamily="18" charset="0"/>
                          <a:ea typeface="Cambria Math" pitchFamily="18" charset="0"/>
                        </a:rPr>
                        <a:t>β</a:t>
                      </a:r>
                      <a:r>
                        <a:rPr lang="en-US" sz="2400" i="0" baseline="-25000" dirty="0">
                          <a:latin typeface="Cambria Math" pitchFamily="18" charset="0"/>
                          <a:ea typeface="Cambria Math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572000"/>
            <a:ext cx="7315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(admission) =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Letters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Letters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= _______	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	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-3.738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18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2.438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1.814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5879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-.802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352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		</a:t>
            </a:r>
            <a:r>
              <a:rPr lang="en-US" sz="2400" dirty="0">
                <a:ea typeface="Cambria Math" pitchFamily="18" charset="0"/>
              </a:rPr>
              <a:t>When all x=0, the probability of admission is very low</a:t>
            </a:r>
          </a:p>
          <a:p>
            <a:pPr>
              <a:buNone/>
            </a:pP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		</a:t>
            </a:r>
            <a:r>
              <a:rPr lang="en-US" sz="2400" dirty="0">
                <a:ea typeface="Cambria Math" pitchFamily="18" charset="0"/>
              </a:rPr>
              <a:t>High GRE scores alone increase odds by 11.5 times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		</a:t>
            </a:r>
            <a:r>
              <a:rPr lang="en-US" sz="2400" dirty="0">
                <a:ea typeface="Cambria Math" pitchFamily="18" charset="0"/>
              </a:rPr>
              <a:t>Good letters alone increase odds by 6.1 times</a:t>
            </a:r>
            <a:endParaRPr lang="en-US" sz="2400" baseline="-25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			</a:t>
            </a:r>
          </a:p>
          <a:p>
            <a:pPr>
              <a:buNone/>
            </a:pPr>
            <a:r>
              <a:rPr lang="en-US" sz="2400" dirty="0">
                <a:latin typeface="Calibri" pitchFamily="34" charset="0"/>
                <a:ea typeface="Cambria Math" pitchFamily="18" charset="0"/>
              </a:rPr>
              <a:t>What does </a:t>
            </a:r>
            <a:r>
              <a:rPr lang="el-GR" sz="2400" dirty="0">
                <a:latin typeface="Calibri" pitchFamily="34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libri" pitchFamily="34" charset="0"/>
                <a:ea typeface="Cambria Math" pitchFamily="18" charset="0"/>
              </a:rPr>
              <a:t>3 </a:t>
            </a:r>
            <a:r>
              <a:rPr lang="en-US" sz="2400" dirty="0">
                <a:latin typeface="Calibri" pitchFamily="34" charset="0"/>
                <a:ea typeface="Cambria Math" pitchFamily="18" charset="0"/>
              </a:rPr>
              <a:t>tell us?</a:t>
            </a:r>
            <a:endParaRPr lang="en-US" sz="2400" baseline="-25000" dirty="0">
              <a:latin typeface="Calibri" pitchFamily="34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400" dirty="0">
                <a:latin typeface="Calibri" pitchFamily="34" charset="0"/>
                <a:ea typeface="Cambria Math" pitchFamily="18" charset="0"/>
              </a:rPr>
              <a:t>In conjunction with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libri" pitchFamily="34" charset="0"/>
                <a:ea typeface="Cambria Math" pitchFamily="18" charset="0"/>
              </a:rPr>
              <a:t> and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libri" pitchFamily="34" charset="0"/>
                <a:ea typeface="Cambria Math" pitchFamily="18" charset="0"/>
              </a:rPr>
              <a:t>, we see that the GRE and letters together give you 31.5 times greater odds than having neither </a:t>
            </a:r>
            <a:r>
              <a:rPr lang="en-US" sz="2000" dirty="0">
                <a:latin typeface="Calibri" pitchFamily="34" charset="0"/>
                <a:ea typeface="Cambria Math" pitchFamily="18" charset="0"/>
              </a:rPr>
              <a:t>(exp(</a:t>
            </a:r>
            <a:r>
              <a:rPr lang="en-US" sz="2000" dirty="0">
                <a:solidFill>
                  <a:schemeClr val="accent1"/>
                </a:solidFill>
                <a:latin typeface="Calibri" pitchFamily="34" charset="0"/>
                <a:ea typeface="Cambria Math" pitchFamily="18" charset="0"/>
              </a:rPr>
              <a:t>2.438</a:t>
            </a:r>
            <a:r>
              <a:rPr lang="en-US" sz="2000" dirty="0">
                <a:latin typeface="Calibri" pitchFamily="34" charset="0"/>
                <a:ea typeface="Cambria Math" pitchFamily="18" charset="0"/>
              </a:rPr>
              <a:t> + </a:t>
            </a:r>
            <a:r>
              <a:rPr lang="en-US" sz="2000" dirty="0">
                <a:solidFill>
                  <a:schemeClr val="accent3"/>
                </a:solidFill>
                <a:latin typeface="Calibri" pitchFamily="34" charset="0"/>
                <a:ea typeface="Cambria Math" pitchFamily="18" charset="0"/>
              </a:rPr>
              <a:t>1.814</a:t>
            </a:r>
            <a:r>
              <a:rPr lang="en-US" sz="2000" dirty="0">
                <a:latin typeface="Calibri" pitchFamily="34" charset="0"/>
                <a:ea typeface="Cambria Math" pitchFamily="18" charset="0"/>
              </a:rPr>
              <a:t> − </a:t>
            </a:r>
            <a:r>
              <a:rPr lang="en-US" sz="2000" dirty="0">
                <a:solidFill>
                  <a:schemeClr val="accent6"/>
                </a:solidFill>
                <a:latin typeface="Calibri" pitchFamily="34" charset="0"/>
                <a:ea typeface="Cambria Math" pitchFamily="18" charset="0"/>
              </a:rPr>
              <a:t>.802</a:t>
            </a:r>
            <a:r>
              <a:rPr lang="en-US" sz="2000" dirty="0">
                <a:latin typeface="Calibri" pitchFamily="34" charset="0"/>
                <a:ea typeface="Cambria Math" pitchFamily="18" charset="0"/>
              </a:rPr>
              <a:t>))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76400"/>
            <a:ext cx="7315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(admission) =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Letters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Letters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= _______	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	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-3.738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2.438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1.814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-.802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Tangent:</a:t>
            </a:r>
            <a:br>
              <a:rPr lang="en-US" dirty="0"/>
            </a:br>
            <a:r>
              <a:rPr lang="en-US" dirty="0"/>
              <a:t>Interpreting Interactions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004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Why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 is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 negative? What does that mean?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noProof="0" dirty="0">
                <a:ea typeface="Cambria Math" pitchFamily="18" charset="0"/>
              </a:rPr>
              <a:t>When the coefficient for x1 is positive (+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 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noProof="0" dirty="0">
                <a:ea typeface="Cambria Math" pitchFamily="18" charset="0"/>
              </a:rPr>
              <a:t>) and the coefficient for x2 is positive (+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 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noProof="0" dirty="0">
                <a:ea typeface="Cambria Math" pitchFamily="18" charset="0"/>
              </a:rPr>
              <a:t>) the coefficient for x1x2 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noProof="0" dirty="0">
                <a:ea typeface="Cambria Math" pitchFamily="18" charset="0"/>
              </a:rPr>
              <a:t>) can </a:t>
            </a:r>
            <a:r>
              <a:rPr lang="en-US" sz="2400" i="1" noProof="0" dirty="0">
                <a:ea typeface="Cambria Math" pitchFamily="18" charset="0"/>
              </a:rPr>
              <a:t>sometimes</a:t>
            </a:r>
            <a:r>
              <a:rPr lang="en-US" sz="2400" noProof="0" dirty="0">
                <a:ea typeface="Cambria Math" pitchFamily="18" charset="0"/>
              </a:rPr>
              <a:t> be interpreted thus:</a:t>
            </a:r>
          </a:p>
          <a:p>
            <a:pPr marL="800100" lvl="1" indent="-342900">
              <a:spcBef>
                <a:spcPct val="20000"/>
              </a:spcBef>
            </a:pP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+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 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kumimoji="0" lang="en-US" sz="24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 	synergy </a:t>
            </a:r>
            <a:r>
              <a:rPr kumimoji="0" lang="en-US" sz="20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(more than the sum of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kumimoji="0" lang="en-US" sz="20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+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 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kumimoji="0" lang="en-US" sz="2000" b="0" i="0" u="none" strike="noStrike" kern="120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Cambria Math" pitchFamily="18" charset="0"/>
                <a:cs typeface="+mn-cs"/>
              </a:rPr>
              <a:t>)</a:t>
            </a:r>
            <a:endParaRPr kumimoji="0" lang="en-US" sz="2400" b="0" i="0" u="none" strike="noStrike" kern="1200" cap="none" spc="0" normalizeH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Cambria Math" pitchFamily="18" charset="0"/>
              <a:cs typeface="+mn-cs"/>
            </a:endParaRPr>
          </a:p>
          <a:p>
            <a:pPr marL="800100" lvl="1" indent="-342900">
              <a:spcBef>
                <a:spcPct val="20000"/>
              </a:spcBef>
            </a:pPr>
            <a:r>
              <a:rPr lang="en-US" sz="2400" baseline="0" noProof="0" dirty="0">
                <a:ea typeface="Cambria Math" pitchFamily="18" charset="0"/>
              </a:rPr>
              <a:t>	</a:t>
            </a:r>
            <a:r>
              <a:rPr lang="en-US" sz="2400" baseline="0" noProof="0" dirty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baseline="0" noProof="0" dirty="0">
                <a:ea typeface="Cambria Math" pitchFamily="18" charset="0"/>
              </a:rPr>
              <a:t> 	redundancy </a:t>
            </a:r>
            <a:r>
              <a:rPr lang="en-US" sz="2000" baseline="0" noProof="0" dirty="0">
                <a:ea typeface="Cambria Math" pitchFamily="18" charset="0"/>
              </a:rPr>
              <a:t>(less than the sum of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 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0" noProof="0" dirty="0">
                <a:ea typeface="Cambria Math" pitchFamily="18" charset="0"/>
              </a:rPr>
              <a:t>)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But you have to be careful with non-linear functions like the </a:t>
            </a:r>
            <a:r>
              <a:rPr lang="en-US" sz="2400" dirty="0" err="1">
                <a:solidFill>
                  <a:prstClr val="black"/>
                </a:solidFill>
                <a:ea typeface="Cambria Math" pitchFamily="18" charset="0"/>
              </a:rPr>
              <a:t>logit</a:t>
            </a:r>
            <a:r>
              <a:rPr lang="en-US" sz="2400" dirty="0">
                <a:solidFill>
                  <a:prstClr val="black"/>
                </a:solidFill>
                <a:ea typeface="Cambria Math" pitchFamily="18" charset="0"/>
              </a:rPr>
              <a:t>…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1676400"/>
            <a:ext cx="7315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(admission) =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Letters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Letters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= _______	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		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_______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-3.738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2286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2.438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2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1.814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2667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-.802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Distributions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954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9436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>
                <a:ea typeface="Cambria Math" pitchFamily="18" charset="0"/>
              </a:rPr>
              <a:t>Linear Probability Model Results:</a:t>
            </a:r>
          </a:p>
          <a:p>
            <a:pPr algn="ctr"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Pr(admission) = .023 + .191*</a:t>
            </a:r>
            <a:r>
              <a:rPr lang="en-US" sz="2000" cap="small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.104*</a:t>
            </a:r>
            <a:r>
              <a:rPr lang="en-US" sz="2000" cap="small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Letters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.111*</a:t>
            </a:r>
            <a:r>
              <a:rPr lang="en-US" sz="20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0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Letters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800" y="6248400"/>
            <a:ext cx="2362200" cy="381000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Remember the </a:t>
            </a:r>
            <a:br>
              <a:rPr lang="en-US" dirty="0"/>
            </a:br>
            <a:r>
              <a:rPr lang="en-US" dirty="0"/>
              <a:t>Shape of the </a:t>
            </a:r>
            <a:r>
              <a:rPr lang="en-US" dirty="0" err="1"/>
              <a:t>Logit</a:t>
            </a:r>
            <a:r>
              <a:rPr lang="en-US" dirty="0"/>
              <a:t> Function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0"/>
            <a:ext cx="6662907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Derivative (Slope) of the </a:t>
            </a:r>
            <a:r>
              <a:rPr lang="en-US" sz="3600" dirty="0" err="1"/>
              <a:t>Logit</a:t>
            </a:r>
            <a:r>
              <a:rPr lang="en-US" sz="3600" dirty="0"/>
              <a:t> Function</a:t>
            </a:r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447800"/>
            <a:ext cx="7315200" cy="535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943600" y="3505200"/>
          <a:ext cx="30539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866600" imgH="419040" progId="Equation.3">
                  <p:embed/>
                </p:oleObj>
              </mc:Choice>
              <mc:Fallback>
                <p:oleObj name="Equation" r:id="rId4" imgW="186660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505200"/>
                        <a:ext cx="305395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562600" y="1981200"/>
            <a:ext cx="320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</a:t>
            </a:r>
            <a:r>
              <a:rPr lang="en-US" sz="2000" dirty="0"/>
              <a:t>e </a:t>
            </a:r>
            <a:r>
              <a:rPr lang="en-US" sz="2000" i="1" dirty="0"/>
              <a:t>probability</a:t>
            </a:r>
            <a:r>
              <a:rPr lang="en-US" sz="2000" dirty="0"/>
              <a:t> value of one unit of “log-odds” changes across the distribution 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114301" y="3848101"/>
            <a:ext cx="4343398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66800" y="4495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slope at </a:t>
            </a:r>
            <a:r>
              <a:rPr lang="el-GR" dirty="0"/>
              <a:t>α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1562101" y="3848099"/>
            <a:ext cx="4343398" cy="0"/>
          </a:xfrm>
          <a:prstGeom prst="line">
            <a:avLst/>
          </a:prstGeom>
          <a:ln w="254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38600" y="28956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slope at </a:t>
            </a:r>
            <a:r>
              <a:rPr lang="el-GR" dirty="0"/>
              <a:t>α</a:t>
            </a:r>
            <a:r>
              <a:rPr lang="en-US" dirty="0"/>
              <a:t>+</a:t>
            </a:r>
            <a:r>
              <a:rPr lang="el-GR" dirty="0"/>
              <a:t>β</a:t>
            </a:r>
            <a:r>
              <a:rPr lang="en-US" baseline="-25000" dirty="0"/>
              <a:t>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H="1">
            <a:off x="1600200" y="4876800"/>
            <a:ext cx="609600" cy="609600"/>
          </a:xfrm>
          <a:prstGeom prst="straightConnector1">
            <a:avLst/>
          </a:prstGeom>
          <a:ln w="25400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>
            <a:off x="3733800" y="3200400"/>
            <a:ext cx="304800" cy="18366"/>
          </a:xfrm>
          <a:prstGeom prst="straightConnector1">
            <a:avLst/>
          </a:prstGeom>
          <a:ln w="25400">
            <a:solidFill>
              <a:schemeClr val="accent2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vs. Multiplicative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u="sng" dirty="0">
                <a:latin typeface="Cambria Math" pitchFamily="18" charset="0"/>
                <a:ea typeface="Cambria Math" pitchFamily="18" charset="0"/>
              </a:rPr>
              <a:t>Pr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(admission) = 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	     .023 + .191*</a:t>
            </a:r>
            <a:r>
              <a:rPr lang="en-US" sz="2400" cap="small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.104*</a:t>
            </a:r>
            <a:r>
              <a:rPr lang="en-US" sz="2400" cap="small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Letters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.111*</a:t>
            </a:r>
            <a:r>
              <a:rPr lang="en-US" sz="24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4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Letters</a:t>
            </a:r>
          </a:p>
          <a:p>
            <a:pPr>
              <a:buNone/>
            </a:pPr>
            <a:endParaRPr lang="en-US" sz="2400" cap="small" dirty="0">
              <a:solidFill>
                <a:schemeClr val="accent6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u="sng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(admission) = 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	     -3.74 + 2.44*</a:t>
            </a:r>
            <a:r>
              <a:rPr lang="en-US" sz="2400" cap="small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+ 1.81*</a:t>
            </a:r>
            <a:r>
              <a:rPr lang="en-US" sz="2400" cap="small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Letters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− .80*</a:t>
            </a:r>
            <a:r>
              <a:rPr lang="en-US" sz="24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400" cap="small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Letters</a:t>
            </a:r>
          </a:p>
          <a:p>
            <a:pPr>
              <a:buNone/>
            </a:pPr>
            <a:endParaRPr lang="en-US" sz="2400" cap="small" dirty="0">
              <a:solidFill>
                <a:schemeClr val="accent6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>
                <a:latin typeface="Calibri" pitchFamily="34" charset="0"/>
                <a:ea typeface="Cambria Math" pitchFamily="18" charset="0"/>
              </a:rPr>
              <a:t>The odds ratio for the high GRE, high letters respondents compared to the low GRE, low letters respondents: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exp(</a:t>
            </a:r>
            <a:r>
              <a:rPr lang="en-US" sz="24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2.44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)*exp(</a:t>
            </a:r>
            <a:r>
              <a:rPr lang="en-US" sz="2400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1.81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)*exp(</a:t>
            </a:r>
            <a:r>
              <a:rPr lang="en-US" sz="2400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-.80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= exp(</a:t>
            </a:r>
            <a:r>
              <a:rPr lang="en-US" sz="24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2.44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sz="2400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1.81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− </a:t>
            </a:r>
            <a:r>
              <a:rPr lang="en-US" sz="2400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.80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sz="2400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11.5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   *      </a:t>
            </a:r>
            <a:r>
              <a:rPr lang="en-US" sz="2400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6.1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     *     </a:t>
            </a:r>
            <a:r>
              <a:rPr lang="en-US" sz="2400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.44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      =           31.5</a:t>
            </a:r>
          </a:p>
          <a:p>
            <a:pPr>
              <a:buNone/>
            </a:pP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Forget All That…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114800" cy="3200399"/>
          </a:xfrm>
        </p:spPr>
        <p:txBody>
          <a:bodyPr>
            <a:normAutofit/>
          </a:bodyPr>
          <a:lstStyle/>
          <a:p>
            <a:r>
              <a:rPr lang="en-US" dirty="0"/>
              <a:t>The model with the interaction term recreates the table </a:t>
            </a:r>
          </a:p>
          <a:p>
            <a:r>
              <a:rPr lang="en-US" dirty="0"/>
              <a:t>What we want is a simpler model that does </a:t>
            </a:r>
            <a:r>
              <a:rPr lang="en-US" i="1" dirty="0"/>
              <a:t>almost</a:t>
            </a:r>
            <a:r>
              <a:rPr lang="en-US" dirty="0"/>
              <a:t> as well…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9875" name="Picture 3" descr="C:\Documents and Settings\stephen\Local Settings\Temporary Internet Files\Content.IE5\2XCDIHAD\MP900262788[1]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752600"/>
            <a:ext cx="3657600" cy="242620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04800" y="5029200"/>
            <a:ext cx="8610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(admission) =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800" cap="small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GRE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800" cap="small" dirty="0">
                <a:solidFill>
                  <a:schemeClr val="accent3"/>
                </a:solidFill>
                <a:latin typeface="Cambria Math" pitchFamily="18" charset="0"/>
                <a:ea typeface="Cambria Math" pitchFamily="18" charset="0"/>
              </a:rPr>
              <a:t>Letters</a:t>
            </a:r>
            <a:endParaRPr lang="en-US" sz="2800" cap="small" dirty="0">
              <a:solidFill>
                <a:schemeClr val="accent6"/>
              </a:solidFill>
              <a:latin typeface="Cambria Math" pitchFamily="18" charset="0"/>
              <a:ea typeface="Cambria Math" pitchFamily="18" charset="0"/>
            </a:endParaRP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algn="ctr"/>
            <a:r>
              <a:rPr lang="en-US" sz="2600" dirty="0">
                <a:latin typeface="Calibri" pitchFamily="34" charset="0"/>
                <a:ea typeface="Cambria Math" pitchFamily="18" charset="0"/>
              </a:rPr>
              <a:t>We’d need the computer for that one. So it’ll have to wait…</a:t>
            </a:r>
            <a:endParaRPr lang="en-US" sz="26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     admitted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Verbal GRE |        no        yes |     Total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&lt;600 |       159          3 |       162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600-690 |        99         14 |       113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700+ |        36         20 |        56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294         37 |       331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2799814"/>
            <a:ext cx="762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a typeface="Cambria Math" pitchFamily="18" charset="0"/>
              </a:rPr>
              <a:t>SOLVE FOR MODEL PARAMETERS:</a:t>
            </a:r>
          </a:p>
          <a:p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*medium + </a:t>
            </a:r>
            <a:r>
              <a:rPr lang="el-GR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*high </a:t>
            </a:r>
          </a:p>
          <a:p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log(3/159) =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log(14/99) =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log(20/36) =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endParaRPr lang="en-US" sz="2400" baseline="-25000" dirty="0">
              <a:latin typeface="Cambria Math" pitchFamily="18" charset="0"/>
              <a:ea typeface="Cambria Math" pitchFamily="18" charset="0"/>
            </a:endParaRP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-3.97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2.01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3.38</a:t>
            </a:r>
          </a:p>
        </p:txBody>
      </p:sp>
      <p:sp>
        <p:nvSpPr>
          <p:cNvPr id="6" name="Left Arrow 5"/>
          <p:cNvSpPr/>
          <p:nvPr/>
        </p:nvSpPr>
        <p:spPr>
          <a:xfrm>
            <a:off x="6781800" y="990600"/>
            <a:ext cx="1981200" cy="6096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category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501676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GRE Quant |        no        yes |     Total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&lt;600 |        74          1 |        75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600-690 |        97          7 |       104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700+ |       123         29 |       152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294         37 |       331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42672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*medium + </a:t>
            </a:r>
            <a:r>
              <a:rPr lang="el-GR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*high </a:t>
            </a:r>
          </a:p>
          <a:p>
            <a:endParaRPr lang="en-US" sz="2400" dirty="0"/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-4.30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1.68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2.86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Baseline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501676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GRE Quant |        no        yes |     Total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&lt;600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        74          1 |        75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600-690 |        97          7 |       104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700+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|       123         29 |       152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294         37 |       331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4267200"/>
            <a:ext cx="6781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400" b="1" dirty="0">
                <a:solidFill>
                  <a:schemeClr val="accent1"/>
                </a:solidFill>
                <a:latin typeface="Cambria Math" pitchFamily="18" charset="0"/>
                <a:ea typeface="Cambria Math" pitchFamily="18" charset="0"/>
              </a:rPr>
              <a:t>low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*</a:t>
            </a:r>
            <a:r>
              <a:rPr lang="en-US" sz="2400" dirty="0">
                <a:solidFill>
                  <a:schemeClr val="accent6"/>
                </a:solidFill>
                <a:latin typeface="Cambria Math" pitchFamily="18" charset="0"/>
                <a:ea typeface="Cambria Math" pitchFamily="18" charset="0"/>
              </a:rPr>
              <a:t>high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endParaRPr lang="en-US" sz="2400" dirty="0"/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-2.63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-1.68</a:t>
            </a:r>
          </a:p>
          <a:p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1.18</a:t>
            </a:r>
            <a:endParaRPr lang="en-US" sz="2400" dirty="0"/>
          </a:p>
        </p:txBody>
      </p:sp>
      <p:sp>
        <p:nvSpPr>
          <p:cNvPr id="5" name="Left Arrow 4"/>
          <p:cNvSpPr/>
          <p:nvPr/>
        </p:nvSpPr>
        <p:spPr>
          <a:xfrm>
            <a:off x="6858000" y="2438400"/>
            <a:ext cx="1981200" cy="6096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baseline category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501676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GRE Quant |        no        yes |     Total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&lt;600 |        74          1 |        75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600-690 |        97          7 |       104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700+ |       123         29 |       152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Total |       294         37 |       331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124200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*medium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*high </a:t>
            </a:r>
          </a:p>
          <a:p>
            <a:endParaRPr lang="en-US" sz="2000" dirty="0"/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-4.30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1.68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2.86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4343400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Sure, but what do we SAY once we’ve estimated this model? How do we TALK about the results?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501676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GRE Quant |        no        yes |     Total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&lt;600 |        74          1 |        75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600-690 |        97          7 |       104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700+ |       123         29 |       152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Total |       294         37 |       331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124200"/>
            <a:ext cx="5410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*medium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*high </a:t>
            </a:r>
          </a:p>
          <a:p>
            <a:endParaRPr lang="en-US" sz="2000" dirty="0"/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-4.30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1.68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2.86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57600" y="3962400"/>
            <a:ext cx="480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-4.30</a:t>
            </a:r>
          </a:p>
          <a:p>
            <a:endParaRPr lang="en-US" sz="2000" dirty="0"/>
          </a:p>
          <a:p>
            <a:r>
              <a:rPr lang="en-US" sz="2000" dirty="0"/>
              <a:t>Those who score below 600 on the quantitative GRE have a probability of admission equal to .013.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248400" y="144780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57120" imgH="419040" progId="Equation.3">
                  <p:embed/>
                </p:oleObj>
              </mc:Choice>
              <mc:Fallback>
                <p:oleObj name="Equation" r:id="rId3" imgW="1257120" imgH="4190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447800"/>
                        <a:ext cx="2286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501676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GRE Quant |        no        yes |     Total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&lt;600 |        74          1 |        75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600-690 |        97          7 |       104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700+ |       123         29 |       152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Total |       294         37 |       331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124200"/>
            <a:ext cx="5486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*medium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*high </a:t>
            </a:r>
          </a:p>
          <a:p>
            <a:endParaRPr lang="en-US" sz="2000" dirty="0"/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-4.30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1.68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2.86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3733800"/>
            <a:ext cx="5410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1.68</a:t>
            </a:r>
          </a:p>
          <a:p>
            <a:endParaRPr lang="en-US" sz="2000" dirty="0"/>
          </a:p>
          <a:p>
            <a:r>
              <a:rPr lang="en-US" sz="2000" dirty="0"/>
              <a:t>Those who score between 600 and 690 have a probability of admission equal to .068.</a:t>
            </a:r>
          </a:p>
          <a:p>
            <a:endParaRPr lang="en-US" sz="2000" dirty="0"/>
          </a:p>
          <a:p>
            <a:r>
              <a:rPr lang="en-US" sz="2000" dirty="0"/>
              <a:t>Compared to those who scored below 600, medium scorers’ odds of admission are 5.4 times greater.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867400" y="1447800"/>
          <a:ext cx="2978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638000" imgH="419040" progId="Equation.3">
                  <p:embed/>
                </p:oleObj>
              </mc:Choice>
              <mc:Fallback>
                <p:oleObj name="Equation" r:id="rId3" imgW="1638000" imgH="4190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9782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6040437" y="2514600"/>
          <a:ext cx="173196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952200" imgH="203040" progId="Equation.3">
                  <p:embed/>
                </p:oleObj>
              </mc:Choice>
              <mc:Fallback>
                <p:oleObj name="Equation" r:id="rId5" imgW="952200" imgH="203040" progId="Equation.3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7" y="2514600"/>
                        <a:ext cx="1731963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501676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GRE Quant |        no        yes |     Total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&lt;600 |        74          1 |        75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600-690 |        97          7 |       104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700+ |       123         29 |       152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Total |       294         37 |       331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124200"/>
            <a:ext cx="5715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*medium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*high </a:t>
            </a:r>
          </a:p>
          <a:p>
            <a:endParaRPr lang="en-US" sz="2000" dirty="0"/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-4.30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1.68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2.86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3733800"/>
            <a:ext cx="541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2.86</a:t>
            </a:r>
          </a:p>
          <a:p>
            <a:endParaRPr lang="en-US" sz="2000" dirty="0"/>
          </a:p>
          <a:p>
            <a:r>
              <a:rPr lang="en-US" sz="2000" dirty="0"/>
              <a:t>Those who score 700 or above have a probability of admission equal to .192.</a:t>
            </a:r>
          </a:p>
          <a:p>
            <a:endParaRPr lang="en-US" sz="2000" dirty="0"/>
          </a:p>
          <a:p>
            <a:r>
              <a:rPr lang="en-US" sz="2000" dirty="0"/>
              <a:t>Compared to those who scored </a:t>
            </a:r>
            <a:r>
              <a:rPr lang="en-US" sz="2000" b="1" dirty="0"/>
              <a:t>below 600</a:t>
            </a:r>
            <a:r>
              <a:rPr lang="en-US" sz="2000" dirty="0"/>
              <a:t>, high scorers’ odds of admission are 17.5 times greater.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15000" y="1447800"/>
          <a:ext cx="30241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663560" imgH="419040" progId="Equation.3">
                  <p:embed/>
                </p:oleObj>
              </mc:Choice>
              <mc:Fallback>
                <p:oleObj name="Equation" r:id="rId3" imgW="1663560" imgH="41904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447800"/>
                        <a:ext cx="30241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878512" y="2514600"/>
          <a:ext cx="18938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41120" imgH="203040" progId="Equation.3">
                  <p:embed/>
                </p:oleObj>
              </mc:Choice>
              <mc:Fallback>
                <p:oleObj name="Equation" r:id="rId5" imgW="1041120" imgH="203040" progId="Equation.3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8512" y="2514600"/>
                        <a:ext cx="1893888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Parameters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3400" y="1501676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GRE Quant |        no        yes |     Total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&lt;600 |        74          1 |        75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600-690 |        97          7 |       104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 700+ |       123         29 |       152 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pPr>
              <a:buNone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    Total |       294         37 |       331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3124200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admission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*medium + </a:t>
            </a:r>
            <a:r>
              <a:rPr lang="el-GR" sz="2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*high </a:t>
            </a:r>
          </a:p>
          <a:p>
            <a:endParaRPr lang="en-US" sz="2000" dirty="0"/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-4.30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1.68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2.86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3733800"/>
            <a:ext cx="541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2.86</a:t>
            </a:r>
          </a:p>
          <a:p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1.68</a:t>
            </a:r>
          </a:p>
          <a:p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000" dirty="0"/>
              <a:t>Compared to those who scored in the middle category (between 600 and 690), top scorers’ odds of admission are 3.3 times greater.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867400" y="2286000"/>
          <a:ext cx="17335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952200" imgH="203040" progId="Equation.3">
                  <p:embed/>
                </p:oleObj>
              </mc:Choice>
              <mc:Fallback>
                <p:oleObj name="Equation" r:id="rId3" imgW="952200" imgH="203040" progId="Equation.3">
                  <p:embed/>
                  <p:pic>
                    <p:nvPicPr>
                      <p:cNvPr id="491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286000"/>
                        <a:ext cx="1733550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91200" y="16764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mbria Math" pitchFamily="18" charset="0"/>
                <a:ea typeface="Cambria Math" pitchFamily="18" charset="0"/>
              </a:rPr>
              <a:t>2.86 – 1.68 = 1.18  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1631</Words>
  <Application>Microsoft Office PowerPoint</Application>
  <PresentationFormat>On-screen Show (4:3)</PresentationFormat>
  <Paragraphs>261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Office Theme</vt:lpstr>
      <vt:lpstr>Equation</vt:lpstr>
      <vt:lpstr>(2) Binary = Polytomous</vt:lpstr>
      <vt:lpstr>PowerPoint Presentation</vt:lpstr>
      <vt:lpstr>More Practice</vt:lpstr>
      <vt:lpstr>Change the Baseline</vt:lpstr>
      <vt:lpstr>Interpreting Parameters</vt:lpstr>
      <vt:lpstr>Interpreting Parameters</vt:lpstr>
      <vt:lpstr>Interpreting Parameters</vt:lpstr>
      <vt:lpstr>Interpreting Parameters</vt:lpstr>
      <vt:lpstr>Interpreting Parameters</vt:lpstr>
      <vt:lpstr>(3) binary = binary + binary</vt:lpstr>
      <vt:lpstr>Working With the Table</vt:lpstr>
      <vt:lpstr>Interpreting Parameters</vt:lpstr>
      <vt:lpstr>Tangent: Interpreting Interactions</vt:lpstr>
      <vt:lpstr>Conditional Distributions</vt:lpstr>
      <vt:lpstr>Remember the  Shape of the Logit Function</vt:lpstr>
      <vt:lpstr>Derivative (Slope) of the Logit Function</vt:lpstr>
      <vt:lpstr>Additive vs. Multiplicative</vt:lpstr>
      <vt:lpstr>Now Forget All That…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271B: Beginning Techniques for Numerical Analysis of Evidence</dc:title>
  <dc:creator>Stephen Vaisey</dc:creator>
  <cp:lastModifiedBy>Stephen Vaisey</cp:lastModifiedBy>
  <cp:revision>279</cp:revision>
  <dcterms:created xsi:type="dcterms:W3CDTF">2010-08-28T00:25:59Z</dcterms:created>
  <dcterms:modified xsi:type="dcterms:W3CDTF">2023-10-24T13:53:57Z</dcterms:modified>
</cp:coreProperties>
</file>