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81" r:id="rId2"/>
    <p:sldId id="306" r:id="rId3"/>
    <p:sldId id="307" r:id="rId4"/>
    <p:sldId id="310" r:id="rId5"/>
    <p:sldId id="311" r:id="rId6"/>
    <p:sldId id="312" r:id="rId7"/>
    <p:sldId id="313" r:id="rId8"/>
    <p:sldId id="314" r:id="rId9"/>
    <p:sldId id="315" r:id="rId10"/>
    <p:sldId id="308" r:id="rId11"/>
    <p:sldId id="309" r:id="rId12"/>
    <p:sldId id="318" r:id="rId13"/>
    <p:sldId id="316" r:id="rId14"/>
    <p:sldId id="319" r:id="rId15"/>
  </p:sldIdLst>
  <p:sldSz cx="9144000" cy="6858000" type="screen4x3"/>
  <p:notesSz cx="9601200" cy="7315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ephen Vaisey" initials="SV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6287" autoAdjust="0"/>
    <p:restoredTop sz="58025" autoAdjust="0"/>
  </p:normalViewPr>
  <p:slideViewPr>
    <p:cSldViewPr>
      <p:cViewPr varScale="1">
        <p:scale>
          <a:sx n="79" d="100"/>
          <a:sy n="79" d="100"/>
        </p:scale>
        <p:origin x="2132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Fun 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HS </c:v>
                </c:pt>
              </c:strCache>
            </c:strRef>
          </c:cat>
          <c:val>
            <c:numRef>
              <c:f>Sheet1!$B$2</c:f>
              <c:numCache>
                <c:formatCode>.00</c:formatCode>
                <c:ptCount val="1"/>
                <c:pt idx="0">
                  <c:v>0.13800000000000001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F99-4A6C-AA80-A44ABB2DE82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Money 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HS </c:v>
                </c:pt>
              </c:strCache>
            </c:strRef>
          </c:cat>
          <c:val>
            <c:numRef>
              <c:f>Sheet1!$C$2</c:f>
              <c:numCache>
                <c:formatCode>.00</c:formatCode>
                <c:ptCount val="1"/>
                <c:pt idx="0">
                  <c:v>0.28700000000000031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F99-4A6C-AA80-A44ABB2DE82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Helps 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HS </c:v>
                </c:pt>
              </c:strCache>
            </c:strRef>
          </c:cat>
          <c:val>
            <c:numRef>
              <c:f>Sheet1!$D$2</c:f>
              <c:numCache>
                <c:formatCode>.00</c:formatCode>
                <c:ptCount val="1"/>
                <c:pt idx="0">
                  <c:v>7.1000000000000021E-2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F99-4A6C-AA80-A44ABB2DE82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Satisfying 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HS </c:v>
                </c:pt>
              </c:strCache>
            </c:strRef>
          </c:cat>
          <c:val>
            <c:numRef>
              <c:f>Sheet1!$E$2</c:f>
              <c:numCache>
                <c:formatCode>.00</c:formatCode>
                <c:ptCount val="1"/>
                <c:pt idx="0">
                  <c:v>0.40900000000000031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F99-4A6C-AA80-A44ABB2DE82C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God 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HS </c:v>
                </c:pt>
              </c:strCache>
            </c:strRef>
          </c:cat>
          <c:val>
            <c:numRef>
              <c:f>Sheet1!$F$2</c:f>
              <c:numCache>
                <c:formatCode>.00</c:formatCode>
                <c:ptCount val="1"/>
                <c:pt idx="0">
                  <c:v>9.5000000000000112E-2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F99-4A6C-AA80-A44ABB2DE8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15694208"/>
        <c:axId val="115708288"/>
      </c:barChart>
      <c:catAx>
        <c:axId val="115694208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one"/>
        <c:crossAx val="115708288"/>
        <c:crosses val="autoZero"/>
        <c:auto val="1"/>
        <c:lblAlgn val="ctr"/>
        <c:lblOffset val="100"/>
        <c:noMultiLvlLbl val="0"/>
      </c:catAx>
      <c:valAx>
        <c:axId val="115708288"/>
        <c:scaling>
          <c:orientation val="minMax"/>
        </c:scaling>
        <c:delete val="0"/>
        <c:axPos val="l"/>
        <c:majorGridlines/>
        <c:numFmt formatCode=".00" sourceLinked="1"/>
        <c:majorTickMark val="out"/>
        <c:minorTickMark val="none"/>
        <c:tickLblPos val="nextTo"/>
        <c:crossAx val="115694208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365760"/>
          </a:xfrm>
          <a:prstGeom prst="rect">
            <a:avLst/>
          </a:prstGeom>
        </p:spPr>
        <p:txBody>
          <a:bodyPr vert="horz" lIns="96649" tIns="48325" rIns="96649" bIns="48325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438458" y="0"/>
            <a:ext cx="4160520" cy="365760"/>
          </a:xfrm>
          <a:prstGeom prst="rect">
            <a:avLst/>
          </a:prstGeom>
        </p:spPr>
        <p:txBody>
          <a:bodyPr vert="horz" lIns="96649" tIns="48325" rIns="96649" bIns="48325" rtlCol="0"/>
          <a:lstStyle>
            <a:lvl1pPr algn="r">
              <a:defRPr sz="1300"/>
            </a:lvl1pPr>
          </a:lstStyle>
          <a:p>
            <a:fld id="{06C1E134-15CF-44D9-B7A8-34771D15D2F8}" type="datetimeFigureOut">
              <a:rPr lang="en-US" smtClean="0"/>
              <a:pPr/>
              <a:t>11/7/2023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948171"/>
            <a:ext cx="4160520" cy="365760"/>
          </a:xfrm>
          <a:prstGeom prst="rect">
            <a:avLst/>
          </a:prstGeom>
        </p:spPr>
        <p:txBody>
          <a:bodyPr vert="horz" lIns="96649" tIns="48325" rIns="96649" bIns="48325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438458" y="6948171"/>
            <a:ext cx="4160520" cy="365760"/>
          </a:xfrm>
          <a:prstGeom prst="rect">
            <a:avLst/>
          </a:prstGeom>
        </p:spPr>
        <p:txBody>
          <a:bodyPr vert="horz" lIns="96649" tIns="48325" rIns="96649" bIns="48325" rtlCol="0" anchor="b"/>
          <a:lstStyle>
            <a:lvl1pPr algn="r">
              <a:defRPr sz="1300"/>
            </a:lvl1pPr>
          </a:lstStyle>
          <a:p>
            <a:fld id="{1944BEB7-07BC-4492-902E-8638109C9B4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365760"/>
          </a:xfrm>
          <a:prstGeom prst="rect">
            <a:avLst/>
          </a:prstGeom>
        </p:spPr>
        <p:txBody>
          <a:bodyPr vert="horz" lIns="96649" tIns="48325" rIns="96649" bIns="48325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458" y="0"/>
            <a:ext cx="4160520" cy="365760"/>
          </a:xfrm>
          <a:prstGeom prst="rect">
            <a:avLst/>
          </a:prstGeom>
        </p:spPr>
        <p:txBody>
          <a:bodyPr vert="horz" lIns="96649" tIns="48325" rIns="96649" bIns="48325" rtlCol="0"/>
          <a:lstStyle>
            <a:lvl1pPr algn="r">
              <a:defRPr sz="1300"/>
            </a:lvl1pPr>
          </a:lstStyle>
          <a:p>
            <a:fld id="{BB3D3C03-ADA4-433D-B4FC-97DB8D2AACF1}" type="datetimeFigureOut">
              <a:rPr lang="en-US" smtClean="0"/>
              <a:pPr/>
              <a:t>11/7/2023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49" tIns="48325" rIns="96649" bIns="4832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vert="horz" lIns="96649" tIns="48325" rIns="96649" bIns="48325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8171"/>
            <a:ext cx="4160520" cy="365760"/>
          </a:xfrm>
          <a:prstGeom prst="rect">
            <a:avLst/>
          </a:prstGeom>
        </p:spPr>
        <p:txBody>
          <a:bodyPr vert="horz" lIns="96649" tIns="48325" rIns="96649" bIns="48325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8458" y="6948171"/>
            <a:ext cx="4160520" cy="365760"/>
          </a:xfrm>
          <a:prstGeom prst="rect">
            <a:avLst/>
          </a:prstGeom>
        </p:spPr>
        <p:txBody>
          <a:bodyPr vert="horz" lIns="96649" tIns="48325" rIns="96649" bIns="48325" rtlCol="0" anchor="b"/>
          <a:lstStyle>
            <a:lvl1pPr algn="r">
              <a:defRPr sz="1300"/>
            </a:lvl1pPr>
          </a:lstStyle>
          <a:p>
            <a:fld id="{766D87DC-7D3A-4EF1-923A-211CCE0C109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clear</a:t>
            </a:r>
          </a:p>
          <a:p>
            <a:r>
              <a:rPr lang="en-US" dirty="0"/>
              <a:t>set </a:t>
            </a:r>
            <a:r>
              <a:rPr lang="en-US" dirty="0" err="1"/>
              <a:t>obs</a:t>
            </a:r>
            <a:r>
              <a:rPr lang="en-US" dirty="0"/>
              <a:t> 21</a:t>
            </a:r>
          </a:p>
          <a:p>
            <a:r>
              <a:rPr lang="en-US" dirty="0"/>
              <a:t>gen number = _n-1</a:t>
            </a:r>
          </a:p>
          <a:p>
            <a:r>
              <a:rPr lang="en-US" dirty="0"/>
              <a:t>gen exp1 = </a:t>
            </a:r>
            <a:r>
              <a:rPr lang="en-US" dirty="0" err="1"/>
              <a:t>poissonp</a:t>
            </a:r>
            <a:r>
              <a:rPr lang="en-US" dirty="0"/>
              <a:t>(.8,number)</a:t>
            </a:r>
          </a:p>
          <a:p>
            <a:r>
              <a:rPr lang="en-US" dirty="0"/>
              <a:t>gen exp2 = </a:t>
            </a:r>
            <a:r>
              <a:rPr lang="en-US" dirty="0" err="1"/>
              <a:t>poissonp</a:t>
            </a:r>
            <a:r>
              <a:rPr lang="en-US" dirty="0"/>
              <a:t>(1.5,number)</a:t>
            </a:r>
          </a:p>
          <a:p>
            <a:r>
              <a:rPr lang="en-US" dirty="0"/>
              <a:t>gen exp3 = </a:t>
            </a:r>
            <a:r>
              <a:rPr lang="en-US" dirty="0" err="1"/>
              <a:t>poissonp</a:t>
            </a:r>
            <a:r>
              <a:rPr lang="en-US" dirty="0"/>
              <a:t>(2.9,number)</a:t>
            </a:r>
          </a:p>
          <a:p>
            <a:r>
              <a:rPr lang="en-US" dirty="0"/>
              <a:t>gen exp4 = </a:t>
            </a:r>
            <a:r>
              <a:rPr lang="en-US" dirty="0" err="1"/>
              <a:t>poissonp</a:t>
            </a:r>
            <a:r>
              <a:rPr lang="en-US" dirty="0"/>
              <a:t>(10.5,number)</a:t>
            </a:r>
          </a:p>
          <a:p>
            <a:endParaRPr lang="en-US" dirty="0"/>
          </a:p>
          <a:p>
            <a:r>
              <a:rPr lang="en-US" dirty="0" err="1"/>
              <a:t>twoway</a:t>
            </a:r>
            <a:r>
              <a:rPr lang="en-US" dirty="0"/>
              <a:t> (line exp1 number)(scatter exp1 number), name(exp1, replace) </a:t>
            </a:r>
            <a:r>
              <a:rPr lang="en-US" dirty="0" err="1"/>
              <a:t>xtitle</a:t>
            </a:r>
            <a:r>
              <a:rPr lang="en-US" dirty="0"/>
              <a:t>("y") </a:t>
            </a:r>
            <a:r>
              <a:rPr lang="en-US" dirty="0" err="1"/>
              <a:t>ytitle</a:t>
            </a:r>
            <a:r>
              <a:rPr lang="en-US" dirty="0"/>
              <a:t>("Probability") title("mu = .8") legend(off)</a:t>
            </a:r>
          </a:p>
          <a:p>
            <a:r>
              <a:rPr lang="en-US" dirty="0" err="1"/>
              <a:t>twoway</a:t>
            </a:r>
            <a:r>
              <a:rPr lang="en-US" dirty="0"/>
              <a:t> (line exp2 number)(scatter exp2 number), name(exp2, replace) </a:t>
            </a:r>
            <a:r>
              <a:rPr lang="en-US" dirty="0" err="1"/>
              <a:t>xtitle</a:t>
            </a:r>
            <a:r>
              <a:rPr lang="en-US" dirty="0"/>
              <a:t>("y") </a:t>
            </a:r>
            <a:r>
              <a:rPr lang="en-US" dirty="0" err="1"/>
              <a:t>ytitle</a:t>
            </a:r>
            <a:r>
              <a:rPr lang="en-US" dirty="0"/>
              <a:t>("Probability") title("mu = 1.5") legend(off)</a:t>
            </a:r>
          </a:p>
          <a:p>
            <a:r>
              <a:rPr lang="en-US" dirty="0" err="1"/>
              <a:t>twoway</a:t>
            </a:r>
            <a:r>
              <a:rPr lang="en-US" dirty="0"/>
              <a:t> (line exp3 number)(scatter exp3 number), name(exp3, replace) </a:t>
            </a:r>
            <a:r>
              <a:rPr lang="en-US" dirty="0" err="1"/>
              <a:t>xtitle</a:t>
            </a:r>
            <a:r>
              <a:rPr lang="en-US" dirty="0"/>
              <a:t>("y") </a:t>
            </a:r>
            <a:r>
              <a:rPr lang="en-US" dirty="0" err="1"/>
              <a:t>ytitle</a:t>
            </a:r>
            <a:r>
              <a:rPr lang="en-US" dirty="0"/>
              <a:t>("Probability") title("mu = 2.9") legend(off)</a:t>
            </a:r>
          </a:p>
          <a:p>
            <a:r>
              <a:rPr lang="en-US" dirty="0" err="1"/>
              <a:t>twoway</a:t>
            </a:r>
            <a:r>
              <a:rPr lang="en-US" dirty="0"/>
              <a:t> (line exp4 number)(scatter exp4 number), name(exp4, replace) </a:t>
            </a:r>
            <a:r>
              <a:rPr lang="en-US" dirty="0" err="1"/>
              <a:t>xtitle</a:t>
            </a:r>
            <a:r>
              <a:rPr lang="en-US" dirty="0"/>
              <a:t>("y") </a:t>
            </a:r>
            <a:r>
              <a:rPr lang="en-US" dirty="0" err="1"/>
              <a:t>ytitle</a:t>
            </a:r>
            <a:r>
              <a:rPr lang="en-US" dirty="0"/>
              <a:t>("Probability") title("mu = 10.5") legend(off)</a:t>
            </a:r>
          </a:p>
          <a:p>
            <a:endParaRPr lang="en-US" dirty="0"/>
          </a:p>
          <a:p>
            <a:r>
              <a:rPr lang="en-US" dirty="0" err="1"/>
              <a:t>gr</a:t>
            </a:r>
            <a:r>
              <a:rPr lang="en-US" dirty="0"/>
              <a:t> combine exp1 exp2 exp3 exp4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6D87DC-7D3A-4EF1-923A-211CCE0C1090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http://www.indiana.edu/~jslsoc/ftp/RM4Sage_Data/couart3.dta, clear</a:t>
            </a:r>
          </a:p>
          <a:p>
            <a:r>
              <a:rPr lang="en-US" dirty="0"/>
              <a:t>gen number = _n-1</a:t>
            </a:r>
          </a:p>
          <a:p>
            <a:r>
              <a:rPr lang="en-US" dirty="0"/>
              <a:t>gen expected = </a:t>
            </a:r>
            <a:r>
              <a:rPr lang="en-US" dirty="0" err="1"/>
              <a:t>poissonp</a:t>
            </a:r>
            <a:r>
              <a:rPr lang="en-US" dirty="0"/>
              <a:t>(1.7,number)</a:t>
            </a:r>
          </a:p>
          <a:p>
            <a:endParaRPr lang="en-US" dirty="0"/>
          </a:p>
          <a:p>
            <a:r>
              <a:rPr lang="en-US" dirty="0" err="1"/>
              <a:t>twoway</a:t>
            </a:r>
            <a:r>
              <a:rPr lang="en-US" dirty="0"/>
              <a:t> (</a:t>
            </a:r>
            <a:r>
              <a:rPr lang="en-US" dirty="0" err="1"/>
              <a:t>hist</a:t>
            </a:r>
            <a:r>
              <a:rPr lang="en-US" dirty="0"/>
              <a:t> art if art&lt;11, disc)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6D87DC-7D3A-4EF1-923A-211CCE0C1090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http://www.indiana.edu/~jslsoc/ftp/RM4Sage_Data/couart3.dta, clear</a:t>
            </a:r>
          </a:p>
          <a:p>
            <a:r>
              <a:rPr lang="en-US" dirty="0"/>
              <a:t>gen number = _n-1</a:t>
            </a:r>
          </a:p>
          <a:p>
            <a:r>
              <a:rPr lang="en-US" dirty="0"/>
              <a:t>gen expected = </a:t>
            </a:r>
            <a:r>
              <a:rPr lang="en-US" dirty="0" err="1"/>
              <a:t>poissonp</a:t>
            </a:r>
            <a:r>
              <a:rPr lang="en-US" dirty="0"/>
              <a:t>(1.7,number)</a:t>
            </a:r>
          </a:p>
          <a:p>
            <a:endParaRPr lang="en-US" dirty="0"/>
          </a:p>
          <a:p>
            <a:r>
              <a:rPr lang="en-US" dirty="0" err="1"/>
              <a:t>twoway</a:t>
            </a:r>
            <a:r>
              <a:rPr lang="en-US" dirty="0"/>
              <a:t> (</a:t>
            </a:r>
            <a:r>
              <a:rPr lang="en-US" dirty="0" err="1"/>
              <a:t>hist</a:t>
            </a:r>
            <a:r>
              <a:rPr lang="en-US" dirty="0"/>
              <a:t> art if art&lt;11, disc) ///</a:t>
            </a:r>
          </a:p>
          <a:p>
            <a:r>
              <a:rPr lang="en-US" dirty="0"/>
              <a:t>	(line expected number in 1/11, </a:t>
            </a:r>
            <a:r>
              <a:rPr lang="en-US" dirty="0" err="1"/>
              <a:t>lw</a:t>
            </a:r>
            <a:r>
              <a:rPr lang="en-US" dirty="0"/>
              <a:t>(</a:t>
            </a:r>
            <a:r>
              <a:rPr lang="en-US" dirty="0" err="1"/>
              <a:t>medthick</a:t>
            </a:r>
            <a:r>
              <a:rPr lang="en-US" dirty="0"/>
              <a:t>)) ///</a:t>
            </a:r>
          </a:p>
          <a:p>
            <a:r>
              <a:rPr lang="en-US" dirty="0"/>
              <a:t>	, legend(pos(1) ring(0) label(1 "Observed") label(2 "Poisson")) </a:t>
            </a:r>
            <a:r>
              <a:rPr lang="en-US" dirty="0" err="1"/>
              <a:t>xscale</a:t>
            </a:r>
            <a:r>
              <a:rPr lang="en-US" dirty="0"/>
              <a:t>(r(0 10))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6D87DC-7D3A-4EF1-923A-211CCE0C1090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use http://www.indiana.edu/~jslsoc/ftp/RM4Sage_Data/couart3.dta, clear</a:t>
            </a:r>
          </a:p>
          <a:p>
            <a:r>
              <a:rPr lang="en-US" dirty="0"/>
              <a:t>sum art if </a:t>
            </a:r>
            <a:r>
              <a:rPr lang="en-US" dirty="0" err="1"/>
              <a:t>ment</a:t>
            </a:r>
            <a:r>
              <a:rPr lang="en-US" dirty="0"/>
              <a:t>&lt;7</a:t>
            </a:r>
          </a:p>
          <a:p>
            <a:r>
              <a:rPr lang="en-US" dirty="0"/>
              <a:t>local </a:t>
            </a:r>
            <a:r>
              <a:rPr lang="en-US" dirty="0" err="1"/>
              <a:t>lowmean</a:t>
            </a:r>
            <a:r>
              <a:rPr lang="en-US" dirty="0"/>
              <a:t> = r(mean)</a:t>
            </a:r>
          </a:p>
          <a:p>
            <a:r>
              <a:rPr lang="en-US" dirty="0"/>
              <a:t>sum art if </a:t>
            </a:r>
            <a:r>
              <a:rPr lang="en-US" dirty="0" err="1"/>
              <a:t>ment</a:t>
            </a:r>
            <a:r>
              <a:rPr lang="en-US" dirty="0"/>
              <a:t>&gt;6</a:t>
            </a:r>
          </a:p>
          <a:p>
            <a:r>
              <a:rPr lang="en-US" dirty="0"/>
              <a:t>local </a:t>
            </a:r>
            <a:r>
              <a:rPr lang="en-US" dirty="0" err="1"/>
              <a:t>highmean</a:t>
            </a:r>
            <a:r>
              <a:rPr lang="en-US" dirty="0"/>
              <a:t> = r(mean)</a:t>
            </a:r>
          </a:p>
          <a:p>
            <a:r>
              <a:rPr lang="en-US" dirty="0"/>
              <a:t>gen number = _n-1</a:t>
            </a:r>
          </a:p>
          <a:p>
            <a:r>
              <a:rPr lang="en-US" dirty="0"/>
              <a:t>gen expected1 = </a:t>
            </a:r>
            <a:r>
              <a:rPr lang="en-US" dirty="0" err="1"/>
              <a:t>poissonp</a:t>
            </a:r>
            <a:r>
              <a:rPr lang="en-US" dirty="0"/>
              <a:t>(`</a:t>
            </a:r>
            <a:r>
              <a:rPr lang="en-US" dirty="0" err="1"/>
              <a:t>lowmean',number</a:t>
            </a:r>
            <a:r>
              <a:rPr lang="en-US" dirty="0"/>
              <a:t>)</a:t>
            </a:r>
          </a:p>
          <a:p>
            <a:r>
              <a:rPr lang="en-US" dirty="0"/>
              <a:t>gen expected2 = </a:t>
            </a:r>
            <a:r>
              <a:rPr lang="en-US" dirty="0" err="1"/>
              <a:t>poissonp</a:t>
            </a:r>
            <a:r>
              <a:rPr lang="en-US" dirty="0"/>
              <a:t>(`</a:t>
            </a:r>
            <a:r>
              <a:rPr lang="en-US" dirty="0" err="1"/>
              <a:t>highmean',number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 err="1"/>
              <a:t>twoway</a:t>
            </a:r>
            <a:r>
              <a:rPr lang="en-US" dirty="0"/>
              <a:t> (</a:t>
            </a:r>
            <a:r>
              <a:rPr lang="en-US" dirty="0" err="1"/>
              <a:t>hist</a:t>
            </a:r>
            <a:r>
              <a:rPr lang="en-US" dirty="0"/>
              <a:t> art if art&lt;11 &amp; </a:t>
            </a:r>
            <a:r>
              <a:rPr lang="en-US" dirty="0" err="1"/>
              <a:t>ment</a:t>
            </a:r>
            <a:r>
              <a:rPr lang="en-US" dirty="0"/>
              <a:t>&lt;7, disc) ///</a:t>
            </a:r>
          </a:p>
          <a:p>
            <a:r>
              <a:rPr lang="en-US" dirty="0"/>
              <a:t>	(line expected1 number in 1/11, </a:t>
            </a:r>
            <a:r>
              <a:rPr lang="en-US" dirty="0" err="1"/>
              <a:t>lw</a:t>
            </a:r>
            <a:r>
              <a:rPr lang="en-US" dirty="0"/>
              <a:t>(</a:t>
            </a:r>
            <a:r>
              <a:rPr lang="en-US" dirty="0" err="1"/>
              <a:t>medthick</a:t>
            </a:r>
            <a:r>
              <a:rPr lang="en-US" dirty="0"/>
              <a:t>)) ///</a:t>
            </a:r>
          </a:p>
          <a:p>
            <a:r>
              <a:rPr lang="en-US" dirty="0"/>
              <a:t>	, legend(off) </a:t>
            </a:r>
            <a:r>
              <a:rPr lang="en-US" dirty="0" err="1"/>
              <a:t>xscale</a:t>
            </a:r>
            <a:r>
              <a:rPr lang="en-US" dirty="0"/>
              <a:t>(r(0 10)) ///</a:t>
            </a:r>
          </a:p>
          <a:p>
            <a:r>
              <a:rPr lang="en-US" dirty="0"/>
              <a:t>	</a:t>
            </a:r>
            <a:r>
              <a:rPr lang="en-US" dirty="0" err="1"/>
              <a:t>xtitle</a:t>
            </a:r>
            <a:r>
              <a:rPr lang="en-US" dirty="0"/>
              <a:t>("Articles in last 3 yrs of PhD") </a:t>
            </a:r>
            <a:r>
              <a:rPr lang="en-US" dirty="0" err="1"/>
              <a:t>ytitle</a:t>
            </a:r>
            <a:r>
              <a:rPr lang="en-US" dirty="0"/>
              <a:t>("Density") ///</a:t>
            </a:r>
          </a:p>
          <a:p>
            <a:r>
              <a:rPr lang="en-US" dirty="0"/>
              <a:t>	title("Low-Publishing Mentor" "(mu=1.3)") name(</a:t>
            </a:r>
            <a:r>
              <a:rPr lang="en-US" dirty="0" err="1"/>
              <a:t>lowpub</a:t>
            </a:r>
            <a:r>
              <a:rPr lang="en-US" dirty="0"/>
              <a:t>, replace)</a:t>
            </a:r>
          </a:p>
          <a:p>
            <a:r>
              <a:rPr lang="en-US" dirty="0"/>
              <a:t>	</a:t>
            </a:r>
          </a:p>
          <a:p>
            <a:r>
              <a:rPr lang="en-US" dirty="0" err="1"/>
              <a:t>twoway</a:t>
            </a:r>
            <a:r>
              <a:rPr lang="en-US" dirty="0"/>
              <a:t> (</a:t>
            </a:r>
            <a:r>
              <a:rPr lang="en-US" dirty="0" err="1"/>
              <a:t>hist</a:t>
            </a:r>
            <a:r>
              <a:rPr lang="en-US" dirty="0"/>
              <a:t> art if art&lt;11 &amp; </a:t>
            </a:r>
            <a:r>
              <a:rPr lang="en-US" dirty="0" err="1"/>
              <a:t>ment</a:t>
            </a:r>
            <a:r>
              <a:rPr lang="en-US" dirty="0"/>
              <a:t>&gt;6, disc) ///</a:t>
            </a:r>
          </a:p>
          <a:p>
            <a:r>
              <a:rPr lang="en-US" dirty="0"/>
              <a:t>	(line expected2 number in 1/11, </a:t>
            </a:r>
            <a:r>
              <a:rPr lang="en-US" dirty="0" err="1"/>
              <a:t>lw</a:t>
            </a:r>
            <a:r>
              <a:rPr lang="en-US" dirty="0"/>
              <a:t>(</a:t>
            </a:r>
            <a:r>
              <a:rPr lang="en-US" dirty="0" err="1"/>
              <a:t>medthick</a:t>
            </a:r>
            <a:r>
              <a:rPr lang="en-US" dirty="0"/>
              <a:t>)) ///</a:t>
            </a:r>
          </a:p>
          <a:p>
            <a:r>
              <a:rPr lang="en-US" dirty="0"/>
              <a:t>	, legend(off) </a:t>
            </a:r>
            <a:r>
              <a:rPr lang="en-US" dirty="0" err="1"/>
              <a:t>xscale</a:t>
            </a:r>
            <a:r>
              <a:rPr lang="en-US" dirty="0"/>
              <a:t>(r(0 10)) ///</a:t>
            </a:r>
          </a:p>
          <a:p>
            <a:r>
              <a:rPr lang="en-US" dirty="0"/>
              <a:t>	</a:t>
            </a:r>
            <a:r>
              <a:rPr lang="en-US" dirty="0" err="1"/>
              <a:t>xtitle</a:t>
            </a:r>
            <a:r>
              <a:rPr lang="en-US" dirty="0"/>
              <a:t>("Articles in last 3 yrs of PhD") </a:t>
            </a:r>
            <a:r>
              <a:rPr lang="en-US" dirty="0" err="1"/>
              <a:t>ytitle</a:t>
            </a:r>
            <a:r>
              <a:rPr lang="en-US" dirty="0"/>
              <a:t>("Density") ///</a:t>
            </a:r>
          </a:p>
          <a:p>
            <a:r>
              <a:rPr lang="en-US" dirty="0"/>
              <a:t>	title("High-Publishing Mentor""(mu=2.2)") name(</a:t>
            </a:r>
            <a:r>
              <a:rPr lang="en-US" dirty="0" err="1"/>
              <a:t>highpub</a:t>
            </a:r>
            <a:r>
              <a:rPr lang="en-US" dirty="0"/>
              <a:t>, replace)</a:t>
            </a:r>
          </a:p>
          <a:p>
            <a:r>
              <a:rPr lang="en-US" dirty="0"/>
              <a:t>	</a:t>
            </a:r>
          </a:p>
          <a:p>
            <a:r>
              <a:rPr lang="en-US" dirty="0" err="1"/>
              <a:t>gr</a:t>
            </a:r>
            <a:r>
              <a:rPr lang="en-US" dirty="0"/>
              <a:t> combine </a:t>
            </a:r>
            <a:r>
              <a:rPr lang="en-US" dirty="0" err="1"/>
              <a:t>lowpub</a:t>
            </a:r>
            <a:r>
              <a:rPr lang="en-US" dirty="0"/>
              <a:t> </a:t>
            </a:r>
            <a:r>
              <a:rPr lang="en-US" dirty="0" err="1"/>
              <a:t>highpub</a:t>
            </a:r>
            <a:r>
              <a:rPr lang="en-US" dirty="0"/>
              <a:t>, </a:t>
            </a:r>
            <a:r>
              <a:rPr lang="en-US" dirty="0" err="1"/>
              <a:t>ycomm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6D87DC-7D3A-4EF1-923A-211CCE0C1090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http://www.indiana.edu/~jslsoc/ftp/RM4Sage_Data/couart3.dta, clear</a:t>
            </a:r>
          </a:p>
          <a:p>
            <a:r>
              <a:rPr lang="en-US" dirty="0"/>
              <a:t>gen </a:t>
            </a:r>
            <a:r>
              <a:rPr lang="en-US" dirty="0" err="1"/>
              <a:t>hipubment</a:t>
            </a:r>
            <a:r>
              <a:rPr lang="en-US" dirty="0"/>
              <a:t> = (</a:t>
            </a:r>
            <a:r>
              <a:rPr lang="en-US" dirty="0" err="1"/>
              <a:t>ment</a:t>
            </a:r>
            <a:r>
              <a:rPr lang="en-US" dirty="0"/>
              <a:t>&gt;6)</a:t>
            </a:r>
          </a:p>
          <a:p>
            <a:r>
              <a:rPr lang="en-US" dirty="0" err="1"/>
              <a:t>poisson</a:t>
            </a:r>
            <a:r>
              <a:rPr lang="en-US" dirty="0"/>
              <a:t> art </a:t>
            </a:r>
            <a:r>
              <a:rPr lang="en-US" dirty="0" err="1"/>
              <a:t>hipubment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6D87DC-7D3A-4EF1-923A-211CCE0C1090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DB8E8-1354-4B37-A7A2-AC17240CFF37}" type="datetimeFigureOut">
              <a:rPr lang="en-US" smtClean="0"/>
              <a:pPr/>
              <a:t>11/7/2023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7ADA1-6C84-48A9-86EB-C88FF57A63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DB8E8-1354-4B37-A7A2-AC17240CFF37}" type="datetimeFigureOut">
              <a:rPr lang="en-US" smtClean="0"/>
              <a:pPr/>
              <a:t>11/7/2023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7ADA1-6C84-48A9-86EB-C88FF57A63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DB8E8-1354-4B37-A7A2-AC17240CFF37}" type="datetimeFigureOut">
              <a:rPr lang="en-US" smtClean="0"/>
              <a:pPr/>
              <a:t>11/7/2023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7ADA1-6C84-48A9-86EB-C88FF57A63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DB8E8-1354-4B37-A7A2-AC17240CFF37}" type="datetimeFigureOut">
              <a:rPr lang="en-US" smtClean="0"/>
              <a:pPr/>
              <a:t>11/7/2023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7ADA1-6C84-48A9-86EB-C88FF57A63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DB8E8-1354-4B37-A7A2-AC17240CFF37}" type="datetimeFigureOut">
              <a:rPr lang="en-US" smtClean="0"/>
              <a:pPr/>
              <a:t>11/7/2023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7ADA1-6C84-48A9-86EB-C88FF57A63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DB8E8-1354-4B37-A7A2-AC17240CFF37}" type="datetimeFigureOut">
              <a:rPr lang="en-US" smtClean="0"/>
              <a:pPr/>
              <a:t>11/7/2023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7ADA1-6C84-48A9-86EB-C88FF57A63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DB8E8-1354-4B37-A7A2-AC17240CFF37}" type="datetimeFigureOut">
              <a:rPr lang="en-US" smtClean="0"/>
              <a:pPr/>
              <a:t>11/7/2023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7ADA1-6C84-48A9-86EB-C88FF57A63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DB8E8-1354-4B37-A7A2-AC17240CFF37}" type="datetimeFigureOut">
              <a:rPr lang="en-US" smtClean="0"/>
              <a:pPr/>
              <a:t>11/7/2023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7ADA1-6C84-48A9-86EB-C88FF57A63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DB8E8-1354-4B37-A7A2-AC17240CFF37}" type="datetimeFigureOut">
              <a:rPr lang="en-US" smtClean="0"/>
              <a:pPr/>
              <a:t>11/7/2023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7ADA1-6C84-48A9-86EB-C88FF57A63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DB8E8-1354-4B37-A7A2-AC17240CFF37}" type="datetimeFigureOut">
              <a:rPr lang="en-US" smtClean="0"/>
              <a:pPr/>
              <a:t>11/7/2023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7ADA1-6C84-48A9-86EB-C88FF57A63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DB8E8-1354-4B37-A7A2-AC17240CFF37}" type="datetimeFigureOut">
              <a:rPr lang="en-US" smtClean="0"/>
              <a:pPr/>
              <a:t>11/7/2023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7ADA1-6C84-48A9-86EB-C88FF57A63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DB8E8-1354-4B37-A7A2-AC17240CFF37}" type="datetimeFigureOut">
              <a:rPr lang="en-US" smtClean="0"/>
              <a:pPr/>
              <a:t>11/7/2023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7ADA1-6C84-48A9-86EB-C88FF57A636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8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Today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/>
              <a:t>	Until today, all our dependent variables have been of one of the following type:</a:t>
            </a:r>
          </a:p>
          <a:p>
            <a:pPr lvl="2"/>
            <a:r>
              <a:rPr lang="en-US" dirty="0"/>
              <a:t>binary (0, 1)</a:t>
            </a:r>
          </a:p>
          <a:p>
            <a:pPr lvl="2"/>
            <a:r>
              <a:rPr lang="en-US" dirty="0"/>
              <a:t>nominal (</a:t>
            </a:r>
            <a:r>
              <a:rPr lang="en-US" dirty="0" err="1"/>
              <a:t>e.g</a:t>
            </a:r>
            <a:r>
              <a:rPr lang="en-US" dirty="0"/>
              <a:t>, money, satisfaction, fun, helps)</a:t>
            </a:r>
          </a:p>
          <a:p>
            <a:pPr lvl="2"/>
            <a:r>
              <a:rPr lang="en-US" dirty="0"/>
              <a:t>ordinal (poor, fair, good, excellent)</a:t>
            </a:r>
          </a:p>
          <a:p>
            <a:pPr lvl="2"/>
            <a:endParaRPr lang="en-US" dirty="0"/>
          </a:p>
          <a:p>
            <a:pPr>
              <a:buNone/>
            </a:pPr>
            <a:r>
              <a:rPr lang="en-US" dirty="0"/>
              <a:t>	From now until the end of the semester, we consider two additional types:</a:t>
            </a:r>
          </a:p>
          <a:p>
            <a:pPr lvl="2"/>
            <a:r>
              <a:rPr lang="en-US" dirty="0"/>
              <a:t>count</a:t>
            </a:r>
          </a:p>
          <a:p>
            <a:pPr lvl="2"/>
            <a:r>
              <a:rPr lang="en-US" dirty="0"/>
              <a:t>continuous</a:t>
            </a:r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24128" y="1444752"/>
            <a:ext cx="6996905" cy="5120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Articles Published in Graduate School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0" y="1981200"/>
            <a:ext cx="38862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How to represent?</a:t>
            </a:r>
          </a:p>
          <a:p>
            <a:r>
              <a:rPr lang="en-US" sz="2200" dirty="0">
                <a:solidFill>
                  <a:schemeClr val="tx2"/>
                </a:solidFill>
              </a:rPr>
              <a:t>Multinomial? (10 </a:t>
            </a:r>
            <a:r>
              <a:rPr lang="el-GR" sz="2200" dirty="0">
                <a:solidFill>
                  <a:schemeClr val="tx2"/>
                </a:solidFill>
              </a:rPr>
              <a:t>α</a:t>
            </a:r>
            <a:r>
              <a:rPr lang="en-US" sz="2200" dirty="0">
                <a:solidFill>
                  <a:schemeClr val="tx2"/>
                </a:solidFill>
              </a:rPr>
              <a:t> parameters)</a:t>
            </a:r>
          </a:p>
          <a:p>
            <a:r>
              <a:rPr lang="en-US" sz="2200" dirty="0">
                <a:solidFill>
                  <a:schemeClr val="accent2"/>
                </a:solidFill>
              </a:rPr>
              <a:t>Poisson? (1 </a:t>
            </a:r>
            <a:r>
              <a:rPr lang="el-GR" sz="2200" dirty="0">
                <a:solidFill>
                  <a:schemeClr val="accent2"/>
                </a:solidFill>
              </a:rPr>
              <a:t>μ</a:t>
            </a:r>
            <a:r>
              <a:rPr lang="en-US" sz="2200" dirty="0">
                <a:solidFill>
                  <a:schemeClr val="accent2"/>
                </a:solidFill>
              </a:rPr>
              <a:t> parameter)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Is This Close Enough?</a:t>
            </a:r>
            <a:br>
              <a:rPr lang="en-US" dirty="0"/>
            </a:br>
            <a:r>
              <a:rPr lang="en-US" sz="2700" dirty="0"/>
              <a:t>(probably not, but we’ll deal with that soon)</a:t>
            </a:r>
          </a:p>
        </p:txBody>
      </p:sp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24128" y="1444752"/>
            <a:ext cx="6996905" cy="5120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3962400" y="2438400"/>
            <a:ext cx="3962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chemeClr val="accent2"/>
                </a:solidFill>
              </a:rPr>
              <a:t>Distribution can be represented with one piece of information:</a:t>
            </a:r>
          </a:p>
          <a:p>
            <a:pPr algn="ctr"/>
            <a:r>
              <a:rPr lang="en-US" sz="2200" dirty="0">
                <a:solidFill>
                  <a:schemeClr val="accent2"/>
                </a:solidFill>
              </a:rPr>
              <a:t>μ = 1.69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Our Real Interest </a:t>
            </a:r>
            <a:br>
              <a:rPr lang="en-US" dirty="0"/>
            </a:br>
            <a:r>
              <a:rPr lang="en-US" dirty="0"/>
              <a:t>is in </a:t>
            </a:r>
            <a:r>
              <a:rPr lang="en-US" i="1" dirty="0"/>
              <a:t>Conditional </a:t>
            </a:r>
            <a:r>
              <a:rPr lang="en-US" dirty="0"/>
              <a:t>Distributions</a:t>
            </a:r>
          </a:p>
        </p:txBody>
      </p:sp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24120" y="1444751"/>
            <a:ext cx="6996909" cy="5120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Poisson Regression Model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132138" y="1752600"/>
          <a:ext cx="308292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0" name="Equation" r:id="rId3" imgW="1384200" imgH="203040" progId="Equation.3">
                  <p:embed/>
                </p:oleObj>
              </mc:Choice>
              <mc:Fallback>
                <p:oleObj name="Equation" r:id="rId3" imgW="1384200" imgH="203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1752600"/>
                        <a:ext cx="3082925" cy="454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90600" y="3962400"/>
            <a:ext cx="7162800" cy="2469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We’ve seen how to solve for parameters like this before:</a:t>
            </a:r>
          </a:p>
          <a:p>
            <a:pPr algn="ctr"/>
            <a:endParaRPr lang="en-US" sz="600" dirty="0">
              <a:latin typeface="Cambria Math" pitchFamily="18" charset="0"/>
              <a:ea typeface="Cambria Math" pitchFamily="18" charset="0"/>
            </a:endParaRPr>
          </a:p>
          <a:p>
            <a:pPr algn="ctr"/>
            <a:r>
              <a:rPr lang="en-US" sz="2400" dirty="0">
                <a:latin typeface="Cambria Math" pitchFamily="18" charset="0"/>
                <a:ea typeface="Cambria Math" pitchFamily="18" charset="0"/>
              </a:rPr>
              <a:t>1.30 = exp(</a:t>
            </a:r>
            <a:r>
              <a:rPr lang="el-GR" sz="2400" dirty="0">
                <a:latin typeface="Cambria Math" pitchFamily="18" charset="0"/>
                <a:ea typeface="Cambria Math" pitchFamily="18" charset="0"/>
              </a:rPr>
              <a:t>α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)</a:t>
            </a:r>
          </a:p>
          <a:p>
            <a:pPr algn="ctr"/>
            <a:r>
              <a:rPr lang="en-US" sz="2400" dirty="0">
                <a:latin typeface="Cambria Math" pitchFamily="18" charset="0"/>
                <a:ea typeface="Cambria Math" pitchFamily="18" charset="0"/>
              </a:rPr>
              <a:t>2.15 = exp(</a:t>
            </a:r>
            <a:r>
              <a:rPr lang="el-GR" sz="2400" dirty="0">
                <a:latin typeface="Cambria Math" pitchFamily="18" charset="0"/>
                <a:ea typeface="Cambria Math" pitchFamily="18" charset="0"/>
              </a:rPr>
              <a:t>α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+</a:t>
            </a:r>
            <a:r>
              <a:rPr lang="el-GR" sz="2400" dirty="0">
                <a:latin typeface="Cambria Math" pitchFamily="18" charset="0"/>
                <a:ea typeface="Cambria Math" pitchFamily="18" charset="0"/>
              </a:rPr>
              <a:t>β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)</a:t>
            </a:r>
          </a:p>
          <a:p>
            <a:pPr algn="ctr"/>
            <a:endParaRPr lang="en-US" sz="800" dirty="0">
              <a:latin typeface="Cambria Math" pitchFamily="18" charset="0"/>
              <a:ea typeface="Cambria Math" pitchFamily="18" charset="0"/>
            </a:endParaRPr>
          </a:p>
          <a:p>
            <a:pPr algn="ctr"/>
            <a:r>
              <a:rPr lang="en-US" sz="2400" dirty="0">
                <a:latin typeface="Cambria Math" pitchFamily="18" charset="0"/>
                <a:ea typeface="Cambria Math" pitchFamily="18" charset="0"/>
              </a:rPr>
              <a:t>log(1.30) = </a:t>
            </a:r>
            <a:r>
              <a:rPr lang="el-GR" sz="2400" dirty="0">
                <a:latin typeface="Cambria Math" pitchFamily="18" charset="0"/>
                <a:ea typeface="Cambria Math" pitchFamily="18" charset="0"/>
              </a:rPr>
              <a:t>α</a:t>
            </a:r>
            <a:endParaRPr lang="en-US" sz="2400" dirty="0">
              <a:latin typeface="Cambria Math" pitchFamily="18" charset="0"/>
              <a:ea typeface="Cambria Math" pitchFamily="18" charset="0"/>
            </a:endParaRPr>
          </a:p>
          <a:p>
            <a:pPr algn="ctr"/>
            <a:r>
              <a:rPr lang="en-US" sz="2400" dirty="0">
                <a:latin typeface="Cambria Math" pitchFamily="18" charset="0"/>
                <a:ea typeface="Cambria Math" pitchFamily="18" charset="0"/>
              </a:rPr>
              <a:t>log(2.15) = </a:t>
            </a:r>
            <a:r>
              <a:rPr lang="el-GR" sz="2400" dirty="0">
                <a:latin typeface="Cambria Math" pitchFamily="18" charset="0"/>
                <a:ea typeface="Cambria Math" pitchFamily="18" charset="0"/>
              </a:rPr>
              <a:t>α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+</a:t>
            </a:r>
            <a:r>
              <a:rPr lang="el-GR" sz="2400" dirty="0">
                <a:latin typeface="Cambria Math" pitchFamily="18" charset="0"/>
                <a:ea typeface="Cambria Math" pitchFamily="18" charset="0"/>
              </a:rPr>
              <a:t>β</a:t>
            </a:r>
            <a:endParaRPr lang="en-US" sz="2400" dirty="0">
              <a:latin typeface="Cambria Math" pitchFamily="18" charset="0"/>
              <a:ea typeface="Cambria Math" pitchFamily="18" charset="0"/>
            </a:endParaRP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124200" y="1676400"/>
            <a:ext cx="1143000" cy="5334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495800" y="1676400"/>
            <a:ext cx="1752600" cy="5334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66800" y="1371600"/>
            <a:ext cx="213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The conditional mean…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6000" y="1295400"/>
            <a:ext cx="289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chemeClr val="tx2"/>
                </a:solidFill>
              </a:rPr>
              <a:t>…is a weighted function of all the predictors</a:t>
            </a:r>
          </a:p>
        </p:txBody>
      </p:sp>
      <p:graphicFrame>
        <p:nvGraphicFramePr>
          <p:cNvPr id="34819" name="Object 3"/>
          <p:cNvGraphicFramePr>
            <a:graphicFrameLocks noChangeAspect="1"/>
          </p:cNvGraphicFramePr>
          <p:nvPr/>
        </p:nvGraphicFramePr>
        <p:xfrm>
          <a:off x="1814513" y="1905000"/>
          <a:ext cx="6026150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1" name="Equation" r:id="rId5" imgW="2705040" imgH="888840" progId="Equation.3">
                  <p:embed/>
                </p:oleObj>
              </mc:Choice>
              <mc:Fallback>
                <p:oleObj name="Equation" r:id="rId5" imgW="2705040" imgH="8888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4513" y="1905000"/>
                        <a:ext cx="6026150" cy="198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Just the same as we’ve been doing</a:t>
            </a:r>
          </a:p>
        </p:txBody>
      </p:sp>
      <p:pic>
        <p:nvPicPr>
          <p:cNvPr id="358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399" y="1676400"/>
            <a:ext cx="8001001" cy="2893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04800" y="4661862"/>
            <a:ext cx="8610600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exp(</a:t>
            </a:r>
            <a:r>
              <a:rPr lang="el-GR" sz="2800" dirty="0"/>
              <a:t>β</a:t>
            </a:r>
            <a:r>
              <a:rPr lang="en-US" sz="2800" dirty="0"/>
              <a:t>) = </a:t>
            </a:r>
          </a:p>
          <a:p>
            <a:pPr algn="ctr"/>
            <a:r>
              <a:rPr lang="en-US" sz="2400" dirty="0"/>
              <a:t>the </a:t>
            </a:r>
            <a:r>
              <a:rPr lang="en-US" sz="2400" u="sng" dirty="0"/>
              <a:t>incidence-rate ratio</a:t>
            </a:r>
            <a:r>
              <a:rPr lang="en-US" sz="2400" dirty="0"/>
              <a:t> or </a:t>
            </a:r>
            <a:r>
              <a:rPr lang="en-US" sz="2400" u="sng" dirty="0"/>
              <a:t>% change</a:t>
            </a:r>
            <a:r>
              <a:rPr lang="en-US" sz="2400" dirty="0"/>
              <a:t> in the expected count</a:t>
            </a:r>
          </a:p>
          <a:p>
            <a:pPr algn="ctr"/>
            <a:endParaRPr lang="en-US" sz="1100" dirty="0"/>
          </a:p>
          <a:p>
            <a:pPr algn="ctr"/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So having a high-publishing mentor increases one’s expected number of publications by [exp(.505)=1.66] </a:t>
            </a:r>
            <a:r>
              <a:rPr lang="en-US" sz="2400" u="sng" dirty="0">
                <a:solidFill>
                  <a:schemeClr val="accent3">
                    <a:lumMod val="75000"/>
                  </a:schemeClr>
                </a:solidFill>
              </a:rPr>
              <a:t>1.66 times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or </a:t>
            </a:r>
            <a:r>
              <a:rPr lang="en-US" sz="2400" u="sng" dirty="0">
                <a:solidFill>
                  <a:schemeClr val="accent3">
                    <a:lumMod val="75000"/>
                  </a:schemeClr>
                </a:solidFill>
              </a:rPr>
              <a:t>66%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Introduction:</a:t>
            </a:r>
            <a:br>
              <a:rPr lang="en-US" dirty="0"/>
            </a:br>
            <a:r>
              <a:rPr lang="en-US" dirty="0"/>
              <a:t>From Categorical to Numeric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Multinomial distributions</a:t>
            </a:r>
            <a:br>
              <a:rPr lang="en-US" dirty="0"/>
            </a:br>
            <a:r>
              <a:rPr lang="en-US" dirty="0"/>
              <a:t>require many parameters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85800" y="1600200"/>
          <a:ext cx="769620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048000" y="4876800"/>
            <a:ext cx="53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800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α</a:t>
            </a:r>
            <a:r>
              <a:rPr lang="en-US" sz="2800" baseline="-25000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81200" y="4886980"/>
            <a:ext cx="99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(</a:t>
            </a:r>
            <a:r>
              <a:rPr lang="el-GR" sz="2800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α</a:t>
            </a:r>
            <a:r>
              <a:rPr lang="en-US" sz="2800" baseline="-25000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800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)</a:t>
            </a:r>
            <a:endParaRPr lang="en-US" sz="2800" baseline="-25000" dirty="0">
              <a:solidFill>
                <a:schemeClr val="bg1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86200" y="4876800"/>
            <a:ext cx="53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800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α</a:t>
            </a:r>
            <a:r>
              <a:rPr lang="en-US" sz="2800" baseline="-25000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24400" y="4886980"/>
            <a:ext cx="53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800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α</a:t>
            </a:r>
            <a:r>
              <a:rPr lang="en-US" sz="2800" baseline="-25000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62600" y="4876800"/>
            <a:ext cx="53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800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α</a:t>
            </a:r>
            <a:r>
              <a:rPr lang="en-US" sz="2800" baseline="-25000" dirty="0">
                <a:solidFill>
                  <a:schemeClr val="bg1"/>
                </a:solidFill>
                <a:latin typeface="Cambria Math" pitchFamily="18" charset="0"/>
                <a:ea typeface="Cambria Math" pitchFamily="18" charset="0"/>
              </a:rPr>
              <a:t>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90600" y="5867400"/>
            <a:ext cx="6781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2"/>
                </a:solidFill>
              </a:rPr>
              <a:t>Even null models use </a:t>
            </a:r>
            <a:r>
              <a:rPr lang="en-US" sz="2800" i="1" dirty="0">
                <a:solidFill>
                  <a:schemeClr val="accent2"/>
                </a:solidFill>
              </a:rPr>
              <a:t>J</a:t>
            </a:r>
            <a:r>
              <a:rPr lang="en-US" sz="2800" dirty="0">
                <a:solidFill>
                  <a:schemeClr val="accent2"/>
                </a:solidFill>
              </a:rPr>
              <a:t>-1 parameters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45757" y="2438400"/>
            <a:ext cx="492443" cy="203132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000" dirty="0"/>
              <a:t>Probability</a:t>
            </a:r>
            <a:endParaRPr lang="en-US" sz="2400" dirty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do with this?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4128" y="1444752"/>
            <a:ext cx="6996905" cy="5120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828800" y="1905000"/>
            <a:ext cx="2286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We could estimate a multinomial or ordinal model with 26 intercepts!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Or we can make a </a:t>
            </a:r>
            <a:br>
              <a:rPr lang="en-US" dirty="0"/>
            </a:br>
            <a:r>
              <a:rPr lang="en-US" dirty="0"/>
              <a:t>simplifying assumption…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4128" y="1444752"/>
            <a:ext cx="6996909" cy="5120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638800" y="1600200"/>
            <a:ext cx="3276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2"/>
                </a:solidFill>
              </a:rPr>
              <a:t>Assume the data follows a </a:t>
            </a:r>
            <a:r>
              <a:rPr lang="en-US" sz="2000" i="1" dirty="0">
                <a:solidFill>
                  <a:schemeClr val="accent2"/>
                </a:solidFill>
              </a:rPr>
              <a:t>theoretical</a:t>
            </a:r>
            <a:r>
              <a:rPr lang="en-US" sz="2000" dirty="0">
                <a:solidFill>
                  <a:schemeClr val="accent2"/>
                </a:solidFill>
              </a:rPr>
              <a:t> distribution described by few parameters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81200" y="1828800"/>
            <a:ext cx="2133600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>
                <a:solidFill>
                  <a:schemeClr val="tx2"/>
                </a:solidFill>
              </a:rPr>
              <a:t>μ</a:t>
            </a:r>
            <a:r>
              <a:rPr lang="en-US" sz="2000" dirty="0">
                <a:solidFill>
                  <a:schemeClr val="tx2"/>
                </a:solidFill>
              </a:rPr>
              <a:t> = 67.6</a:t>
            </a:r>
          </a:p>
          <a:p>
            <a:r>
              <a:rPr lang="el-GR" sz="2000" dirty="0">
                <a:solidFill>
                  <a:schemeClr val="tx2"/>
                </a:solidFill>
              </a:rPr>
              <a:t>σ</a:t>
            </a:r>
            <a:r>
              <a:rPr lang="en-US" sz="2000" dirty="0">
                <a:solidFill>
                  <a:schemeClr val="tx2"/>
                </a:solidFill>
              </a:rPr>
              <a:t> = 4.2</a:t>
            </a:r>
          </a:p>
          <a:p>
            <a:endParaRPr lang="en-US" sz="1400" dirty="0">
              <a:solidFill>
                <a:schemeClr val="accent2"/>
              </a:solidFill>
            </a:endParaRPr>
          </a:p>
          <a:p>
            <a:pPr algn="ctr"/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Two parameters, not 26!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Assumptions take us away </a:t>
            </a:r>
            <a:br>
              <a:rPr lang="en-US" dirty="0"/>
            </a:br>
            <a:r>
              <a:rPr lang="en-US" dirty="0"/>
              <a:t>from the data, but it’s often worth it!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4128" y="1444752"/>
            <a:ext cx="6996909" cy="5120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Straight Arrow Connector 6"/>
          <p:cNvCxnSpPr/>
          <p:nvPr/>
        </p:nvCxnSpPr>
        <p:spPr>
          <a:xfrm rot="5400000">
            <a:off x="5143500" y="2628900"/>
            <a:ext cx="685800" cy="1588"/>
          </a:xfrm>
          <a:prstGeom prst="straightConnector1">
            <a:avLst/>
          </a:prstGeom>
          <a:ln w="25400">
            <a:solidFill>
              <a:schemeClr val="accent2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5400000">
            <a:off x="5641848" y="3238500"/>
            <a:ext cx="838200" cy="1588"/>
          </a:xfrm>
          <a:prstGeom prst="straightConnector1">
            <a:avLst/>
          </a:prstGeom>
          <a:ln w="25400">
            <a:solidFill>
              <a:schemeClr val="accent2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Different Types = </a:t>
            </a:r>
            <a:br>
              <a:rPr lang="en-US" dirty="0"/>
            </a:br>
            <a:r>
              <a:rPr lang="en-US" dirty="0"/>
              <a:t>Different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	Count data 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err="1"/>
              <a:t>e.g</a:t>
            </a:r>
            <a:r>
              <a:rPr lang="en-US" sz="2400" dirty="0"/>
              <a:t>, # of </a:t>
            </a:r>
            <a:r>
              <a:rPr lang="en-US" sz="2400" dirty="0" err="1"/>
              <a:t>foundings</a:t>
            </a:r>
            <a:r>
              <a:rPr lang="en-US" sz="2400" dirty="0"/>
              <a:t>, strikes, riots, friends, publications</a:t>
            </a:r>
          </a:p>
          <a:p>
            <a:pPr lvl="1"/>
            <a:r>
              <a:rPr lang="en-US" dirty="0"/>
              <a:t>Poisson distribution</a:t>
            </a:r>
          </a:p>
          <a:p>
            <a:pPr lvl="1"/>
            <a:r>
              <a:rPr lang="en-US" dirty="0"/>
              <a:t>Negative binomial</a:t>
            </a:r>
          </a:p>
          <a:p>
            <a:pPr>
              <a:buNone/>
            </a:pPr>
            <a:r>
              <a:rPr lang="en-US" b="1" dirty="0"/>
              <a:t>	Continuous data</a:t>
            </a:r>
          </a:p>
          <a:p>
            <a:pPr>
              <a:buNone/>
            </a:pPr>
            <a:r>
              <a:rPr lang="en-US" sz="2400" dirty="0"/>
              <a:t>	e.g., income, scales (extraversion, prestige, well-being)</a:t>
            </a:r>
          </a:p>
          <a:p>
            <a:pPr lvl="1"/>
            <a:r>
              <a:rPr lang="en-US" dirty="0"/>
              <a:t>Normal distribution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1676400"/>
            <a:ext cx="6858000" cy="19812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Poisson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	Defined by </a:t>
            </a:r>
            <a:r>
              <a:rPr lang="en-US" u="sng" dirty="0"/>
              <a:t>one</a:t>
            </a:r>
            <a:r>
              <a:rPr lang="en-US" dirty="0"/>
              <a:t> parameter: </a:t>
            </a:r>
            <a:r>
              <a:rPr lang="el-GR" i="1" dirty="0">
                <a:latin typeface="Cambria Math" pitchFamily="18" charset="0"/>
                <a:ea typeface="Cambria Math" pitchFamily="18" charset="0"/>
              </a:rPr>
              <a:t>μ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400" dirty="0"/>
              <a:t>(“mu”)</a:t>
            </a:r>
          </a:p>
          <a:p>
            <a:pPr lvl="1"/>
            <a:r>
              <a:rPr lang="en-US" dirty="0">
                <a:ea typeface="Cambria Math" pitchFamily="18" charset="0"/>
              </a:rPr>
              <a:t>the mean and variance are equal (</a:t>
            </a:r>
            <a:r>
              <a:rPr lang="el-GR" i="1" dirty="0">
                <a:latin typeface="Cambria Math" pitchFamily="18" charset="0"/>
                <a:ea typeface="Cambria Math" pitchFamily="18" charset="0"/>
              </a:rPr>
              <a:t>μ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/>
              <a:t>)</a:t>
            </a:r>
            <a:endParaRPr lang="en-US" dirty="0">
              <a:ea typeface="Cambria Math" pitchFamily="18" charset="0"/>
            </a:endParaRPr>
          </a:p>
          <a:p>
            <a:pPr lvl="1"/>
            <a:r>
              <a:rPr lang="en-US" dirty="0">
                <a:ea typeface="Cambria Math" pitchFamily="18" charset="0"/>
              </a:rPr>
              <a:t>assumes events are </a:t>
            </a:r>
            <a:r>
              <a:rPr lang="en-US" i="1" dirty="0">
                <a:ea typeface="Cambria Math" pitchFamily="18" charset="0"/>
              </a:rPr>
              <a:t>independent</a:t>
            </a:r>
          </a:p>
          <a:p>
            <a:pPr lvl="1">
              <a:buNone/>
            </a:pPr>
            <a:r>
              <a:rPr lang="en-US" sz="2400" i="1" dirty="0">
                <a:ea typeface="Cambria Math" pitchFamily="18" charset="0"/>
              </a:rPr>
              <a:t>	</a:t>
            </a:r>
            <a:r>
              <a:rPr lang="en-US" sz="2400" dirty="0">
                <a:ea typeface="Cambria Math" pitchFamily="18" charset="0"/>
              </a:rPr>
              <a:t>(i.e., one event doesn’t make future events more likely)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219200" y="4038600"/>
          <a:ext cx="6477000" cy="11562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Equation" r:id="rId3" imgW="2489040" imgH="444240" progId="Equation.3">
                  <p:embed/>
                </p:oleObj>
              </mc:Choice>
              <mc:Fallback>
                <p:oleObj name="Equation" r:id="rId3" imgW="2489040" imgH="4442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038600"/>
                        <a:ext cx="6477000" cy="115625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14400" y="5410200"/>
            <a:ext cx="7239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2"/>
                </a:solidFill>
              </a:rPr>
              <a:t>Probability of each possible number of “events”</a:t>
            </a:r>
          </a:p>
          <a:p>
            <a:pPr algn="ctr"/>
            <a:endParaRPr lang="en-US" sz="400" dirty="0">
              <a:solidFill>
                <a:schemeClr val="accent2"/>
              </a:solidFill>
            </a:endParaRPr>
          </a:p>
          <a:p>
            <a:pPr algn="ctr"/>
            <a:r>
              <a:rPr lang="en-US" sz="2800" dirty="0">
                <a:solidFill>
                  <a:schemeClr val="accent1"/>
                </a:solidFill>
              </a:rPr>
              <a:t>Don’t worry about the formula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dirty="0"/>
              <a:t>Poisson Distributions </a:t>
            </a:r>
            <a:br>
              <a:rPr lang="en-US" sz="3600" dirty="0"/>
            </a:br>
            <a:r>
              <a:rPr lang="en-US" sz="3600" dirty="0"/>
              <a:t>at Different Levels of </a:t>
            </a:r>
            <a:r>
              <a:rPr lang="el-GR" sz="3600" dirty="0"/>
              <a:t>μ</a:t>
            </a:r>
            <a:endParaRPr lang="en-US" sz="36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128952"/>
            <a:ext cx="7620000" cy="5576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8552</TotalTime>
  <Words>1033</Words>
  <Application>Microsoft Office PowerPoint</Application>
  <PresentationFormat>On-screen Show (4:3)</PresentationFormat>
  <Paragraphs>123</Paragraphs>
  <Slides>14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Cambria Math</vt:lpstr>
      <vt:lpstr>Office Theme</vt:lpstr>
      <vt:lpstr>Equation</vt:lpstr>
      <vt:lpstr>Today</vt:lpstr>
      <vt:lpstr>Introduction: From Categorical to Numeric</vt:lpstr>
      <vt:lpstr>Multinomial distributions require many parameters</vt:lpstr>
      <vt:lpstr>What do we do with this?</vt:lpstr>
      <vt:lpstr>Or we can make a  simplifying assumption…</vt:lpstr>
      <vt:lpstr>Assumptions take us away  from the data, but it’s often worth it!</vt:lpstr>
      <vt:lpstr>Different Types =  Different Distributions</vt:lpstr>
      <vt:lpstr>The Poisson Distribution</vt:lpstr>
      <vt:lpstr>Poisson Distributions  at Different Levels of μ</vt:lpstr>
      <vt:lpstr>Articles Published in Graduate School</vt:lpstr>
      <vt:lpstr>Is This Close Enough? (probably not, but we’ll deal with that soon)</vt:lpstr>
      <vt:lpstr>Our Real Interest  is in Conditional Distributions</vt:lpstr>
      <vt:lpstr>Poisson Regression Model</vt:lpstr>
      <vt:lpstr>Just the same as we’ve been doing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Sociology 271B: Beginning Techniques for Numerical Analysis of Evidence</dc:title>
  <dc:creator>Stephen Vaisey</dc:creator>
  <cp:lastModifiedBy>Stephen Vaisey</cp:lastModifiedBy>
  <cp:revision>790</cp:revision>
  <dcterms:created xsi:type="dcterms:W3CDTF">2010-08-28T00:25:59Z</dcterms:created>
  <dcterms:modified xsi:type="dcterms:W3CDTF">2023-11-07T14:44:40Z</dcterms:modified>
</cp:coreProperties>
</file>