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48" r:id="rId2"/>
    <p:sldId id="340" r:id="rId3"/>
    <p:sldId id="346" r:id="rId4"/>
    <p:sldId id="341" r:id="rId5"/>
    <p:sldId id="342" r:id="rId6"/>
    <p:sldId id="350" r:id="rId7"/>
    <p:sldId id="373" r:id="rId8"/>
    <p:sldId id="357" r:id="rId9"/>
    <p:sldId id="358" r:id="rId10"/>
    <p:sldId id="359" r:id="rId11"/>
    <p:sldId id="349" r:id="rId12"/>
    <p:sldId id="360" r:id="rId13"/>
    <p:sldId id="354" r:id="rId14"/>
    <p:sldId id="355" r:id="rId15"/>
    <p:sldId id="369" r:id="rId16"/>
    <p:sldId id="370" r:id="rId17"/>
    <p:sldId id="356" r:id="rId18"/>
    <p:sldId id="366" r:id="rId19"/>
    <p:sldId id="364" r:id="rId20"/>
    <p:sldId id="384" r:id="rId21"/>
    <p:sldId id="385" r:id="rId22"/>
    <p:sldId id="376" r:id="rId23"/>
    <p:sldId id="365" r:id="rId24"/>
    <p:sldId id="363" r:id="rId25"/>
    <p:sldId id="383" r:id="rId26"/>
    <p:sldId id="367" r:id="rId27"/>
    <p:sldId id="368" r:id="rId28"/>
    <p:sldId id="261" r:id="rId29"/>
    <p:sldId id="263" r:id="rId30"/>
    <p:sldId id="265" r:id="rId31"/>
    <p:sldId id="266" r:id="rId32"/>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en Vaisey" initials="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92063" autoAdjust="0"/>
  </p:normalViewPr>
  <p:slideViewPr>
    <p:cSldViewPr>
      <p:cViewPr varScale="1">
        <p:scale>
          <a:sx n="106" d="100"/>
          <a:sy n="106" d="100"/>
        </p:scale>
        <p:origin x="1764"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64AD5-6E9D-4F6C-AD49-95ECAD77D1CA}" type="doc">
      <dgm:prSet loTypeId="urn:microsoft.com/office/officeart/2005/8/layout/arrow3" loCatId="relationship" qsTypeId="urn:microsoft.com/office/officeart/2005/8/quickstyle/simple4" qsCatId="simple" csTypeId="urn:microsoft.com/office/officeart/2005/8/colors/colorful5" csCatId="colorful" phldr="1"/>
      <dgm:spPr/>
      <dgm:t>
        <a:bodyPr/>
        <a:lstStyle/>
        <a:p>
          <a:endParaRPr lang="en-US"/>
        </a:p>
      </dgm:t>
    </dgm:pt>
    <dgm:pt modelId="{AF7DDB20-4B7D-427F-B4AF-FE727176C690}">
      <dgm:prSet phldrT="[Text]"/>
      <dgm:spPr/>
      <dgm:t>
        <a:bodyPr/>
        <a:lstStyle/>
        <a:p>
          <a:r>
            <a:rPr lang="en-US" dirty="0"/>
            <a:t>Simplicity</a:t>
          </a:r>
        </a:p>
      </dgm:t>
    </dgm:pt>
    <dgm:pt modelId="{163B81D7-C129-4114-82AF-421779B0734C}" type="parTrans" cxnId="{9737ABA7-8325-42DE-9D4D-4A12EA7DE424}">
      <dgm:prSet/>
      <dgm:spPr/>
      <dgm:t>
        <a:bodyPr/>
        <a:lstStyle/>
        <a:p>
          <a:endParaRPr lang="en-US"/>
        </a:p>
      </dgm:t>
    </dgm:pt>
    <dgm:pt modelId="{B3D45763-1850-49B1-9C75-1FDEBEF3615D}" type="sibTrans" cxnId="{9737ABA7-8325-42DE-9D4D-4A12EA7DE424}">
      <dgm:prSet/>
      <dgm:spPr/>
      <dgm:t>
        <a:bodyPr/>
        <a:lstStyle/>
        <a:p>
          <a:endParaRPr lang="en-US"/>
        </a:p>
      </dgm:t>
    </dgm:pt>
    <dgm:pt modelId="{D13FD54C-0E7F-4427-922D-600AD7CF2333}">
      <dgm:prSet phldrT="[Text]"/>
      <dgm:spPr/>
      <dgm:t>
        <a:bodyPr/>
        <a:lstStyle/>
        <a:p>
          <a:r>
            <a:rPr lang="en-US" dirty="0"/>
            <a:t>Accuracy</a:t>
          </a:r>
        </a:p>
      </dgm:t>
    </dgm:pt>
    <dgm:pt modelId="{A2664500-A52E-48EB-96D0-E718D66B8CFA}" type="parTrans" cxnId="{1DDDE095-8E79-4FF7-8224-56CA941C6E4A}">
      <dgm:prSet/>
      <dgm:spPr/>
      <dgm:t>
        <a:bodyPr/>
        <a:lstStyle/>
        <a:p>
          <a:endParaRPr lang="en-US"/>
        </a:p>
      </dgm:t>
    </dgm:pt>
    <dgm:pt modelId="{7B5BFB2B-FD71-46C6-A739-65C77533652A}" type="sibTrans" cxnId="{1DDDE095-8E79-4FF7-8224-56CA941C6E4A}">
      <dgm:prSet/>
      <dgm:spPr/>
      <dgm:t>
        <a:bodyPr/>
        <a:lstStyle/>
        <a:p>
          <a:endParaRPr lang="en-US"/>
        </a:p>
      </dgm:t>
    </dgm:pt>
    <dgm:pt modelId="{C5FC8F8B-0B96-4C7E-AABA-7F3CF7B48046}" type="pres">
      <dgm:prSet presAssocID="{F9764AD5-6E9D-4F6C-AD49-95ECAD77D1CA}" presName="compositeShape" presStyleCnt="0">
        <dgm:presLayoutVars>
          <dgm:chMax val="2"/>
          <dgm:dir/>
          <dgm:resizeHandles val="exact"/>
        </dgm:presLayoutVars>
      </dgm:prSet>
      <dgm:spPr/>
    </dgm:pt>
    <dgm:pt modelId="{8C26DF41-8FB3-4D04-A760-8C8B7B0541C3}" type="pres">
      <dgm:prSet presAssocID="{F9764AD5-6E9D-4F6C-AD49-95ECAD77D1CA}" presName="divider" presStyleLbl="fgShp" presStyleIdx="0" presStyleCnt="1"/>
      <dgm:spPr/>
    </dgm:pt>
    <dgm:pt modelId="{A64C2935-C45D-4BC1-BC28-26D561CF11B2}" type="pres">
      <dgm:prSet presAssocID="{AF7DDB20-4B7D-427F-B4AF-FE727176C690}" presName="downArrow" presStyleLbl="node1" presStyleIdx="0" presStyleCnt="2"/>
      <dgm:spPr/>
    </dgm:pt>
    <dgm:pt modelId="{27E488CD-AC07-4930-8E0B-A07084F57867}" type="pres">
      <dgm:prSet presAssocID="{AF7DDB20-4B7D-427F-B4AF-FE727176C690}" presName="downArrowText" presStyleLbl="revTx" presStyleIdx="0" presStyleCnt="2">
        <dgm:presLayoutVars>
          <dgm:bulletEnabled val="1"/>
        </dgm:presLayoutVars>
      </dgm:prSet>
      <dgm:spPr/>
    </dgm:pt>
    <dgm:pt modelId="{9EE5A197-4326-4413-AE7E-9B8E49270210}" type="pres">
      <dgm:prSet presAssocID="{D13FD54C-0E7F-4427-922D-600AD7CF2333}" presName="upArrow" presStyleLbl="node1" presStyleIdx="1" presStyleCnt="2"/>
      <dgm:spPr/>
    </dgm:pt>
    <dgm:pt modelId="{3309A017-3CB8-4EF6-95C1-017236151481}" type="pres">
      <dgm:prSet presAssocID="{D13FD54C-0E7F-4427-922D-600AD7CF2333}" presName="upArrowText" presStyleLbl="revTx" presStyleIdx="1" presStyleCnt="2">
        <dgm:presLayoutVars>
          <dgm:bulletEnabled val="1"/>
        </dgm:presLayoutVars>
      </dgm:prSet>
      <dgm:spPr/>
    </dgm:pt>
  </dgm:ptLst>
  <dgm:cxnLst>
    <dgm:cxn modelId="{05F31C01-98F0-46B8-A535-784135FED232}" type="presOf" srcId="{D13FD54C-0E7F-4427-922D-600AD7CF2333}" destId="{3309A017-3CB8-4EF6-95C1-017236151481}" srcOrd="0" destOrd="0" presId="urn:microsoft.com/office/officeart/2005/8/layout/arrow3"/>
    <dgm:cxn modelId="{DECE8367-36C1-4221-81D5-3D8D9AB94532}" type="presOf" srcId="{F9764AD5-6E9D-4F6C-AD49-95ECAD77D1CA}" destId="{C5FC8F8B-0B96-4C7E-AABA-7F3CF7B48046}" srcOrd="0" destOrd="0" presId="urn:microsoft.com/office/officeart/2005/8/layout/arrow3"/>
    <dgm:cxn modelId="{1DDDE095-8E79-4FF7-8224-56CA941C6E4A}" srcId="{F9764AD5-6E9D-4F6C-AD49-95ECAD77D1CA}" destId="{D13FD54C-0E7F-4427-922D-600AD7CF2333}" srcOrd="1" destOrd="0" parTransId="{A2664500-A52E-48EB-96D0-E718D66B8CFA}" sibTransId="{7B5BFB2B-FD71-46C6-A739-65C77533652A}"/>
    <dgm:cxn modelId="{9737ABA7-8325-42DE-9D4D-4A12EA7DE424}" srcId="{F9764AD5-6E9D-4F6C-AD49-95ECAD77D1CA}" destId="{AF7DDB20-4B7D-427F-B4AF-FE727176C690}" srcOrd="0" destOrd="0" parTransId="{163B81D7-C129-4114-82AF-421779B0734C}" sibTransId="{B3D45763-1850-49B1-9C75-1FDEBEF3615D}"/>
    <dgm:cxn modelId="{FDC934FD-5F27-4345-97C8-38B86CB5E686}" type="presOf" srcId="{AF7DDB20-4B7D-427F-B4AF-FE727176C690}" destId="{27E488CD-AC07-4930-8E0B-A07084F57867}" srcOrd="0" destOrd="0" presId="urn:microsoft.com/office/officeart/2005/8/layout/arrow3"/>
    <dgm:cxn modelId="{B707C9E0-3B1B-467F-83DD-5B15E439CCD4}" type="presParOf" srcId="{C5FC8F8B-0B96-4C7E-AABA-7F3CF7B48046}" destId="{8C26DF41-8FB3-4D04-A760-8C8B7B0541C3}" srcOrd="0" destOrd="0" presId="urn:microsoft.com/office/officeart/2005/8/layout/arrow3"/>
    <dgm:cxn modelId="{FA7F00DB-5D7D-47E1-A415-F04D3BB50604}" type="presParOf" srcId="{C5FC8F8B-0B96-4C7E-AABA-7F3CF7B48046}" destId="{A64C2935-C45D-4BC1-BC28-26D561CF11B2}" srcOrd="1" destOrd="0" presId="urn:microsoft.com/office/officeart/2005/8/layout/arrow3"/>
    <dgm:cxn modelId="{6E49FA64-619F-492B-B836-96C2ACC58480}" type="presParOf" srcId="{C5FC8F8B-0B96-4C7E-AABA-7F3CF7B48046}" destId="{27E488CD-AC07-4930-8E0B-A07084F57867}" srcOrd="2" destOrd="0" presId="urn:microsoft.com/office/officeart/2005/8/layout/arrow3"/>
    <dgm:cxn modelId="{B4D61094-766C-4817-BB34-C9FC537C9263}" type="presParOf" srcId="{C5FC8F8B-0B96-4C7E-AABA-7F3CF7B48046}" destId="{9EE5A197-4326-4413-AE7E-9B8E49270210}" srcOrd="3" destOrd="0" presId="urn:microsoft.com/office/officeart/2005/8/layout/arrow3"/>
    <dgm:cxn modelId="{9733245E-A890-4161-9399-E0B9FC77DF32}" type="presParOf" srcId="{C5FC8F8B-0B96-4C7E-AABA-7F3CF7B48046}" destId="{3309A017-3CB8-4EF6-95C1-017236151481}"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9BED36-E976-4AD8-B868-A17597EF3A00}" type="doc">
      <dgm:prSet loTypeId="urn:microsoft.com/office/officeart/2005/8/layout/process4" loCatId="list" qsTypeId="urn:microsoft.com/office/officeart/2005/8/quickstyle/simple5" qsCatId="simple" csTypeId="urn:microsoft.com/office/officeart/2005/8/colors/colorful2" csCatId="colorful" phldr="1"/>
      <dgm:spPr/>
      <dgm:t>
        <a:bodyPr/>
        <a:lstStyle/>
        <a:p>
          <a:endParaRPr lang="en-US"/>
        </a:p>
      </dgm:t>
    </dgm:pt>
    <dgm:pt modelId="{4BF633D0-590A-402F-9B5B-A0A137E0216D}">
      <dgm:prSet phldrT="[Text]" custT="1"/>
      <dgm:spPr/>
      <dgm:t>
        <a:bodyPr/>
        <a:lstStyle/>
        <a:p>
          <a:pPr algn="l"/>
          <a:r>
            <a:rPr lang="en-US" sz="3200" dirty="0"/>
            <a:t>Saturated Model		</a:t>
          </a:r>
          <a:r>
            <a:rPr lang="en-US" sz="2200" dirty="0"/>
            <a:t>(what we have done by hand)</a:t>
          </a:r>
        </a:p>
      </dgm:t>
    </dgm:pt>
    <dgm:pt modelId="{20A9B3B5-93A9-478E-8035-24A420203798}" type="parTrans" cxnId="{42721BDA-83C8-4598-BAAC-972C1BEAAA0C}">
      <dgm:prSet/>
      <dgm:spPr/>
      <dgm:t>
        <a:bodyPr/>
        <a:lstStyle/>
        <a:p>
          <a:endParaRPr lang="en-US"/>
        </a:p>
      </dgm:t>
    </dgm:pt>
    <dgm:pt modelId="{A7DBCCD2-0F80-4143-9AB6-79E18CAD58A9}" type="sibTrans" cxnId="{42721BDA-83C8-4598-BAAC-972C1BEAAA0C}">
      <dgm:prSet/>
      <dgm:spPr/>
      <dgm:t>
        <a:bodyPr/>
        <a:lstStyle/>
        <a:p>
          <a:endParaRPr lang="en-US"/>
        </a:p>
      </dgm:t>
    </dgm:pt>
    <dgm:pt modelId="{6A49F0E7-8DE6-4B70-B7E5-AD1A6E30CCC2}">
      <dgm:prSet phldrT="[Text]"/>
      <dgm:spPr/>
      <dgm:t>
        <a:bodyPr/>
        <a:lstStyle/>
        <a:p>
          <a:pPr algn="l"/>
          <a:r>
            <a:rPr lang="en-US" dirty="0"/>
            <a:t>Maximum complexity</a:t>
          </a:r>
        </a:p>
      </dgm:t>
    </dgm:pt>
    <dgm:pt modelId="{152CDD1A-6A76-4253-8318-E0F6110911F6}" type="parTrans" cxnId="{00107FE1-3749-49DE-B06F-23CECCCFFE1C}">
      <dgm:prSet/>
      <dgm:spPr/>
      <dgm:t>
        <a:bodyPr/>
        <a:lstStyle/>
        <a:p>
          <a:endParaRPr lang="en-US"/>
        </a:p>
      </dgm:t>
    </dgm:pt>
    <dgm:pt modelId="{C3D06A9F-C3DE-4A4F-86A5-A50F53886AD9}" type="sibTrans" cxnId="{00107FE1-3749-49DE-B06F-23CECCCFFE1C}">
      <dgm:prSet/>
      <dgm:spPr/>
      <dgm:t>
        <a:bodyPr/>
        <a:lstStyle/>
        <a:p>
          <a:endParaRPr lang="en-US"/>
        </a:p>
      </dgm:t>
    </dgm:pt>
    <dgm:pt modelId="{D20F4E34-2851-49CD-B0B1-6504D9E31341}">
      <dgm:prSet phldrT="[Text]"/>
      <dgm:spPr/>
      <dgm:t>
        <a:bodyPr/>
        <a:lstStyle/>
        <a:p>
          <a:pPr algn="r"/>
          <a:r>
            <a:rPr lang="en-US" dirty="0"/>
            <a:t>Reproduces data exactly</a:t>
          </a:r>
        </a:p>
      </dgm:t>
    </dgm:pt>
    <dgm:pt modelId="{224DAADB-C4AA-473B-80B8-DB05C1EC27BD}" type="parTrans" cxnId="{624E5831-FFE1-43DC-AA23-B6A441382EB5}">
      <dgm:prSet/>
      <dgm:spPr/>
      <dgm:t>
        <a:bodyPr/>
        <a:lstStyle/>
        <a:p>
          <a:endParaRPr lang="en-US"/>
        </a:p>
      </dgm:t>
    </dgm:pt>
    <dgm:pt modelId="{295E68E3-4CCD-45FC-8317-AE2E8DC8C725}" type="sibTrans" cxnId="{624E5831-FFE1-43DC-AA23-B6A441382EB5}">
      <dgm:prSet/>
      <dgm:spPr/>
      <dgm:t>
        <a:bodyPr/>
        <a:lstStyle/>
        <a:p>
          <a:endParaRPr lang="en-US"/>
        </a:p>
      </dgm:t>
    </dgm:pt>
    <dgm:pt modelId="{D69154D5-14DE-4516-8777-BC9F172847FB}">
      <dgm:prSet phldrT="[Text]" custT="1"/>
      <dgm:spPr/>
      <dgm:t>
        <a:bodyPr/>
        <a:lstStyle/>
        <a:p>
          <a:pPr algn="l"/>
          <a:r>
            <a:rPr lang="en-US" sz="3200" dirty="0"/>
            <a:t>Restricted Models</a:t>
          </a:r>
        </a:p>
      </dgm:t>
    </dgm:pt>
    <dgm:pt modelId="{00F86502-F4CA-4C4C-A16D-985E18BEC2CC}" type="parTrans" cxnId="{44C33763-0B64-49DF-9D9F-0BAD04F8E22E}">
      <dgm:prSet/>
      <dgm:spPr/>
      <dgm:t>
        <a:bodyPr/>
        <a:lstStyle/>
        <a:p>
          <a:endParaRPr lang="en-US"/>
        </a:p>
      </dgm:t>
    </dgm:pt>
    <dgm:pt modelId="{AEF95CD4-588E-44D5-81F4-28BCC935B92B}" type="sibTrans" cxnId="{44C33763-0B64-49DF-9D9F-0BAD04F8E22E}">
      <dgm:prSet/>
      <dgm:spPr/>
      <dgm:t>
        <a:bodyPr/>
        <a:lstStyle/>
        <a:p>
          <a:endParaRPr lang="en-US"/>
        </a:p>
      </dgm:t>
    </dgm:pt>
    <dgm:pt modelId="{AABF7102-7CB8-4EDE-9FC7-3FB0FF142EBF}">
      <dgm:prSet phldrT="[Text]"/>
      <dgm:spPr/>
      <dgm:t>
        <a:bodyPr/>
        <a:lstStyle/>
        <a:p>
          <a:pPr algn="l"/>
          <a:r>
            <a:rPr lang="en-US" dirty="0"/>
            <a:t>Some complexity</a:t>
          </a:r>
        </a:p>
      </dgm:t>
    </dgm:pt>
    <dgm:pt modelId="{038164F6-BF63-4557-8855-7AAB008E9389}" type="parTrans" cxnId="{323BC0CB-4C56-4F1C-9313-0E05872CD85B}">
      <dgm:prSet/>
      <dgm:spPr/>
      <dgm:t>
        <a:bodyPr/>
        <a:lstStyle/>
        <a:p>
          <a:endParaRPr lang="en-US"/>
        </a:p>
      </dgm:t>
    </dgm:pt>
    <dgm:pt modelId="{6F8AA361-0239-4A2C-85AF-C6A72BEA4092}" type="sibTrans" cxnId="{323BC0CB-4C56-4F1C-9313-0E05872CD85B}">
      <dgm:prSet/>
      <dgm:spPr/>
      <dgm:t>
        <a:bodyPr/>
        <a:lstStyle/>
        <a:p>
          <a:endParaRPr lang="en-US"/>
        </a:p>
      </dgm:t>
    </dgm:pt>
    <dgm:pt modelId="{715DBADB-992B-48FB-9AB8-58CE8D5CDD2E}">
      <dgm:prSet phldrT="[Text]"/>
      <dgm:spPr/>
      <dgm:t>
        <a:bodyPr/>
        <a:lstStyle/>
        <a:p>
          <a:pPr algn="r"/>
          <a:r>
            <a:rPr lang="en-US" dirty="0"/>
            <a:t>Don’t reproduce data exactly</a:t>
          </a:r>
        </a:p>
      </dgm:t>
    </dgm:pt>
    <dgm:pt modelId="{9C1D5FC5-2484-4F9C-9477-A9258FF8C240}" type="parTrans" cxnId="{17608556-1154-423F-A780-CB532E14CF8B}">
      <dgm:prSet/>
      <dgm:spPr/>
      <dgm:t>
        <a:bodyPr/>
        <a:lstStyle/>
        <a:p>
          <a:endParaRPr lang="en-US"/>
        </a:p>
      </dgm:t>
    </dgm:pt>
    <dgm:pt modelId="{F607F61A-3340-479C-9C8A-3EA33CEE5518}" type="sibTrans" cxnId="{17608556-1154-423F-A780-CB532E14CF8B}">
      <dgm:prSet/>
      <dgm:spPr/>
      <dgm:t>
        <a:bodyPr/>
        <a:lstStyle/>
        <a:p>
          <a:endParaRPr lang="en-US"/>
        </a:p>
      </dgm:t>
    </dgm:pt>
    <dgm:pt modelId="{AAC012A1-D254-4AF5-A98B-55E21D6BA501}">
      <dgm:prSet phldrT="[Text]" custT="1"/>
      <dgm:spPr/>
      <dgm:t>
        <a:bodyPr/>
        <a:lstStyle/>
        <a:p>
          <a:pPr algn="l"/>
          <a:r>
            <a:rPr lang="en-US" sz="3200" dirty="0"/>
            <a:t>Null Model		</a:t>
          </a:r>
          <a:r>
            <a:rPr lang="en-US" sz="2200" dirty="0"/>
            <a:t>(independence model)</a:t>
          </a:r>
        </a:p>
      </dgm:t>
    </dgm:pt>
    <dgm:pt modelId="{52429614-1B1B-4C58-A40D-F2D45A218A1A}" type="parTrans" cxnId="{8C9E9CEB-9CE6-46D4-BEDC-D9ED83577E2B}">
      <dgm:prSet/>
      <dgm:spPr/>
      <dgm:t>
        <a:bodyPr/>
        <a:lstStyle/>
        <a:p>
          <a:endParaRPr lang="en-US"/>
        </a:p>
      </dgm:t>
    </dgm:pt>
    <dgm:pt modelId="{F69F0040-7790-4370-A5C1-811616F4077C}" type="sibTrans" cxnId="{8C9E9CEB-9CE6-46D4-BEDC-D9ED83577E2B}">
      <dgm:prSet/>
      <dgm:spPr/>
      <dgm:t>
        <a:bodyPr/>
        <a:lstStyle/>
        <a:p>
          <a:endParaRPr lang="en-US"/>
        </a:p>
      </dgm:t>
    </dgm:pt>
    <dgm:pt modelId="{4F970BE3-71B5-412E-B068-DA9B0E837406}">
      <dgm:prSet phldrT="[Text]"/>
      <dgm:spPr/>
      <dgm:t>
        <a:bodyPr/>
        <a:lstStyle/>
        <a:p>
          <a:pPr algn="l"/>
          <a:r>
            <a:rPr lang="en-US" dirty="0"/>
            <a:t>No complexity</a:t>
          </a:r>
        </a:p>
      </dgm:t>
    </dgm:pt>
    <dgm:pt modelId="{51A479BF-EE55-4E7F-9058-100FF24CED3C}" type="parTrans" cxnId="{598969F4-F0C8-4981-94DD-835B04BD7021}">
      <dgm:prSet/>
      <dgm:spPr/>
      <dgm:t>
        <a:bodyPr/>
        <a:lstStyle/>
        <a:p>
          <a:endParaRPr lang="en-US"/>
        </a:p>
      </dgm:t>
    </dgm:pt>
    <dgm:pt modelId="{D96F0797-C6E8-4459-9ECB-FB9E63852A97}" type="sibTrans" cxnId="{598969F4-F0C8-4981-94DD-835B04BD7021}">
      <dgm:prSet/>
      <dgm:spPr/>
      <dgm:t>
        <a:bodyPr/>
        <a:lstStyle/>
        <a:p>
          <a:endParaRPr lang="en-US"/>
        </a:p>
      </dgm:t>
    </dgm:pt>
    <dgm:pt modelId="{A7FD755E-AC09-4BA1-A52D-1640B7CBF9AC}">
      <dgm:prSet phldrT="[Text]"/>
      <dgm:spPr/>
      <dgm:t>
        <a:bodyPr/>
        <a:lstStyle/>
        <a:p>
          <a:pPr algn="r"/>
          <a:r>
            <a:rPr lang="en-US" dirty="0"/>
            <a:t>Marginal distribution of outcome</a:t>
          </a:r>
        </a:p>
      </dgm:t>
    </dgm:pt>
    <dgm:pt modelId="{F5B3DFD2-39A5-4D58-83EA-045CB75E444C}" type="parTrans" cxnId="{0FF7CC9B-13A3-4C1B-9EA6-3BB42D3A1B71}">
      <dgm:prSet/>
      <dgm:spPr/>
      <dgm:t>
        <a:bodyPr/>
        <a:lstStyle/>
        <a:p>
          <a:endParaRPr lang="en-US"/>
        </a:p>
      </dgm:t>
    </dgm:pt>
    <dgm:pt modelId="{2B4A0F8F-4D3C-4DBB-BCDA-015FEB57FDA8}" type="sibTrans" cxnId="{0FF7CC9B-13A3-4C1B-9EA6-3BB42D3A1B71}">
      <dgm:prSet/>
      <dgm:spPr/>
      <dgm:t>
        <a:bodyPr/>
        <a:lstStyle/>
        <a:p>
          <a:endParaRPr lang="en-US"/>
        </a:p>
      </dgm:t>
    </dgm:pt>
    <dgm:pt modelId="{C3034784-BBBE-4CF1-B96C-14B7FE7AF90F}" type="pres">
      <dgm:prSet presAssocID="{369BED36-E976-4AD8-B868-A17597EF3A00}" presName="Name0" presStyleCnt="0">
        <dgm:presLayoutVars>
          <dgm:dir/>
          <dgm:animLvl val="lvl"/>
          <dgm:resizeHandles val="exact"/>
        </dgm:presLayoutVars>
      </dgm:prSet>
      <dgm:spPr/>
    </dgm:pt>
    <dgm:pt modelId="{7012B2A0-3DA8-49CB-86D2-452750F38F04}" type="pres">
      <dgm:prSet presAssocID="{AAC012A1-D254-4AF5-A98B-55E21D6BA501}" presName="boxAndChildren" presStyleCnt="0"/>
      <dgm:spPr/>
    </dgm:pt>
    <dgm:pt modelId="{CC2E9DBB-1702-4B91-BAF0-CA4A1C31BC29}" type="pres">
      <dgm:prSet presAssocID="{AAC012A1-D254-4AF5-A98B-55E21D6BA501}" presName="parentTextBox" presStyleLbl="node1" presStyleIdx="0" presStyleCnt="3"/>
      <dgm:spPr/>
    </dgm:pt>
    <dgm:pt modelId="{B02FF2F3-B759-4479-A675-9FEFFF4D62EC}" type="pres">
      <dgm:prSet presAssocID="{AAC012A1-D254-4AF5-A98B-55E21D6BA501}" presName="entireBox" presStyleLbl="node1" presStyleIdx="0" presStyleCnt="3"/>
      <dgm:spPr/>
    </dgm:pt>
    <dgm:pt modelId="{D42CC6C6-CB38-4E89-B8DE-3567FC87BD08}" type="pres">
      <dgm:prSet presAssocID="{AAC012A1-D254-4AF5-A98B-55E21D6BA501}" presName="descendantBox" presStyleCnt="0"/>
      <dgm:spPr/>
    </dgm:pt>
    <dgm:pt modelId="{F659F5EA-B182-4F17-9CCB-1AAAD360EA5F}" type="pres">
      <dgm:prSet presAssocID="{4F970BE3-71B5-412E-B068-DA9B0E837406}" presName="childTextBox" presStyleLbl="fgAccFollowNode1" presStyleIdx="0" presStyleCnt="6">
        <dgm:presLayoutVars>
          <dgm:bulletEnabled val="1"/>
        </dgm:presLayoutVars>
      </dgm:prSet>
      <dgm:spPr/>
    </dgm:pt>
    <dgm:pt modelId="{3F9769FC-84A6-4E05-BFDE-1029A1013E9D}" type="pres">
      <dgm:prSet presAssocID="{A7FD755E-AC09-4BA1-A52D-1640B7CBF9AC}" presName="childTextBox" presStyleLbl="fgAccFollowNode1" presStyleIdx="1" presStyleCnt="6">
        <dgm:presLayoutVars>
          <dgm:bulletEnabled val="1"/>
        </dgm:presLayoutVars>
      </dgm:prSet>
      <dgm:spPr/>
    </dgm:pt>
    <dgm:pt modelId="{73D8C607-1BBE-4526-A5E0-287A4C80C0B7}" type="pres">
      <dgm:prSet presAssocID="{AEF95CD4-588E-44D5-81F4-28BCC935B92B}" presName="sp" presStyleCnt="0"/>
      <dgm:spPr/>
    </dgm:pt>
    <dgm:pt modelId="{0E29BA39-9863-48B8-ABBD-CCB6548D85BC}" type="pres">
      <dgm:prSet presAssocID="{D69154D5-14DE-4516-8777-BC9F172847FB}" presName="arrowAndChildren" presStyleCnt="0"/>
      <dgm:spPr/>
    </dgm:pt>
    <dgm:pt modelId="{B0A9CEDC-9968-43DF-BD6B-875363397CF1}" type="pres">
      <dgm:prSet presAssocID="{D69154D5-14DE-4516-8777-BC9F172847FB}" presName="parentTextArrow" presStyleLbl="node1" presStyleIdx="0" presStyleCnt="3"/>
      <dgm:spPr/>
    </dgm:pt>
    <dgm:pt modelId="{8C7E62C2-497E-4CD2-A69D-54A737982B5A}" type="pres">
      <dgm:prSet presAssocID="{D69154D5-14DE-4516-8777-BC9F172847FB}" presName="arrow" presStyleLbl="node1" presStyleIdx="1" presStyleCnt="3"/>
      <dgm:spPr/>
    </dgm:pt>
    <dgm:pt modelId="{E848E4DD-79AE-4CCD-9435-41E991818CB2}" type="pres">
      <dgm:prSet presAssocID="{D69154D5-14DE-4516-8777-BC9F172847FB}" presName="descendantArrow" presStyleCnt="0"/>
      <dgm:spPr/>
    </dgm:pt>
    <dgm:pt modelId="{BF1DC516-886A-4EC0-82C3-5ED4C0783B6B}" type="pres">
      <dgm:prSet presAssocID="{AABF7102-7CB8-4EDE-9FC7-3FB0FF142EBF}" presName="childTextArrow" presStyleLbl="fgAccFollowNode1" presStyleIdx="2" presStyleCnt="6">
        <dgm:presLayoutVars>
          <dgm:bulletEnabled val="1"/>
        </dgm:presLayoutVars>
      </dgm:prSet>
      <dgm:spPr/>
    </dgm:pt>
    <dgm:pt modelId="{17D958B7-FBDE-436B-AF98-37C58726F2A4}" type="pres">
      <dgm:prSet presAssocID="{715DBADB-992B-48FB-9AB8-58CE8D5CDD2E}" presName="childTextArrow" presStyleLbl="fgAccFollowNode1" presStyleIdx="3" presStyleCnt="6">
        <dgm:presLayoutVars>
          <dgm:bulletEnabled val="1"/>
        </dgm:presLayoutVars>
      </dgm:prSet>
      <dgm:spPr/>
    </dgm:pt>
    <dgm:pt modelId="{71FD0432-4AE7-45E8-918A-57438753CD86}" type="pres">
      <dgm:prSet presAssocID="{A7DBCCD2-0F80-4143-9AB6-79E18CAD58A9}" presName="sp" presStyleCnt="0"/>
      <dgm:spPr/>
    </dgm:pt>
    <dgm:pt modelId="{F936E484-9F3A-44A2-906D-DC133819A8AA}" type="pres">
      <dgm:prSet presAssocID="{4BF633D0-590A-402F-9B5B-A0A137E0216D}" presName="arrowAndChildren" presStyleCnt="0"/>
      <dgm:spPr/>
    </dgm:pt>
    <dgm:pt modelId="{939F2DB8-0F52-4C0B-AAAE-450321E2EFF1}" type="pres">
      <dgm:prSet presAssocID="{4BF633D0-590A-402F-9B5B-A0A137E0216D}" presName="parentTextArrow" presStyleLbl="node1" presStyleIdx="1" presStyleCnt="3"/>
      <dgm:spPr/>
    </dgm:pt>
    <dgm:pt modelId="{2E08D6B5-698C-4E98-9F49-1A10785A1628}" type="pres">
      <dgm:prSet presAssocID="{4BF633D0-590A-402F-9B5B-A0A137E0216D}" presName="arrow" presStyleLbl="node1" presStyleIdx="2" presStyleCnt="3"/>
      <dgm:spPr/>
    </dgm:pt>
    <dgm:pt modelId="{AD5AE309-7534-4CC3-A2AD-1A7D4D508F1A}" type="pres">
      <dgm:prSet presAssocID="{4BF633D0-590A-402F-9B5B-A0A137E0216D}" presName="descendantArrow" presStyleCnt="0"/>
      <dgm:spPr/>
    </dgm:pt>
    <dgm:pt modelId="{558C5D2E-743E-4920-9263-CA47B12DAF88}" type="pres">
      <dgm:prSet presAssocID="{6A49F0E7-8DE6-4B70-B7E5-AD1A6E30CCC2}" presName="childTextArrow" presStyleLbl="fgAccFollowNode1" presStyleIdx="4" presStyleCnt="6">
        <dgm:presLayoutVars>
          <dgm:bulletEnabled val="1"/>
        </dgm:presLayoutVars>
      </dgm:prSet>
      <dgm:spPr/>
    </dgm:pt>
    <dgm:pt modelId="{4649D39D-2A8B-4335-89D1-FCBC52B28FA6}" type="pres">
      <dgm:prSet presAssocID="{D20F4E34-2851-49CD-B0B1-6504D9E31341}" presName="childTextArrow" presStyleLbl="fgAccFollowNode1" presStyleIdx="5" presStyleCnt="6">
        <dgm:presLayoutVars>
          <dgm:bulletEnabled val="1"/>
        </dgm:presLayoutVars>
      </dgm:prSet>
      <dgm:spPr/>
    </dgm:pt>
  </dgm:ptLst>
  <dgm:cxnLst>
    <dgm:cxn modelId="{B31CA12C-131A-4955-8E95-F02888BE558E}" type="presOf" srcId="{D69154D5-14DE-4516-8777-BC9F172847FB}" destId="{B0A9CEDC-9968-43DF-BD6B-875363397CF1}" srcOrd="0" destOrd="0" presId="urn:microsoft.com/office/officeart/2005/8/layout/process4"/>
    <dgm:cxn modelId="{624E5831-FFE1-43DC-AA23-B6A441382EB5}" srcId="{4BF633D0-590A-402F-9B5B-A0A137E0216D}" destId="{D20F4E34-2851-49CD-B0B1-6504D9E31341}" srcOrd="1" destOrd="0" parTransId="{224DAADB-C4AA-473B-80B8-DB05C1EC27BD}" sibTransId="{295E68E3-4CCD-45FC-8317-AE2E8DC8C725}"/>
    <dgm:cxn modelId="{CA49E937-231B-4D68-8A77-B3C0A84E8790}" type="presOf" srcId="{4BF633D0-590A-402F-9B5B-A0A137E0216D}" destId="{2E08D6B5-698C-4E98-9F49-1A10785A1628}" srcOrd="1" destOrd="0" presId="urn:microsoft.com/office/officeart/2005/8/layout/process4"/>
    <dgm:cxn modelId="{0EAC443C-32BE-4351-93EA-91D498786625}" type="presOf" srcId="{D20F4E34-2851-49CD-B0B1-6504D9E31341}" destId="{4649D39D-2A8B-4335-89D1-FCBC52B28FA6}" srcOrd="0" destOrd="0" presId="urn:microsoft.com/office/officeart/2005/8/layout/process4"/>
    <dgm:cxn modelId="{44C33763-0B64-49DF-9D9F-0BAD04F8E22E}" srcId="{369BED36-E976-4AD8-B868-A17597EF3A00}" destId="{D69154D5-14DE-4516-8777-BC9F172847FB}" srcOrd="1" destOrd="0" parTransId="{00F86502-F4CA-4C4C-A16D-985E18BEC2CC}" sibTransId="{AEF95CD4-588E-44D5-81F4-28BCC935B92B}"/>
    <dgm:cxn modelId="{3EE4434F-8FB9-4BAD-BA1B-FBBF946F227C}" type="presOf" srcId="{4BF633D0-590A-402F-9B5B-A0A137E0216D}" destId="{939F2DB8-0F52-4C0B-AAAE-450321E2EFF1}" srcOrd="0" destOrd="0" presId="urn:microsoft.com/office/officeart/2005/8/layout/process4"/>
    <dgm:cxn modelId="{17608556-1154-423F-A780-CB532E14CF8B}" srcId="{D69154D5-14DE-4516-8777-BC9F172847FB}" destId="{715DBADB-992B-48FB-9AB8-58CE8D5CDD2E}" srcOrd="1" destOrd="0" parTransId="{9C1D5FC5-2484-4F9C-9477-A9258FF8C240}" sibTransId="{F607F61A-3340-479C-9C8A-3EA33CEE5518}"/>
    <dgm:cxn modelId="{1FC8207F-2326-42C0-AC37-576F196F0A4A}" type="presOf" srcId="{AAC012A1-D254-4AF5-A98B-55E21D6BA501}" destId="{B02FF2F3-B759-4479-A675-9FEFFF4D62EC}" srcOrd="1" destOrd="0" presId="urn:microsoft.com/office/officeart/2005/8/layout/process4"/>
    <dgm:cxn modelId="{CD9EC381-F1A2-490D-8623-B9195A723FBA}" type="presOf" srcId="{AABF7102-7CB8-4EDE-9FC7-3FB0FF142EBF}" destId="{BF1DC516-886A-4EC0-82C3-5ED4C0783B6B}" srcOrd="0" destOrd="0" presId="urn:microsoft.com/office/officeart/2005/8/layout/process4"/>
    <dgm:cxn modelId="{55E76283-1589-4C9E-9A8B-63A1FF0B1EE3}" type="presOf" srcId="{715DBADB-992B-48FB-9AB8-58CE8D5CDD2E}" destId="{17D958B7-FBDE-436B-AF98-37C58726F2A4}" srcOrd="0" destOrd="0" presId="urn:microsoft.com/office/officeart/2005/8/layout/process4"/>
    <dgm:cxn modelId="{14880385-6A70-4ABA-AF54-26A0254BB04F}" type="presOf" srcId="{A7FD755E-AC09-4BA1-A52D-1640B7CBF9AC}" destId="{3F9769FC-84A6-4E05-BFDE-1029A1013E9D}" srcOrd="0" destOrd="0" presId="urn:microsoft.com/office/officeart/2005/8/layout/process4"/>
    <dgm:cxn modelId="{3D8DD598-98E3-46B1-B3BD-14EE90A9DF89}" type="presOf" srcId="{369BED36-E976-4AD8-B868-A17597EF3A00}" destId="{C3034784-BBBE-4CF1-B96C-14B7FE7AF90F}" srcOrd="0" destOrd="0" presId="urn:microsoft.com/office/officeart/2005/8/layout/process4"/>
    <dgm:cxn modelId="{41986F9B-9293-4A7F-85BE-70BFC712C446}" type="presOf" srcId="{D69154D5-14DE-4516-8777-BC9F172847FB}" destId="{8C7E62C2-497E-4CD2-A69D-54A737982B5A}" srcOrd="1" destOrd="0" presId="urn:microsoft.com/office/officeart/2005/8/layout/process4"/>
    <dgm:cxn modelId="{0FF7CC9B-13A3-4C1B-9EA6-3BB42D3A1B71}" srcId="{AAC012A1-D254-4AF5-A98B-55E21D6BA501}" destId="{A7FD755E-AC09-4BA1-A52D-1640B7CBF9AC}" srcOrd="1" destOrd="0" parTransId="{F5B3DFD2-39A5-4D58-83EA-045CB75E444C}" sibTransId="{2B4A0F8F-4D3C-4DBB-BCDA-015FEB57FDA8}"/>
    <dgm:cxn modelId="{323BC0CB-4C56-4F1C-9313-0E05872CD85B}" srcId="{D69154D5-14DE-4516-8777-BC9F172847FB}" destId="{AABF7102-7CB8-4EDE-9FC7-3FB0FF142EBF}" srcOrd="0" destOrd="0" parTransId="{038164F6-BF63-4557-8855-7AAB008E9389}" sibTransId="{6F8AA361-0239-4A2C-85AF-C6A72BEA4092}"/>
    <dgm:cxn modelId="{BC082BCD-8013-4682-81DA-B02A6153DF7A}" type="presOf" srcId="{6A49F0E7-8DE6-4B70-B7E5-AD1A6E30CCC2}" destId="{558C5D2E-743E-4920-9263-CA47B12DAF88}" srcOrd="0" destOrd="0" presId="urn:microsoft.com/office/officeart/2005/8/layout/process4"/>
    <dgm:cxn modelId="{42721BDA-83C8-4598-BAAC-972C1BEAAA0C}" srcId="{369BED36-E976-4AD8-B868-A17597EF3A00}" destId="{4BF633D0-590A-402F-9B5B-A0A137E0216D}" srcOrd="0" destOrd="0" parTransId="{20A9B3B5-93A9-478E-8035-24A420203798}" sibTransId="{A7DBCCD2-0F80-4143-9AB6-79E18CAD58A9}"/>
    <dgm:cxn modelId="{00107FE1-3749-49DE-B06F-23CECCCFFE1C}" srcId="{4BF633D0-590A-402F-9B5B-A0A137E0216D}" destId="{6A49F0E7-8DE6-4B70-B7E5-AD1A6E30CCC2}" srcOrd="0" destOrd="0" parTransId="{152CDD1A-6A76-4253-8318-E0F6110911F6}" sibTransId="{C3D06A9F-C3DE-4A4F-86A5-A50F53886AD9}"/>
    <dgm:cxn modelId="{5744DBE2-A7E8-4FBD-BCF1-F543BA35265E}" type="presOf" srcId="{AAC012A1-D254-4AF5-A98B-55E21D6BA501}" destId="{CC2E9DBB-1702-4B91-BAF0-CA4A1C31BC29}" srcOrd="0" destOrd="0" presId="urn:microsoft.com/office/officeart/2005/8/layout/process4"/>
    <dgm:cxn modelId="{F90422EB-0489-4FB2-A3A4-7922CD9D633C}" type="presOf" srcId="{4F970BE3-71B5-412E-B068-DA9B0E837406}" destId="{F659F5EA-B182-4F17-9CCB-1AAAD360EA5F}" srcOrd="0" destOrd="0" presId="urn:microsoft.com/office/officeart/2005/8/layout/process4"/>
    <dgm:cxn modelId="{8C9E9CEB-9CE6-46D4-BEDC-D9ED83577E2B}" srcId="{369BED36-E976-4AD8-B868-A17597EF3A00}" destId="{AAC012A1-D254-4AF5-A98B-55E21D6BA501}" srcOrd="2" destOrd="0" parTransId="{52429614-1B1B-4C58-A40D-F2D45A218A1A}" sibTransId="{F69F0040-7790-4370-A5C1-811616F4077C}"/>
    <dgm:cxn modelId="{598969F4-F0C8-4981-94DD-835B04BD7021}" srcId="{AAC012A1-D254-4AF5-A98B-55E21D6BA501}" destId="{4F970BE3-71B5-412E-B068-DA9B0E837406}" srcOrd="0" destOrd="0" parTransId="{51A479BF-EE55-4E7F-9058-100FF24CED3C}" sibTransId="{D96F0797-C6E8-4459-9ECB-FB9E63852A97}"/>
    <dgm:cxn modelId="{F2DC9B3C-16FF-43C4-BDB2-7E7FA6977F4A}" type="presParOf" srcId="{C3034784-BBBE-4CF1-B96C-14B7FE7AF90F}" destId="{7012B2A0-3DA8-49CB-86D2-452750F38F04}" srcOrd="0" destOrd="0" presId="urn:microsoft.com/office/officeart/2005/8/layout/process4"/>
    <dgm:cxn modelId="{86716A53-57EE-418B-B416-640EF39CF2CA}" type="presParOf" srcId="{7012B2A0-3DA8-49CB-86D2-452750F38F04}" destId="{CC2E9DBB-1702-4B91-BAF0-CA4A1C31BC29}" srcOrd="0" destOrd="0" presId="urn:microsoft.com/office/officeart/2005/8/layout/process4"/>
    <dgm:cxn modelId="{256DAAC6-A21F-47FF-929A-8A630DB0763B}" type="presParOf" srcId="{7012B2A0-3DA8-49CB-86D2-452750F38F04}" destId="{B02FF2F3-B759-4479-A675-9FEFFF4D62EC}" srcOrd="1" destOrd="0" presId="urn:microsoft.com/office/officeart/2005/8/layout/process4"/>
    <dgm:cxn modelId="{E39101C4-34F1-4B02-86C8-9CC5E7548112}" type="presParOf" srcId="{7012B2A0-3DA8-49CB-86D2-452750F38F04}" destId="{D42CC6C6-CB38-4E89-B8DE-3567FC87BD08}" srcOrd="2" destOrd="0" presId="urn:microsoft.com/office/officeart/2005/8/layout/process4"/>
    <dgm:cxn modelId="{FF916514-FA9F-4F83-A354-1AEB612DB6AF}" type="presParOf" srcId="{D42CC6C6-CB38-4E89-B8DE-3567FC87BD08}" destId="{F659F5EA-B182-4F17-9CCB-1AAAD360EA5F}" srcOrd="0" destOrd="0" presId="urn:microsoft.com/office/officeart/2005/8/layout/process4"/>
    <dgm:cxn modelId="{55515CB4-BD45-44B7-A3C5-6F3E903E3274}" type="presParOf" srcId="{D42CC6C6-CB38-4E89-B8DE-3567FC87BD08}" destId="{3F9769FC-84A6-4E05-BFDE-1029A1013E9D}" srcOrd="1" destOrd="0" presId="urn:microsoft.com/office/officeart/2005/8/layout/process4"/>
    <dgm:cxn modelId="{21AC9A45-226C-471F-A1C5-65D0FEF3F46C}" type="presParOf" srcId="{C3034784-BBBE-4CF1-B96C-14B7FE7AF90F}" destId="{73D8C607-1BBE-4526-A5E0-287A4C80C0B7}" srcOrd="1" destOrd="0" presId="urn:microsoft.com/office/officeart/2005/8/layout/process4"/>
    <dgm:cxn modelId="{F55CC9C3-A159-45A2-BDAD-53318936FA54}" type="presParOf" srcId="{C3034784-BBBE-4CF1-B96C-14B7FE7AF90F}" destId="{0E29BA39-9863-48B8-ABBD-CCB6548D85BC}" srcOrd="2" destOrd="0" presId="urn:microsoft.com/office/officeart/2005/8/layout/process4"/>
    <dgm:cxn modelId="{8E112FEB-C21E-4B6F-8405-1E1DB5C8D494}" type="presParOf" srcId="{0E29BA39-9863-48B8-ABBD-CCB6548D85BC}" destId="{B0A9CEDC-9968-43DF-BD6B-875363397CF1}" srcOrd="0" destOrd="0" presId="urn:microsoft.com/office/officeart/2005/8/layout/process4"/>
    <dgm:cxn modelId="{3412A51B-94AB-418D-B5AD-D12CA25B8910}" type="presParOf" srcId="{0E29BA39-9863-48B8-ABBD-CCB6548D85BC}" destId="{8C7E62C2-497E-4CD2-A69D-54A737982B5A}" srcOrd="1" destOrd="0" presId="urn:microsoft.com/office/officeart/2005/8/layout/process4"/>
    <dgm:cxn modelId="{CBB3FC2C-B180-4558-94FB-B4E8114D0940}" type="presParOf" srcId="{0E29BA39-9863-48B8-ABBD-CCB6548D85BC}" destId="{E848E4DD-79AE-4CCD-9435-41E991818CB2}" srcOrd="2" destOrd="0" presId="urn:microsoft.com/office/officeart/2005/8/layout/process4"/>
    <dgm:cxn modelId="{0095FE02-0E33-4DD2-98B6-C82C75038462}" type="presParOf" srcId="{E848E4DD-79AE-4CCD-9435-41E991818CB2}" destId="{BF1DC516-886A-4EC0-82C3-5ED4C0783B6B}" srcOrd="0" destOrd="0" presId="urn:microsoft.com/office/officeart/2005/8/layout/process4"/>
    <dgm:cxn modelId="{487F36DE-9C30-403E-91F4-F5CDC75DD2EA}" type="presParOf" srcId="{E848E4DD-79AE-4CCD-9435-41E991818CB2}" destId="{17D958B7-FBDE-436B-AF98-37C58726F2A4}" srcOrd="1" destOrd="0" presId="urn:microsoft.com/office/officeart/2005/8/layout/process4"/>
    <dgm:cxn modelId="{29699549-21C8-494A-B053-C07B566EBC6B}" type="presParOf" srcId="{C3034784-BBBE-4CF1-B96C-14B7FE7AF90F}" destId="{71FD0432-4AE7-45E8-918A-57438753CD86}" srcOrd="3" destOrd="0" presId="urn:microsoft.com/office/officeart/2005/8/layout/process4"/>
    <dgm:cxn modelId="{A6431E25-CDEF-44AF-B3FC-7A9CA7A02616}" type="presParOf" srcId="{C3034784-BBBE-4CF1-B96C-14B7FE7AF90F}" destId="{F936E484-9F3A-44A2-906D-DC133819A8AA}" srcOrd="4" destOrd="0" presId="urn:microsoft.com/office/officeart/2005/8/layout/process4"/>
    <dgm:cxn modelId="{03E1DD89-3852-4972-8D38-C9DB58CB41CF}" type="presParOf" srcId="{F936E484-9F3A-44A2-906D-DC133819A8AA}" destId="{939F2DB8-0F52-4C0B-AAAE-450321E2EFF1}" srcOrd="0" destOrd="0" presId="urn:microsoft.com/office/officeart/2005/8/layout/process4"/>
    <dgm:cxn modelId="{26F2D2E4-CB49-48D4-9417-3D59E0123EDB}" type="presParOf" srcId="{F936E484-9F3A-44A2-906D-DC133819A8AA}" destId="{2E08D6B5-698C-4E98-9F49-1A10785A1628}" srcOrd="1" destOrd="0" presId="urn:microsoft.com/office/officeart/2005/8/layout/process4"/>
    <dgm:cxn modelId="{40FBEAE4-A117-4589-9AEE-3757D0485305}" type="presParOf" srcId="{F936E484-9F3A-44A2-906D-DC133819A8AA}" destId="{AD5AE309-7534-4CC3-A2AD-1A7D4D508F1A}" srcOrd="2" destOrd="0" presId="urn:microsoft.com/office/officeart/2005/8/layout/process4"/>
    <dgm:cxn modelId="{147756D6-FB22-477E-9AC1-F947B68EAF66}" type="presParOf" srcId="{AD5AE309-7534-4CC3-A2AD-1A7D4D508F1A}" destId="{558C5D2E-743E-4920-9263-CA47B12DAF88}" srcOrd="0" destOrd="0" presId="urn:microsoft.com/office/officeart/2005/8/layout/process4"/>
    <dgm:cxn modelId="{21F80532-A2B6-4FDA-852C-B6EB587339EC}" type="presParOf" srcId="{AD5AE309-7534-4CC3-A2AD-1A7D4D508F1A}" destId="{4649D39D-2A8B-4335-89D1-FCBC52B28FA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764AD5-6E9D-4F6C-AD49-95ECAD77D1CA}" type="doc">
      <dgm:prSet loTypeId="urn:microsoft.com/office/officeart/2005/8/layout/arrow3" loCatId="relationship" qsTypeId="urn:microsoft.com/office/officeart/2005/8/quickstyle/simple4" qsCatId="simple" csTypeId="urn:microsoft.com/office/officeart/2005/8/colors/colorful5" csCatId="colorful" phldr="1"/>
      <dgm:spPr/>
      <dgm:t>
        <a:bodyPr/>
        <a:lstStyle/>
        <a:p>
          <a:endParaRPr lang="en-US"/>
        </a:p>
      </dgm:t>
    </dgm:pt>
    <dgm:pt modelId="{AF7DDB20-4B7D-427F-B4AF-FE727176C690}">
      <dgm:prSet phldrT="[Text]" custT="1"/>
      <dgm:spPr/>
      <dgm:t>
        <a:bodyPr/>
        <a:lstStyle/>
        <a:p>
          <a:r>
            <a:rPr lang="en-US" sz="2800" dirty="0"/>
            <a:t>Accuracy</a:t>
          </a:r>
        </a:p>
        <a:p>
          <a:r>
            <a:rPr lang="en-US" sz="2000" dirty="0">
              <a:solidFill>
                <a:schemeClr val="accent5"/>
              </a:solidFill>
            </a:rPr>
            <a:t>lower likelihood</a:t>
          </a:r>
        </a:p>
      </dgm:t>
    </dgm:pt>
    <dgm:pt modelId="{163B81D7-C129-4114-82AF-421779B0734C}" type="parTrans" cxnId="{9737ABA7-8325-42DE-9D4D-4A12EA7DE424}">
      <dgm:prSet/>
      <dgm:spPr/>
      <dgm:t>
        <a:bodyPr/>
        <a:lstStyle/>
        <a:p>
          <a:endParaRPr lang="en-US"/>
        </a:p>
      </dgm:t>
    </dgm:pt>
    <dgm:pt modelId="{B3D45763-1850-49B1-9C75-1FDEBEF3615D}" type="sibTrans" cxnId="{9737ABA7-8325-42DE-9D4D-4A12EA7DE424}">
      <dgm:prSet/>
      <dgm:spPr/>
      <dgm:t>
        <a:bodyPr/>
        <a:lstStyle/>
        <a:p>
          <a:endParaRPr lang="en-US"/>
        </a:p>
      </dgm:t>
    </dgm:pt>
    <dgm:pt modelId="{D13FD54C-0E7F-4427-922D-600AD7CF2333}">
      <dgm:prSet phldrT="[Text]" custT="1"/>
      <dgm:spPr>
        <a:solidFill>
          <a:schemeClr val="bg1"/>
        </a:solidFill>
      </dgm:spPr>
      <dgm:t>
        <a:bodyPr/>
        <a:lstStyle/>
        <a:p>
          <a:r>
            <a:rPr lang="en-US" sz="2800" dirty="0"/>
            <a:t>Simplicity</a:t>
          </a:r>
        </a:p>
        <a:p>
          <a:r>
            <a:rPr lang="en-US" sz="2000" dirty="0">
              <a:solidFill>
                <a:schemeClr val="accent6">
                  <a:lumMod val="75000"/>
                </a:schemeClr>
              </a:solidFill>
            </a:rPr>
            <a:t>−45 variables!</a:t>
          </a:r>
        </a:p>
      </dgm:t>
    </dgm:pt>
    <dgm:pt modelId="{A2664500-A52E-48EB-96D0-E718D66B8CFA}" type="parTrans" cxnId="{1DDDE095-8E79-4FF7-8224-56CA941C6E4A}">
      <dgm:prSet/>
      <dgm:spPr/>
      <dgm:t>
        <a:bodyPr/>
        <a:lstStyle/>
        <a:p>
          <a:endParaRPr lang="en-US"/>
        </a:p>
      </dgm:t>
    </dgm:pt>
    <dgm:pt modelId="{7B5BFB2B-FD71-46C6-A739-65C77533652A}" type="sibTrans" cxnId="{1DDDE095-8E79-4FF7-8224-56CA941C6E4A}">
      <dgm:prSet/>
      <dgm:spPr/>
      <dgm:t>
        <a:bodyPr/>
        <a:lstStyle/>
        <a:p>
          <a:endParaRPr lang="en-US"/>
        </a:p>
      </dgm:t>
    </dgm:pt>
    <dgm:pt modelId="{C5FC8F8B-0B96-4C7E-AABA-7F3CF7B48046}" type="pres">
      <dgm:prSet presAssocID="{F9764AD5-6E9D-4F6C-AD49-95ECAD77D1CA}" presName="compositeShape" presStyleCnt="0">
        <dgm:presLayoutVars>
          <dgm:chMax val="2"/>
          <dgm:dir/>
          <dgm:resizeHandles val="exact"/>
        </dgm:presLayoutVars>
      </dgm:prSet>
      <dgm:spPr/>
    </dgm:pt>
    <dgm:pt modelId="{8C26DF41-8FB3-4D04-A760-8C8B7B0541C3}" type="pres">
      <dgm:prSet presAssocID="{F9764AD5-6E9D-4F6C-AD49-95ECAD77D1CA}" presName="divider" presStyleLbl="fgShp" presStyleIdx="0" presStyleCnt="1"/>
      <dgm:spPr/>
    </dgm:pt>
    <dgm:pt modelId="{A64C2935-C45D-4BC1-BC28-26D561CF11B2}" type="pres">
      <dgm:prSet presAssocID="{AF7DDB20-4B7D-427F-B4AF-FE727176C690}" presName="downArrow" presStyleLbl="node1" presStyleIdx="0" presStyleCnt="2"/>
      <dgm:spPr/>
    </dgm:pt>
    <dgm:pt modelId="{27E488CD-AC07-4930-8E0B-A07084F57867}" type="pres">
      <dgm:prSet presAssocID="{AF7DDB20-4B7D-427F-B4AF-FE727176C690}" presName="downArrowText" presStyleLbl="revTx" presStyleIdx="0" presStyleCnt="2" custScaleX="158373">
        <dgm:presLayoutVars>
          <dgm:bulletEnabled val="1"/>
        </dgm:presLayoutVars>
      </dgm:prSet>
      <dgm:spPr/>
    </dgm:pt>
    <dgm:pt modelId="{9EE5A197-4326-4413-AE7E-9B8E49270210}" type="pres">
      <dgm:prSet presAssocID="{D13FD54C-0E7F-4427-922D-600AD7CF2333}" presName="upArrow" presStyleLbl="node1" presStyleIdx="1" presStyleCnt="2"/>
      <dgm:spPr/>
    </dgm:pt>
    <dgm:pt modelId="{3309A017-3CB8-4EF6-95C1-017236151481}" type="pres">
      <dgm:prSet presAssocID="{D13FD54C-0E7F-4427-922D-600AD7CF2333}" presName="upArrowText" presStyleLbl="revTx" presStyleIdx="1" presStyleCnt="2" custScaleX="160024">
        <dgm:presLayoutVars>
          <dgm:bulletEnabled val="1"/>
        </dgm:presLayoutVars>
      </dgm:prSet>
      <dgm:spPr/>
    </dgm:pt>
  </dgm:ptLst>
  <dgm:cxnLst>
    <dgm:cxn modelId="{C962513F-567F-4E8E-A91E-8DFC3D46353A}" type="presOf" srcId="{F9764AD5-6E9D-4F6C-AD49-95ECAD77D1CA}" destId="{C5FC8F8B-0B96-4C7E-AABA-7F3CF7B48046}" srcOrd="0" destOrd="0" presId="urn:microsoft.com/office/officeart/2005/8/layout/arrow3"/>
    <dgm:cxn modelId="{6305B387-2820-4774-946D-D77C663C984E}" type="presOf" srcId="{D13FD54C-0E7F-4427-922D-600AD7CF2333}" destId="{3309A017-3CB8-4EF6-95C1-017236151481}" srcOrd="0" destOrd="0" presId="urn:microsoft.com/office/officeart/2005/8/layout/arrow3"/>
    <dgm:cxn modelId="{BB765691-595B-48F7-9161-99DBC0435761}" type="presOf" srcId="{AF7DDB20-4B7D-427F-B4AF-FE727176C690}" destId="{27E488CD-AC07-4930-8E0B-A07084F57867}" srcOrd="0" destOrd="0" presId="urn:microsoft.com/office/officeart/2005/8/layout/arrow3"/>
    <dgm:cxn modelId="{1DDDE095-8E79-4FF7-8224-56CA941C6E4A}" srcId="{F9764AD5-6E9D-4F6C-AD49-95ECAD77D1CA}" destId="{D13FD54C-0E7F-4427-922D-600AD7CF2333}" srcOrd="1" destOrd="0" parTransId="{A2664500-A52E-48EB-96D0-E718D66B8CFA}" sibTransId="{7B5BFB2B-FD71-46C6-A739-65C77533652A}"/>
    <dgm:cxn modelId="{9737ABA7-8325-42DE-9D4D-4A12EA7DE424}" srcId="{F9764AD5-6E9D-4F6C-AD49-95ECAD77D1CA}" destId="{AF7DDB20-4B7D-427F-B4AF-FE727176C690}" srcOrd="0" destOrd="0" parTransId="{163B81D7-C129-4114-82AF-421779B0734C}" sibTransId="{B3D45763-1850-49B1-9C75-1FDEBEF3615D}"/>
    <dgm:cxn modelId="{6662CBD2-8827-4524-9E2A-B929C96F4A19}" type="presParOf" srcId="{C5FC8F8B-0B96-4C7E-AABA-7F3CF7B48046}" destId="{8C26DF41-8FB3-4D04-A760-8C8B7B0541C3}" srcOrd="0" destOrd="0" presId="urn:microsoft.com/office/officeart/2005/8/layout/arrow3"/>
    <dgm:cxn modelId="{99BD079E-7FD0-468F-9278-456ACD33F50A}" type="presParOf" srcId="{C5FC8F8B-0B96-4C7E-AABA-7F3CF7B48046}" destId="{A64C2935-C45D-4BC1-BC28-26D561CF11B2}" srcOrd="1" destOrd="0" presId="urn:microsoft.com/office/officeart/2005/8/layout/arrow3"/>
    <dgm:cxn modelId="{D35E5853-DA5F-4568-9507-1F8B0399EBAB}" type="presParOf" srcId="{C5FC8F8B-0B96-4C7E-AABA-7F3CF7B48046}" destId="{27E488CD-AC07-4930-8E0B-A07084F57867}" srcOrd="2" destOrd="0" presId="urn:microsoft.com/office/officeart/2005/8/layout/arrow3"/>
    <dgm:cxn modelId="{C2F99647-B554-49C2-B205-A26DB9B81384}" type="presParOf" srcId="{C5FC8F8B-0B96-4C7E-AABA-7F3CF7B48046}" destId="{9EE5A197-4326-4413-AE7E-9B8E49270210}" srcOrd="3" destOrd="0" presId="urn:microsoft.com/office/officeart/2005/8/layout/arrow3"/>
    <dgm:cxn modelId="{D85C900A-CFE4-436E-85AE-0C2BA3D11688}" type="presParOf" srcId="{C5FC8F8B-0B96-4C7E-AABA-7F3CF7B48046}" destId="{3309A017-3CB8-4EF6-95C1-017236151481}" srcOrd="4" destOrd="0" presId="urn:microsoft.com/office/officeart/2005/8/layout/arrow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6DF41-8FB3-4D04-A760-8C8B7B0541C3}">
      <dsp:nvSpPr>
        <dsp:cNvPr id="0" name=""/>
        <dsp:cNvSpPr/>
      </dsp:nvSpPr>
      <dsp:spPr>
        <a:xfrm rot="21300000">
          <a:off x="25254" y="1794666"/>
          <a:ext cx="8179091" cy="936629"/>
        </a:xfrm>
        <a:prstGeom prst="mathMinus">
          <a:avLst/>
        </a:prstGeom>
        <a:gradFill rotWithShape="0">
          <a:gsLst>
            <a:gs pos="0">
              <a:schemeClr val="accent5">
                <a:tint val="40000"/>
                <a:hueOff val="0"/>
                <a:satOff val="0"/>
                <a:lumOff val="0"/>
                <a:alphaOff val="0"/>
                <a:shade val="51000"/>
                <a:satMod val="130000"/>
              </a:schemeClr>
            </a:gs>
            <a:gs pos="80000">
              <a:schemeClr val="accent5">
                <a:tint val="40000"/>
                <a:hueOff val="0"/>
                <a:satOff val="0"/>
                <a:lumOff val="0"/>
                <a:alphaOff val="0"/>
                <a:shade val="93000"/>
                <a:satMod val="130000"/>
              </a:schemeClr>
            </a:gs>
            <a:gs pos="100000">
              <a:schemeClr val="accent5">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A64C2935-C45D-4BC1-BC28-26D561CF11B2}">
      <dsp:nvSpPr>
        <dsp:cNvPr id="0" name=""/>
        <dsp:cNvSpPr/>
      </dsp:nvSpPr>
      <dsp:spPr>
        <a:xfrm>
          <a:off x="987552" y="226298"/>
          <a:ext cx="2468880" cy="1810385"/>
        </a:xfrm>
        <a:prstGeom prst="downArrow">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7E488CD-AC07-4930-8E0B-A07084F57867}">
      <dsp:nvSpPr>
        <dsp:cNvPr id="0" name=""/>
        <dsp:cNvSpPr/>
      </dsp:nvSpPr>
      <dsp:spPr>
        <a:xfrm>
          <a:off x="4361687" y="0"/>
          <a:ext cx="2633472" cy="190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Simplicity</a:t>
          </a:r>
        </a:p>
      </dsp:txBody>
      <dsp:txXfrm>
        <a:off x="4361687" y="0"/>
        <a:ext cx="2633472" cy="1900904"/>
      </dsp:txXfrm>
    </dsp:sp>
    <dsp:sp modelId="{9EE5A197-4326-4413-AE7E-9B8E49270210}">
      <dsp:nvSpPr>
        <dsp:cNvPr id="0" name=""/>
        <dsp:cNvSpPr/>
      </dsp:nvSpPr>
      <dsp:spPr>
        <a:xfrm>
          <a:off x="4773168" y="2489279"/>
          <a:ext cx="2468880" cy="1810385"/>
        </a:xfrm>
        <a:prstGeom prst="upArrow">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309A017-3CB8-4EF6-95C1-017236151481}">
      <dsp:nvSpPr>
        <dsp:cNvPr id="0" name=""/>
        <dsp:cNvSpPr/>
      </dsp:nvSpPr>
      <dsp:spPr>
        <a:xfrm>
          <a:off x="1234440" y="2625058"/>
          <a:ext cx="2633472" cy="190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Accuracy</a:t>
          </a:r>
        </a:p>
      </dsp:txBody>
      <dsp:txXfrm>
        <a:off x="1234440" y="2625058"/>
        <a:ext cx="2633472" cy="19009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F2F3-B759-4479-A675-9FEFFF4D62EC}">
      <dsp:nvSpPr>
        <dsp:cNvPr id="0" name=""/>
        <dsp:cNvSpPr/>
      </dsp:nvSpPr>
      <dsp:spPr>
        <a:xfrm>
          <a:off x="0" y="3406931"/>
          <a:ext cx="8229600" cy="111823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l" defTabSz="1422400">
            <a:lnSpc>
              <a:spcPct val="90000"/>
            </a:lnSpc>
            <a:spcBef>
              <a:spcPct val="0"/>
            </a:spcBef>
            <a:spcAft>
              <a:spcPct val="35000"/>
            </a:spcAft>
            <a:buNone/>
          </a:pPr>
          <a:r>
            <a:rPr lang="en-US" sz="3200" kern="1200" dirty="0"/>
            <a:t>Null Model		</a:t>
          </a:r>
          <a:r>
            <a:rPr lang="en-US" sz="2200" kern="1200" dirty="0"/>
            <a:t>(independence model)</a:t>
          </a:r>
        </a:p>
      </dsp:txBody>
      <dsp:txXfrm>
        <a:off x="0" y="3406931"/>
        <a:ext cx="8229600" cy="603844"/>
      </dsp:txXfrm>
    </dsp:sp>
    <dsp:sp modelId="{F659F5EA-B182-4F17-9CCB-1AAAD360EA5F}">
      <dsp:nvSpPr>
        <dsp:cNvPr id="0" name=""/>
        <dsp:cNvSpPr/>
      </dsp:nvSpPr>
      <dsp:spPr>
        <a:xfrm>
          <a:off x="0" y="3988412"/>
          <a:ext cx="4114799" cy="514386"/>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dirty="0"/>
            <a:t>No complexity</a:t>
          </a:r>
        </a:p>
      </dsp:txBody>
      <dsp:txXfrm>
        <a:off x="0" y="3988412"/>
        <a:ext cx="4114799" cy="514386"/>
      </dsp:txXfrm>
    </dsp:sp>
    <dsp:sp modelId="{3F9769FC-84A6-4E05-BFDE-1029A1013E9D}">
      <dsp:nvSpPr>
        <dsp:cNvPr id="0" name=""/>
        <dsp:cNvSpPr/>
      </dsp:nvSpPr>
      <dsp:spPr>
        <a:xfrm>
          <a:off x="4114800" y="3988412"/>
          <a:ext cx="4114799" cy="514386"/>
        </a:xfrm>
        <a:prstGeom prst="rect">
          <a:avLst/>
        </a:prstGeom>
        <a:solidFill>
          <a:schemeClr val="accent2">
            <a:tint val="40000"/>
            <a:alpha val="90000"/>
            <a:hueOff val="1005164"/>
            <a:satOff val="-876"/>
            <a:lumOff val="-1"/>
            <a:alphaOff val="0"/>
          </a:schemeClr>
        </a:solidFill>
        <a:ln w="9525" cap="flat" cmpd="sng" algn="ctr">
          <a:solidFill>
            <a:schemeClr val="accent2">
              <a:tint val="40000"/>
              <a:alpha val="90000"/>
              <a:hueOff val="1005164"/>
              <a:satOff val="-876"/>
              <a:lumOff val="-1"/>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27940" rIns="156464" bIns="27940" numCol="1" spcCol="1270" anchor="ctr" anchorCtr="0">
          <a:noAutofit/>
        </a:bodyPr>
        <a:lstStyle/>
        <a:p>
          <a:pPr marL="0" lvl="0" indent="0" algn="r" defTabSz="977900">
            <a:lnSpc>
              <a:spcPct val="90000"/>
            </a:lnSpc>
            <a:spcBef>
              <a:spcPct val="0"/>
            </a:spcBef>
            <a:spcAft>
              <a:spcPct val="35000"/>
            </a:spcAft>
            <a:buNone/>
          </a:pPr>
          <a:r>
            <a:rPr lang="en-US" sz="2200" kern="1200" dirty="0"/>
            <a:t>Marginal distribution of outcome</a:t>
          </a:r>
        </a:p>
      </dsp:txBody>
      <dsp:txXfrm>
        <a:off x="4114800" y="3988412"/>
        <a:ext cx="4114799" cy="514386"/>
      </dsp:txXfrm>
    </dsp:sp>
    <dsp:sp modelId="{8C7E62C2-497E-4CD2-A69D-54A737982B5A}">
      <dsp:nvSpPr>
        <dsp:cNvPr id="0" name=""/>
        <dsp:cNvSpPr/>
      </dsp:nvSpPr>
      <dsp:spPr>
        <a:xfrm rot="10800000">
          <a:off x="0" y="1703865"/>
          <a:ext cx="8229600" cy="1719839"/>
        </a:xfrm>
        <a:prstGeom prst="upArrowCallou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l" defTabSz="1422400">
            <a:lnSpc>
              <a:spcPct val="90000"/>
            </a:lnSpc>
            <a:spcBef>
              <a:spcPct val="0"/>
            </a:spcBef>
            <a:spcAft>
              <a:spcPct val="35000"/>
            </a:spcAft>
            <a:buNone/>
          </a:pPr>
          <a:r>
            <a:rPr lang="en-US" sz="3200" kern="1200" dirty="0"/>
            <a:t>Restricted Models</a:t>
          </a:r>
        </a:p>
      </dsp:txBody>
      <dsp:txXfrm rot="-10800000">
        <a:off x="0" y="1703865"/>
        <a:ext cx="8229600" cy="603663"/>
      </dsp:txXfrm>
    </dsp:sp>
    <dsp:sp modelId="{BF1DC516-886A-4EC0-82C3-5ED4C0783B6B}">
      <dsp:nvSpPr>
        <dsp:cNvPr id="0" name=""/>
        <dsp:cNvSpPr/>
      </dsp:nvSpPr>
      <dsp:spPr>
        <a:xfrm>
          <a:off x="0" y="2307529"/>
          <a:ext cx="4114799" cy="514231"/>
        </a:xfrm>
        <a:prstGeom prst="rect">
          <a:avLst/>
        </a:prstGeom>
        <a:solidFill>
          <a:schemeClr val="accent2">
            <a:tint val="40000"/>
            <a:alpha val="90000"/>
            <a:hueOff val="2010328"/>
            <a:satOff val="-1751"/>
            <a:lumOff val="-2"/>
            <a:alphaOff val="0"/>
          </a:schemeClr>
        </a:solidFill>
        <a:ln w="9525" cap="flat" cmpd="sng" algn="ctr">
          <a:solidFill>
            <a:schemeClr val="accent2">
              <a:tint val="40000"/>
              <a:alpha val="90000"/>
              <a:hueOff val="2010328"/>
              <a:satOff val="-1751"/>
              <a:lumOff val="-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dirty="0"/>
            <a:t>Some complexity</a:t>
          </a:r>
        </a:p>
      </dsp:txBody>
      <dsp:txXfrm>
        <a:off x="0" y="2307529"/>
        <a:ext cx="4114799" cy="514231"/>
      </dsp:txXfrm>
    </dsp:sp>
    <dsp:sp modelId="{17D958B7-FBDE-436B-AF98-37C58726F2A4}">
      <dsp:nvSpPr>
        <dsp:cNvPr id="0" name=""/>
        <dsp:cNvSpPr/>
      </dsp:nvSpPr>
      <dsp:spPr>
        <a:xfrm>
          <a:off x="4114800" y="2307529"/>
          <a:ext cx="4114799" cy="514231"/>
        </a:xfrm>
        <a:prstGeom prst="rect">
          <a:avLst/>
        </a:prstGeom>
        <a:solidFill>
          <a:schemeClr val="accent2">
            <a:tint val="40000"/>
            <a:alpha val="90000"/>
            <a:hueOff val="3015493"/>
            <a:satOff val="-2627"/>
            <a:lumOff val="-4"/>
            <a:alphaOff val="0"/>
          </a:schemeClr>
        </a:solidFill>
        <a:ln w="9525" cap="flat" cmpd="sng" algn="ctr">
          <a:solidFill>
            <a:schemeClr val="accent2">
              <a:tint val="40000"/>
              <a:alpha val="90000"/>
              <a:hueOff val="3015493"/>
              <a:satOff val="-2627"/>
              <a:lumOff val="-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27940" rIns="156464" bIns="27940" numCol="1" spcCol="1270" anchor="ctr" anchorCtr="0">
          <a:noAutofit/>
        </a:bodyPr>
        <a:lstStyle/>
        <a:p>
          <a:pPr marL="0" lvl="0" indent="0" algn="r" defTabSz="977900">
            <a:lnSpc>
              <a:spcPct val="90000"/>
            </a:lnSpc>
            <a:spcBef>
              <a:spcPct val="0"/>
            </a:spcBef>
            <a:spcAft>
              <a:spcPct val="35000"/>
            </a:spcAft>
            <a:buNone/>
          </a:pPr>
          <a:r>
            <a:rPr lang="en-US" sz="2200" kern="1200" dirty="0"/>
            <a:t>Don’t reproduce data exactly</a:t>
          </a:r>
        </a:p>
      </dsp:txBody>
      <dsp:txXfrm>
        <a:off x="4114800" y="2307529"/>
        <a:ext cx="4114799" cy="514231"/>
      </dsp:txXfrm>
    </dsp:sp>
    <dsp:sp modelId="{2E08D6B5-698C-4E98-9F49-1A10785A1628}">
      <dsp:nvSpPr>
        <dsp:cNvPr id="0" name=""/>
        <dsp:cNvSpPr/>
      </dsp:nvSpPr>
      <dsp:spPr>
        <a:xfrm rot="10800000">
          <a:off x="0" y="799"/>
          <a:ext cx="8229600" cy="1719839"/>
        </a:xfrm>
        <a:prstGeom prst="upArrowCallou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l" defTabSz="1422400">
            <a:lnSpc>
              <a:spcPct val="90000"/>
            </a:lnSpc>
            <a:spcBef>
              <a:spcPct val="0"/>
            </a:spcBef>
            <a:spcAft>
              <a:spcPct val="35000"/>
            </a:spcAft>
            <a:buNone/>
          </a:pPr>
          <a:r>
            <a:rPr lang="en-US" sz="3200" kern="1200" dirty="0"/>
            <a:t>Saturated Model		</a:t>
          </a:r>
          <a:r>
            <a:rPr lang="en-US" sz="2200" kern="1200" dirty="0"/>
            <a:t>(what we have done by hand)</a:t>
          </a:r>
        </a:p>
      </dsp:txBody>
      <dsp:txXfrm rot="-10800000">
        <a:off x="0" y="799"/>
        <a:ext cx="8229600" cy="603663"/>
      </dsp:txXfrm>
    </dsp:sp>
    <dsp:sp modelId="{558C5D2E-743E-4920-9263-CA47B12DAF88}">
      <dsp:nvSpPr>
        <dsp:cNvPr id="0" name=""/>
        <dsp:cNvSpPr/>
      </dsp:nvSpPr>
      <dsp:spPr>
        <a:xfrm>
          <a:off x="0" y="604463"/>
          <a:ext cx="4114799" cy="514231"/>
        </a:xfrm>
        <a:prstGeom prst="rect">
          <a:avLst/>
        </a:prstGeom>
        <a:solidFill>
          <a:schemeClr val="accent2">
            <a:tint val="40000"/>
            <a:alpha val="90000"/>
            <a:hueOff val="4020657"/>
            <a:satOff val="-3502"/>
            <a:lumOff val="-5"/>
            <a:alphaOff val="0"/>
          </a:schemeClr>
        </a:solidFill>
        <a:ln w="9525" cap="flat" cmpd="sng" algn="ctr">
          <a:solidFill>
            <a:schemeClr val="accent2">
              <a:tint val="40000"/>
              <a:alpha val="90000"/>
              <a:hueOff val="4020657"/>
              <a:satOff val="-3502"/>
              <a:lumOff val="-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27940" rIns="156464" bIns="27940" numCol="1" spcCol="1270" anchor="ctr" anchorCtr="0">
          <a:noAutofit/>
        </a:bodyPr>
        <a:lstStyle/>
        <a:p>
          <a:pPr marL="0" lvl="0" indent="0" algn="l" defTabSz="977900">
            <a:lnSpc>
              <a:spcPct val="90000"/>
            </a:lnSpc>
            <a:spcBef>
              <a:spcPct val="0"/>
            </a:spcBef>
            <a:spcAft>
              <a:spcPct val="35000"/>
            </a:spcAft>
            <a:buNone/>
          </a:pPr>
          <a:r>
            <a:rPr lang="en-US" sz="2200" kern="1200" dirty="0"/>
            <a:t>Maximum complexity</a:t>
          </a:r>
        </a:p>
      </dsp:txBody>
      <dsp:txXfrm>
        <a:off x="0" y="604463"/>
        <a:ext cx="4114799" cy="514231"/>
      </dsp:txXfrm>
    </dsp:sp>
    <dsp:sp modelId="{4649D39D-2A8B-4335-89D1-FCBC52B28FA6}">
      <dsp:nvSpPr>
        <dsp:cNvPr id="0" name=""/>
        <dsp:cNvSpPr/>
      </dsp:nvSpPr>
      <dsp:spPr>
        <a:xfrm>
          <a:off x="4114800" y="604463"/>
          <a:ext cx="4114799" cy="514231"/>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56464" tIns="27940" rIns="156464" bIns="27940" numCol="1" spcCol="1270" anchor="ctr" anchorCtr="0">
          <a:noAutofit/>
        </a:bodyPr>
        <a:lstStyle/>
        <a:p>
          <a:pPr marL="0" lvl="0" indent="0" algn="r" defTabSz="977900">
            <a:lnSpc>
              <a:spcPct val="90000"/>
            </a:lnSpc>
            <a:spcBef>
              <a:spcPct val="0"/>
            </a:spcBef>
            <a:spcAft>
              <a:spcPct val="35000"/>
            </a:spcAft>
            <a:buNone/>
          </a:pPr>
          <a:r>
            <a:rPr lang="en-US" sz="2200" kern="1200" dirty="0"/>
            <a:t>Reproduces data exactly</a:t>
          </a:r>
        </a:p>
      </dsp:txBody>
      <dsp:txXfrm>
        <a:off x="4114800" y="604463"/>
        <a:ext cx="4114799" cy="514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6DF41-8FB3-4D04-A760-8C8B7B0541C3}">
      <dsp:nvSpPr>
        <dsp:cNvPr id="0" name=""/>
        <dsp:cNvSpPr/>
      </dsp:nvSpPr>
      <dsp:spPr>
        <a:xfrm rot="21300000">
          <a:off x="16706" y="1983860"/>
          <a:ext cx="4005186" cy="558241"/>
        </a:xfrm>
        <a:prstGeom prst="mathMinus">
          <a:avLst/>
        </a:prstGeom>
        <a:gradFill rotWithShape="0">
          <a:gsLst>
            <a:gs pos="0">
              <a:schemeClr val="accent5">
                <a:tint val="40000"/>
                <a:hueOff val="0"/>
                <a:satOff val="0"/>
                <a:lumOff val="0"/>
                <a:alphaOff val="0"/>
                <a:shade val="51000"/>
                <a:satMod val="130000"/>
              </a:schemeClr>
            </a:gs>
            <a:gs pos="80000">
              <a:schemeClr val="accent5">
                <a:tint val="40000"/>
                <a:hueOff val="0"/>
                <a:satOff val="0"/>
                <a:lumOff val="0"/>
                <a:alphaOff val="0"/>
                <a:shade val="93000"/>
                <a:satMod val="130000"/>
              </a:schemeClr>
            </a:gs>
            <a:gs pos="100000">
              <a:schemeClr val="accent5">
                <a:tint val="4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A64C2935-C45D-4BC1-BC28-26D561CF11B2}">
      <dsp:nvSpPr>
        <dsp:cNvPr id="0" name=""/>
        <dsp:cNvSpPr/>
      </dsp:nvSpPr>
      <dsp:spPr>
        <a:xfrm>
          <a:off x="484632" y="226298"/>
          <a:ext cx="1211580" cy="1810385"/>
        </a:xfrm>
        <a:prstGeom prst="downArrow">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7E488CD-AC07-4930-8E0B-A07084F57867}">
      <dsp:nvSpPr>
        <dsp:cNvPr id="0" name=""/>
        <dsp:cNvSpPr/>
      </dsp:nvSpPr>
      <dsp:spPr>
        <a:xfrm>
          <a:off x="1763265" y="0"/>
          <a:ext cx="2046736" cy="190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Accuracy</a:t>
          </a:r>
        </a:p>
        <a:p>
          <a:pPr marL="0" lvl="0" indent="0" algn="ctr" defTabSz="1244600">
            <a:lnSpc>
              <a:spcPct val="90000"/>
            </a:lnSpc>
            <a:spcBef>
              <a:spcPct val="0"/>
            </a:spcBef>
            <a:spcAft>
              <a:spcPct val="35000"/>
            </a:spcAft>
            <a:buNone/>
          </a:pPr>
          <a:r>
            <a:rPr lang="en-US" sz="2000" kern="1200" dirty="0">
              <a:solidFill>
                <a:schemeClr val="accent5"/>
              </a:solidFill>
            </a:rPr>
            <a:t>lower likelihood</a:t>
          </a:r>
        </a:p>
      </dsp:txBody>
      <dsp:txXfrm>
        <a:off x="1763265" y="0"/>
        <a:ext cx="2046736" cy="1900904"/>
      </dsp:txXfrm>
    </dsp:sp>
    <dsp:sp modelId="{9EE5A197-4326-4413-AE7E-9B8E49270210}">
      <dsp:nvSpPr>
        <dsp:cNvPr id="0" name=""/>
        <dsp:cNvSpPr/>
      </dsp:nvSpPr>
      <dsp:spPr>
        <a:xfrm>
          <a:off x="2342387" y="2489279"/>
          <a:ext cx="1211580" cy="1810385"/>
        </a:xfrm>
        <a:prstGeom prst="upArrow">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309A017-3CB8-4EF6-95C1-017236151481}">
      <dsp:nvSpPr>
        <dsp:cNvPr id="0" name=""/>
        <dsp:cNvSpPr/>
      </dsp:nvSpPr>
      <dsp:spPr>
        <a:xfrm>
          <a:off x="217929" y="2625058"/>
          <a:ext cx="2068073" cy="190090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Simplicity</a:t>
          </a:r>
        </a:p>
        <a:p>
          <a:pPr marL="0" lvl="0" indent="0" algn="ctr" defTabSz="1244600">
            <a:lnSpc>
              <a:spcPct val="90000"/>
            </a:lnSpc>
            <a:spcBef>
              <a:spcPct val="0"/>
            </a:spcBef>
            <a:spcAft>
              <a:spcPct val="35000"/>
            </a:spcAft>
            <a:buNone/>
          </a:pPr>
          <a:r>
            <a:rPr lang="en-US" sz="2000" kern="1200" dirty="0">
              <a:solidFill>
                <a:schemeClr val="accent6">
                  <a:lumMod val="75000"/>
                </a:schemeClr>
              </a:solidFill>
            </a:rPr>
            <a:t>−45 variables!</a:t>
          </a:r>
        </a:p>
      </dsp:txBody>
      <dsp:txXfrm>
        <a:off x="217929" y="2625058"/>
        <a:ext cx="2068073" cy="1900904"/>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06C1E134-15CF-44D9-B7A8-34771D15D2F8}" type="datetimeFigureOut">
              <a:rPr lang="en-US" smtClean="0"/>
              <a:pPr/>
              <a:t>11/2/2023</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1944BEB7-07BC-4492-902E-8638109C9B4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BB3D3C03-ADA4-433D-B4FC-97DB8D2AACF1}" type="datetimeFigureOut">
              <a:rPr lang="en-US" smtClean="0"/>
              <a:pPr/>
              <a:t>11/2/2023</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766D87DC-7D3A-4EF1-923A-211CCE0C10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clear</a:t>
            </a:r>
          </a:p>
          <a:p>
            <a:r>
              <a:rPr lang="en-US" dirty="0"/>
              <a:t>set </a:t>
            </a:r>
            <a:r>
              <a:rPr lang="en-US" dirty="0" err="1"/>
              <a:t>obs</a:t>
            </a:r>
            <a:r>
              <a:rPr lang="en-US" dirty="0"/>
              <a:t> 6</a:t>
            </a:r>
          </a:p>
          <a:p>
            <a:r>
              <a:rPr lang="en-US" dirty="0"/>
              <a:t>gen admitted = 0</a:t>
            </a:r>
          </a:p>
          <a:p>
            <a:r>
              <a:rPr lang="en-US" dirty="0"/>
              <a:t>replace admitted = 1 in 4/6</a:t>
            </a:r>
          </a:p>
          <a:p>
            <a:r>
              <a:rPr lang="en-US" dirty="0"/>
              <a:t>gen </a:t>
            </a:r>
            <a:r>
              <a:rPr lang="en-US" dirty="0" err="1"/>
              <a:t>quant_gre</a:t>
            </a:r>
            <a:r>
              <a:rPr lang="en-US" dirty="0"/>
              <a:t> = 0</a:t>
            </a:r>
          </a:p>
          <a:p>
            <a:r>
              <a:rPr lang="en-US" dirty="0"/>
              <a:t>replace </a:t>
            </a:r>
            <a:r>
              <a:rPr lang="en-US" dirty="0" err="1"/>
              <a:t>quant_gre</a:t>
            </a:r>
            <a:r>
              <a:rPr lang="en-US" dirty="0"/>
              <a:t> = 1 in 2</a:t>
            </a:r>
          </a:p>
          <a:p>
            <a:r>
              <a:rPr lang="en-US" dirty="0"/>
              <a:t>replace </a:t>
            </a:r>
            <a:r>
              <a:rPr lang="en-US" dirty="0" err="1"/>
              <a:t>quant_gre</a:t>
            </a:r>
            <a:r>
              <a:rPr lang="en-US" dirty="0"/>
              <a:t> = 1 in 5</a:t>
            </a:r>
          </a:p>
          <a:p>
            <a:r>
              <a:rPr lang="en-US" dirty="0"/>
              <a:t>replace </a:t>
            </a:r>
            <a:r>
              <a:rPr lang="en-US" dirty="0" err="1"/>
              <a:t>quant_gre</a:t>
            </a:r>
            <a:r>
              <a:rPr lang="en-US" dirty="0"/>
              <a:t> = 2 in 3</a:t>
            </a:r>
          </a:p>
          <a:p>
            <a:r>
              <a:rPr lang="en-US" dirty="0"/>
              <a:t>replace </a:t>
            </a:r>
            <a:r>
              <a:rPr lang="en-US" dirty="0" err="1"/>
              <a:t>quant_gre</a:t>
            </a:r>
            <a:r>
              <a:rPr lang="en-US" dirty="0"/>
              <a:t> = 2 in 6</a:t>
            </a:r>
          </a:p>
          <a:p>
            <a:r>
              <a:rPr lang="en-US" dirty="0"/>
              <a:t>gen n = .</a:t>
            </a:r>
          </a:p>
          <a:p>
            <a:r>
              <a:rPr lang="en-US" dirty="0"/>
              <a:t>for X in </a:t>
            </a:r>
            <a:r>
              <a:rPr lang="en-US" dirty="0" err="1"/>
              <a:t>numlist</a:t>
            </a:r>
            <a:r>
              <a:rPr lang="en-US" dirty="0"/>
              <a:t> 1/6 \ Y in any 74 97 123 1 7 29: replace n = Y in X</a:t>
            </a:r>
          </a:p>
          <a:p>
            <a:r>
              <a:rPr lang="en-US" dirty="0"/>
              <a:t>expand n</a:t>
            </a:r>
          </a:p>
          <a:p>
            <a:r>
              <a:rPr lang="en-US" dirty="0"/>
              <a:t>tab </a:t>
            </a:r>
            <a:r>
              <a:rPr lang="en-US" dirty="0" err="1"/>
              <a:t>quant_gre</a:t>
            </a:r>
            <a:r>
              <a:rPr lang="en-US" dirty="0"/>
              <a:t>, gen(</a:t>
            </a:r>
            <a:r>
              <a:rPr lang="en-US" dirty="0" err="1"/>
              <a:t>gre</a:t>
            </a:r>
            <a:r>
              <a:rPr lang="en-US" dirty="0"/>
              <a:t>)</a:t>
            </a:r>
          </a:p>
          <a:p>
            <a:endParaRPr lang="en-US" dirty="0"/>
          </a:p>
          <a:p>
            <a:r>
              <a:rPr lang="en-US" dirty="0"/>
              <a:t>rename gre2 quant600</a:t>
            </a:r>
          </a:p>
          <a:p>
            <a:r>
              <a:rPr lang="en-US" dirty="0"/>
              <a:t>rename gre3 quant700</a:t>
            </a:r>
          </a:p>
          <a:p>
            <a:r>
              <a:rPr lang="en-US" dirty="0" err="1"/>
              <a:t>logit</a:t>
            </a:r>
            <a:r>
              <a:rPr lang="en-US" dirty="0"/>
              <a:t> admitted quant600 quant700</a:t>
            </a:r>
          </a:p>
          <a:p>
            <a:r>
              <a:rPr lang="en-US" dirty="0" err="1"/>
              <a:t>logit</a:t>
            </a:r>
            <a:r>
              <a:rPr lang="en-US" dirty="0"/>
              <a:t> admitted </a:t>
            </a:r>
            <a:r>
              <a:rPr lang="en-US" dirty="0" err="1"/>
              <a:t>quant_gre</a:t>
            </a:r>
            <a:endParaRPr lang="en-US" dirty="0"/>
          </a:p>
          <a:p>
            <a:endParaRPr lang="en-US" dirty="0"/>
          </a:p>
        </p:txBody>
      </p:sp>
      <p:sp>
        <p:nvSpPr>
          <p:cNvPr id="4" name="Slide Number Placeholder 3"/>
          <p:cNvSpPr>
            <a:spLocks noGrp="1"/>
          </p:cNvSpPr>
          <p:nvPr>
            <p:ph type="sldNum" sz="quarter" idx="10"/>
          </p:nvPr>
        </p:nvSpPr>
        <p:spPr/>
        <p:txBody>
          <a:bodyPr/>
          <a:lstStyle/>
          <a:p>
            <a:fld id="{766D87DC-7D3A-4EF1-923A-211CCE0C1090}"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clear</a:t>
            </a:r>
          </a:p>
          <a:p>
            <a:r>
              <a:rPr lang="en-US" dirty="0"/>
              <a:t>set more off</a:t>
            </a:r>
          </a:p>
          <a:p>
            <a:r>
              <a:rPr lang="en-US" dirty="0"/>
              <a:t>set </a:t>
            </a:r>
            <a:r>
              <a:rPr lang="en-US" dirty="0" err="1"/>
              <a:t>obs</a:t>
            </a:r>
            <a:r>
              <a:rPr lang="en-US" dirty="0"/>
              <a:t> 62</a:t>
            </a:r>
          </a:p>
          <a:p>
            <a:r>
              <a:rPr lang="en-US" dirty="0"/>
              <a:t>gen admitted = 0</a:t>
            </a:r>
          </a:p>
          <a:p>
            <a:r>
              <a:rPr lang="en-US" dirty="0" err="1"/>
              <a:t>forvalues</a:t>
            </a:r>
            <a:r>
              <a:rPr lang="en-US" dirty="0"/>
              <a:t> cell = 48/62 {</a:t>
            </a:r>
          </a:p>
          <a:p>
            <a:r>
              <a:rPr lang="en-US" dirty="0"/>
              <a:t>	replace </a:t>
            </a:r>
            <a:r>
              <a:rPr lang="en-US" dirty="0" err="1"/>
              <a:t>adm</a:t>
            </a:r>
            <a:r>
              <a:rPr lang="en-US" dirty="0"/>
              <a:t> = 1 in `cell'</a:t>
            </a:r>
          </a:p>
          <a:p>
            <a:r>
              <a:rPr lang="en-US" dirty="0"/>
              <a:t>	}</a:t>
            </a:r>
          </a:p>
          <a:p>
            <a:endParaRPr lang="en-US" dirty="0"/>
          </a:p>
          <a:p>
            <a:r>
              <a:rPr lang="en-US" dirty="0"/>
              <a:t>gen qua = .</a:t>
            </a:r>
          </a:p>
          <a:p>
            <a:r>
              <a:rPr lang="en-US" dirty="0"/>
              <a:t>for X in </a:t>
            </a:r>
            <a:r>
              <a:rPr lang="en-US" dirty="0" err="1"/>
              <a:t>numlist</a:t>
            </a:r>
            <a:r>
              <a:rPr lang="en-US" dirty="0"/>
              <a:t> 1/62 \ Y in any 220 250 340 360 370 380 390 400 410 430 440 450 460 470 480 490 500 510 520 530 540 550 560 570 580 590 600 610 620 630 640 650 660 670 680 690 700 710 720 730 740 750 760 770 780 790 800 560 640 670 680 690 700 710 720 730 740 750 760 770 780 800: replace qua = Y in X</a:t>
            </a:r>
          </a:p>
          <a:p>
            <a:endParaRPr lang="en-US" dirty="0"/>
          </a:p>
          <a:p>
            <a:r>
              <a:rPr lang="en-US" dirty="0"/>
              <a:t>gen n = .</a:t>
            </a:r>
          </a:p>
          <a:p>
            <a:r>
              <a:rPr lang="en-US" dirty="0"/>
              <a:t>for X in </a:t>
            </a:r>
            <a:r>
              <a:rPr lang="en-US" dirty="0" err="1"/>
              <a:t>numlist</a:t>
            </a:r>
            <a:r>
              <a:rPr lang="en-US" dirty="0"/>
              <a:t> 1/62 \ Y in any 1 1 1 1 2 1 3 2 2 2 2 3 2 4 2 1 3 3 4 2 2 11 4 8 4 3 5 13 8 8 11 14 12 8 7 11 14 10 15 8 10 10 10 6 14 8 18 1 1 2 2 2 2 2 3 2 1 1 4 4 4 6: replace n = Y in X</a:t>
            </a:r>
          </a:p>
          <a:p>
            <a:endParaRPr lang="en-US" dirty="0"/>
          </a:p>
          <a:p>
            <a:r>
              <a:rPr lang="en-US" dirty="0" err="1"/>
              <a:t>logit</a:t>
            </a:r>
            <a:r>
              <a:rPr lang="en-US" dirty="0"/>
              <a:t> </a:t>
            </a:r>
            <a:r>
              <a:rPr lang="en-US" dirty="0" err="1"/>
              <a:t>adm</a:t>
            </a:r>
            <a:r>
              <a:rPr lang="en-US" dirty="0"/>
              <a:t> qua [</a:t>
            </a:r>
            <a:r>
              <a:rPr lang="en-US" dirty="0" err="1"/>
              <a:t>fw</a:t>
            </a:r>
            <a:r>
              <a:rPr lang="en-US" dirty="0"/>
              <a:t>=n]</a:t>
            </a:r>
          </a:p>
          <a:p>
            <a:r>
              <a:rPr lang="en-US" dirty="0"/>
              <a:t>predict yhat1, </a:t>
            </a:r>
            <a:r>
              <a:rPr lang="en-US" dirty="0" err="1"/>
              <a:t>xb</a:t>
            </a:r>
            <a:endParaRPr lang="en-US" dirty="0"/>
          </a:p>
          <a:p>
            <a:r>
              <a:rPr lang="en-US" dirty="0" err="1"/>
              <a:t>reg</a:t>
            </a:r>
            <a:r>
              <a:rPr lang="en-US" dirty="0"/>
              <a:t> </a:t>
            </a:r>
            <a:r>
              <a:rPr lang="en-US" dirty="0" err="1"/>
              <a:t>adm</a:t>
            </a:r>
            <a:r>
              <a:rPr lang="en-US" dirty="0"/>
              <a:t> i.qua [</a:t>
            </a:r>
            <a:r>
              <a:rPr lang="en-US" dirty="0" err="1"/>
              <a:t>fw</a:t>
            </a:r>
            <a:r>
              <a:rPr lang="en-US" dirty="0"/>
              <a:t>=n]</a:t>
            </a:r>
          </a:p>
          <a:p>
            <a:r>
              <a:rPr lang="en-US" dirty="0"/>
              <a:t>predict yhat2</a:t>
            </a:r>
          </a:p>
          <a:p>
            <a:endParaRPr lang="en-US" dirty="0"/>
          </a:p>
          <a:p>
            <a:r>
              <a:rPr lang="en-US" dirty="0"/>
              <a:t>replace yhat2 = </a:t>
            </a:r>
            <a:r>
              <a:rPr lang="en-US" dirty="0" err="1"/>
              <a:t>ln</a:t>
            </a:r>
            <a:r>
              <a:rPr lang="en-US" dirty="0"/>
              <a:t>(yhat2/(1-yhat2))</a:t>
            </a:r>
          </a:p>
          <a:p>
            <a:endParaRPr lang="en-US" dirty="0"/>
          </a:p>
          <a:p>
            <a:endParaRPr lang="en-US" dirty="0"/>
          </a:p>
          <a:p>
            <a:r>
              <a:rPr lang="en-US" dirty="0"/>
              <a:t>sort qua</a:t>
            </a:r>
          </a:p>
          <a:p>
            <a:r>
              <a:rPr lang="en-US" dirty="0" err="1"/>
              <a:t>twoway</a:t>
            </a:r>
            <a:r>
              <a:rPr lang="en-US" dirty="0"/>
              <a:t> (line yhat1 qua), legend(off) ///</a:t>
            </a:r>
          </a:p>
          <a:p>
            <a:r>
              <a:rPr lang="en-US" dirty="0"/>
              <a:t>	</a:t>
            </a:r>
            <a:r>
              <a:rPr lang="en-US" dirty="0" err="1"/>
              <a:t>xtitle</a:t>
            </a:r>
            <a:r>
              <a:rPr lang="en-US" dirty="0"/>
              <a:t>("Quantitative GRE") </a:t>
            </a:r>
            <a:r>
              <a:rPr lang="en-US" dirty="0" err="1"/>
              <a:t>ytitle</a:t>
            </a:r>
            <a:r>
              <a:rPr lang="en-US" dirty="0"/>
              <a:t>("Log Odds of Admission") </a:t>
            </a:r>
            <a:r>
              <a:rPr lang="en-US" dirty="0" err="1"/>
              <a:t>xlabel</a:t>
            </a:r>
            <a:r>
              <a:rPr lang="en-US" dirty="0"/>
              <a:t>(200(100)800)</a:t>
            </a:r>
          </a:p>
        </p:txBody>
      </p:sp>
      <p:sp>
        <p:nvSpPr>
          <p:cNvPr id="4" name="Slide Number Placeholder 3"/>
          <p:cNvSpPr>
            <a:spLocks noGrp="1"/>
          </p:cNvSpPr>
          <p:nvPr>
            <p:ph type="sldNum" sz="quarter" idx="10"/>
          </p:nvPr>
        </p:nvSpPr>
        <p:spPr/>
        <p:txBody>
          <a:bodyPr/>
          <a:lstStyle/>
          <a:p>
            <a:fld id="{766D87DC-7D3A-4EF1-923A-211CCE0C1090}"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clear</a:t>
            </a:r>
          </a:p>
          <a:p>
            <a:r>
              <a:rPr lang="en-US" dirty="0"/>
              <a:t>set more off</a:t>
            </a:r>
          </a:p>
          <a:p>
            <a:r>
              <a:rPr lang="en-US" dirty="0"/>
              <a:t>set </a:t>
            </a:r>
            <a:r>
              <a:rPr lang="en-US" dirty="0" err="1"/>
              <a:t>obs</a:t>
            </a:r>
            <a:r>
              <a:rPr lang="en-US" dirty="0"/>
              <a:t> 8</a:t>
            </a:r>
          </a:p>
          <a:p>
            <a:r>
              <a:rPr lang="en-US" dirty="0"/>
              <a:t>gen </a:t>
            </a:r>
            <a:r>
              <a:rPr lang="en-US" dirty="0" err="1"/>
              <a:t>wefeeling</a:t>
            </a:r>
            <a:r>
              <a:rPr lang="en-US" dirty="0"/>
              <a:t> = .</a:t>
            </a:r>
          </a:p>
          <a:p>
            <a:r>
              <a:rPr lang="en-US" dirty="0"/>
              <a:t>gen unity = .</a:t>
            </a:r>
          </a:p>
          <a:p>
            <a:r>
              <a:rPr lang="en-US" dirty="0"/>
              <a:t>gen chores = .</a:t>
            </a:r>
          </a:p>
          <a:p>
            <a:r>
              <a:rPr lang="en-US" dirty="0"/>
              <a:t>gen n = .</a:t>
            </a:r>
          </a:p>
          <a:p>
            <a:r>
              <a:rPr lang="en-US" dirty="0"/>
              <a:t>gen condition = .</a:t>
            </a:r>
          </a:p>
          <a:p>
            <a:endParaRPr lang="en-US" dirty="0"/>
          </a:p>
          <a:p>
            <a:endParaRPr lang="en-US" dirty="0"/>
          </a:p>
          <a:p>
            <a:r>
              <a:rPr lang="en-US" dirty="0"/>
              <a:t>for X in </a:t>
            </a:r>
            <a:r>
              <a:rPr lang="en-US" dirty="0" err="1"/>
              <a:t>numlist</a:t>
            </a:r>
            <a:r>
              <a:rPr lang="en-US" dirty="0"/>
              <a:t> 1/8 \ Y in any 0 0 0 0 1 1 1 1: replace </a:t>
            </a:r>
            <a:r>
              <a:rPr lang="en-US" dirty="0" err="1"/>
              <a:t>wefeeling</a:t>
            </a:r>
            <a:r>
              <a:rPr lang="en-US" dirty="0"/>
              <a:t> = Y in X</a:t>
            </a:r>
          </a:p>
          <a:p>
            <a:r>
              <a:rPr lang="en-US" dirty="0"/>
              <a:t>for X in </a:t>
            </a:r>
            <a:r>
              <a:rPr lang="en-US" dirty="0" err="1"/>
              <a:t>numlist</a:t>
            </a:r>
            <a:r>
              <a:rPr lang="en-US" dirty="0"/>
              <a:t> 1/8 \ Y in any 0 0 1 1 0 0 1 1: replace unity = Y in X</a:t>
            </a:r>
          </a:p>
          <a:p>
            <a:r>
              <a:rPr lang="en-US" dirty="0"/>
              <a:t>for X in </a:t>
            </a:r>
            <a:r>
              <a:rPr lang="en-US" dirty="0" err="1"/>
              <a:t>numlist</a:t>
            </a:r>
            <a:r>
              <a:rPr lang="en-US" dirty="0"/>
              <a:t> 1/8 \ Y in any 0 1 0 1 0 1 0 1: replace chores = Y in X</a:t>
            </a:r>
          </a:p>
          <a:p>
            <a:r>
              <a:rPr lang="en-US" dirty="0"/>
              <a:t>for X in </a:t>
            </a:r>
            <a:r>
              <a:rPr lang="en-US" dirty="0" err="1"/>
              <a:t>numlist</a:t>
            </a:r>
            <a:r>
              <a:rPr lang="en-US" dirty="0"/>
              <a:t> 1/8 \ Y in any 16 6 6 2 6 4 6 14: replace n = Y in X</a:t>
            </a:r>
          </a:p>
          <a:p>
            <a:r>
              <a:rPr lang="en-US" dirty="0"/>
              <a:t>for X in </a:t>
            </a:r>
            <a:r>
              <a:rPr lang="en-US" dirty="0" err="1"/>
              <a:t>numlist</a:t>
            </a:r>
            <a:r>
              <a:rPr lang="en-US" dirty="0"/>
              <a:t> 1/8 \ Y in any 1 2 3 4 1 2 3 4: replace condition = Y in X</a:t>
            </a:r>
          </a:p>
          <a:p>
            <a:endParaRPr lang="en-US" dirty="0"/>
          </a:p>
          <a:p>
            <a:r>
              <a:rPr lang="en-US" dirty="0" err="1"/>
              <a:t>logit</a:t>
            </a:r>
            <a:r>
              <a:rPr lang="en-US" dirty="0"/>
              <a:t> </a:t>
            </a:r>
            <a:r>
              <a:rPr lang="en-US" dirty="0" err="1"/>
              <a:t>wefeel</a:t>
            </a:r>
            <a:r>
              <a:rPr lang="en-US" dirty="0"/>
              <a:t> </a:t>
            </a:r>
            <a:r>
              <a:rPr lang="en-US" dirty="0" err="1"/>
              <a:t>i.unity</a:t>
            </a:r>
            <a:r>
              <a:rPr lang="en-US" dirty="0"/>
              <a:t>##</a:t>
            </a:r>
            <a:r>
              <a:rPr lang="en-US" dirty="0" err="1"/>
              <a:t>i.chores</a:t>
            </a:r>
            <a:r>
              <a:rPr lang="en-US" dirty="0"/>
              <a:t> [</a:t>
            </a:r>
            <a:r>
              <a:rPr lang="en-US" dirty="0" err="1"/>
              <a:t>fw</a:t>
            </a:r>
            <a:r>
              <a:rPr lang="en-US" dirty="0"/>
              <a:t>=n]</a:t>
            </a:r>
          </a:p>
          <a:p>
            <a:r>
              <a:rPr lang="en-US" dirty="0"/>
              <a:t>predict yhat3</a:t>
            </a:r>
          </a:p>
          <a:p>
            <a:r>
              <a:rPr lang="en-US" dirty="0" err="1"/>
              <a:t>logit</a:t>
            </a:r>
            <a:r>
              <a:rPr lang="en-US" dirty="0"/>
              <a:t> </a:t>
            </a:r>
            <a:r>
              <a:rPr lang="en-US" dirty="0" err="1"/>
              <a:t>wefeel</a:t>
            </a:r>
            <a:r>
              <a:rPr lang="en-US" dirty="0"/>
              <a:t> unity chores [</a:t>
            </a:r>
            <a:r>
              <a:rPr lang="en-US" dirty="0" err="1"/>
              <a:t>fw</a:t>
            </a:r>
            <a:r>
              <a:rPr lang="en-US" dirty="0"/>
              <a:t>=n]</a:t>
            </a:r>
          </a:p>
          <a:p>
            <a:r>
              <a:rPr lang="en-US" dirty="0"/>
              <a:t>predict yhat2</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latin typeface="+mn-lt"/>
                <a:ea typeface="+mn-ea"/>
                <a:cs typeface="+mn-cs"/>
              </a:rPr>
              <a:t>twoway</a:t>
            </a:r>
            <a:r>
              <a:rPr lang="en-US" sz="1200" b="0" kern="1200" dirty="0">
                <a:solidFill>
                  <a:schemeClr val="tx1"/>
                </a:solidFill>
                <a:latin typeface="+mn-lt"/>
                <a:ea typeface="+mn-ea"/>
                <a:cs typeface="+mn-cs"/>
              </a:rPr>
              <a:t> (scatter yhat3 </a:t>
            </a:r>
            <a:r>
              <a:rPr lang="en-US" sz="1200" b="0" kern="1200" dirty="0" err="1">
                <a:solidFill>
                  <a:schemeClr val="tx1"/>
                </a:solidFill>
                <a:latin typeface="+mn-lt"/>
                <a:ea typeface="+mn-ea"/>
                <a:cs typeface="+mn-cs"/>
              </a:rPr>
              <a:t>cond</a:t>
            </a:r>
            <a:r>
              <a:rPr lang="en-US" sz="1200" b="0" kern="1200" dirty="0">
                <a:solidFill>
                  <a:schemeClr val="tx1"/>
                </a:solidFill>
                <a:latin typeface="+mn-lt"/>
                <a:ea typeface="+mn-ea"/>
                <a:cs typeface="+mn-cs"/>
              </a:rPr>
              <a:t>)(scatter yhat2 </a:t>
            </a:r>
            <a:r>
              <a:rPr lang="en-US" sz="1200" b="0" kern="1200" dirty="0" err="1">
                <a:solidFill>
                  <a:schemeClr val="tx1"/>
                </a:solidFill>
                <a:latin typeface="+mn-lt"/>
                <a:ea typeface="+mn-ea"/>
                <a:cs typeface="+mn-cs"/>
              </a:rPr>
              <a:t>cond</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ytitle</a:t>
            </a:r>
            <a:r>
              <a:rPr lang="en-US" sz="1200" b="0" kern="1200" dirty="0">
                <a:solidFill>
                  <a:schemeClr val="tx1"/>
                </a:solidFill>
                <a:latin typeface="+mn-lt"/>
                <a:ea typeface="+mn-ea"/>
                <a:cs typeface="+mn-cs"/>
              </a:rPr>
              <a:t>("Pr(</a:t>
            </a:r>
            <a:r>
              <a:rPr lang="en-US" sz="1200" b="0" kern="1200" dirty="0" err="1">
                <a:solidFill>
                  <a:schemeClr val="tx1"/>
                </a:solidFill>
                <a:latin typeface="+mn-lt"/>
                <a:ea typeface="+mn-ea"/>
                <a:cs typeface="+mn-cs"/>
              </a:rPr>
              <a:t>wefeeling</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xlabel</a:t>
            </a:r>
            <a:r>
              <a:rPr lang="en-US" sz="1200" b="0" kern="1200" dirty="0">
                <a:solidFill>
                  <a:schemeClr val="tx1"/>
                </a:solidFill>
                <a:latin typeface="+mn-lt"/>
                <a:ea typeface="+mn-ea"/>
                <a:cs typeface="+mn-cs"/>
              </a:rPr>
              <a:t>(1 "0 0" 2 "0 1" 3 "1 0" 4 " 1 1") </a:t>
            </a:r>
            <a:r>
              <a:rPr lang="en-US" sz="1200" b="0" kern="1200" dirty="0" err="1">
                <a:solidFill>
                  <a:schemeClr val="tx1"/>
                </a:solidFill>
                <a:latin typeface="+mn-lt"/>
                <a:ea typeface="+mn-ea"/>
                <a:cs typeface="+mn-cs"/>
              </a:rPr>
              <a:t>xtitle</a:t>
            </a:r>
            <a:r>
              <a:rPr lang="en-US" sz="1200" b="0" kern="1200" dirty="0">
                <a:solidFill>
                  <a:schemeClr val="tx1"/>
                </a:solidFill>
                <a:latin typeface="+mn-lt"/>
                <a:ea typeface="+mn-ea"/>
                <a:cs typeface="+mn-cs"/>
              </a:rPr>
              <a:t>("Values of Unity and Chores") legend(off)</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66D87DC-7D3A-4EF1-923A-211CCE0C1090}"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clear</a:t>
            </a:r>
          </a:p>
          <a:p>
            <a:r>
              <a:rPr lang="en-US" dirty="0"/>
              <a:t>set more off</a:t>
            </a:r>
          </a:p>
          <a:p>
            <a:r>
              <a:rPr lang="en-US" dirty="0"/>
              <a:t>set </a:t>
            </a:r>
            <a:r>
              <a:rPr lang="en-US" dirty="0" err="1"/>
              <a:t>obs</a:t>
            </a:r>
            <a:r>
              <a:rPr lang="en-US" dirty="0"/>
              <a:t> 8</a:t>
            </a:r>
          </a:p>
          <a:p>
            <a:r>
              <a:rPr lang="en-US" dirty="0"/>
              <a:t>gen </a:t>
            </a:r>
            <a:r>
              <a:rPr lang="en-US" dirty="0" err="1"/>
              <a:t>wefeeling</a:t>
            </a:r>
            <a:r>
              <a:rPr lang="en-US" dirty="0"/>
              <a:t> = .</a:t>
            </a:r>
          </a:p>
          <a:p>
            <a:r>
              <a:rPr lang="en-US" dirty="0"/>
              <a:t>gen unity = .</a:t>
            </a:r>
          </a:p>
          <a:p>
            <a:r>
              <a:rPr lang="en-US" dirty="0"/>
              <a:t>gen chores = .</a:t>
            </a:r>
          </a:p>
          <a:p>
            <a:r>
              <a:rPr lang="en-US" dirty="0"/>
              <a:t>gen n = .</a:t>
            </a:r>
          </a:p>
          <a:p>
            <a:r>
              <a:rPr lang="en-US" dirty="0"/>
              <a:t>gen condition = .</a:t>
            </a:r>
          </a:p>
          <a:p>
            <a:endParaRPr lang="en-US" dirty="0"/>
          </a:p>
          <a:p>
            <a:endParaRPr lang="en-US" dirty="0"/>
          </a:p>
          <a:p>
            <a:r>
              <a:rPr lang="en-US" dirty="0"/>
              <a:t>for X in </a:t>
            </a:r>
            <a:r>
              <a:rPr lang="en-US" dirty="0" err="1"/>
              <a:t>numlist</a:t>
            </a:r>
            <a:r>
              <a:rPr lang="en-US" dirty="0"/>
              <a:t> 1/8 \ Y in any 0 0 0 0 1 1 1 1: replace </a:t>
            </a:r>
            <a:r>
              <a:rPr lang="en-US" dirty="0" err="1"/>
              <a:t>wefeeling</a:t>
            </a:r>
            <a:r>
              <a:rPr lang="en-US" dirty="0"/>
              <a:t> = Y in X</a:t>
            </a:r>
          </a:p>
          <a:p>
            <a:r>
              <a:rPr lang="en-US" dirty="0"/>
              <a:t>for X in </a:t>
            </a:r>
            <a:r>
              <a:rPr lang="en-US" dirty="0" err="1"/>
              <a:t>numlist</a:t>
            </a:r>
            <a:r>
              <a:rPr lang="en-US" dirty="0"/>
              <a:t> 1/8 \ Y in any 0 0 1 1 0 0 1 1: replace unity = Y in X</a:t>
            </a:r>
          </a:p>
          <a:p>
            <a:r>
              <a:rPr lang="en-US" dirty="0"/>
              <a:t>for X in </a:t>
            </a:r>
            <a:r>
              <a:rPr lang="en-US" dirty="0" err="1"/>
              <a:t>numlist</a:t>
            </a:r>
            <a:r>
              <a:rPr lang="en-US" dirty="0"/>
              <a:t> 1/8 \ Y in any 0 1 0 1 0 1 0 1: replace chores = Y in X</a:t>
            </a:r>
          </a:p>
          <a:p>
            <a:r>
              <a:rPr lang="en-US" dirty="0"/>
              <a:t>for X in </a:t>
            </a:r>
            <a:r>
              <a:rPr lang="en-US" dirty="0" err="1"/>
              <a:t>numlist</a:t>
            </a:r>
            <a:r>
              <a:rPr lang="en-US" dirty="0"/>
              <a:t> 1/8 \ Y in any 16 6 6 2 6 4 6 14: replace n = Y in X</a:t>
            </a:r>
          </a:p>
          <a:p>
            <a:r>
              <a:rPr lang="en-US" dirty="0"/>
              <a:t>for X in </a:t>
            </a:r>
            <a:r>
              <a:rPr lang="en-US" dirty="0" err="1"/>
              <a:t>numlist</a:t>
            </a:r>
            <a:r>
              <a:rPr lang="en-US" dirty="0"/>
              <a:t> 1/8 \ Y in any 1 2 3 4 1 2 3 4: replace condition = Y in X</a:t>
            </a:r>
          </a:p>
          <a:p>
            <a:endParaRPr lang="en-US" dirty="0"/>
          </a:p>
          <a:p>
            <a:r>
              <a:rPr lang="en-US" dirty="0" err="1"/>
              <a:t>logit</a:t>
            </a:r>
            <a:r>
              <a:rPr lang="en-US" dirty="0"/>
              <a:t> </a:t>
            </a:r>
            <a:r>
              <a:rPr lang="en-US" dirty="0" err="1"/>
              <a:t>wefeel</a:t>
            </a:r>
            <a:r>
              <a:rPr lang="en-US" dirty="0"/>
              <a:t> </a:t>
            </a:r>
            <a:r>
              <a:rPr lang="en-US" dirty="0" err="1"/>
              <a:t>i.unity</a:t>
            </a:r>
            <a:r>
              <a:rPr lang="en-US" dirty="0"/>
              <a:t>##</a:t>
            </a:r>
            <a:r>
              <a:rPr lang="en-US" dirty="0" err="1"/>
              <a:t>i.chores</a:t>
            </a:r>
            <a:r>
              <a:rPr lang="en-US" dirty="0"/>
              <a:t> [</a:t>
            </a:r>
            <a:r>
              <a:rPr lang="en-US" dirty="0" err="1"/>
              <a:t>fw</a:t>
            </a:r>
            <a:r>
              <a:rPr lang="en-US" dirty="0"/>
              <a:t>=n]</a:t>
            </a:r>
          </a:p>
          <a:p>
            <a:r>
              <a:rPr lang="en-US" dirty="0"/>
              <a:t>predict yhat3</a:t>
            </a:r>
          </a:p>
          <a:p>
            <a:r>
              <a:rPr lang="en-US" dirty="0" err="1"/>
              <a:t>logit</a:t>
            </a:r>
            <a:r>
              <a:rPr lang="en-US" dirty="0"/>
              <a:t> </a:t>
            </a:r>
            <a:r>
              <a:rPr lang="en-US" dirty="0" err="1"/>
              <a:t>wefeel</a:t>
            </a:r>
            <a:r>
              <a:rPr lang="en-US" dirty="0"/>
              <a:t> unity chores [</a:t>
            </a:r>
            <a:r>
              <a:rPr lang="en-US" dirty="0" err="1"/>
              <a:t>fw</a:t>
            </a:r>
            <a:r>
              <a:rPr lang="en-US" dirty="0"/>
              <a:t>=n]</a:t>
            </a:r>
          </a:p>
          <a:p>
            <a:r>
              <a:rPr lang="en-US" dirty="0"/>
              <a:t>predict yhat2</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latin typeface="+mn-lt"/>
                <a:ea typeface="+mn-ea"/>
                <a:cs typeface="+mn-cs"/>
              </a:rPr>
              <a:t>twoway</a:t>
            </a:r>
            <a:r>
              <a:rPr lang="en-US" sz="1200" b="0" kern="1200" dirty="0">
                <a:solidFill>
                  <a:schemeClr val="tx1"/>
                </a:solidFill>
                <a:latin typeface="+mn-lt"/>
                <a:ea typeface="+mn-ea"/>
                <a:cs typeface="+mn-cs"/>
              </a:rPr>
              <a:t> (scatter yhat3 </a:t>
            </a:r>
            <a:r>
              <a:rPr lang="en-US" sz="1200" b="0" kern="1200" dirty="0" err="1">
                <a:solidFill>
                  <a:schemeClr val="tx1"/>
                </a:solidFill>
                <a:latin typeface="+mn-lt"/>
                <a:ea typeface="+mn-ea"/>
                <a:cs typeface="+mn-cs"/>
              </a:rPr>
              <a:t>cond</a:t>
            </a:r>
            <a:r>
              <a:rPr lang="en-US" sz="1200" b="0" kern="1200" dirty="0">
                <a:solidFill>
                  <a:schemeClr val="tx1"/>
                </a:solidFill>
                <a:latin typeface="+mn-lt"/>
                <a:ea typeface="+mn-ea"/>
                <a:cs typeface="+mn-cs"/>
              </a:rPr>
              <a:t>)(scatter yhat2 </a:t>
            </a:r>
            <a:r>
              <a:rPr lang="en-US" sz="1200" b="0" kern="1200" dirty="0" err="1">
                <a:solidFill>
                  <a:schemeClr val="tx1"/>
                </a:solidFill>
                <a:latin typeface="+mn-lt"/>
                <a:ea typeface="+mn-ea"/>
                <a:cs typeface="+mn-cs"/>
              </a:rPr>
              <a:t>cond</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ytitle</a:t>
            </a:r>
            <a:r>
              <a:rPr lang="en-US" sz="1200" b="0" kern="1200" dirty="0">
                <a:solidFill>
                  <a:schemeClr val="tx1"/>
                </a:solidFill>
                <a:latin typeface="+mn-lt"/>
                <a:ea typeface="+mn-ea"/>
                <a:cs typeface="+mn-cs"/>
              </a:rPr>
              <a:t>("Pr(</a:t>
            </a:r>
            <a:r>
              <a:rPr lang="en-US" sz="1200" b="0" kern="1200" dirty="0" err="1">
                <a:solidFill>
                  <a:schemeClr val="tx1"/>
                </a:solidFill>
                <a:latin typeface="+mn-lt"/>
                <a:ea typeface="+mn-ea"/>
                <a:cs typeface="+mn-cs"/>
              </a:rPr>
              <a:t>wefeeling</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xlabel</a:t>
            </a:r>
            <a:r>
              <a:rPr lang="en-US" sz="1200" b="0" kern="1200" dirty="0">
                <a:solidFill>
                  <a:schemeClr val="tx1"/>
                </a:solidFill>
                <a:latin typeface="+mn-lt"/>
                <a:ea typeface="+mn-ea"/>
                <a:cs typeface="+mn-cs"/>
              </a:rPr>
              <a:t>(1 "0 0" 2 "0 1" 3 "1 0" 4 " 1 1") </a:t>
            </a:r>
            <a:r>
              <a:rPr lang="en-US" sz="1200" b="0" kern="1200" dirty="0" err="1">
                <a:solidFill>
                  <a:schemeClr val="tx1"/>
                </a:solidFill>
                <a:latin typeface="+mn-lt"/>
                <a:ea typeface="+mn-ea"/>
                <a:cs typeface="+mn-cs"/>
              </a:rPr>
              <a:t>xtitle</a:t>
            </a:r>
            <a:r>
              <a:rPr lang="en-US" sz="1200" b="0" kern="1200" dirty="0">
                <a:solidFill>
                  <a:schemeClr val="tx1"/>
                </a:solidFill>
                <a:latin typeface="+mn-lt"/>
                <a:ea typeface="+mn-ea"/>
                <a:cs typeface="+mn-cs"/>
              </a:rPr>
              <a:t>("Values of Unity and Chores") legend(off)</a:t>
            </a:r>
          </a:p>
        </p:txBody>
      </p:sp>
      <p:sp>
        <p:nvSpPr>
          <p:cNvPr id="4" name="Slide Number Placeholder 3"/>
          <p:cNvSpPr>
            <a:spLocks noGrp="1"/>
          </p:cNvSpPr>
          <p:nvPr>
            <p:ph type="sldNum" sz="quarter" idx="10"/>
          </p:nvPr>
        </p:nvSpPr>
        <p:spPr/>
        <p:txBody>
          <a:bodyPr/>
          <a:lstStyle/>
          <a:p>
            <a:fld id="{766D87DC-7D3A-4EF1-923A-211CCE0C1090}"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clear</a:t>
            </a:r>
          </a:p>
          <a:p>
            <a:r>
              <a:rPr lang="en-US" dirty="0"/>
              <a:t>set more off</a:t>
            </a:r>
          </a:p>
          <a:p>
            <a:r>
              <a:rPr lang="en-US" dirty="0"/>
              <a:t>set </a:t>
            </a:r>
            <a:r>
              <a:rPr lang="en-US" dirty="0" err="1"/>
              <a:t>obs</a:t>
            </a:r>
            <a:r>
              <a:rPr lang="en-US" dirty="0"/>
              <a:t> 62</a:t>
            </a:r>
          </a:p>
          <a:p>
            <a:r>
              <a:rPr lang="en-US" dirty="0"/>
              <a:t>gen admitted = 0</a:t>
            </a:r>
          </a:p>
          <a:p>
            <a:r>
              <a:rPr lang="en-US" dirty="0" err="1"/>
              <a:t>forvalues</a:t>
            </a:r>
            <a:r>
              <a:rPr lang="en-US" dirty="0"/>
              <a:t> cell = 48/62 {</a:t>
            </a:r>
          </a:p>
          <a:p>
            <a:r>
              <a:rPr lang="en-US" dirty="0"/>
              <a:t>	replace </a:t>
            </a:r>
            <a:r>
              <a:rPr lang="en-US" dirty="0" err="1"/>
              <a:t>adm</a:t>
            </a:r>
            <a:r>
              <a:rPr lang="en-US" dirty="0"/>
              <a:t> = 1 in `cell'</a:t>
            </a:r>
          </a:p>
          <a:p>
            <a:r>
              <a:rPr lang="en-US" dirty="0"/>
              <a:t>	}</a:t>
            </a:r>
          </a:p>
          <a:p>
            <a:endParaRPr lang="en-US" dirty="0"/>
          </a:p>
          <a:p>
            <a:r>
              <a:rPr lang="en-US" dirty="0"/>
              <a:t>gen qua = .</a:t>
            </a:r>
          </a:p>
          <a:p>
            <a:r>
              <a:rPr lang="en-US" dirty="0"/>
              <a:t>for X in </a:t>
            </a:r>
            <a:r>
              <a:rPr lang="en-US" dirty="0" err="1"/>
              <a:t>numlist</a:t>
            </a:r>
            <a:r>
              <a:rPr lang="en-US" dirty="0"/>
              <a:t> 1/62 \ Y in any 220 250 340 360 370 380 390 400 410 430 440 450 460 470 480 490 500 510 520 530 540 550 560 570 580 590 600 610 620 630 640 650 660 670 680 690 700 710 720 730 740 750 760 770 780 790 800 560 640 670 680 690 700 710 720 730 740 750 760 770 780 800: replace qua = Y in X</a:t>
            </a:r>
          </a:p>
          <a:p>
            <a:endParaRPr lang="en-US" dirty="0"/>
          </a:p>
          <a:p>
            <a:r>
              <a:rPr lang="en-US" dirty="0"/>
              <a:t>gen n = .</a:t>
            </a:r>
          </a:p>
          <a:p>
            <a:r>
              <a:rPr lang="en-US" dirty="0"/>
              <a:t>for X in </a:t>
            </a:r>
            <a:r>
              <a:rPr lang="en-US" dirty="0" err="1"/>
              <a:t>numlist</a:t>
            </a:r>
            <a:r>
              <a:rPr lang="en-US" dirty="0"/>
              <a:t> 1/62 \ Y in any 1 1 1 1 2 1 3 2 2 2 2 3 2 4 2 1 3 3 4 2 2 11 4 8 4 3 5 13 8 8 11 14 12 8 7 11 14 10 15 8 10 10 10 6 14 8 18 1 1 2 2 2 2 2 3 2 1 1 4 4 4 6: replace n = Y in X</a:t>
            </a:r>
          </a:p>
          <a:p>
            <a:endParaRPr lang="en-US" dirty="0"/>
          </a:p>
          <a:p>
            <a:r>
              <a:rPr lang="en-US" dirty="0" err="1"/>
              <a:t>logit</a:t>
            </a:r>
            <a:r>
              <a:rPr lang="en-US" dirty="0"/>
              <a:t> </a:t>
            </a:r>
            <a:r>
              <a:rPr lang="en-US" dirty="0" err="1"/>
              <a:t>adm</a:t>
            </a:r>
            <a:r>
              <a:rPr lang="en-US" dirty="0"/>
              <a:t> qua [</a:t>
            </a:r>
            <a:r>
              <a:rPr lang="en-US" dirty="0" err="1"/>
              <a:t>fw</a:t>
            </a:r>
            <a:r>
              <a:rPr lang="en-US" dirty="0"/>
              <a:t>=n]</a:t>
            </a:r>
          </a:p>
          <a:p>
            <a:r>
              <a:rPr lang="en-US" dirty="0"/>
              <a:t>predict yhat1</a:t>
            </a:r>
          </a:p>
          <a:p>
            <a:r>
              <a:rPr lang="en-US" dirty="0" err="1"/>
              <a:t>reg</a:t>
            </a:r>
            <a:r>
              <a:rPr lang="en-US" dirty="0"/>
              <a:t> </a:t>
            </a:r>
            <a:r>
              <a:rPr lang="en-US" dirty="0" err="1"/>
              <a:t>adm</a:t>
            </a:r>
            <a:r>
              <a:rPr lang="en-US" dirty="0"/>
              <a:t> i.qua [</a:t>
            </a:r>
            <a:r>
              <a:rPr lang="en-US" dirty="0" err="1"/>
              <a:t>fw</a:t>
            </a:r>
            <a:r>
              <a:rPr lang="en-US" dirty="0"/>
              <a:t>=n]</a:t>
            </a:r>
          </a:p>
          <a:p>
            <a:r>
              <a:rPr lang="en-US" dirty="0"/>
              <a:t>predict yhat2</a:t>
            </a:r>
          </a:p>
          <a:p>
            <a:r>
              <a:rPr lang="en-US" dirty="0" err="1"/>
              <a:t>logit</a:t>
            </a:r>
            <a:r>
              <a:rPr lang="en-US" dirty="0"/>
              <a:t> </a:t>
            </a:r>
            <a:r>
              <a:rPr lang="en-US" dirty="0" err="1"/>
              <a:t>adm</a:t>
            </a:r>
            <a:r>
              <a:rPr lang="en-US" dirty="0"/>
              <a:t> [</a:t>
            </a:r>
            <a:r>
              <a:rPr lang="en-US" dirty="0" err="1"/>
              <a:t>fw</a:t>
            </a:r>
            <a:r>
              <a:rPr lang="en-US" dirty="0"/>
              <a:t>=n]</a:t>
            </a:r>
          </a:p>
          <a:p>
            <a:r>
              <a:rPr lang="en-US" dirty="0"/>
              <a:t>predict null</a:t>
            </a:r>
          </a:p>
          <a:p>
            <a:endParaRPr lang="en-US" dirty="0"/>
          </a:p>
          <a:p>
            <a:r>
              <a:rPr lang="en-US" dirty="0"/>
              <a:t>sort qua</a:t>
            </a:r>
          </a:p>
          <a:p>
            <a:r>
              <a:rPr lang="en-US" dirty="0" err="1"/>
              <a:t>twoway</a:t>
            </a:r>
            <a:r>
              <a:rPr lang="en-US" dirty="0"/>
              <a:t> (scatter yhat2 qua)(line yhat1 qua), legend(off) ///</a:t>
            </a:r>
          </a:p>
          <a:p>
            <a:r>
              <a:rPr lang="en-US" dirty="0"/>
              <a:t>	</a:t>
            </a:r>
            <a:r>
              <a:rPr lang="en-US" dirty="0" err="1"/>
              <a:t>xtitle</a:t>
            </a:r>
            <a:r>
              <a:rPr lang="en-US" dirty="0"/>
              <a:t>("Quantitative GRE") </a:t>
            </a:r>
            <a:r>
              <a:rPr lang="en-US" dirty="0" err="1"/>
              <a:t>ytitle</a:t>
            </a:r>
            <a:r>
              <a:rPr lang="en-US" dirty="0"/>
              <a:t>("Pr(Admission)")</a:t>
            </a:r>
          </a:p>
        </p:txBody>
      </p:sp>
      <p:sp>
        <p:nvSpPr>
          <p:cNvPr id="4" name="Slide Number Placeholder 3"/>
          <p:cNvSpPr>
            <a:spLocks noGrp="1"/>
          </p:cNvSpPr>
          <p:nvPr>
            <p:ph type="sldNum" sz="quarter" idx="10"/>
          </p:nvPr>
        </p:nvSpPr>
        <p:spPr/>
        <p:txBody>
          <a:bodyPr/>
          <a:lstStyle/>
          <a:p>
            <a:fld id="{766D87DC-7D3A-4EF1-923A-211CCE0C1090}" type="slidenum">
              <a:rPr lang="en-US" smtClean="0"/>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clear</a:t>
            </a:r>
          </a:p>
          <a:p>
            <a:r>
              <a:rPr lang="en-US" dirty="0"/>
              <a:t>set more off</a:t>
            </a:r>
          </a:p>
          <a:p>
            <a:r>
              <a:rPr lang="en-US" dirty="0"/>
              <a:t>set </a:t>
            </a:r>
            <a:r>
              <a:rPr lang="en-US" dirty="0" err="1"/>
              <a:t>obs</a:t>
            </a:r>
            <a:r>
              <a:rPr lang="en-US" dirty="0"/>
              <a:t> 62</a:t>
            </a:r>
          </a:p>
          <a:p>
            <a:r>
              <a:rPr lang="en-US" dirty="0"/>
              <a:t>gen admitted = 0</a:t>
            </a:r>
          </a:p>
          <a:p>
            <a:r>
              <a:rPr lang="en-US" dirty="0" err="1"/>
              <a:t>forvalues</a:t>
            </a:r>
            <a:r>
              <a:rPr lang="en-US" dirty="0"/>
              <a:t> cell = 48/62 {</a:t>
            </a:r>
          </a:p>
          <a:p>
            <a:r>
              <a:rPr lang="en-US" dirty="0"/>
              <a:t>	replace </a:t>
            </a:r>
            <a:r>
              <a:rPr lang="en-US" dirty="0" err="1"/>
              <a:t>adm</a:t>
            </a:r>
            <a:r>
              <a:rPr lang="en-US" dirty="0"/>
              <a:t> = 1 in `cell'</a:t>
            </a:r>
          </a:p>
          <a:p>
            <a:r>
              <a:rPr lang="en-US" dirty="0"/>
              <a:t>	}</a:t>
            </a:r>
          </a:p>
          <a:p>
            <a:endParaRPr lang="en-US" dirty="0"/>
          </a:p>
          <a:p>
            <a:r>
              <a:rPr lang="en-US" dirty="0"/>
              <a:t>gen qua = .</a:t>
            </a:r>
          </a:p>
          <a:p>
            <a:r>
              <a:rPr lang="en-US" dirty="0"/>
              <a:t>for X in </a:t>
            </a:r>
            <a:r>
              <a:rPr lang="en-US" dirty="0" err="1"/>
              <a:t>numlist</a:t>
            </a:r>
            <a:r>
              <a:rPr lang="en-US" dirty="0"/>
              <a:t> 1/62 \ Y in any 220 250 340 360 370 380 390 400 410 430 440 450 460 470 480 490 500 510 520 530 540 550 560 570 580 590 600 610 620 630 640 650 660 670 680 690 700 710 720 730 740 750 760 770 780 790 800 560 640 670 680 690 700 710 720 730 740 750 760 770 780 800: replace qua = Y in X</a:t>
            </a:r>
          </a:p>
          <a:p>
            <a:endParaRPr lang="en-US" dirty="0"/>
          </a:p>
          <a:p>
            <a:r>
              <a:rPr lang="en-US" dirty="0"/>
              <a:t>gen n = .</a:t>
            </a:r>
          </a:p>
          <a:p>
            <a:r>
              <a:rPr lang="en-US" dirty="0"/>
              <a:t>for X in </a:t>
            </a:r>
            <a:r>
              <a:rPr lang="en-US" dirty="0" err="1"/>
              <a:t>numlist</a:t>
            </a:r>
            <a:r>
              <a:rPr lang="en-US" dirty="0"/>
              <a:t> 1/62 \ Y in any 1 1 1 1 2 1 3 2 2 2 2 3 2 4 2 1 3 3 4 2 2 11 4 8 4 3 5 13 8 8 11 14 12 8 7 11 14 10 15 8 10 10 10 6 14 8 18 1 1 2 2 2 2 2 3 2 1 1 4 4 4 6: replace n = Y in X</a:t>
            </a:r>
          </a:p>
          <a:p>
            <a:endParaRPr lang="en-US" dirty="0"/>
          </a:p>
          <a:p>
            <a:r>
              <a:rPr lang="en-US" dirty="0" err="1"/>
              <a:t>logit</a:t>
            </a:r>
            <a:r>
              <a:rPr lang="en-US" dirty="0"/>
              <a:t> </a:t>
            </a:r>
            <a:r>
              <a:rPr lang="en-US" dirty="0" err="1"/>
              <a:t>adm</a:t>
            </a:r>
            <a:r>
              <a:rPr lang="en-US" dirty="0"/>
              <a:t> qua [</a:t>
            </a:r>
            <a:r>
              <a:rPr lang="en-US" dirty="0" err="1"/>
              <a:t>fw</a:t>
            </a:r>
            <a:r>
              <a:rPr lang="en-US" dirty="0"/>
              <a:t>=n]</a:t>
            </a:r>
          </a:p>
          <a:p>
            <a:r>
              <a:rPr lang="en-US" dirty="0" err="1"/>
              <a:t>est</a:t>
            </a:r>
            <a:r>
              <a:rPr lang="en-US" dirty="0"/>
              <a:t> store restricted</a:t>
            </a:r>
          </a:p>
          <a:p>
            <a:r>
              <a:rPr lang="en-US" dirty="0" err="1"/>
              <a:t>reg</a:t>
            </a:r>
            <a:r>
              <a:rPr lang="en-US" dirty="0"/>
              <a:t> </a:t>
            </a:r>
            <a:r>
              <a:rPr lang="en-US" dirty="0" err="1"/>
              <a:t>adm</a:t>
            </a:r>
            <a:r>
              <a:rPr lang="en-US" dirty="0"/>
              <a:t> i.qua [</a:t>
            </a:r>
            <a:r>
              <a:rPr lang="en-US" dirty="0" err="1"/>
              <a:t>fw</a:t>
            </a:r>
            <a:r>
              <a:rPr lang="en-US" dirty="0"/>
              <a:t>=n]</a:t>
            </a:r>
          </a:p>
          <a:p>
            <a:r>
              <a:rPr lang="en-US" dirty="0" err="1"/>
              <a:t>est</a:t>
            </a:r>
            <a:r>
              <a:rPr lang="en-US" dirty="0"/>
              <a:t> store saturated</a:t>
            </a:r>
          </a:p>
          <a:p>
            <a:r>
              <a:rPr lang="en-US" dirty="0" err="1"/>
              <a:t>logit</a:t>
            </a:r>
            <a:r>
              <a:rPr lang="en-US" dirty="0"/>
              <a:t> </a:t>
            </a:r>
            <a:r>
              <a:rPr lang="en-US" dirty="0" err="1"/>
              <a:t>adm</a:t>
            </a:r>
            <a:r>
              <a:rPr lang="en-US" dirty="0"/>
              <a:t> [</a:t>
            </a:r>
            <a:r>
              <a:rPr lang="en-US" dirty="0" err="1"/>
              <a:t>fw</a:t>
            </a:r>
            <a:r>
              <a:rPr lang="en-US" dirty="0"/>
              <a:t>=n]</a:t>
            </a:r>
          </a:p>
          <a:p>
            <a:r>
              <a:rPr lang="en-US" dirty="0" err="1"/>
              <a:t>est</a:t>
            </a:r>
            <a:r>
              <a:rPr lang="en-US" dirty="0"/>
              <a:t> store null</a:t>
            </a:r>
          </a:p>
          <a:p>
            <a:endParaRPr lang="en-US" dirty="0"/>
          </a:p>
        </p:txBody>
      </p:sp>
      <p:sp>
        <p:nvSpPr>
          <p:cNvPr id="4" name="Slide Number Placeholder 3"/>
          <p:cNvSpPr>
            <a:spLocks noGrp="1"/>
          </p:cNvSpPr>
          <p:nvPr>
            <p:ph type="sldNum" sz="quarter" idx="10"/>
          </p:nvPr>
        </p:nvSpPr>
        <p:spPr/>
        <p:txBody>
          <a:bodyPr/>
          <a:lstStyle/>
          <a:p>
            <a:fld id="{766D87DC-7D3A-4EF1-923A-211CCE0C1090}" type="slidenum">
              <a:rPr lang="en-US" smtClean="0"/>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dirty="0" err="1">
                <a:solidFill>
                  <a:schemeClr val="tx1"/>
                </a:solidFill>
                <a:latin typeface="+mn-lt"/>
                <a:ea typeface="+mn-ea"/>
                <a:cs typeface="+mn-cs"/>
              </a:rPr>
              <a:t>twoway</a:t>
            </a:r>
            <a:r>
              <a:rPr lang="en-US" sz="1200" b="0" kern="1200" dirty="0">
                <a:solidFill>
                  <a:schemeClr val="tx1"/>
                </a:solidFill>
                <a:latin typeface="+mn-lt"/>
                <a:ea typeface="+mn-ea"/>
                <a:cs typeface="+mn-cs"/>
              </a:rPr>
              <a:t> (function chi2tail(1,x), range(0 30))(function chi2tail(2,x), range(0 30))(function chi2tail(4,x), range(0 30))(function chi2tail(8,x), range(0 30))(function chi2tail(16,x), range(0 30)), legend(pos(2) ring(0) cols(1) label(1 "1 </a:t>
            </a:r>
            <a:r>
              <a:rPr lang="en-US" sz="1200" b="0" kern="1200" dirty="0" err="1">
                <a:solidFill>
                  <a:schemeClr val="tx1"/>
                </a:solidFill>
                <a:latin typeface="+mn-lt"/>
                <a:ea typeface="+mn-ea"/>
                <a:cs typeface="+mn-cs"/>
              </a:rPr>
              <a:t>df</a:t>
            </a:r>
            <a:r>
              <a:rPr lang="en-US" sz="1200" b="0" kern="1200" dirty="0">
                <a:solidFill>
                  <a:schemeClr val="tx1"/>
                </a:solidFill>
                <a:latin typeface="+mn-lt"/>
                <a:ea typeface="+mn-ea"/>
                <a:cs typeface="+mn-cs"/>
              </a:rPr>
              <a:t>") label(2 "2 </a:t>
            </a:r>
            <a:r>
              <a:rPr lang="en-US" sz="1200" b="0" kern="1200" dirty="0" err="1">
                <a:solidFill>
                  <a:schemeClr val="tx1"/>
                </a:solidFill>
                <a:latin typeface="+mn-lt"/>
                <a:ea typeface="+mn-ea"/>
                <a:cs typeface="+mn-cs"/>
              </a:rPr>
              <a:t>df</a:t>
            </a:r>
            <a:r>
              <a:rPr lang="en-US" sz="1200" b="0" kern="1200" dirty="0">
                <a:solidFill>
                  <a:schemeClr val="tx1"/>
                </a:solidFill>
                <a:latin typeface="+mn-lt"/>
                <a:ea typeface="+mn-ea"/>
                <a:cs typeface="+mn-cs"/>
              </a:rPr>
              <a:t>") label(3 "4 </a:t>
            </a:r>
            <a:r>
              <a:rPr lang="en-US" sz="1200" b="0" kern="1200" dirty="0" err="1">
                <a:solidFill>
                  <a:schemeClr val="tx1"/>
                </a:solidFill>
                <a:latin typeface="+mn-lt"/>
                <a:ea typeface="+mn-ea"/>
                <a:cs typeface="+mn-cs"/>
              </a:rPr>
              <a:t>df</a:t>
            </a:r>
            <a:r>
              <a:rPr lang="en-US" sz="1200" b="0" kern="1200" dirty="0">
                <a:solidFill>
                  <a:schemeClr val="tx1"/>
                </a:solidFill>
                <a:latin typeface="+mn-lt"/>
                <a:ea typeface="+mn-ea"/>
                <a:cs typeface="+mn-cs"/>
              </a:rPr>
              <a:t>") label(4 "8 </a:t>
            </a:r>
            <a:r>
              <a:rPr lang="en-US" sz="1200" b="0" kern="1200" dirty="0" err="1">
                <a:solidFill>
                  <a:schemeClr val="tx1"/>
                </a:solidFill>
                <a:latin typeface="+mn-lt"/>
                <a:ea typeface="+mn-ea"/>
                <a:cs typeface="+mn-cs"/>
              </a:rPr>
              <a:t>df</a:t>
            </a:r>
            <a:r>
              <a:rPr lang="en-US" sz="1200" b="0" kern="1200" dirty="0">
                <a:solidFill>
                  <a:schemeClr val="tx1"/>
                </a:solidFill>
                <a:latin typeface="+mn-lt"/>
                <a:ea typeface="+mn-ea"/>
                <a:cs typeface="+mn-cs"/>
              </a:rPr>
              <a:t>") label(5 "16 </a:t>
            </a:r>
            <a:r>
              <a:rPr lang="en-US" sz="1200" b="0" kern="1200" dirty="0" err="1">
                <a:solidFill>
                  <a:schemeClr val="tx1"/>
                </a:solidFill>
                <a:latin typeface="+mn-lt"/>
                <a:ea typeface="+mn-ea"/>
                <a:cs typeface="+mn-cs"/>
              </a:rPr>
              <a:t>df</a:t>
            </a:r>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ytitle</a:t>
            </a:r>
            <a:r>
              <a:rPr lang="en-US" sz="1200" b="0" kern="1200" dirty="0">
                <a:solidFill>
                  <a:schemeClr val="tx1"/>
                </a:solidFill>
                <a:latin typeface="+mn-lt"/>
                <a:ea typeface="+mn-ea"/>
                <a:cs typeface="+mn-cs"/>
              </a:rPr>
              <a:t>("p-value of the test") </a:t>
            </a:r>
            <a:r>
              <a:rPr lang="en-US" sz="1200" b="0" kern="1200" dirty="0" err="1">
                <a:solidFill>
                  <a:schemeClr val="tx1"/>
                </a:solidFill>
                <a:latin typeface="+mn-lt"/>
                <a:ea typeface="+mn-ea"/>
                <a:cs typeface="+mn-cs"/>
              </a:rPr>
              <a:t>xtitle</a:t>
            </a:r>
            <a:r>
              <a:rPr lang="en-US" sz="1200" b="0" kern="1200" dirty="0">
                <a:solidFill>
                  <a:schemeClr val="tx1"/>
                </a:solidFill>
                <a:latin typeface="+mn-lt"/>
                <a:ea typeface="+mn-ea"/>
                <a:cs typeface="+mn-cs"/>
              </a:rPr>
              <a:t>("2 x difference in LL") </a:t>
            </a:r>
            <a:r>
              <a:rPr lang="en-US" sz="1200" b="0" kern="1200" dirty="0" err="1">
                <a:solidFill>
                  <a:schemeClr val="tx1"/>
                </a:solidFill>
                <a:latin typeface="+mn-lt"/>
                <a:ea typeface="+mn-ea"/>
                <a:cs typeface="+mn-cs"/>
              </a:rPr>
              <a:t>yline</a:t>
            </a:r>
            <a:r>
              <a:rPr lang="en-US" sz="1200" b="0" kern="1200" dirty="0">
                <a:solidFill>
                  <a:schemeClr val="tx1"/>
                </a:solidFill>
                <a:latin typeface="+mn-lt"/>
                <a:ea typeface="+mn-ea"/>
                <a:cs typeface="+mn-cs"/>
              </a:rPr>
              <a:t>(.05, </a:t>
            </a:r>
            <a:r>
              <a:rPr lang="en-US" sz="1200" b="0" kern="1200" dirty="0" err="1">
                <a:solidFill>
                  <a:schemeClr val="tx1"/>
                </a:solidFill>
                <a:latin typeface="+mn-lt"/>
                <a:ea typeface="+mn-ea"/>
                <a:cs typeface="+mn-cs"/>
              </a:rPr>
              <a:t>lpat</a:t>
            </a:r>
            <a:r>
              <a:rPr lang="en-US" sz="1200" b="0" kern="1200" dirty="0">
                <a:solidFill>
                  <a:schemeClr val="tx1"/>
                </a:solidFill>
                <a:latin typeface="+mn-lt"/>
                <a:ea typeface="+mn-ea"/>
                <a:cs typeface="+mn-cs"/>
              </a:rPr>
              <a:t>(</a:t>
            </a:r>
            <a:r>
              <a:rPr lang="en-US" sz="1200" b="0" kern="1200" dirty="0" err="1">
                <a:solidFill>
                  <a:schemeClr val="tx1"/>
                </a:solidFill>
                <a:latin typeface="+mn-lt"/>
                <a:ea typeface="+mn-ea"/>
                <a:cs typeface="+mn-cs"/>
              </a:rPr>
              <a:t>shortdash</a:t>
            </a:r>
            <a:r>
              <a:rPr lang="en-US" sz="1200" b="0" kern="1200" dirty="0">
                <a:solidFill>
                  <a:schemeClr val="tx1"/>
                </a:solidFill>
                <a:latin typeface="+mn-lt"/>
                <a:ea typeface="+mn-ea"/>
                <a:cs typeface="+mn-cs"/>
              </a:rPr>
              <a:t>))</a:t>
            </a:r>
            <a:endParaRPr lang="en-US" b="0" dirty="0"/>
          </a:p>
        </p:txBody>
      </p:sp>
      <p:sp>
        <p:nvSpPr>
          <p:cNvPr id="4" name="Slide Number Placeholder 3"/>
          <p:cNvSpPr>
            <a:spLocks noGrp="1"/>
          </p:cNvSpPr>
          <p:nvPr>
            <p:ph type="sldNum" sz="quarter" idx="10"/>
          </p:nvPr>
        </p:nvSpPr>
        <p:spPr/>
        <p:txBody>
          <a:bodyPr/>
          <a:lstStyle/>
          <a:p>
            <a:fld id="{766D87DC-7D3A-4EF1-923A-211CCE0C1090}"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clear</a:t>
            </a:r>
          </a:p>
          <a:p>
            <a:r>
              <a:rPr lang="en-US" dirty="0"/>
              <a:t>set </a:t>
            </a:r>
            <a:r>
              <a:rPr lang="en-US" dirty="0" err="1"/>
              <a:t>obs</a:t>
            </a:r>
            <a:r>
              <a:rPr lang="en-US" dirty="0"/>
              <a:t> 6</a:t>
            </a:r>
          </a:p>
          <a:p>
            <a:r>
              <a:rPr lang="en-US" dirty="0"/>
              <a:t>gen admitted = 0</a:t>
            </a:r>
          </a:p>
          <a:p>
            <a:r>
              <a:rPr lang="en-US" dirty="0"/>
              <a:t>replace admitted = 1 in 4/6</a:t>
            </a:r>
          </a:p>
          <a:p>
            <a:r>
              <a:rPr lang="en-US" dirty="0"/>
              <a:t>gen </a:t>
            </a:r>
            <a:r>
              <a:rPr lang="en-US" dirty="0" err="1"/>
              <a:t>quant_gre</a:t>
            </a:r>
            <a:r>
              <a:rPr lang="en-US" dirty="0"/>
              <a:t> = 0</a:t>
            </a:r>
          </a:p>
          <a:p>
            <a:r>
              <a:rPr lang="en-US" dirty="0"/>
              <a:t>replace </a:t>
            </a:r>
            <a:r>
              <a:rPr lang="en-US" dirty="0" err="1"/>
              <a:t>quant_gre</a:t>
            </a:r>
            <a:r>
              <a:rPr lang="en-US" dirty="0"/>
              <a:t> = 1 in 2</a:t>
            </a:r>
          </a:p>
          <a:p>
            <a:r>
              <a:rPr lang="en-US" dirty="0"/>
              <a:t>replace </a:t>
            </a:r>
            <a:r>
              <a:rPr lang="en-US" dirty="0" err="1"/>
              <a:t>quant_gre</a:t>
            </a:r>
            <a:r>
              <a:rPr lang="en-US" dirty="0"/>
              <a:t> = 1 in 5</a:t>
            </a:r>
          </a:p>
          <a:p>
            <a:r>
              <a:rPr lang="en-US" dirty="0"/>
              <a:t>replace </a:t>
            </a:r>
            <a:r>
              <a:rPr lang="en-US" dirty="0" err="1"/>
              <a:t>quant_gre</a:t>
            </a:r>
            <a:r>
              <a:rPr lang="en-US" dirty="0"/>
              <a:t> = 2 in 3</a:t>
            </a:r>
          </a:p>
          <a:p>
            <a:r>
              <a:rPr lang="en-US" dirty="0"/>
              <a:t>replace </a:t>
            </a:r>
            <a:r>
              <a:rPr lang="en-US" dirty="0" err="1"/>
              <a:t>quant_gre</a:t>
            </a:r>
            <a:r>
              <a:rPr lang="en-US" dirty="0"/>
              <a:t> = 2 in 6</a:t>
            </a:r>
          </a:p>
          <a:p>
            <a:r>
              <a:rPr lang="en-US" dirty="0"/>
              <a:t>gen n = .</a:t>
            </a:r>
          </a:p>
          <a:p>
            <a:r>
              <a:rPr lang="en-US" dirty="0"/>
              <a:t>for X in </a:t>
            </a:r>
            <a:r>
              <a:rPr lang="en-US" dirty="0" err="1"/>
              <a:t>numlist</a:t>
            </a:r>
            <a:r>
              <a:rPr lang="en-US" dirty="0"/>
              <a:t> 1/6 \ Y in any 74 97 123 1 7 29: replace n = Y in X</a:t>
            </a:r>
          </a:p>
          <a:p>
            <a:r>
              <a:rPr lang="en-US" dirty="0"/>
              <a:t>tab </a:t>
            </a:r>
            <a:r>
              <a:rPr lang="en-US" dirty="0" err="1"/>
              <a:t>quant_gre</a:t>
            </a:r>
            <a:r>
              <a:rPr lang="en-US" dirty="0"/>
              <a:t>, gen(</a:t>
            </a:r>
            <a:r>
              <a:rPr lang="en-US" dirty="0" err="1"/>
              <a:t>gre</a:t>
            </a:r>
            <a:r>
              <a:rPr lang="en-US" dirty="0"/>
              <a:t>)</a:t>
            </a:r>
          </a:p>
          <a:p>
            <a:endParaRPr lang="en-US" dirty="0"/>
          </a:p>
          <a:p>
            <a:r>
              <a:rPr lang="en-US" dirty="0"/>
              <a:t>rename gre2 quant600</a:t>
            </a:r>
          </a:p>
          <a:p>
            <a:r>
              <a:rPr lang="en-US" dirty="0"/>
              <a:t>rename gre3 quant700</a:t>
            </a:r>
          </a:p>
          <a:p>
            <a:r>
              <a:rPr lang="en-US" dirty="0" err="1"/>
              <a:t>logit</a:t>
            </a:r>
            <a:r>
              <a:rPr lang="en-US" dirty="0"/>
              <a:t> admitted quant600 quant700 [</a:t>
            </a:r>
            <a:r>
              <a:rPr lang="en-US" dirty="0" err="1"/>
              <a:t>fw</a:t>
            </a:r>
            <a:r>
              <a:rPr lang="en-US" dirty="0"/>
              <a:t>=n]</a:t>
            </a:r>
          </a:p>
          <a:p>
            <a:r>
              <a:rPr lang="en-US" dirty="0"/>
              <a:t>predict yhat2</a:t>
            </a:r>
          </a:p>
          <a:p>
            <a:r>
              <a:rPr lang="en-US" dirty="0" err="1"/>
              <a:t>logit</a:t>
            </a:r>
            <a:r>
              <a:rPr lang="en-US" dirty="0"/>
              <a:t> admitted </a:t>
            </a:r>
            <a:r>
              <a:rPr lang="en-US" dirty="0" err="1"/>
              <a:t>quant_gre</a:t>
            </a:r>
            <a:r>
              <a:rPr lang="en-US" dirty="0"/>
              <a:t> [</a:t>
            </a:r>
            <a:r>
              <a:rPr lang="en-US" dirty="0" err="1"/>
              <a:t>fw</a:t>
            </a:r>
            <a:r>
              <a:rPr lang="en-US" dirty="0"/>
              <a:t>=n]</a:t>
            </a:r>
          </a:p>
          <a:p>
            <a:r>
              <a:rPr lang="en-US" dirty="0"/>
              <a:t>predict yhat1</a:t>
            </a:r>
          </a:p>
          <a:p>
            <a:r>
              <a:rPr lang="en-US" dirty="0" err="1"/>
              <a:t>logit</a:t>
            </a:r>
            <a:r>
              <a:rPr lang="en-US" dirty="0"/>
              <a:t> admitted [</a:t>
            </a:r>
            <a:r>
              <a:rPr lang="en-US" dirty="0" err="1"/>
              <a:t>fw</a:t>
            </a:r>
            <a:r>
              <a:rPr lang="en-US" dirty="0"/>
              <a:t>=n]</a:t>
            </a:r>
          </a:p>
          <a:p>
            <a:r>
              <a:rPr lang="en-US" dirty="0"/>
              <a:t>predict null</a:t>
            </a:r>
          </a:p>
          <a:p>
            <a:endParaRPr lang="en-US" dirty="0"/>
          </a:p>
          <a:p>
            <a:r>
              <a:rPr lang="en-US" dirty="0"/>
              <a:t>sort </a:t>
            </a:r>
            <a:r>
              <a:rPr lang="en-US" dirty="0" err="1"/>
              <a:t>quant_gre</a:t>
            </a:r>
            <a:endParaRPr lang="en-US" dirty="0"/>
          </a:p>
          <a:p>
            <a:r>
              <a:rPr lang="en-US" dirty="0" err="1"/>
              <a:t>twoway</a:t>
            </a:r>
            <a:r>
              <a:rPr lang="en-US" dirty="0"/>
              <a:t> (scatter yhat2 </a:t>
            </a:r>
            <a:r>
              <a:rPr lang="en-US" dirty="0" err="1"/>
              <a:t>quant_gre</a:t>
            </a:r>
            <a:r>
              <a:rPr lang="en-US" dirty="0"/>
              <a:t>)(line null </a:t>
            </a:r>
            <a:r>
              <a:rPr lang="en-US" dirty="0" err="1"/>
              <a:t>quant_gre</a:t>
            </a:r>
            <a:r>
              <a:rPr lang="en-US" dirty="0"/>
              <a:t>), legend(off) ///</a:t>
            </a:r>
          </a:p>
          <a:p>
            <a:r>
              <a:rPr lang="en-US" dirty="0"/>
              <a:t>	</a:t>
            </a:r>
            <a:r>
              <a:rPr lang="en-US" dirty="0" err="1"/>
              <a:t>xtitle</a:t>
            </a:r>
            <a:r>
              <a:rPr lang="en-US" dirty="0"/>
              <a:t>("Quantitative GRE") </a:t>
            </a:r>
            <a:r>
              <a:rPr lang="en-US" dirty="0" err="1"/>
              <a:t>ytitle</a:t>
            </a:r>
            <a:r>
              <a:rPr lang="en-US" dirty="0"/>
              <a:t>("Pr(Admission)") ///</a:t>
            </a:r>
          </a:p>
          <a:p>
            <a:r>
              <a:rPr lang="en-US" dirty="0"/>
              <a:t>	</a:t>
            </a:r>
            <a:r>
              <a:rPr lang="en-US" dirty="0" err="1"/>
              <a:t>xlabel</a:t>
            </a:r>
            <a:r>
              <a:rPr lang="en-US" dirty="0"/>
              <a:t>(0 "below 600" 1 "600-690" 2 "700-800")</a:t>
            </a:r>
          </a:p>
        </p:txBody>
      </p:sp>
      <p:sp>
        <p:nvSpPr>
          <p:cNvPr id="4" name="Slide Number Placeholder 3"/>
          <p:cNvSpPr>
            <a:spLocks noGrp="1"/>
          </p:cNvSpPr>
          <p:nvPr>
            <p:ph type="sldNum" sz="quarter" idx="10"/>
          </p:nvPr>
        </p:nvSpPr>
        <p:spPr/>
        <p:txBody>
          <a:bodyPr/>
          <a:lstStyle/>
          <a:p>
            <a:fld id="{766D87DC-7D3A-4EF1-923A-211CCE0C1090}"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clear</a:t>
            </a:r>
          </a:p>
          <a:p>
            <a:r>
              <a:rPr lang="en-US" dirty="0"/>
              <a:t>set </a:t>
            </a:r>
            <a:r>
              <a:rPr lang="en-US" dirty="0" err="1"/>
              <a:t>obs</a:t>
            </a:r>
            <a:r>
              <a:rPr lang="en-US" dirty="0"/>
              <a:t> 6</a:t>
            </a:r>
          </a:p>
          <a:p>
            <a:r>
              <a:rPr lang="en-US" dirty="0"/>
              <a:t>gen admitted = 0</a:t>
            </a:r>
          </a:p>
          <a:p>
            <a:r>
              <a:rPr lang="en-US" dirty="0"/>
              <a:t>replace admitted = 1 in 4/6</a:t>
            </a:r>
          </a:p>
          <a:p>
            <a:r>
              <a:rPr lang="en-US" dirty="0"/>
              <a:t>gen </a:t>
            </a:r>
            <a:r>
              <a:rPr lang="en-US" dirty="0" err="1"/>
              <a:t>quant_gre</a:t>
            </a:r>
            <a:r>
              <a:rPr lang="en-US" dirty="0"/>
              <a:t> = 0</a:t>
            </a:r>
          </a:p>
          <a:p>
            <a:r>
              <a:rPr lang="en-US" dirty="0"/>
              <a:t>replace </a:t>
            </a:r>
            <a:r>
              <a:rPr lang="en-US" dirty="0" err="1"/>
              <a:t>quant_gre</a:t>
            </a:r>
            <a:r>
              <a:rPr lang="en-US" dirty="0"/>
              <a:t> = 1 in 2</a:t>
            </a:r>
          </a:p>
          <a:p>
            <a:r>
              <a:rPr lang="en-US" dirty="0"/>
              <a:t>replace </a:t>
            </a:r>
            <a:r>
              <a:rPr lang="en-US" dirty="0" err="1"/>
              <a:t>quant_gre</a:t>
            </a:r>
            <a:r>
              <a:rPr lang="en-US" dirty="0"/>
              <a:t> = 1 in 5</a:t>
            </a:r>
          </a:p>
          <a:p>
            <a:r>
              <a:rPr lang="en-US" dirty="0"/>
              <a:t>replace </a:t>
            </a:r>
            <a:r>
              <a:rPr lang="en-US" dirty="0" err="1"/>
              <a:t>quant_gre</a:t>
            </a:r>
            <a:r>
              <a:rPr lang="en-US" dirty="0"/>
              <a:t> = 2 in 3</a:t>
            </a:r>
          </a:p>
          <a:p>
            <a:r>
              <a:rPr lang="en-US" dirty="0"/>
              <a:t>replace </a:t>
            </a:r>
            <a:r>
              <a:rPr lang="en-US" dirty="0" err="1"/>
              <a:t>quant_gre</a:t>
            </a:r>
            <a:r>
              <a:rPr lang="en-US" dirty="0"/>
              <a:t> = 2 in 6</a:t>
            </a:r>
          </a:p>
          <a:p>
            <a:r>
              <a:rPr lang="en-US" dirty="0"/>
              <a:t>gen n = .</a:t>
            </a:r>
          </a:p>
          <a:p>
            <a:r>
              <a:rPr lang="en-US" dirty="0"/>
              <a:t>for X in </a:t>
            </a:r>
            <a:r>
              <a:rPr lang="en-US" dirty="0" err="1"/>
              <a:t>numlist</a:t>
            </a:r>
            <a:r>
              <a:rPr lang="en-US" dirty="0"/>
              <a:t> 1/6 \ Y in any 74 97 123 1 7 29: replace n = Y in X</a:t>
            </a:r>
          </a:p>
          <a:p>
            <a:r>
              <a:rPr lang="en-US" dirty="0"/>
              <a:t>tab </a:t>
            </a:r>
            <a:r>
              <a:rPr lang="en-US" dirty="0" err="1"/>
              <a:t>quant_gre</a:t>
            </a:r>
            <a:r>
              <a:rPr lang="en-US" dirty="0"/>
              <a:t>, gen(</a:t>
            </a:r>
            <a:r>
              <a:rPr lang="en-US" dirty="0" err="1"/>
              <a:t>gre</a:t>
            </a:r>
            <a:r>
              <a:rPr lang="en-US" dirty="0"/>
              <a:t>)</a:t>
            </a:r>
          </a:p>
          <a:p>
            <a:endParaRPr lang="en-US" dirty="0"/>
          </a:p>
          <a:p>
            <a:r>
              <a:rPr lang="en-US" dirty="0"/>
              <a:t>rename gre2 quant600</a:t>
            </a:r>
          </a:p>
          <a:p>
            <a:r>
              <a:rPr lang="en-US" dirty="0"/>
              <a:t>rename gre3 quant700</a:t>
            </a:r>
          </a:p>
          <a:p>
            <a:r>
              <a:rPr lang="en-US" dirty="0" err="1"/>
              <a:t>logit</a:t>
            </a:r>
            <a:r>
              <a:rPr lang="en-US" dirty="0"/>
              <a:t> admitted quant600 quant700 [</a:t>
            </a:r>
            <a:r>
              <a:rPr lang="en-US" dirty="0" err="1"/>
              <a:t>fw</a:t>
            </a:r>
            <a:r>
              <a:rPr lang="en-US" dirty="0"/>
              <a:t>=n]</a:t>
            </a:r>
          </a:p>
          <a:p>
            <a:r>
              <a:rPr lang="en-US" dirty="0"/>
              <a:t>predict yhat2</a:t>
            </a:r>
          </a:p>
          <a:p>
            <a:r>
              <a:rPr lang="en-US" dirty="0" err="1"/>
              <a:t>logit</a:t>
            </a:r>
            <a:r>
              <a:rPr lang="en-US" dirty="0"/>
              <a:t> admitted </a:t>
            </a:r>
            <a:r>
              <a:rPr lang="en-US" dirty="0" err="1"/>
              <a:t>quant_gre</a:t>
            </a:r>
            <a:r>
              <a:rPr lang="en-US" dirty="0"/>
              <a:t> [</a:t>
            </a:r>
            <a:r>
              <a:rPr lang="en-US" dirty="0" err="1"/>
              <a:t>fw</a:t>
            </a:r>
            <a:r>
              <a:rPr lang="en-US" dirty="0"/>
              <a:t>=n]</a:t>
            </a:r>
          </a:p>
          <a:p>
            <a:r>
              <a:rPr lang="en-US" dirty="0"/>
              <a:t>predict yhat1</a:t>
            </a:r>
          </a:p>
          <a:p>
            <a:r>
              <a:rPr lang="en-US" dirty="0" err="1"/>
              <a:t>logit</a:t>
            </a:r>
            <a:r>
              <a:rPr lang="en-US" dirty="0"/>
              <a:t> admitted [</a:t>
            </a:r>
            <a:r>
              <a:rPr lang="en-US" dirty="0" err="1"/>
              <a:t>fw</a:t>
            </a:r>
            <a:r>
              <a:rPr lang="en-US" dirty="0"/>
              <a:t>=n]</a:t>
            </a:r>
          </a:p>
          <a:p>
            <a:r>
              <a:rPr lang="en-US" dirty="0"/>
              <a:t>predict null</a:t>
            </a:r>
          </a:p>
          <a:p>
            <a:endParaRPr lang="en-US" dirty="0"/>
          </a:p>
          <a:p>
            <a:r>
              <a:rPr lang="en-US" dirty="0"/>
              <a:t>sort </a:t>
            </a:r>
            <a:r>
              <a:rPr lang="en-US" dirty="0" err="1"/>
              <a:t>quant_gre</a:t>
            </a:r>
            <a:endParaRPr lang="en-US" dirty="0"/>
          </a:p>
          <a:p>
            <a:r>
              <a:rPr lang="en-US" dirty="0" err="1"/>
              <a:t>twoway</a:t>
            </a:r>
            <a:r>
              <a:rPr lang="en-US" dirty="0"/>
              <a:t> (scatter yhat2 </a:t>
            </a:r>
            <a:r>
              <a:rPr lang="en-US" dirty="0" err="1"/>
              <a:t>quant_gre</a:t>
            </a:r>
            <a:r>
              <a:rPr lang="en-US" dirty="0"/>
              <a:t>)(line yhat2 </a:t>
            </a:r>
            <a:r>
              <a:rPr lang="en-US" dirty="0" err="1"/>
              <a:t>quant_gre</a:t>
            </a:r>
            <a:r>
              <a:rPr lang="en-US" dirty="0"/>
              <a:t>), legend(off) ///</a:t>
            </a:r>
          </a:p>
          <a:p>
            <a:r>
              <a:rPr lang="en-US" dirty="0"/>
              <a:t>	</a:t>
            </a:r>
            <a:r>
              <a:rPr lang="en-US" dirty="0" err="1"/>
              <a:t>xtitle</a:t>
            </a:r>
            <a:r>
              <a:rPr lang="en-US" dirty="0"/>
              <a:t>("Quantitative GRE") </a:t>
            </a:r>
            <a:r>
              <a:rPr lang="en-US" dirty="0" err="1"/>
              <a:t>ytitle</a:t>
            </a:r>
            <a:r>
              <a:rPr lang="en-US" dirty="0"/>
              <a:t>("Pr(Admission)") ///</a:t>
            </a:r>
          </a:p>
          <a:p>
            <a:r>
              <a:rPr lang="en-US" dirty="0"/>
              <a:t>	</a:t>
            </a:r>
            <a:r>
              <a:rPr lang="en-US" dirty="0" err="1"/>
              <a:t>xlabel</a:t>
            </a:r>
            <a:r>
              <a:rPr lang="en-US" dirty="0"/>
              <a:t>(0 "below 600" 1 "600-690" 2 "700-800")</a:t>
            </a:r>
          </a:p>
        </p:txBody>
      </p:sp>
      <p:sp>
        <p:nvSpPr>
          <p:cNvPr id="4" name="Slide Number Placeholder 3"/>
          <p:cNvSpPr>
            <a:spLocks noGrp="1"/>
          </p:cNvSpPr>
          <p:nvPr>
            <p:ph type="sldNum" sz="quarter" idx="10"/>
          </p:nvPr>
        </p:nvSpPr>
        <p:spPr/>
        <p:txBody>
          <a:bodyPr/>
          <a:lstStyle/>
          <a:p>
            <a:fld id="{766D87DC-7D3A-4EF1-923A-211CCE0C1090}"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clear</a:t>
            </a:r>
          </a:p>
          <a:p>
            <a:r>
              <a:rPr lang="en-US" dirty="0"/>
              <a:t>set </a:t>
            </a:r>
            <a:r>
              <a:rPr lang="en-US" dirty="0" err="1"/>
              <a:t>obs</a:t>
            </a:r>
            <a:r>
              <a:rPr lang="en-US" dirty="0"/>
              <a:t> 6</a:t>
            </a:r>
          </a:p>
          <a:p>
            <a:r>
              <a:rPr lang="en-US" dirty="0"/>
              <a:t>gen admitted = 0</a:t>
            </a:r>
          </a:p>
          <a:p>
            <a:r>
              <a:rPr lang="en-US" dirty="0"/>
              <a:t>replace admitted = 1 in 4/6</a:t>
            </a:r>
          </a:p>
          <a:p>
            <a:r>
              <a:rPr lang="en-US" dirty="0"/>
              <a:t>gen </a:t>
            </a:r>
            <a:r>
              <a:rPr lang="en-US" dirty="0" err="1"/>
              <a:t>quant_gre</a:t>
            </a:r>
            <a:r>
              <a:rPr lang="en-US" dirty="0"/>
              <a:t> = 0</a:t>
            </a:r>
          </a:p>
          <a:p>
            <a:r>
              <a:rPr lang="en-US" dirty="0"/>
              <a:t>replace </a:t>
            </a:r>
            <a:r>
              <a:rPr lang="en-US" dirty="0" err="1"/>
              <a:t>quant_gre</a:t>
            </a:r>
            <a:r>
              <a:rPr lang="en-US" dirty="0"/>
              <a:t> = 1 in 2</a:t>
            </a:r>
          </a:p>
          <a:p>
            <a:r>
              <a:rPr lang="en-US" dirty="0"/>
              <a:t>replace </a:t>
            </a:r>
            <a:r>
              <a:rPr lang="en-US" dirty="0" err="1"/>
              <a:t>quant_gre</a:t>
            </a:r>
            <a:r>
              <a:rPr lang="en-US" dirty="0"/>
              <a:t> = 1 in 5</a:t>
            </a:r>
          </a:p>
          <a:p>
            <a:r>
              <a:rPr lang="en-US" dirty="0"/>
              <a:t>replace </a:t>
            </a:r>
            <a:r>
              <a:rPr lang="en-US" dirty="0" err="1"/>
              <a:t>quant_gre</a:t>
            </a:r>
            <a:r>
              <a:rPr lang="en-US" dirty="0"/>
              <a:t> = 2 in 3</a:t>
            </a:r>
          </a:p>
          <a:p>
            <a:r>
              <a:rPr lang="en-US" dirty="0"/>
              <a:t>replace </a:t>
            </a:r>
            <a:r>
              <a:rPr lang="en-US" dirty="0" err="1"/>
              <a:t>quant_gre</a:t>
            </a:r>
            <a:r>
              <a:rPr lang="en-US" dirty="0"/>
              <a:t> = 2 in 6</a:t>
            </a:r>
          </a:p>
          <a:p>
            <a:r>
              <a:rPr lang="en-US" dirty="0"/>
              <a:t>gen n = .</a:t>
            </a:r>
          </a:p>
          <a:p>
            <a:r>
              <a:rPr lang="en-US" dirty="0"/>
              <a:t>for X in </a:t>
            </a:r>
            <a:r>
              <a:rPr lang="en-US" dirty="0" err="1"/>
              <a:t>numlist</a:t>
            </a:r>
            <a:r>
              <a:rPr lang="en-US" dirty="0"/>
              <a:t> 1/6 \ Y in any 74 97 123 1 7 29: replace n = Y in X</a:t>
            </a:r>
          </a:p>
          <a:p>
            <a:r>
              <a:rPr lang="en-US" dirty="0"/>
              <a:t>tab </a:t>
            </a:r>
            <a:r>
              <a:rPr lang="en-US" dirty="0" err="1"/>
              <a:t>quant_gre</a:t>
            </a:r>
            <a:r>
              <a:rPr lang="en-US" dirty="0"/>
              <a:t>, gen(</a:t>
            </a:r>
            <a:r>
              <a:rPr lang="en-US" dirty="0" err="1"/>
              <a:t>gre</a:t>
            </a:r>
            <a:r>
              <a:rPr lang="en-US" dirty="0"/>
              <a:t>)</a:t>
            </a:r>
          </a:p>
          <a:p>
            <a:endParaRPr lang="en-US" dirty="0"/>
          </a:p>
          <a:p>
            <a:r>
              <a:rPr lang="en-US" dirty="0"/>
              <a:t>rename gre2 quant600</a:t>
            </a:r>
          </a:p>
          <a:p>
            <a:r>
              <a:rPr lang="en-US" dirty="0"/>
              <a:t>rename gre3 quant700</a:t>
            </a:r>
          </a:p>
          <a:p>
            <a:r>
              <a:rPr lang="en-US" dirty="0" err="1"/>
              <a:t>logit</a:t>
            </a:r>
            <a:r>
              <a:rPr lang="en-US" dirty="0"/>
              <a:t> admitted quant600 quant700 [</a:t>
            </a:r>
            <a:r>
              <a:rPr lang="en-US" dirty="0" err="1"/>
              <a:t>fw</a:t>
            </a:r>
            <a:r>
              <a:rPr lang="en-US" dirty="0"/>
              <a:t>=n]</a:t>
            </a:r>
          </a:p>
          <a:p>
            <a:r>
              <a:rPr lang="en-US" dirty="0"/>
              <a:t>predict yhat2</a:t>
            </a:r>
          </a:p>
          <a:p>
            <a:r>
              <a:rPr lang="en-US" dirty="0" err="1"/>
              <a:t>logit</a:t>
            </a:r>
            <a:r>
              <a:rPr lang="en-US" dirty="0"/>
              <a:t> admitted </a:t>
            </a:r>
            <a:r>
              <a:rPr lang="en-US" dirty="0" err="1"/>
              <a:t>quant_gre</a:t>
            </a:r>
            <a:r>
              <a:rPr lang="en-US" dirty="0"/>
              <a:t> [</a:t>
            </a:r>
            <a:r>
              <a:rPr lang="en-US" dirty="0" err="1"/>
              <a:t>fw</a:t>
            </a:r>
            <a:r>
              <a:rPr lang="en-US" dirty="0"/>
              <a:t>=n]</a:t>
            </a:r>
          </a:p>
          <a:p>
            <a:r>
              <a:rPr lang="en-US" dirty="0"/>
              <a:t>local alpha = _b[_cons]</a:t>
            </a:r>
          </a:p>
          <a:p>
            <a:r>
              <a:rPr lang="en-US" dirty="0"/>
              <a:t>local beta = _b[</a:t>
            </a:r>
            <a:r>
              <a:rPr lang="en-US" dirty="0" err="1"/>
              <a:t>quant_gre</a:t>
            </a:r>
            <a:r>
              <a:rPr lang="en-US" dirty="0"/>
              <a:t>]</a:t>
            </a:r>
          </a:p>
          <a:p>
            <a:r>
              <a:rPr lang="en-US" dirty="0"/>
              <a:t>predict yhat1</a:t>
            </a:r>
          </a:p>
          <a:p>
            <a:endParaRPr lang="en-US" dirty="0"/>
          </a:p>
          <a:p>
            <a:r>
              <a:rPr lang="en-US" dirty="0"/>
              <a:t>sort </a:t>
            </a:r>
            <a:r>
              <a:rPr lang="en-US" dirty="0" err="1"/>
              <a:t>quant_gre</a:t>
            </a:r>
            <a:endParaRPr lang="en-US" dirty="0"/>
          </a:p>
          <a:p>
            <a:r>
              <a:rPr lang="en-US" dirty="0" err="1"/>
              <a:t>twoway</a:t>
            </a:r>
            <a:r>
              <a:rPr lang="en-US" dirty="0"/>
              <a:t> (scatter yhat2 </a:t>
            </a:r>
            <a:r>
              <a:rPr lang="en-US" dirty="0" err="1"/>
              <a:t>quant_gre</a:t>
            </a:r>
            <a:r>
              <a:rPr lang="en-US" dirty="0"/>
              <a:t>)(function exp(`</a:t>
            </a:r>
            <a:r>
              <a:rPr lang="en-US" dirty="0" err="1"/>
              <a:t>alpha'+`beta</a:t>
            </a:r>
            <a:r>
              <a:rPr lang="en-US" dirty="0"/>
              <a:t>'*x)/(1+exp(`</a:t>
            </a:r>
            <a:r>
              <a:rPr lang="en-US" dirty="0" err="1"/>
              <a:t>alpha'+`beta</a:t>
            </a:r>
            <a:r>
              <a:rPr lang="en-US" dirty="0"/>
              <a:t>'*x)) ///</a:t>
            </a:r>
          </a:p>
          <a:p>
            <a:r>
              <a:rPr lang="en-US" dirty="0"/>
              <a:t>	, range(0 2)), legend(off) ///</a:t>
            </a:r>
          </a:p>
          <a:p>
            <a:r>
              <a:rPr lang="en-US" dirty="0"/>
              <a:t>	</a:t>
            </a:r>
            <a:r>
              <a:rPr lang="en-US" dirty="0" err="1"/>
              <a:t>xtitle</a:t>
            </a:r>
            <a:r>
              <a:rPr lang="en-US" dirty="0"/>
              <a:t>("Quantitative GRE") </a:t>
            </a:r>
            <a:r>
              <a:rPr lang="en-US" dirty="0" err="1"/>
              <a:t>ytitle</a:t>
            </a:r>
            <a:r>
              <a:rPr lang="en-US" dirty="0"/>
              <a:t>("Pr(Admission)") ///</a:t>
            </a:r>
          </a:p>
          <a:p>
            <a:r>
              <a:rPr lang="en-US" dirty="0"/>
              <a:t>	</a:t>
            </a:r>
            <a:r>
              <a:rPr lang="en-US" dirty="0" err="1"/>
              <a:t>xlabel</a:t>
            </a:r>
            <a:r>
              <a:rPr lang="en-US" dirty="0"/>
              <a:t>(0 "below 600" 1 "600-690" 2 "700-800")</a:t>
            </a:r>
          </a:p>
          <a:p>
            <a:endParaRPr lang="en-US" dirty="0"/>
          </a:p>
        </p:txBody>
      </p:sp>
      <p:sp>
        <p:nvSpPr>
          <p:cNvPr id="4" name="Slide Number Placeholder 3"/>
          <p:cNvSpPr>
            <a:spLocks noGrp="1"/>
          </p:cNvSpPr>
          <p:nvPr>
            <p:ph type="sldNum" sz="quarter" idx="10"/>
          </p:nvPr>
        </p:nvSpPr>
        <p:spPr/>
        <p:txBody>
          <a:bodyPr/>
          <a:lstStyle/>
          <a:p>
            <a:fld id="{766D87DC-7D3A-4EF1-923A-211CCE0C109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clear</a:t>
            </a:r>
          </a:p>
          <a:p>
            <a:r>
              <a:rPr lang="en-US" dirty="0"/>
              <a:t>set </a:t>
            </a:r>
            <a:r>
              <a:rPr lang="en-US" dirty="0" err="1"/>
              <a:t>obs</a:t>
            </a:r>
            <a:r>
              <a:rPr lang="en-US" dirty="0"/>
              <a:t> 62</a:t>
            </a:r>
          </a:p>
          <a:p>
            <a:r>
              <a:rPr lang="en-US" dirty="0"/>
              <a:t>gen admitted = 0</a:t>
            </a:r>
          </a:p>
          <a:p>
            <a:r>
              <a:rPr lang="en-US" dirty="0" err="1"/>
              <a:t>forvalues</a:t>
            </a:r>
            <a:r>
              <a:rPr lang="en-US" dirty="0"/>
              <a:t> cell = 48/62 {</a:t>
            </a:r>
          </a:p>
          <a:p>
            <a:r>
              <a:rPr lang="en-US" dirty="0"/>
              <a:t>	replace </a:t>
            </a:r>
            <a:r>
              <a:rPr lang="en-US" dirty="0" err="1"/>
              <a:t>adm</a:t>
            </a:r>
            <a:r>
              <a:rPr lang="en-US" dirty="0"/>
              <a:t> = 1 in `cell'</a:t>
            </a:r>
          </a:p>
          <a:p>
            <a:r>
              <a:rPr lang="en-US" dirty="0"/>
              <a:t>	}</a:t>
            </a:r>
          </a:p>
          <a:p>
            <a:endParaRPr lang="en-US" dirty="0"/>
          </a:p>
          <a:p>
            <a:r>
              <a:rPr lang="en-US" dirty="0"/>
              <a:t>gen qua = .</a:t>
            </a:r>
          </a:p>
          <a:p>
            <a:r>
              <a:rPr lang="en-US" dirty="0"/>
              <a:t>for X in </a:t>
            </a:r>
            <a:r>
              <a:rPr lang="en-US" dirty="0" err="1"/>
              <a:t>numlist</a:t>
            </a:r>
            <a:r>
              <a:rPr lang="en-US" dirty="0"/>
              <a:t> 1/62 \ Y in any 220 250 340 360 370 380 390 400 410 430 440 450 460 470 480 490 500 510 520 530 540 550 560 570 580 590 600 610 620 630 640 650 660 670 680 690 700 710 720 730 740 750 760 770 780 790 800 560 640 670 680 690 700 710 720 730 740 750 760 770 780 800: replace qua = Y in X</a:t>
            </a:r>
          </a:p>
          <a:p>
            <a:endParaRPr lang="en-US" dirty="0"/>
          </a:p>
          <a:p>
            <a:r>
              <a:rPr lang="en-US" dirty="0"/>
              <a:t>gen n = .</a:t>
            </a:r>
          </a:p>
          <a:p>
            <a:r>
              <a:rPr lang="en-US" dirty="0"/>
              <a:t>for X in </a:t>
            </a:r>
            <a:r>
              <a:rPr lang="en-US" dirty="0" err="1"/>
              <a:t>numlist</a:t>
            </a:r>
            <a:r>
              <a:rPr lang="en-US" dirty="0"/>
              <a:t> 1/62 \ Y in any 1 1 1 1 2 1 3 2 2 2 2 3 2 4 2 1 3 3 4 2 2 11 4 8 4 3 5 13 8 8 11 14 12 8 7 11 14 10 15 8 10 10 10 6 14 8 18 1 1 2 2 2 2 2 3 2 1 1 4 4 4 6: replace n = Y in X</a:t>
            </a:r>
          </a:p>
          <a:p>
            <a:endParaRPr lang="en-US" dirty="0"/>
          </a:p>
          <a:p>
            <a:endParaRPr lang="en-US" dirty="0"/>
          </a:p>
        </p:txBody>
      </p:sp>
      <p:sp>
        <p:nvSpPr>
          <p:cNvPr id="4" name="Slide Number Placeholder 3"/>
          <p:cNvSpPr>
            <a:spLocks noGrp="1"/>
          </p:cNvSpPr>
          <p:nvPr>
            <p:ph type="sldNum" sz="quarter" idx="10"/>
          </p:nvPr>
        </p:nvSpPr>
        <p:spPr/>
        <p:txBody>
          <a:bodyPr/>
          <a:lstStyle/>
          <a:p>
            <a:fld id="{766D87DC-7D3A-4EF1-923A-211CCE0C1090}"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clear</a:t>
            </a:r>
          </a:p>
          <a:p>
            <a:r>
              <a:rPr lang="en-US" dirty="0"/>
              <a:t>set more off</a:t>
            </a:r>
          </a:p>
          <a:p>
            <a:r>
              <a:rPr lang="en-US" dirty="0"/>
              <a:t>set </a:t>
            </a:r>
            <a:r>
              <a:rPr lang="en-US" dirty="0" err="1"/>
              <a:t>obs</a:t>
            </a:r>
            <a:r>
              <a:rPr lang="en-US" dirty="0"/>
              <a:t> 62</a:t>
            </a:r>
          </a:p>
          <a:p>
            <a:r>
              <a:rPr lang="en-US" dirty="0"/>
              <a:t>gen admitted = 0</a:t>
            </a:r>
          </a:p>
          <a:p>
            <a:r>
              <a:rPr lang="en-US" dirty="0" err="1"/>
              <a:t>forvalues</a:t>
            </a:r>
            <a:r>
              <a:rPr lang="en-US" dirty="0"/>
              <a:t> cell = 48/62 {</a:t>
            </a:r>
          </a:p>
          <a:p>
            <a:r>
              <a:rPr lang="en-US" dirty="0"/>
              <a:t>	replace </a:t>
            </a:r>
            <a:r>
              <a:rPr lang="en-US" dirty="0" err="1"/>
              <a:t>adm</a:t>
            </a:r>
            <a:r>
              <a:rPr lang="en-US" dirty="0"/>
              <a:t> = 1 in `cell'</a:t>
            </a:r>
          </a:p>
          <a:p>
            <a:r>
              <a:rPr lang="en-US" dirty="0"/>
              <a:t>	}</a:t>
            </a:r>
          </a:p>
          <a:p>
            <a:endParaRPr lang="en-US" dirty="0"/>
          </a:p>
          <a:p>
            <a:r>
              <a:rPr lang="en-US" dirty="0"/>
              <a:t>gen qua = .</a:t>
            </a:r>
          </a:p>
          <a:p>
            <a:r>
              <a:rPr lang="en-US" dirty="0"/>
              <a:t>for X in </a:t>
            </a:r>
            <a:r>
              <a:rPr lang="en-US" dirty="0" err="1"/>
              <a:t>numlist</a:t>
            </a:r>
            <a:r>
              <a:rPr lang="en-US" dirty="0"/>
              <a:t> 1/62 \ Y in any 220 250 340 360 370 380 390 400 410 430 440 450 460 470 480 490 500 510 520 530 540 550 560 570 580 590 600 610 620 630 640 650 660 670 680 690 700 710 720 730 740 750 760 770 780 790 800 560 640 670 680 690 700 710 720 730 740 750 760 770 780 800: replace qua = Y in X</a:t>
            </a:r>
          </a:p>
          <a:p>
            <a:endParaRPr lang="en-US" dirty="0"/>
          </a:p>
          <a:p>
            <a:r>
              <a:rPr lang="en-US" dirty="0"/>
              <a:t>gen n = .</a:t>
            </a:r>
          </a:p>
          <a:p>
            <a:r>
              <a:rPr lang="en-US" dirty="0"/>
              <a:t>for X in </a:t>
            </a:r>
            <a:r>
              <a:rPr lang="en-US" dirty="0" err="1"/>
              <a:t>numlist</a:t>
            </a:r>
            <a:r>
              <a:rPr lang="en-US" dirty="0"/>
              <a:t> 1/62 \ Y in any 1 1 1 1 2 1 3 2 2 2 2 3 2 4 2 1 3 3 4 2 2 11 4 8 4 3 5 13 8 8 11 14 12 8 7 11 14 10 15 8 10 10 10 6 14 8 18 1 1 2 2 2 2 2 3 2 1 1 4 4 4 6: replace n = Y in X</a:t>
            </a:r>
          </a:p>
          <a:p>
            <a:endParaRPr lang="en-US" dirty="0"/>
          </a:p>
          <a:p>
            <a:r>
              <a:rPr lang="en-US" dirty="0" err="1"/>
              <a:t>logit</a:t>
            </a:r>
            <a:r>
              <a:rPr lang="en-US" dirty="0"/>
              <a:t> </a:t>
            </a:r>
            <a:r>
              <a:rPr lang="en-US" dirty="0" err="1"/>
              <a:t>adm</a:t>
            </a:r>
            <a:r>
              <a:rPr lang="en-US" dirty="0"/>
              <a:t> qua [</a:t>
            </a:r>
            <a:r>
              <a:rPr lang="en-US" dirty="0" err="1"/>
              <a:t>fw</a:t>
            </a:r>
            <a:r>
              <a:rPr lang="en-US" dirty="0"/>
              <a:t>=n]</a:t>
            </a:r>
          </a:p>
          <a:p>
            <a:r>
              <a:rPr lang="en-US" dirty="0"/>
              <a:t>predict yhat1</a:t>
            </a:r>
          </a:p>
          <a:p>
            <a:r>
              <a:rPr lang="en-US" dirty="0" err="1"/>
              <a:t>reg</a:t>
            </a:r>
            <a:r>
              <a:rPr lang="en-US" dirty="0"/>
              <a:t> </a:t>
            </a:r>
            <a:r>
              <a:rPr lang="en-US" dirty="0" err="1"/>
              <a:t>adm</a:t>
            </a:r>
            <a:r>
              <a:rPr lang="en-US" dirty="0"/>
              <a:t> i.qua [</a:t>
            </a:r>
            <a:r>
              <a:rPr lang="en-US" dirty="0" err="1"/>
              <a:t>fw</a:t>
            </a:r>
            <a:r>
              <a:rPr lang="en-US" dirty="0"/>
              <a:t>=n]</a:t>
            </a:r>
          </a:p>
          <a:p>
            <a:r>
              <a:rPr lang="en-US" dirty="0"/>
              <a:t>predict yhat2</a:t>
            </a:r>
          </a:p>
          <a:p>
            <a:r>
              <a:rPr lang="en-US" dirty="0" err="1"/>
              <a:t>logit</a:t>
            </a:r>
            <a:r>
              <a:rPr lang="en-US" dirty="0"/>
              <a:t> </a:t>
            </a:r>
            <a:r>
              <a:rPr lang="en-US" dirty="0" err="1"/>
              <a:t>adm</a:t>
            </a:r>
            <a:r>
              <a:rPr lang="en-US" dirty="0"/>
              <a:t> [</a:t>
            </a:r>
            <a:r>
              <a:rPr lang="en-US" dirty="0" err="1"/>
              <a:t>fw</a:t>
            </a:r>
            <a:r>
              <a:rPr lang="en-US" dirty="0"/>
              <a:t>=n]</a:t>
            </a:r>
          </a:p>
          <a:p>
            <a:r>
              <a:rPr lang="en-US" dirty="0"/>
              <a:t>predict null</a:t>
            </a:r>
          </a:p>
          <a:p>
            <a:endParaRPr lang="en-US" dirty="0"/>
          </a:p>
          <a:p>
            <a:r>
              <a:rPr lang="en-US" dirty="0"/>
              <a:t>sort qua</a:t>
            </a:r>
          </a:p>
          <a:p>
            <a:r>
              <a:rPr lang="en-US" dirty="0" err="1"/>
              <a:t>twoway</a:t>
            </a:r>
            <a:r>
              <a:rPr lang="en-US" dirty="0"/>
              <a:t> (scatter yhat2 qua)(line null qua), legend(off) ///</a:t>
            </a:r>
          </a:p>
          <a:p>
            <a:r>
              <a:rPr lang="en-US" dirty="0"/>
              <a:t>	</a:t>
            </a:r>
            <a:r>
              <a:rPr lang="en-US" dirty="0" err="1"/>
              <a:t>xtitle</a:t>
            </a:r>
            <a:r>
              <a:rPr lang="en-US" dirty="0"/>
              <a:t>("Quantitative GRE") </a:t>
            </a:r>
            <a:r>
              <a:rPr lang="en-US" dirty="0" err="1"/>
              <a:t>ytitle</a:t>
            </a:r>
            <a:r>
              <a:rPr lang="en-US" dirty="0"/>
              <a:t>("Pr(Admission)")</a:t>
            </a:r>
          </a:p>
        </p:txBody>
      </p:sp>
      <p:sp>
        <p:nvSpPr>
          <p:cNvPr id="4" name="Slide Number Placeholder 3"/>
          <p:cNvSpPr>
            <a:spLocks noGrp="1"/>
          </p:cNvSpPr>
          <p:nvPr>
            <p:ph type="sldNum" sz="quarter" idx="10"/>
          </p:nvPr>
        </p:nvSpPr>
        <p:spPr/>
        <p:txBody>
          <a:bodyPr/>
          <a:lstStyle/>
          <a:p>
            <a:fld id="{766D87DC-7D3A-4EF1-923A-211CCE0C1090}"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clear</a:t>
            </a:r>
          </a:p>
          <a:p>
            <a:r>
              <a:rPr lang="en-US" dirty="0"/>
              <a:t>set more off</a:t>
            </a:r>
          </a:p>
          <a:p>
            <a:r>
              <a:rPr lang="en-US" dirty="0"/>
              <a:t>set </a:t>
            </a:r>
            <a:r>
              <a:rPr lang="en-US" dirty="0" err="1"/>
              <a:t>obs</a:t>
            </a:r>
            <a:r>
              <a:rPr lang="en-US" dirty="0"/>
              <a:t> 62</a:t>
            </a:r>
          </a:p>
          <a:p>
            <a:r>
              <a:rPr lang="en-US" dirty="0"/>
              <a:t>gen admitted = 0</a:t>
            </a:r>
          </a:p>
          <a:p>
            <a:r>
              <a:rPr lang="en-US" dirty="0" err="1"/>
              <a:t>forvalues</a:t>
            </a:r>
            <a:r>
              <a:rPr lang="en-US" dirty="0"/>
              <a:t> cell = 48/62 {</a:t>
            </a:r>
          </a:p>
          <a:p>
            <a:r>
              <a:rPr lang="en-US" dirty="0"/>
              <a:t>	replace </a:t>
            </a:r>
            <a:r>
              <a:rPr lang="en-US" dirty="0" err="1"/>
              <a:t>adm</a:t>
            </a:r>
            <a:r>
              <a:rPr lang="en-US" dirty="0"/>
              <a:t> = 1 in `cell'</a:t>
            </a:r>
          </a:p>
          <a:p>
            <a:r>
              <a:rPr lang="en-US" dirty="0"/>
              <a:t>	}</a:t>
            </a:r>
          </a:p>
          <a:p>
            <a:endParaRPr lang="en-US" dirty="0"/>
          </a:p>
          <a:p>
            <a:r>
              <a:rPr lang="en-US" dirty="0"/>
              <a:t>gen qua = .</a:t>
            </a:r>
          </a:p>
          <a:p>
            <a:r>
              <a:rPr lang="en-US" dirty="0"/>
              <a:t>for X in </a:t>
            </a:r>
            <a:r>
              <a:rPr lang="en-US" dirty="0" err="1"/>
              <a:t>numlist</a:t>
            </a:r>
            <a:r>
              <a:rPr lang="en-US" dirty="0"/>
              <a:t> 1/62 \ Y in any 220 250 340 360 370 380 390 400 410 430 440 450 460 470 480 490 500 510 520 530 540 550 560 570 580 590 600 610 620 630 640 650 660 670 680 690 700 710 720 730 740 750 760 770 780 790 800 560 640 670 680 690 700 710 720 730 740 750 760 770 780 800: replace qua = Y in X</a:t>
            </a:r>
          </a:p>
          <a:p>
            <a:endParaRPr lang="en-US" dirty="0"/>
          </a:p>
          <a:p>
            <a:r>
              <a:rPr lang="en-US" dirty="0"/>
              <a:t>gen n = .</a:t>
            </a:r>
          </a:p>
          <a:p>
            <a:r>
              <a:rPr lang="en-US" dirty="0"/>
              <a:t>for X in </a:t>
            </a:r>
            <a:r>
              <a:rPr lang="en-US" dirty="0" err="1"/>
              <a:t>numlist</a:t>
            </a:r>
            <a:r>
              <a:rPr lang="en-US" dirty="0"/>
              <a:t> 1/62 \ Y in any 1 1 1 1 2 1 3 2 2 2 2 3 2 4 2 1 3 3 4 2 2 11 4 8 4 3 5 13 8 8 11 14 12 8 7 11 14 10 15 8 10 10 10 6 14 8 18 1 1 2 2 2 2 2 3 2 1 1 4 4 4 6: replace n = Y in X</a:t>
            </a:r>
          </a:p>
          <a:p>
            <a:endParaRPr lang="en-US" dirty="0"/>
          </a:p>
          <a:p>
            <a:r>
              <a:rPr lang="en-US" dirty="0" err="1"/>
              <a:t>logit</a:t>
            </a:r>
            <a:r>
              <a:rPr lang="en-US" dirty="0"/>
              <a:t> </a:t>
            </a:r>
            <a:r>
              <a:rPr lang="en-US" dirty="0" err="1"/>
              <a:t>adm</a:t>
            </a:r>
            <a:r>
              <a:rPr lang="en-US" dirty="0"/>
              <a:t> qua [</a:t>
            </a:r>
            <a:r>
              <a:rPr lang="en-US" dirty="0" err="1"/>
              <a:t>fw</a:t>
            </a:r>
            <a:r>
              <a:rPr lang="en-US" dirty="0"/>
              <a:t>=n]</a:t>
            </a:r>
          </a:p>
          <a:p>
            <a:r>
              <a:rPr lang="en-US" dirty="0"/>
              <a:t>predict yhat1</a:t>
            </a:r>
          </a:p>
          <a:p>
            <a:r>
              <a:rPr lang="en-US" dirty="0" err="1"/>
              <a:t>reg</a:t>
            </a:r>
            <a:r>
              <a:rPr lang="en-US" dirty="0"/>
              <a:t> </a:t>
            </a:r>
            <a:r>
              <a:rPr lang="en-US" dirty="0" err="1"/>
              <a:t>adm</a:t>
            </a:r>
            <a:r>
              <a:rPr lang="en-US" dirty="0"/>
              <a:t> i.qua [</a:t>
            </a:r>
            <a:r>
              <a:rPr lang="en-US" dirty="0" err="1"/>
              <a:t>fw</a:t>
            </a:r>
            <a:r>
              <a:rPr lang="en-US" dirty="0"/>
              <a:t>=n]</a:t>
            </a:r>
          </a:p>
          <a:p>
            <a:r>
              <a:rPr lang="en-US" dirty="0"/>
              <a:t>predict yhat2</a:t>
            </a:r>
          </a:p>
          <a:p>
            <a:r>
              <a:rPr lang="en-US" dirty="0" err="1"/>
              <a:t>logit</a:t>
            </a:r>
            <a:r>
              <a:rPr lang="en-US" dirty="0"/>
              <a:t> </a:t>
            </a:r>
            <a:r>
              <a:rPr lang="en-US" dirty="0" err="1"/>
              <a:t>adm</a:t>
            </a:r>
            <a:r>
              <a:rPr lang="en-US" dirty="0"/>
              <a:t> [</a:t>
            </a:r>
            <a:r>
              <a:rPr lang="en-US" dirty="0" err="1"/>
              <a:t>fw</a:t>
            </a:r>
            <a:r>
              <a:rPr lang="en-US" dirty="0"/>
              <a:t>=n]</a:t>
            </a:r>
          </a:p>
          <a:p>
            <a:r>
              <a:rPr lang="en-US" dirty="0"/>
              <a:t>predict null</a:t>
            </a:r>
          </a:p>
          <a:p>
            <a:endParaRPr lang="en-US" dirty="0"/>
          </a:p>
          <a:p>
            <a:r>
              <a:rPr lang="en-US" dirty="0"/>
              <a:t>sort qua</a:t>
            </a:r>
          </a:p>
          <a:p>
            <a:r>
              <a:rPr lang="en-US" dirty="0" err="1"/>
              <a:t>twoway</a:t>
            </a:r>
            <a:r>
              <a:rPr lang="en-US" dirty="0"/>
              <a:t> (scatter yhat2 qua)(line yhat2 qua), legend(off) ///</a:t>
            </a:r>
          </a:p>
          <a:p>
            <a:r>
              <a:rPr lang="en-US" dirty="0"/>
              <a:t>	</a:t>
            </a:r>
            <a:r>
              <a:rPr lang="en-US" dirty="0" err="1"/>
              <a:t>xtitle</a:t>
            </a:r>
            <a:r>
              <a:rPr lang="en-US" dirty="0"/>
              <a:t>("Quantitative GRE") </a:t>
            </a:r>
            <a:r>
              <a:rPr lang="en-US" dirty="0" err="1"/>
              <a:t>ytitle</a:t>
            </a:r>
            <a:r>
              <a:rPr lang="en-US" dirty="0"/>
              <a:t>("Pr(Admission)")</a:t>
            </a:r>
          </a:p>
        </p:txBody>
      </p:sp>
      <p:sp>
        <p:nvSpPr>
          <p:cNvPr id="4" name="Slide Number Placeholder 3"/>
          <p:cNvSpPr>
            <a:spLocks noGrp="1"/>
          </p:cNvSpPr>
          <p:nvPr>
            <p:ph type="sldNum" sz="quarter" idx="10"/>
          </p:nvPr>
        </p:nvSpPr>
        <p:spPr/>
        <p:txBody>
          <a:bodyPr/>
          <a:lstStyle/>
          <a:p>
            <a:fld id="{766D87DC-7D3A-4EF1-923A-211CCE0C1090}"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clear</a:t>
            </a:r>
          </a:p>
          <a:p>
            <a:r>
              <a:rPr lang="en-US" dirty="0"/>
              <a:t>set more off</a:t>
            </a:r>
          </a:p>
          <a:p>
            <a:r>
              <a:rPr lang="en-US" dirty="0"/>
              <a:t>set </a:t>
            </a:r>
            <a:r>
              <a:rPr lang="en-US" dirty="0" err="1"/>
              <a:t>obs</a:t>
            </a:r>
            <a:r>
              <a:rPr lang="en-US" dirty="0"/>
              <a:t> 62</a:t>
            </a:r>
          </a:p>
          <a:p>
            <a:r>
              <a:rPr lang="en-US" dirty="0"/>
              <a:t>gen admitted = 0</a:t>
            </a:r>
          </a:p>
          <a:p>
            <a:r>
              <a:rPr lang="en-US" dirty="0" err="1"/>
              <a:t>forvalues</a:t>
            </a:r>
            <a:r>
              <a:rPr lang="en-US" dirty="0"/>
              <a:t> cell = 48/62 {</a:t>
            </a:r>
          </a:p>
          <a:p>
            <a:r>
              <a:rPr lang="en-US" dirty="0"/>
              <a:t>	replace </a:t>
            </a:r>
            <a:r>
              <a:rPr lang="en-US" dirty="0" err="1"/>
              <a:t>adm</a:t>
            </a:r>
            <a:r>
              <a:rPr lang="en-US" dirty="0"/>
              <a:t> = 1 in `cell'</a:t>
            </a:r>
          </a:p>
          <a:p>
            <a:r>
              <a:rPr lang="en-US" dirty="0"/>
              <a:t>	}</a:t>
            </a:r>
          </a:p>
          <a:p>
            <a:endParaRPr lang="en-US" dirty="0"/>
          </a:p>
          <a:p>
            <a:r>
              <a:rPr lang="en-US" dirty="0"/>
              <a:t>gen qua = .</a:t>
            </a:r>
          </a:p>
          <a:p>
            <a:r>
              <a:rPr lang="en-US" dirty="0"/>
              <a:t>for X in </a:t>
            </a:r>
            <a:r>
              <a:rPr lang="en-US" dirty="0" err="1"/>
              <a:t>numlist</a:t>
            </a:r>
            <a:r>
              <a:rPr lang="en-US" dirty="0"/>
              <a:t> 1/62 \ Y in any 220 250 340 360 370 380 390 400 410 430 440 450 460 470 480 490 500 510 520 530 540 550 560 570 580 590 600 610 620 630 640 650 660 670 680 690 700 710 720 730 740 750 760 770 780 790 800 560 640 670 680 690 700 710 720 730 740 750 760 770 780 800: replace qua = Y in X</a:t>
            </a:r>
          </a:p>
          <a:p>
            <a:endParaRPr lang="en-US" dirty="0"/>
          </a:p>
          <a:p>
            <a:r>
              <a:rPr lang="en-US" dirty="0"/>
              <a:t>gen n = .</a:t>
            </a:r>
          </a:p>
          <a:p>
            <a:r>
              <a:rPr lang="en-US" dirty="0"/>
              <a:t>for X in </a:t>
            </a:r>
            <a:r>
              <a:rPr lang="en-US" dirty="0" err="1"/>
              <a:t>numlist</a:t>
            </a:r>
            <a:r>
              <a:rPr lang="en-US" dirty="0"/>
              <a:t> 1/62 \ Y in any 1 1 1 1 2 1 3 2 2 2 2 3 2 4 2 1 3 3 4 2 2 11 4 8 4 3 5 13 8 8 11 14 12 8 7 11 14 10 15 8 10 10 10 6 14 8 18 1 1 2 2 2 2 2 3 2 1 1 4 4 4 6: replace n = Y in X</a:t>
            </a:r>
          </a:p>
          <a:p>
            <a:endParaRPr lang="en-US" dirty="0"/>
          </a:p>
          <a:p>
            <a:r>
              <a:rPr lang="en-US" dirty="0" err="1"/>
              <a:t>logit</a:t>
            </a:r>
            <a:r>
              <a:rPr lang="en-US" dirty="0"/>
              <a:t> </a:t>
            </a:r>
            <a:r>
              <a:rPr lang="en-US" dirty="0" err="1"/>
              <a:t>adm</a:t>
            </a:r>
            <a:r>
              <a:rPr lang="en-US" dirty="0"/>
              <a:t> qua [</a:t>
            </a:r>
            <a:r>
              <a:rPr lang="en-US" dirty="0" err="1"/>
              <a:t>fw</a:t>
            </a:r>
            <a:r>
              <a:rPr lang="en-US" dirty="0"/>
              <a:t>=n]</a:t>
            </a:r>
          </a:p>
          <a:p>
            <a:r>
              <a:rPr lang="en-US" dirty="0"/>
              <a:t>predict yhat1</a:t>
            </a:r>
          </a:p>
          <a:p>
            <a:r>
              <a:rPr lang="en-US" dirty="0" err="1"/>
              <a:t>reg</a:t>
            </a:r>
            <a:r>
              <a:rPr lang="en-US" dirty="0"/>
              <a:t> </a:t>
            </a:r>
            <a:r>
              <a:rPr lang="en-US" dirty="0" err="1"/>
              <a:t>adm</a:t>
            </a:r>
            <a:r>
              <a:rPr lang="en-US" dirty="0"/>
              <a:t> i.qua [</a:t>
            </a:r>
            <a:r>
              <a:rPr lang="en-US" dirty="0" err="1"/>
              <a:t>fw</a:t>
            </a:r>
            <a:r>
              <a:rPr lang="en-US" dirty="0"/>
              <a:t>=n]</a:t>
            </a:r>
          </a:p>
          <a:p>
            <a:r>
              <a:rPr lang="en-US" dirty="0"/>
              <a:t>predict yhat2</a:t>
            </a:r>
          </a:p>
          <a:p>
            <a:r>
              <a:rPr lang="en-US" dirty="0" err="1"/>
              <a:t>logit</a:t>
            </a:r>
            <a:r>
              <a:rPr lang="en-US" dirty="0"/>
              <a:t> </a:t>
            </a:r>
            <a:r>
              <a:rPr lang="en-US" dirty="0" err="1"/>
              <a:t>adm</a:t>
            </a:r>
            <a:r>
              <a:rPr lang="en-US" dirty="0"/>
              <a:t> [</a:t>
            </a:r>
            <a:r>
              <a:rPr lang="en-US" dirty="0" err="1"/>
              <a:t>fw</a:t>
            </a:r>
            <a:r>
              <a:rPr lang="en-US" dirty="0"/>
              <a:t>=n]</a:t>
            </a:r>
          </a:p>
          <a:p>
            <a:r>
              <a:rPr lang="en-US" dirty="0"/>
              <a:t>predict null</a:t>
            </a:r>
          </a:p>
          <a:p>
            <a:endParaRPr lang="en-US" dirty="0"/>
          </a:p>
          <a:p>
            <a:r>
              <a:rPr lang="en-US" dirty="0"/>
              <a:t>sort qua</a:t>
            </a:r>
          </a:p>
          <a:p>
            <a:r>
              <a:rPr lang="en-US" dirty="0" err="1"/>
              <a:t>twoway</a:t>
            </a:r>
            <a:r>
              <a:rPr lang="en-US" dirty="0"/>
              <a:t> (scatter yhat2 qua)(line yhat1 qua), legend(off) ///</a:t>
            </a:r>
          </a:p>
          <a:p>
            <a:r>
              <a:rPr lang="en-US" dirty="0"/>
              <a:t>	</a:t>
            </a:r>
            <a:r>
              <a:rPr lang="en-US" dirty="0" err="1"/>
              <a:t>xtitle</a:t>
            </a:r>
            <a:r>
              <a:rPr lang="en-US" dirty="0"/>
              <a:t>("Quantitative GRE") </a:t>
            </a:r>
            <a:r>
              <a:rPr lang="en-US" dirty="0" err="1"/>
              <a:t>ytitle</a:t>
            </a:r>
            <a:r>
              <a:rPr lang="en-US" dirty="0"/>
              <a:t>("Pr(Admission)")</a:t>
            </a:r>
          </a:p>
        </p:txBody>
      </p:sp>
      <p:sp>
        <p:nvSpPr>
          <p:cNvPr id="4" name="Slide Number Placeholder 3"/>
          <p:cNvSpPr>
            <a:spLocks noGrp="1"/>
          </p:cNvSpPr>
          <p:nvPr>
            <p:ph type="sldNum" sz="quarter" idx="10"/>
          </p:nvPr>
        </p:nvSpPr>
        <p:spPr/>
        <p:txBody>
          <a:bodyPr/>
          <a:lstStyle/>
          <a:p>
            <a:fld id="{766D87DC-7D3A-4EF1-923A-211CCE0C1090}"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clear</a:t>
            </a:r>
          </a:p>
          <a:p>
            <a:r>
              <a:rPr lang="en-US" dirty="0"/>
              <a:t>set more off</a:t>
            </a:r>
          </a:p>
          <a:p>
            <a:r>
              <a:rPr lang="en-US" dirty="0"/>
              <a:t>set </a:t>
            </a:r>
            <a:r>
              <a:rPr lang="en-US" dirty="0" err="1"/>
              <a:t>obs</a:t>
            </a:r>
            <a:r>
              <a:rPr lang="en-US" dirty="0"/>
              <a:t> 62</a:t>
            </a:r>
          </a:p>
          <a:p>
            <a:r>
              <a:rPr lang="en-US" dirty="0"/>
              <a:t>gen admitted = 0</a:t>
            </a:r>
          </a:p>
          <a:p>
            <a:r>
              <a:rPr lang="en-US" dirty="0" err="1"/>
              <a:t>forvalues</a:t>
            </a:r>
            <a:r>
              <a:rPr lang="en-US" dirty="0"/>
              <a:t> cell = 48/62 {</a:t>
            </a:r>
          </a:p>
          <a:p>
            <a:r>
              <a:rPr lang="en-US" dirty="0"/>
              <a:t>	replace </a:t>
            </a:r>
            <a:r>
              <a:rPr lang="en-US" dirty="0" err="1"/>
              <a:t>adm</a:t>
            </a:r>
            <a:r>
              <a:rPr lang="en-US" dirty="0"/>
              <a:t> = 1 in `cell'</a:t>
            </a:r>
          </a:p>
          <a:p>
            <a:r>
              <a:rPr lang="en-US" dirty="0"/>
              <a:t>	}</a:t>
            </a:r>
          </a:p>
          <a:p>
            <a:endParaRPr lang="en-US" dirty="0"/>
          </a:p>
          <a:p>
            <a:r>
              <a:rPr lang="en-US" dirty="0"/>
              <a:t>gen qua = .</a:t>
            </a:r>
          </a:p>
          <a:p>
            <a:r>
              <a:rPr lang="en-US" dirty="0"/>
              <a:t>for X in </a:t>
            </a:r>
            <a:r>
              <a:rPr lang="en-US" dirty="0" err="1"/>
              <a:t>numlist</a:t>
            </a:r>
            <a:r>
              <a:rPr lang="en-US" dirty="0"/>
              <a:t> 1/62 \ Y in any 220 250 340 360 370 380 390 400 410 430 440 450 460 470 480 490 500 510 520 530 540 550 560 570 580 590 600 610 620 630 640 650 660 670 680 690 700 710 720 730 740 750 760 770 780 790 800 560 640 670 680 690 700 710 720 730 740 750 760 770 780 800: replace qua = Y in X</a:t>
            </a:r>
          </a:p>
          <a:p>
            <a:endParaRPr lang="en-US" dirty="0"/>
          </a:p>
          <a:p>
            <a:r>
              <a:rPr lang="en-US" dirty="0"/>
              <a:t>gen n = .</a:t>
            </a:r>
          </a:p>
          <a:p>
            <a:r>
              <a:rPr lang="en-US" dirty="0"/>
              <a:t>for X in </a:t>
            </a:r>
            <a:r>
              <a:rPr lang="en-US" dirty="0" err="1"/>
              <a:t>numlist</a:t>
            </a:r>
            <a:r>
              <a:rPr lang="en-US" dirty="0"/>
              <a:t> 1/62 \ Y in any 1 1 1 1 2 1 3 2 2 2 2 3 2 4 2 1 3 3 4 2 2 11 4 8 4 3 5 13 8 8 11 14 12 8 7 11 14 10 15 8 10 10 10 6 14 8 18 1 1 2 2 2 2 2 3 2 1 1 4 4 4 6: replace n = Y in X</a:t>
            </a:r>
          </a:p>
          <a:p>
            <a:endParaRPr lang="en-US" dirty="0"/>
          </a:p>
          <a:p>
            <a:r>
              <a:rPr lang="en-US" dirty="0" err="1"/>
              <a:t>logit</a:t>
            </a:r>
            <a:r>
              <a:rPr lang="en-US" dirty="0"/>
              <a:t> </a:t>
            </a:r>
            <a:r>
              <a:rPr lang="en-US" dirty="0" err="1"/>
              <a:t>adm</a:t>
            </a:r>
            <a:r>
              <a:rPr lang="en-US" dirty="0"/>
              <a:t> qua [</a:t>
            </a:r>
            <a:r>
              <a:rPr lang="en-US" dirty="0" err="1"/>
              <a:t>fw</a:t>
            </a:r>
            <a:r>
              <a:rPr lang="en-US" dirty="0"/>
              <a:t>=n]</a:t>
            </a:r>
          </a:p>
          <a:p>
            <a:r>
              <a:rPr lang="en-US" dirty="0"/>
              <a:t>predict yhat1</a:t>
            </a:r>
          </a:p>
          <a:p>
            <a:r>
              <a:rPr lang="en-US" dirty="0" err="1"/>
              <a:t>reg</a:t>
            </a:r>
            <a:r>
              <a:rPr lang="en-US" dirty="0"/>
              <a:t> </a:t>
            </a:r>
            <a:r>
              <a:rPr lang="en-US" dirty="0" err="1"/>
              <a:t>adm</a:t>
            </a:r>
            <a:r>
              <a:rPr lang="en-US" dirty="0"/>
              <a:t> i.qua [</a:t>
            </a:r>
            <a:r>
              <a:rPr lang="en-US" dirty="0" err="1"/>
              <a:t>fw</a:t>
            </a:r>
            <a:r>
              <a:rPr lang="en-US" dirty="0"/>
              <a:t>=n]</a:t>
            </a:r>
          </a:p>
          <a:p>
            <a:r>
              <a:rPr lang="en-US" dirty="0"/>
              <a:t>predict yhat2</a:t>
            </a:r>
          </a:p>
          <a:p>
            <a:r>
              <a:rPr lang="en-US" dirty="0" err="1"/>
              <a:t>logit</a:t>
            </a:r>
            <a:r>
              <a:rPr lang="en-US" dirty="0"/>
              <a:t> </a:t>
            </a:r>
            <a:r>
              <a:rPr lang="en-US" dirty="0" err="1"/>
              <a:t>adm</a:t>
            </a:r>
            <a:r>
              <a:rPr lang="en-US" dirty="0"/>
              <a:t> [</a:t>
            </a:r>
            <a:r>
              <a:rPr lang="en-US" dirty="0" err="1"/>
              <a:t>fw</a:t>
            </a:r>
            <a:r>
              <a:rPr lang="en-US" dirty="0"/>
              <a:t>=n]</a:t>
            </a:r>
          </a:p>
          <a:p>
            <a:r>
              <a:rPr lang="en-US" dirty="0"/>
              <a:t>predict null</a:t>
            </a:r>
          </a:p>
          <a:p>
            <a:endParaRPr lang="en-US" dirty="0"/>
          </a:p>
          <a:p>
            <a:r>
              <a:rPr lang="en-US" dirty="0"/>
              <a:t>sort qua</a:t>
            </a:r>
          </a:p>
          <a:p>
            <a:r>
              <a:rPr lang="en-US" dirty="0" err="1"/>
              <a:t>twoway</a:t>
            </a:r>
            <a:r>
              <a:rPr lang="en-US" dirty="0"/>
              <a:t> (scatter yhat2 qua)(line yhat1 qua), legend(off) ///</a:t>
            </a:r>
          </a:p>
          <a:p>
            <a:r>
              <a:rPr lang="en-US" dirty="0"/>
              <a:t>	</a:t>
            </a:r>
            <a:r>
              <a:rPr lang="en-US" dirty="0" err="1"/>
              <a:t>xtitle</a:t>
            </a:r>
            <a:r>
              <a:rPr lang="en-US" dirty="0"/>
              <a:t>("Quantitative GRE") </a:t>
            </a:r>
            <a:r>
              <a:rPr lang="en-US" dirty="0" err="1"/>
              <a:t>ytitle</a:t>
            </a:r>
            <a:r>
              <a:rPr lang="en-US" dirty="0"/>
              <a:t>("Pr(Admission)")</a:t>
            </a:r>
          </a:p>
        </p:txBody>
      </p:sp>
      <p:sp>
        <p:nvSpPr>
          <p:cNvPr id="4" name="Slide Number Placeholder 3"/>
          <p:cNvSpPr>
            <a:spLocks noGrp="1"/>
          </p:cNvSpPr>
          <p:nvPr>
            <p:ph type="sldNum" sz="quarter" idx="10"/>
          </p:nvPr>
        </p:nvSpPr>
        <p:spPr/>
        <p:txBody>
          <a:bodyPr/>
          <a:lstStyle/>
          <a:p>
            <a:fld id="{766D87DC-7D3A-4EF1-923A-211CCE0C1090}"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7DB8E8-1354-4B37-A7A2-AC17240CFF37}"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7DB8E8-1354-4B37-A7A2-AC17240CFF37}"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7DB8E8-1354-4B37-A7A2-AC17240CFF37}"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7DB8E8-1354-4B37-A7A2-AC17240CFF37}"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7DB8E8-1354-4B37-A7A2-AC17240CFF37}"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7DB8E8-1354-4B37-A7A2-AC17240CFF37}"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7DB8E8-1354-4B37-A7A2-AC17240CFF37}"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7DB8E8-1354-4B37-A7A2-AC17240CFF37}"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7DB8E8-1354-4B37-A7A2-AC17240CFF37}"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DB8E8-1354-4B37-A7A2-AC17240CFF37}"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7DB8E8-1354-4B37-A7A2-AC17240CFF37}"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7ADA1-6C84-48A9-86EB-C88FF57A63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DB8E8-1354-4B37-A7A2-AC17240CFF37}"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7ADA1-6C84-48A9-86EB-C88FF57A63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image" Target="../media/image19.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4.xml"/><Relationship Id="rId7" Type="http://schemas.openxmlformats.org/officeDocument/2006/relationships/diagramColors" Target="../diagrams/colors3.xml"/><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image" Target="../media/image22.wmf"/><Relationship Id="rId4" Type="http://schemas.openxmlformats.org/officeDocument/2006/relationships/diagramData" Target="../diagrams/data3.xml"/><Relationship Id="rId9"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Observed and Predicted </a:t>
            </a:r>
            <a:br>
              <a:rPr lang="en-US" dirty="0"/>
            </a:br>
            <a:r>
              <a:rPr lang="en-US" dirty="0"/>
              <a:t>Probabilities for </a:t>
            </a:r>
            <a:r>
              <a:rPr lang="en-US" dirty="0">
                <a:solidFill>
                  <a:schemeClr val="accent6"/>
                </a:solidFill>
              </a:rPr>
              <a:t>Restricted</a:t>
            </a:r>
            <a:r>
              <a:rPr lang="en-US" dirty="0"/>
              <a:t> Model</a:t>
            </a:r>
          </a:p>
        </p:txBody>
      </p:sp>
      <p:pic>
        <p:nvPicPr>
          <p:cNvPr id="31746" name="Picture 2"/>
          <p:cNvPicPr>
            <a:picLocks noChangeAspect="1" noChangeArrowheads="1"/>
          </p:cNvPicPr>
          <p:nvPr/>
        </p:nvPicPr>
        <p:blipFill>
          <a:blip r:embed="rId3" cstate="print"/>
          <a:srcRect/>
          <a:stretch>
            <a:fillRect/>
          </a:stretch>
        </p:blipFill>
        <p:spPr bwMode="auto">
          <a:xfrm>
            <a:off x="1024128" y="1444752"/>
            <a:ext cx="6996909" cy="5120640"/>
          </a:xfrm>
          <a:prstGeom prst="rect">
            <a:avLst/>
          </a:prstGeom>
          <a:noFill/>
          <a:ln w="9525">
            <a:noFill/>
            <a:miter lim="800000"/>
            <a:headEnd/>
            <a:tailEnd/>
          </a:ln>
          <a:effectLst/>
        </p:spPr>
      </p:pic>
      <p:sp>
        <p:nvSpPr>
          <p:cNvPr id="5" name="TextBox 4"/>
          <p:cNvSpPr txBox="1"/>
          <p:nvPr/>
        </p:nvSpPr>
        <p:spPr>
          <a:xfrm>
            <a:off x="1828800" y="2211050"/>
            <a:ext cx="3276600" cy="1446550"/>
          </a:xfrm>
          <a:prstGeom prst="rect">
            <a:avLst/>
          </a:prstGeom>
          <a:noFill/>
        </p:spPr>
        <p:txBody>
          <a:bodyPr wrap="square" rtlCol="0">
            <a:spAutoFit/>
          </a:bodyPr>
          <a:lstStyle/>
          <a:p>
            <a:pPr algn="ctr"/>
            <a:r>
              <a:rPr lang="en-US" sz="2400" dirty="0">
                <a:solidFill>
                  <a:schemeClr val="accent2"/>
                </a:solidFill>
              </a:rPr>
              <a:t>small residuals</a:t>
            </a:r>
          </a:p>
          <a:p>
            <a:pPr algn="ctr"/>
            <a:endParaRPr lang="en-US" sz="1600" dirty="0">
              <a:solidFill>
                <a:schemeClr val="accent2"/>
              </a:solidFill>
            </a:endParaRPr>
          </a:p>
          <a:p>
            <a:pPr algn="ctr"/>
            <a:r>
              <a:rPr lang="en-US" sz="2400" dirty="0">
                <a:solidFill>
                  <a:schemeClr val="accent6"/>
                </a:solidFill>
              </a:rPr>
              <a:t>do you think this </a:t>
            </a:r>
          </a:p>
          <a:p>
            <a:pPr algn="ctr"/>
            <a:r>
              <a:rPr lang="en-US" sz="2400" dirty="0">
                <a:solidFill>
                  <a:schemeClr val="accent6"/>
                </a:solidFill>
              </a:rPr>
              <a:t>is good enough?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This Were Your Data?</a:t>
            </a:r>
          </a:p>
        </p:txBody>
      </p:sp>
      <p:sp>
        <p:nvSpPr>
          <p:cNvPr id="3" name="Rectangle 2"/>
          <p:cNvSpPr/>
          <p:nvPr/>
        </p:nvSpPr>
        <p:spPr>
          <a:xfrm>
            <a:off x="0" y="1295400"/>
            <a:ext cx="4419600" cy="5447645"/>
          </a:xfrm>
          <a:prstGeom prst="rect">
            <a:avLst/>
          </a:prstGeom>
        </p:spPr>
        <p:txBody>
          <a:bodyPr wrap="square">
            <a:spAutoFit/>
          </a:bodyPr>
          <a:lstStyle/>
          <a:p>
            <a:r>
              <a:rPr lang="en-US" sz="1200" dirty="0">
                <a:latin typeface="Courier New" pitchFamily="49" charset="0"/>
                <a:cs typeface="Courier New" pitchFamily="49" charset="0"/>
              </a:rPr>
              <a:t>           |       admitted</a:t>
            </a:r>
          </a:p>
          <a:p>
            <a:r>
              <a:rPr lang="en-US" sz="1200" dirty="0">
                <a:latin typeface="Courier New" pitchFamily="49" charset="0"/>
                <a:cs typeface="Courier New" pitchFamily="49" charset="0"/>
              </a:rPr>
              <a:t>       qua |         0          1 |     Total</a:t>
            </a: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220 |         1          0 |         1 </a:t>
            </a:r>
          </a:p>
          <a:p>
            <a:r>
              <a:rPr lang="en-US" sz="1200" dirty="0">
                <a:latin typeface="Courier New" pitchFamily="49" charset="0"/>
                <a:cs typeface="Courier New" pitchFamily="49" charset="0"/>
              </a:rPr>
              <a:t>       250 |         1          0 |         1 </a:t>
            </a:r>
          </a:p>
          <a:p>
            <a:r>
              <a:rPr lang="en-US" sz="1200" dirty="0">
                <a:latin typeface="Courier New" pitchFamily="49" charset="0"/>
                <a:cs typeface="Courier New" pitchFamily="49" charset="0"/>
              </a:rPr>
              <a:t>       340 |         1          0 |         1 </a:t>
            </a:r>
          </a:p>
          <a:p>
            <a:r>
              <a:rPr lang="en-US" sz="1200" dirty="0">
                <a:latin typeface="Courier New" pitchFamily="49" charset="0"/>
                <a:cs typeface="Courier New" pitchFamily="49" charset="0"/>
              </a:rPr>
              <a:t>       360 |         1          0 |         1 </a:t>
            </a:r>
          </a:p>
          <a:p>
            <a:r>
              <a:rPr lang="en-US" sz="1200" dirty="0">
                <a:latin typeface="Courier New" pitchFamily="49" charset="0"/>
                <a:cs typeface="Courier New" pitchFamily="49" charset="0"/>
              </a:rPr>
              <a:t>       370 |         2          0 |         2 </a:t>
            </a:r>
          </a:p>
          <a:p>
            <a:r>
              <a:rPr lang="en-US" sz="1200" dirty="0">
                <a:latin typeface="Courier New" pitchFamily="49" charset="0"/>
                <a:cs typeface="Courier New" pitchFamily="49" charset="0"/>
              </a:rPr>
              <a:t>       380 |         1          0 |         1 </a:t>
            </a:r>
          </a:p>
          <a:p>
            <a:r>
              <a:rPr lang="en-US" sz="1200" dirty="0">
                <a:latin typeface="Courier New" pitchFamily="49" charset="0"/>
                <a:cs typeface="Courier New" pitchFamily="49" charset="0"/>
              </a:rPr>
              <a:t>       390 |         3          0 |         3 </a:t>
            </a:r>
          </a:p>
          <a:p>
            <a:r>
              <a:rPr lang="en-US" sz="1200" dirty="0">
                <a:latin typeface="Courier New" pitchFamily="49" charset="0"/>
                <a:cs typeface="Courier New" pitchFamily="49" charset="0"/>
              </a:rPr>
              <a:t>       400 |         2          0 |         2 </a:t>
            </a:r>
          </a:p>
          <a:p>
            <a:r>
              <a:rPr lang="en-US" sz="1200" dirty="0">
                <a:latin typeface="Courier New" pitchFamily="49" charset="0"/>
                <a:cs typeface="Courier New" pitchFamily="49" charset="0"/>
              </a:rPr>
              <a:t>       410 |         2          0 |         2 </a:t>
            </a:r>
          </a:p>
          <a:p>
            <a:r>
              <a:rPr lang="en-US" sz="1200" dirty="0">
                <a:latin typeface="Courier New" pitchFamily="49" charset="0"/>
                <a:cs typeface="Courier New" pitchFamily="49" charset="0"/>
              </a:rPr>
              <a:t>       430 |         2          0 |         2 </a:t>
            </a:r>
          </a:p>
          <a:p>
            <a:r>
              <a:rPr lang="en-US" sz="1200" dirty="0">
                <a:latin typeface="Courier New" pitchFamily="49" charset="0"/>
                <a:cs typeface="Courier New" pitchFamily="49" charset="0"/>
              </a:rPr>
              <a:t>       440 |         2          0 |         2 </a:t>
            </a:r>
          </a:p>
          <a:p>
            <a:r>
              <a:rPr lang="en-US" sz="1200" dirty="0">
                <a:latin typeface="Courier New" pitchFamily="49" charset="0"/>
                <a:cs typeface="Courier New" pitchFamily="49" charset="0"/>
              </a:rPr>
              <a:t>       450 |         3          0 |         3 </a:t>
            </a:r>
          </a:p>
          <a:p>
            <a:r>
              <a:rPr lang="en-US" sz="1200" dirty="0">
                <a:latin typeface="Courier New" pitchFamily="49" charset="0"/>
                <a:cs typeface="Courier New" pitchFamily="49" charset="0"/>
              </a:rPr>
              <a:t>       460 |         2          0 |         2 </a:t>
            </a:r>
          </a:p>
          <a:p>
            <a:r>
              <a:rPr lang="en-US" sz="1200" dirty="0">
                <a:latin typeface="Courier New" pitchFamily="49" charset="0"/>
                <a:cs typeface="Courier New" pitchFamily="49" charset="0"/>
              </a:rPr>
              <a:t>       470 |         4          0 |         4 </a:t>
            </a:r>
          </a:p>
          <a:p>
            <a:r>
              <a:rPr lang="en-US" sz="1200" dirty="0">
                <a:latin typeface="Courier New" pitchFamily="49" charset="0"/>
                <a:cs typeface="Courier New" pitchFamily="49" charset="0"/>
              </a:rPr>
              <a:t>       480 |         2          0 |         2 </a:t>
            </a:r>
          </a:p>
          <a:p>
            <a:r>
              <a:rPr lang="en-US" sz="1200" dirty="0">
                <a:latin typeface="Courier New" pitchFamily="49" charset="0"/>
                <a:cs typeface="Courier New" pitchFamily="49" charset="0"/>
              </a:rPr>
              <a:t>       490 |         1          0 |         1 </a:t>
            </a:r>
          </a:p>
          <a:p>
            <a:r>
              <a:rPr lang="en-US" sz="1200" dirty="0">
                <a:latin typeface="Courier New" pitchFamily="49" charset="0"/>
                <a:cs typeface="Courier New" pitchFamily="49" charset="0"/>
              </a:rPr>
              <a:t>       500 |         3          0 |         3 </a:t>
            </a:r>
          </a:p>
          <a:p>
            <a:r>
              <a:rPr lang="en-US" sz="1200" dirty="0">
                <a:latin typeface="Courier New" pitchFamily="49" charset="0"/>
                <a:cs typeface="Courier New" pitchFamily="49" charset="0"/>
              </a:rPr>
              <a:t>       510 |         3          0 |         3 </a:t>
            </a:r>
          </a:p>
          <a:p>
            <a:r>
              <a:rPr lang="en-US" sz="1200" dirty="0">
                <a:latin typeface="Courier New" pitchFamily="49" charset="0"/>
                <a:cs typeface="Courier New" pitchFamily="49" charset="0"/>
              </a:rPr>
              <a:t>       520 |         4          0 |         4 </a:t>
            </a:r>
          </a:p>
          <a:p>
            <a:r>
              <a:rPr lang="en-US" sz="1200" dirty="0">
                <a:latin typeface="Courier New" pitchFamily="49" charset="0"/>
                <a:cs typeface="Courier New" pitchFamily="49" charset="0"/>
              </a:rPr>
              <a:t>       530 |         2          0 |         2 </a:t>
            </a:r>
          </a:p>
          <a:p>
            <a:r>
              <a:rPr lang="en-US" sz="1200" dirty="0">
                <a:latin typeface="Courier New" pitchFamily="49" charset="0"/>
                <a:cs typeface="Courier New" pitchFamily="49" charset="0"/>
              </a:rPr>
              <a:t>       540 |         2          0 |         2 </a:t>
            </a:r>
          </a:p>
          <a:p>
            <a:r>
              <a:rPr lang="en-US" sz="1200" dirty="0">
                <a:latin typeface="Courier New" pitchFamily="49" charset="0"/>
                <a:cs typeface="Courier New" pitchFamily="49" charset="0"/>
              </a:rPr>
              <a:t>       550 |        11          0 |        11 </a:t>
            </a:r>
          </a:p>
          <a:p>
            <a:r>
              <a:rPr lang="en-US" sz="1200" dirty="0">
                <a:latin typeface="Courier New" pitchFamily="49" charset="0"/>
                <a:cs typeface="Courier New" pitchFamily="49" charset="0"/>
              </a:rPr>
              <a:t>       560 |         4          1 |         5 </a:t>
            </a:r>
          </a:p>
          <a:p>
            <a:r>
              <a:rPr lang="en-US" sz="1200" dirty="0">
                <a:latin typeface="Courier New" pitchFamily="49" charset="0"/>
                <a:cs typeface="Courier New" pitchFamily="49" charset="0"/>
              </a:rPr>
              <a:t>       570 |         8          0 |         8</a:t>
            </a:r>
          </a:p>
          <a:p>
            <a:endParaRPr lang="en-US" sz="1200" dirty="0">
              <a:latin typeface="Courier New" pitchFamily="49" charset="0"/>
              <a:cs typeface="Courier New" pitchFamily="49" charset="0"/>
            </a:endParaRPr>
          </a:p>
          <a:p>
            <a:pPr algn="ctr"/>
            <a:r>
              <a:rPr lang="en-US" sz="1200" dirty="0">
                <a:latin typeface="Courier New" pitchFamily="49" charset="0"/>
                <a:cs typeface="Courier New" pitchFamily="49" charset="0"/>
              </a:rPr>
              <a:t>(continued next column) </a:t>
            </a:r>
          </a:p>
        </p:txBody>
      </p:sp>
      <p:sp>
        <p:nvSpPr>
          <p:cNvPr id="4" name="Rectangle 3"/>
          <p:cNvSpPr/>
          <p:nvPr/>
        </p:nvSpPr>
        <p:spPr>
          <a:xfrm>
            <a:off x="4419600" y="1447800"/>
            <a:ext cx="4495800" cy="5078313"/>
          </a:xfrm>
          <a:prstGeom prst="rect">
            <a:avLst/>
          </a:prstGeom>
        </p:spPr>
        <p:txBody>
          <a:bodyPr wrap="square">
            <a:spAutoFit/>
          </a:bodyPr>
          <a:lstStyle/>
          <a:p>
            <a:pPr algn="ctr"/>
            <a:r>
              <a:rPr lang="en-US" sz="1200" dirty="0">
                <a:latin typeface="Courier New" pitchFamily="49" charset="0"/>
                <a:cs typeface="Courier New" pitchFamily="49" charset="0"/>
              </a:rPr>
              <a:t>(continued)   </a:t>
            </a:r>
          </a:p>
          <a:p>
            <a:pPr algn="ctr"/>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580 |         4          0 |         4 </a:t>
            </a:r>
          </a:p>
          <a:p>
            <a:r>
              <a:rPr lang="en-US" sz="1200" dirty="0">
                <a:latin typeface="Courier New" pitchFamily="49" charset="0"/>
                <a:cs typeface="Courier New" pitchFamily="49" charset="0"/>
              </a:rPr>
              <a:t>       590 |         3          0 |         3 </a:t>
            </a:r>
          </a:p>
          <a:p>
            <a:r>
              <a:rPr lang="en-US" sz="1200" dirty="0">
                <a:latin typeface="Courier New" pitchFamily="49" charset="0"/>
                <a:cs typeface="Courier New" pitchFamily="49" charset="0"/>
              </a:rPr>
              <a:t>       600 |         5          0 |         5 </a:t>
            </a:r>
          </a:p>
          <a:p>
            <a:r>
              <a:rPr lang="en-US" sz="1200" dirty="0">
                <a:latin typeface="Courier New" pitchFamily="49" charset="0"/>
                <a:cs typeface="Courier New" pitchFamily="49" charset="0"/>
              </a:rPr>
              <a:t>       610 |        13          0 |        13 </a:t>
            </a:r>
          </a:p>
          <a:p>
            <a:r>
              <a:rPr lang="en-US" sz="1200" dirty="0">
                <a:latin typeface="Courier New" pitchFamily="49" charset="0"/>
                <a:cs typeface="Courier New" pitchFamily="49" charset="0"/>
              </a:rPr>
              <a:t>       620 |         8          0 |         8 </a:t>
            </a:r>
          </a:p>
          <a:p>
            <a:r>
              <a:rPr lang="en-US" sz="1200" dirty="0">
                <a:latin typeface="Courier New" pitchFamily="49" charset="0"/>
                <a:cs typeface="Courier New" pitchFamily="49" charset="0"/>
              </a:rPr>
              <a:t>       630 |         8          0 |         8 </a:t>
            </a:r>
          </a:p>
          <a:p>
            <a:r>
              <a:rPr lang="en-US" sz="1200" dirty="0">
                <a:latin typeface="Courier New" pitchFamily="49" charset="0"/>
                <a:cs typeface="Courier New" pitchFamily="49" charset="0"/>
              </a:rPr>
              <a:t>       640 |        11          1 |        12 </a:t>
            </a:r>
          </a:p>
          <a:p>
            <a:r>
              <a:rPr lang="en-US" sz="1200" dirty="0">
                <a:latin typeface="Courier New" pitchFamily="49" charset="0"/>
                <a:cs typeface="Courier New" pitchFamily="49" charset="0"/>
              </a:rPr>
              <a:t>       650 |        14          0 |        14 </a:t>
            </a:r>
          </a:p>
          <a:p>
            <a:r>
              <a:rPr lang="en-US" sz="1200" dirty="0">
                <a:latin typeface="Courier New" pitchFamily="49" charset="0"/>
                <a:cs typeface="Courier New" pitchFamily="49" charset="0"/>
              </a:rPr>
              <a:t>       660 |        12          0 |        12 </a:t>
            </a:r>
          </a:p>
          <a:p>
            <a:r>
              <a:rPr lang="en-US" sz="1200" dirty="0">
                <a:latin typeface="Courier New" pitchFamily="49" charset="0"/>
                <a:cs typeface="Courier New" pitchFamily="49" charset="0"/>
              </a:rPr>
              <a:t>       670 |         8          2 |        10 </a:t>
            </a:r>
          </a:p>
          <a:p>
            <a:r>
              <a:rPr lang="en-US" sz="1200" dirty="0">
                <a:latin typeface="Courier New" pitchFamily="49" charset="0"/>
                <a:cs typeface="Courier New" pitchFamily="49" charset="0"/>
              </a:rPr>
              <a:t>       680 |         7          2 |         9 </a:t>
            </a:r>
          </a:p>
          <a:p>
            <a:r>
              <a:rPr lang="en-US" sz="1200" dirty="0">
                <a:latin typeface="Courier New" pitchFamily="49" charset="0"/>
                <a:cs typeface="Courier New" pitchFamily="49" charset="0"/>
              </a:rPr>
              <a:t>       690 |        11          2 |        13 </a:t>
            </a:r>
          </a:p>
          <a:p>
            <a:r>
              <a:rPr lang="en-US" sz="1200" dirty="0">
                <a:latin typeface="Courier New" pitchFamily="49" charset="0"/>
                <a:cs typeface="Courier New" pitchFamily="49" charset="0"/>
              </a:rPr>
              <a:t>       700 |        14          2 |        16 </a:t>
            </a:r>
          </a:p>
          <a:p>
            <a:r>
              <a:rPr lang="en-US" sz="1200" dirty="0">
                <a:latin typeface="Courier New" pitchFamily="49" charset="0"/>
                <a:cs typeface="Courier New" pitchFamily="49" charset="0"/>
              </a:rPr>
              <a:t>       710 |        10          2 |        12 </a:t>
            </a:r>
          </a:p>
          <a:p>
            <a:r>
              <a:rPr lang="en-US" sz="1200" dirty="0">
                <a:latin typeface="Courier New" pitchFamily="49" charset="0"/>
                <a:cs typeface="Courier New" pitchFamily="49" charset="0"/>
              </a:rPr>
              <a:t>       720 |        15          3 |        18 </a:t>
            </a:r>
          </a:p>
          <a:p>
            <a:r>
              <a:rPr lang="en-US" sz="1200" dirty="0">
                <a:latin typeface="Courier New" pitchFamily="49" charset="0"/>
                <a:cs typeface="Courier New" pitchFamily="49" charset="0"/>
              </a:rPr>
              <a:t>       730 |         8          2 |        10 </a:t>
            </a:r>
          </a:p>
          <a:p>
            <a:r>
              <a:rPr lang="en-US" sz="1200" dirty="0">
                <a:latin typeface="Courier New" pitchFamily="49" charset="0"/>
                <a:cs typeface="Courier New" pitchFamily="49" charset="0"/>
              </a:rPr>
              <a:t>       740 |        10          1 |        11 </a:t>
            </a:r>
          </a:p>
          <a:p>
            <a:r>
              <a:rPr lang="en-US" sz="1200" dirty="0">
                <a:latin typeface="Courier New" pitchFamily="49" charset="0"/>
                <a:cs typeface="Courier New" pitchFamily="49" charset="0"/>
              </a:rPr>
              <a:t>       750 |        10          1 |        11 </a:t>
            </a:r>
          </a:p>
          <a:p>
            <a:r>
              <a:rPr lang="en-US" sz="1200" dirty="0">
                <a:latin typeface="Courier New" pitchFamily="49" charset="0"/>
                <a:cs typeface="Courier New" pitchFamily="49" charset="0"/>
              </a:rPr>
              <a:t>       760 |        10          4 |        14 </a:t>
            </a:r>
          </a:p>
          <a:p>
            <a:r>
              <a:rPr lang="en-US" sz="1200" dirty="0">
                <a:latin typeface="Courier New" pitchFamily="49" charset="0"/>
                <a:cs typeface="Courier New" pitchFamily="49" charset="0"/>
              </a:rPr>
              <a:t>       770 |         6          4 |        10 </a:t>
            </a:r>
          </a:p>
          <a:p>
            <a:r>
              <a:rPr lang="en-US" sz="1200" dirty="0">
                <a:latin typeface="Courier New" pitchFamily="49" charset="0"/>
                <a:cs typeface="Courier New" pitchFamily="49" charset="0"/>
              </a:rPr>
              <a:t>       780 |        14          4 |        18 </a:t>
            </a:r>
          </a:p>
          <a:p>
            <a:r>
              <a:rPr lang="en-US" sz="1200" dirty="0">
                <a:latin typeface="Courier New" pitchFamily="49" charset="0"/>
                <a:cs typeface="Courier New" pitchFamily="49" charset="0"/>
              </a:rPr>
              <a:t>       790 |         8          0 |         8 </a:t>
            </a:r>
          </a:p>
          <a:p>
            <a:r>
              <a:rPr lang="en-US" sz="1200" dirty="0">
                <a:latin typeface="Courier New" pitchFamily="49" charset="0"/>
                <a:cs typeface="Courier New" pitchFamily="49" charset="0"/>
              </a:rPr>
              <a:t>       800 |        18          6 |        24 </a:t>
            </a:r>
          </a:p>
          <a:p>
            <a:r>
              <a:rPr lang="en-US" sz="1200" dirty="0">
                <a:latin typeface="Courier New" pitchFamily="49" charset="0"/>
                <a:cs typeface="Courier New" pitchFamily="49" charset="0"/>
              </a:rPr>
              <a:t>     ------+----------------------+----------</a:t>
            </a:r>
          </a:p>
          <a:p>
            <a:r>
              <a:rPr lang="en-US" sz="1200" dirty="0">
                <a:latin typeface="Courier New" pitchFamily="49" charset="0"/>
                <a:cs typeface="Courier New" pitchFamily="49" charset="0"/>
              </a:rPr>
              <a:t>     Total |       294         37 |       331 </a:t>
            </a:r>
            <a:endParaRPr lang="en-US" sz="1200" dirty="0"/>
          </a:p>
        </p:txBody>
      </p:sp>
      <p:cxnSp>
        <p:nvCxnSpPr>
          <p:cNvPr id="6" name="Straight Connector 5"/>
          <p:cNvCxnSpPr>
            <a:stCxn id="2" idx="2"/>
          </p:cNvCxnSpPr>
          <p:nvPr/>
        </p:nvCxnSpPr>
        <p:spPr>
          <a:xfrm rot="5400000">
            <a:off x="2080419" y="3909219"/>
            <a:ext cx="498316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Options</a:t>
            </a:r>
          </a:p>
        </p:txBody>
      </p:sp>
      <p:sp>
        <p:nvSpPr>
          <p:cNvPr id="3" name="Content Placeholder 2"/>
          <p:cNvSpPr>
            <a:spLocks noGrp="1"/>
          </p:cNvSpPr>
          <p:nvPr>
            <p:ph idx="1"/>
          </p:nvPr>
        </p:nvSpPr>
        <p:spPr/>
        <p:txBody>
          <a:bodyPr>
            <a:normAutofit fontScale="92500"/>
          </a:bodyPr>
          <a:lstStyle/>
          <a:p>
            <a:pPr>
              <a:buNone/>
            </a:pPr>
            <a:r>
              <a:rPr lang="en-US" dirty="0">
                <a:solidFill>
                  <a:schemeClr val="accent2"/>
                </a:solidFill>
              </a:rPr>
              <a:t>	Null</a:t>
            </a:r>
            <a:r>
              <a:rPr lang="en-US" dirty="0"/>
              <a:t> model</a:t>
            </a:r>
          </a:p>
          <a:p>
            <a:pPr lvl="1">
              <a:buNone/>
            </a:pPr>
            <a:r>
              <a:rPr lang="en-US" dirty="0"/>
              <a:t>	Quantitative GRE score is irrelevant</a:t>
            </a:r>
          </a:p>
          <a:p>
            <a:pPr>
              <a:buNone/>
            </a:pPr>
            <a:r>
              <a:rPr lang="en-US" dirty="0">
                <a:solidFill>
                  <a:schemeClr val="accent3"/>
                </a:solidFill>
              </a:rPr>
              <a:t>	Saturated</a:t>
            </a:r>
            <a:r>
              <a:rPr lang="en-US" dirty="0"/>
              <a:t> model</a:t>
            </a:r>
          </a:p>
          <a:p>
            <a:pPr lvl="1">
              <a:buNone/>
            </a:pPr>
            <a:r>
              <a:rPr lang="en-US" dirty="0"/>
              <a:t>	Pick a baseline and use 46(!) betas</a:t>
            </a:r>
          </a:p>
          <a:p>
            <a:pPr>
              <a:buNone/>
            </a:pPr>
            <a:r>
              <a:rPr lang="en-US" dirty="0">
                <a:solidFill>
                  <a:schemeClr val="accent6"/>
                </a:solidFill>
              </a:rPr>
              <a:t>	Restricted</a:t>
            </a:r>
            <a:r>
              <a:rPr lang="en-US" dirty="0"/>
              <a:t> model</a:t>
            </a:r>
          </a:p>
          <a:p>
            <a:pPr lvl="1">
              <a:buNone/>
            </a:pPr>
            <a:r>
              <a:rPr lang="en-US" dirty="0"/>
              <a:t>	One predictor: </a:t>
            </a:r>
            <a:r>
              <a:rPr lang="en-US" i="1" dirty="0"/>
              <a:t>assume</a:t>
            </a:r>
            <a:r>
              <a:rPr lang="en-US" dirty="0"/>
              <a:t> that </a:t>
            </a:r>
            <a:r>
              <a:rPr lang="en-US" u="sng" dirty="0"/>
              <a:t>each additional point</a:t>
            </a:r>
            <a:r>
              <a:rPr lang="en-US" dirty="0"/>
              <a:t> of GRE has the </a:t>
            </a:r>
            <a:r>
              <a:rPr lang="en-US" u="sng" dirty="0"/>
              <a:t>same effect</a:t>
            </a:r>
            <a:r>
              <a:rPr lang="en-US" dirty="0"/>
              <a:t> on log-odds of admission</a:t>
            </a:r>
          </a:p>
          <a:p>
            <a:pPr lvl="2"/>
            <a:r>
              <a:rPr lang="en-US" dirty="0"/>
              <a:t>e.g., 300</a:t>
            </a:r>
            <a:r>
              <a:rPr lang="en-US" dirty="0">
                <a:sym typeface="Wingdings" pitchFamily="2" charset="2"/>
              </a:rPr>
              <a:t></a:t>
            </a:r>
            <a:r>
              <a:rPr lang="en-US" dirty="0"/>
              <a:t>400 change is same as 700</a:t>
            </a:r>
            <a:r>
              <a:rPr lang="en-US" dirty="0">
                <a:sym typeface="Wingdings" pitchFamily="2" charset="2"/>
              </a:rPr>
              <a:t></a:t>
            </a:r>
            <a:r>
              <a:rPr lang="en-US" dirty="0"/>
              <a:t>800</a:t>
            </a:r>
          </a:p>
          <a:p>
            <a:pPr lvl="2"/>
            <a:r>
              <a:rPr lang="en-US" dirty="0"/>
              <a:t>only one of many possible restrictions (albeit most common)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Observed and Predicted </a:t>
            </a:r>
            <a:br>
              <a:rPr lang="en-US" dirty="0"/>
            </a:br>
            <a:r>
              <a:rPr lang="en-US" dirty="0"/>
              <a:t>Probabilities for </a:t>
            </a:r>
            <a:r>
              <a:rPr lang="en-US" dirty="0">
                <a:solidFill>
                  <a:schemeClr val="accent2"/>
                </a:solidFill>
              </a:rPr>
              <a:t>Null </a:t>
            </a:r>
            <a:r>
              <a:rPr lang="en-US" dirty="0"/>
              <a:t>Model</a:t>
            </a:r>
          </a:p>
        </p:txBody>
      </p:sp>
      <p:pic>
        <p:nvPicPr>
          <p:cNvPr id="26626" name="Picture 2"/>
          <p:cNvPicPr>
            <a:picLocks noChangeAspect="1" noChangeArrowheads="1"/>
          </p:cNvPicPr>
          <p:nvPr/>
        </p:nvPicPr>
        <p:blipFill>
          <a:blip r:embed="rId4" cstate="print"/>
          <a:srcRect/>
          <a:stretch>
            <a:fillRect/>
          </a:stretch>
        </p:blipFill>
        <p:spPr bwMode="auto">
          <a:xfrm>
            <a:off x="1024919" y="1447800"/>
            <a:ext cx="6996905" cy="5120640"/>
          </a:xfrm>
          <a:prstGeom prst="rect">
            <a:avLst/>
          </a:prstGeom>
          <a:noFill/>
          <a:ln w="9525">
            <a:noFill/>
            <a:miter lim="800000"/>
            <a:headEnd/>
            <a:tailEnd/>
          </a:ln>
          <a:effectLst/>
        </p:spPr>
      </p:pic>
      <p:graphicFrame>
        <p:nvGraphicFramePr>
          <p:cNvPr id="30722" name="Object 2"/>
          <p:cNvGraphicFramePr>
            <a:graphicFrameLocks noChangeAspect="1"/>
          </p:cNvGraphicFramePr>
          <p:nvPr/>
        </p:nvGraphicFramePr>
        <p:xfrm>
          <a:off x="1981199" y="2057400"/>
          <a:ext cx="3124201" cy="499209"/>
        </p:xfrm>
        <a:graphic>
          <a:graphicData uri="http://schemas.openxmlformats.org/presentationml/2006/ole">
            <mc:AlternateContent xmlns:mc="http://schemas.openxmlformats.org/markup-compatibility/2006">
              <mc:Choice xmlns:v="urn:schemas-microsoft-com:vml" Requires="v">
                <p:oleObj spid="_x0000_s30723" name="Equation" r:id="rId5" imgW="1269720" imgH="203040" progId="Equation.3">
                  <p:embed/>
                </p:oleObj>
              </mc:Choice>
              <mc:Fallback>
                <p:oleObj name="Equation" r:id="rId5" imgW="1269720" imgH="2030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199" y="2057400"/>
                        <a:ext cx="3124201" cy="499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Observed and Predicted </a:t>
            </a:r>
            <a:br>
              <a:rPr lang="en-US" dirty="0"/>
            </a:br>
            <a:r>
              <a:rPr lang="en-US" dirty="0"/>
              <a:t>Probabilities for </a:t>
            </a:r>
            <a:r>
              <a:rPr lang="en-US" dirty="0">
                <a:solidFill>
                  <a:schemeClr val="accent3"/>
                </a:solidFill>
              </a:rPr>
              <a:t>Saturated</a:t>
            </a:r>
            <a:r>
              <a:rPr lang="en-US" dirty="0"/>
              <a:t> Model</a:t>
            </a:r>
          </a:p>
        </p:txBody>
      </p:sp>
      <p:pic>
        <p:nvPicPr>
          <p:cNvPr id="27650" name="Picture 2"/>
          <p:cNvPicPr>
            <a:picLocks noChangeAspect="1" noChangeArrowheads="1"/>
          </p:cNvPicPr>
          <p:nvPr/>
        </p:nvPicPr>
        <p:blipFill>
          <a:blip r:embed="rId4" cstate="print"/>
          <a:srcRect/>
          <a:stretch>
            <a:fillRect/>
          </a:stretch>
        </p:blipFill>
        <p:spPr bwMode="auto">
          <a:xfrm>
            <a:off x="1024128" y="1447800"/>
            <a:ext cx="6996909" cy="5120640"/>
          </a:xfrm>
          <a:prstGeom prst="rect">
            <a:avLst/>
          </a:prstGeom>
          <a:noFill/>
          <a:ln w="9525">
            <a:noFill/>
            <a:miter lim="800000"/>
            <a:headEnd/>
            <a:tailEnd/>
          </a:ln>
          <a:effectLst/>
        </p:spPr>
      </p:pic>
      <p:graphicFrame>
        <p:nvGraphicFramePr>
          <p:cNvPr id="31746" name="Object 2"/>
          <p:cNvGraphicFramePr>
            <a:graphicFrameLocks noChangeAspect="1"/>
          </p:cNvGraphicFramePr>
          <p:nvPr/>
        </p:nvGraphicFramePr>
        <p:xfrm>
          <a:off x="1792288" y="1828800"/>
          <a:ext cx="5103812" cy="796925"/>
        </p:xfrm>
        <a:graphic>
          <a:graphicData uri="http://schemas.openxmlformats.org/presentationml/2006/ole">
            <mc:AlternateContent xmlns:mc="http://schemas.openxmlformats.org/markup-compatibility/2006">
              <mc:Choice xmlns:v="urn:schemas-microsoft-com:vml" Requires="v">
                <p:oleObj spid="_x0000_s31747" name="Equation" r:id="rId5" imgW="2590560" imgH="406080" progId="Equation.3">
                  <p:embed/>
                </p:oleObj>
              </mc:Choice>
              <mc:Fallback>
                <p:oleObj name="Equation" r:id="rId5" imgW="2590560" imgH="40608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2288" y="1828800"/>
                        <a:ext cx="5103812"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Special Feature Slide!</a:t>
            </a:r>
          </a:p>
        </p:txBody>
      </p:sp>
      <p:sp>
        <p:nvSpPr>
          <p:cNvPr id="3" name="Content Placeholder 2"/>
          <p:cNvSpPr>
            <a:spLocks noGrp="1"/>
          </p:cNvSpPr>
          <p:nvPr>
            <p:ph idx="1"/>
          </p:nvPr>
        </p:nvSpPr>
        <p:spPr>
          <a:xfrm>
            <a:off x="457200" y="1447800"/>
            <a:ext cx="8229600" cy="4525963"/>
          </a:xfrm>
        </p:spPr>
        <p:txBody>
          <a:bodyPr/>
          <a:lstStyle/>
          <a:p>
            <a:pPr>
              <a:buNone/>
            </a:pPr>
            <a:r>
              <a:rPr lang="en-US" dirty="0"/>
              <a:t>	</a:t>
            </a:r>
            <a:r>
              <a:rPr lang="en-US" sz="2400" dirty="0"/>
              <a:t>The model on the previous slide can’t actually be estimated because many of the values of the GRE score have 0 admissions and the log of 0 is undefined. But because the model is being fit perfectly, whether we use a </a:t>
            </a:r>
            <a:r>
              <a:rPr lang="en-US" sz="2400" dirty="0" err="1"/>
              <a:t>logit</a:t>
            </a:r>
            <a:r>
              <a:rPr lang="en-US" sz="2400" dirty="0"/>
              <a:t> model or a “difference in probability” model makes no difference for the model predictions. So the saturated model was fit with the following linear probability model:</a:t>
            </a:r>
            <a:endParaRPr lang="en-US" dirty="0"/>
          </a:p>
        </p:txBody>
      </p:sp>
      <p:graphicFrame>
        <p:nvGraphicFramePr>
          <p:cNvPr id="32770" name="Object 2"/>
          <p:cNvGraphicFramePr>
            <a:graphicFrameLocks noChangeAspect="1"/>
          </p:cNvGraphicFramePr>
          <p:nvPr/>
        </p:nvGraphicFramePr>
        <p:xfrm>
          <a:off x="1774825" y="4495800"/>
          <a:ext cx="5776913" cy="1143000"/>
        </p:xfrm>
        <a:graphic>
          <a:graphicData uri="http://schemas.openxmlformats.org/presentationml/2006/ole">
            <mc:AlternateContent xmlns:mc="http://schemas.openxmlformats.org/markup-compatibility/2006">
              <mc:Choice xmlns:v="urn:schemas-microsoft-com:vml" Requires="v">
                <p:oleObj spid="_x0000_s32771" name="Equation" r:id="rId3" imgW="2044440" imgH="406080" progId="Equation.3">
                  <p:embed/>
                </p:oleObj>
              </mc:Choice>
              <mc:Fallback>
                <p:oleObj name="Equation" r:id="rId3" imgW="204444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4495800"/>
                        <a:ext cx="5776913"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143000" y="5650468"/>
            <a:ext cx="6858000" cy="646331"/>
          </a:xfrm>
          <a:prstGeom prst="rect">
            <a:avLst/>
          </a:prstGeom>
          <a:noFill/>
        </p:spPr>
        <p:txBody>
          <a:bodyPr wrap="square" rtlCol="0">
            <a:spAutoFit/>
          </a:bodyPr>
          <a:lstStyle/>
          <a:p>
            <a:pPr algn="ctr"/>
            <a:r>
              <a:rPr lang="en-US" dirty="0"/>
              <a:t>Where </a:t>
            </a:r>
            <a:r>
              <a:rPr lang="en-US" i="1" dirty="0"/>
              <a:t>k</a:t>
            </a:r>
            <a:r>
              <a:rPr lang="en-US" dirty="0"/>
              <a:t> indexes each distinct value of the GRE</a:t>
            </a:r>
          </a:p>
          <a:p>
            <a:pPr algn="ct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Observed and Predicted </a:t>
            </a:r>
            <a:br>
              <a:rPr lang="en-US" dirty="0"/>
            </a:br>
            <a:r>
              <a:rPr lang="en-US" dirty="0"/>
              <a:t>Probabilities for </a:t>
            </a:r>
            <a:r>
              <a:rPr lang="en-US" dirty="0">
                <a:solidFill>
                  <a:schemeClr val="accent6"/>
                </a:solidFill>
              </a:rPr>
              <a:t>Restricted</a:t>
            </a:r>
            <a:r>
              <a:rPr lang="en-US" dirty="0"/>
              <a:t> Model</a:t>
            </a:r>
          </a:p>
        </p:txBody>
      </p:sp>
      <p:pic>
        <p:nvPicPr>
          <p:cNvPr id="28674" name="Picture 2"/>
          <p:cNvPicPr>
            <a:picLocks noChangeAspect="1" noChangeArrowheads="1"/>
          </p:cNvPicPr>
          <p:nvPr/>
        </p:nvPicPr>
        <p:blipFill>
          <a:blip r:embed="rId4" cstate="print"/>
          <a:srcRect/>
          <a:stretch>
            <a:fillRect/>
          </a:stretch>
        </p:blipFill>
        <p:spPr bwMode="auto">
          <a:xfrm>
            <a:off x="1024128" y="1447800"/>
            <a:ext cx="6996909" cy="5120640"/>
          </a:xfrm>
          <a:prstGeom prst="rect">
            <a:avLst/>
          </a:prstGeom>
          <a:noFill/>
          <a:ln w="9525">
            <a:noFill/>
            <a:miter lim="800000"/>
            <a:headEnd/>
            <a:tailEnd/>
          </a:ln>
          <a:effectLst/>
        </p:spPr>
      </p:pic>
      <p:graphicFrame>
        <p:nvGraphicFramePr>
          <p:cNvPr id="33794" name="Object 2"/>
          <p:cNvGraphicFramePr>
            <a:graphicFrameLocks noChangeAspect="1"/>
          </p:cNvGraphicFramePr>
          <p:nvPr/>
        </p:nvGraphicFramePr>
        <p:xfrm>
          <a:off x="1828800" y="1994263"/>
          <a:ext cx="5257800" cy="514515"/>
        </p:xfrm>
        <a:graphic>
          <a:graphicData uri="http://schemas.openxmlformats.org/presentationml/2006/ole">
            <mc:AlternateContent xmlns:mc="http://schemas.openxmlformats.org/markup-compatibility/2006">
              <mc:Choice xmlns:v="urn:schemas-microsoft-com:vml" Requires="v">
                <p:oleObj spid="_x0000_s33795" name="Equation" r:id="rId5" imgW="2197080" imgH="215640" progId="Equation.3">
                  <p:embed/>
                </p:oleObj>
              </mc:Choice>
              <mc:Fallback>
                <p:oleObj name="Equation" r:id="rId5" imgW="2197080" imgH="2156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1994263"/>
                        <a:ext cx="5257800" cy="514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Observed and Predicted </a:t>
            </a:r>
            <a:br>
              <a:rPr lang="en-US" dirty="0"/>
            </a:br>
            <a:r>
              <a:rPr lang="en-US" dirty="0"/>
              <a:t>Probabilities for </a:t>
            </a:r>
            <a:r>
              <a:rPr lang="en-US" dirty="0">
                <a:solidFill>
                  <a:schemeClr val="accent6"/>
                </a:solidFill>
              </a:rPr>
              <a:t>Restricted</a:t>
            </a:r>
            <a:r>
              <a:rPr lang="en-US" dirty="0"/>
              <a:t> Model</a:t>
            </a:r>
          </a:p>
        </p:txBody>
      </p:sp>
      <p:pic>
        <p:nvPicPr>
          <p:cNvPr id="28674" name="Picture 2"/>
          <p:cNvPicPr>
            <a:picLocks noChangeAspect="1" noChangeArrowheads="1"/>
          </p:cNvPicPr>
          <p:nvPr/>
        </p:nvPicPr>
        <p:blipFill>
          <a:blip r:embed="rId3" cstate="print"/>
          <a:srcRect/>
          <a:stretch>
            <a:fillRect/>
          </a:stretch>
        </p:blipFill>
        <p:spPr bwMode="auto">
          <a:xfrm>
            <a:off x="1024128" y="1447800"/>
            <a:ext cx="6996909" cy="5120640"/>
          </a:xfrm>
          <a:prstGeom prst="rect">
            <a:avLst/>
          </a:prstGeom>
          <a:noFill/>
          <a:ln w="9525">
            <a:noFill/>
            <a:miter lim="800000"/>
            <a:headEnd/>
            <a:tailEnd/>
          </a:ln>
          <a:effectLst/>
        </p:spPr>
      </p:pic>
      <p:sp>
        <p:nvSpPr>
          <p:cNvPr id="4" name="TextBox 3"/>
          <p:cNvSpPr txBox="1"/>
          <p:nvPr/>
        </p:nvSpPr>
        <p:spPr>
          <a:xfrm>
            <a:off x="1828800" y="1905000"/>
            <a:ext cx="3962400" cy="1569660"/>
          </a:xfrm>
          <a:prstGeom prst="rect">
            <a:avLst/>
          </a:prstGeom>
          <a:noFill/>
        </p:spPr>
        <p:txBody>
          <a:bodyPr wrap="square" rtlCol="0">
            <a:spAutoFit/>
          </a:bodyPr>
          <a:lstStyle/>
          <a:p>
            <a:pPr algn="ctr"/>
            <a:r>
              <a:rPr lang="en-US" sz="2400" b="1" dirty="0">
                <a:solidFill>
                  <a:schemeClr val="accent2"/>
                </a:solidFill>
              </a:rPr>
              <a:t>Remember</a:t>
            </a:r>
            <a:r>
              <a:rPr lang="en-US" sz="2400" dirty="0">
                <a:solidFill>
                  <a:schemeClr val="accent2"/>
                </a:solidFill>
              </a:rPr>
              <a:t>:</a:t>
            </a:r>
          </a:p>
          <a:p>
            <a:pPr algn="ctr"/>
            <a:r>
              <a:rPr lang="en-US" sz="2400" dirty="0">
                <a:solidFill>
                  <a:schemeClr val="accent2"/>
                </a:solidFill>
              </a:rPr>
              <a:t>this line is only curved because it’s translated from log-odds to probabilities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is “Linear in the </a:t>
            </a:r>
            <a:r>
              <a:rPr lang="en-US" dirty="0" err="1"/>
              <a:t>Logit</a:t>
            </a:r>
            <a:r>
              <a:rPr lang="en-US" dirty="0"/>
              <a:t>”</a:t>
            </a:r>
          </a:p>
        </p:txBody>
      </p:sp>
      <p:pic>
        <p:nvPicPr>
          <p:cNvPr id="26626" name="Picture 2"/>
          <p:cNvPicPr>
            <a:picLocks noChangeAspect="1" noChangeArrowheads="1"/>
          </p:cNvPicPr>
          <p:nvPr/>
        </p:nvPicPr>
        <p:blipFill>
          <a:blip r:embed="rId3" cstate="print"/>
          <a:srcRect/>
          <a:stretch>
            <a:fillRect/>
          </a:stretch>
        </p:blipFill>
        <p:spPr bwMode="auto">
          <a:xfrm>
            <a:off x="1024128" y="1444752"/>
            <a:ext cx="6996909" cy="5120640"/>
          </a:xfrm>
          <a:prstGeom prst="rect">
            <a:avLst/>
          </a:prstGeom>
          <a:noFill/>
          <a:ln w="9525">
            <a:noFill/>
            <a:miter lim="800000"/>
            <a:headEnd/>
            <a:tailEnd/>
          </a:ln>
          <a:effectLst/>
        </p:spPr>
      </p:pic>
      <p:sp>
        <p:nvSpPr>
          <p:cNvPr id="4" name="Rectangle 3"/>
          <p:cNvSpPr/>
          <p:nvPr/>
        </p:nvSpPr>
        <p:spPr>
          <a:xfrm>
            <a:off x="1219200" y="3840480"/>
            <a:ext cx="304800" cy="838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p>
        </p:txBody>
      </p:sp>
      <p:pic>
        <p:nvPicPr>
          <p:cNvPr id="32770" name="Picture 2"/>
          <p:cNvPicPr>
            <a:picLocks noChangeAspect="1" noChangeArrowheads="1"/>
          </p:cNvPicPr>
          <p:nvPr/>
        </p:nvPicPr>
        <p:blipFill>
          <a:blip r:embed="rId2" cstate="print"/>
          <a:srcRect/>
          <a:stretch>
            <a:fillRect/>
          </a:stretch>
        </p:blipFill>
        <p:spPr bwMode="auto">
          <a:xfrm>
            <a:off x="457199" y="1676400"/>
            <a:ext cx="8000035" cy="1981200"/>
          </a:xfrm>
          <a:prstGeom prst="rect">
            <a:avLst/>
          </a:prstGeom>
          <a:noFill/>
          <a:ln w="9525">
            <a:noFill/>
            <a:miter lim="800000"/>
            <a:headEnd/>
            <a:tailEnd/>
          </a:ln>
        </p:spPr>
      </p:pic>
      <p:sp>
        <p:nvSpPr>
          <p:cNvPr id="4" name="TextBox 3"/>
          <p:cNvSpPr txBox="1"/>
          <p:nvPr/>
        </p:nvSpPr>
        <p:spPr>
          <a:xfrm>
            <a:off x="762000" y="3975318"/>
            <a:ext cx="7696200" cy="2677656"/>
          </a:xfrm>
          <a:prstGeom prst="rect">
            <a:avLst/>
          </a:prstGeom>
          <a:noFill/>
        </p:spPr>
        <p:txBody>
          <a:bodyPr wrap="square" rtlCol="0">
            <a:spAutoFit/>
          </a:bodyPr>
          <a:lstStyle/>
          <a:p>
            <a:pPr algn="ctr"/>
            <a:r>
              <a:rPr lang="en-US" sz="2800" dirty="0"/>
              <a:t>Each additional </a:t>
            </a:r>
            <a:r>
              <a:rPr lang="en-US" sz="2800" u="sng" dirty="0"/>
              <a:t>point</a:t>
            </a:r>
            <a:r>
              <a:rPr lang="en-US" sz="2800" dirty="0"/>
              <a:t> on the Quant GRE (e.g., 220</a:t>
            </a:r>
            <a:r>
              <a:rPr lang="en-US" sz="2800" dirty="0">
                <a:sym typeface="Wingdings" pitchFamily="2" charset="2"/>
              </a:rPr>
              <a:t>221)</a:t>
            </a:r>
            <a:r>
              <a:rPr lang="en-US" sz="2800" dirty="0"/>
              <a:t> increases the odds of admission by about [exp(.012)=] 1.01 times; that is, by 1%. </a:t>
            </a:r>
          </a:p>
          <a:p>
            <a:pPr algn="ctr"/>
            <a:endParaRPr lang="en-US" sz="2800" dirty="0"/>
          </a:p>
          <a:p>
            <a:pPr algn="ctr"/>
            <a:r>
              <a:rPr lang="en-US" sz="2800" dirty="0"/>
              <a:t>Each </a:t>
            </a:r>
            <a:r>
              <a:rPr lang="en-US" sz="2800" u="sng" dirty="0"/>
              <a:t>100 additional points</a:t>
            </a:r>
            <a:r>
              <a:rPr lang="en-US" sz="2800" dirty="0"/>
              <a:t> increase </a:t>
            </a:r>
          </a:p>
          <a:p>
            <a:pPr algn="ctr"/>
            <a:r>
              <a:rPr lang="en-US" sz="2800" dirty="0"/>
              <a:t>the odds by [exp(.012*100)=] 3.32 times.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Models</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Kind of Restricted Model</a:t>
            </a:r>
          </a:p>
        </p:txBody>
      </p:sp>
      <p:graphicFrame>
        <p:nvGraphicFramePr>
          <p:cNvPr id="3" name="Table 2"/>
          <p:cNvGraphicFramePr>
            <a:graphicFrameLocks noGrp="1"/>
          </p:cNvGraphicFramePr>
          <p:nvPr/>
        </p:nvGraphicFramePr>
        <p:xfrm>
          <a:off x="609600" y="1676400"/>
          <a:ext cx="8001000" cy="1645920"/>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190500">
                <a:tc>
                  <a:txBody>
                    <a:bodyPr/>
                    <a:lstStyle/>
                    <a:p>
                      <a:endParaRPr lang="en-US" sz="2000" dirty="0">
                        <a:latin typeface="Calibri"/>
                      </a:endParaRPr>
                    </a:p>
                  </a:txBody>
                  <a:tcPr marL="68580" marR="68580" marT="0" marB="0">
                    <a:lnL>
                      <a:noFill/>
                    </a:lnL>
                    <a:lnR>
                      <a:noFill/>
                    </a:lnR>
                    <a:lnT>
                      <a:noFill/>
                    </a:lnT>
                    <a:lnB>
                      <a:noFill/>
                    </a:lnB>
                  </a:tcPr>
                </a:tc>
                <a:tc gridSpan="4">
                  <a:txBody>
                    <a:bodyPr/>
                    <a:lstStyle/>
                    <a:p>
                      <a:pPr algn="ctr">
                        <a:spcAft>
                          <a:spcPts val="0"/>
                        </a:spcAft>
                      </a:pPr>
                      <a:r>
                        <a:rPr lang="en-US" sz="1600" b="1" dirty="0">
                          <a:latin typeface="Courier New"/>
                        </a:rPr>
                        <a:t>Ideological Unity</a:t>
                      </a:r>
                      <a:endParaRPr lang="en-US" sz="2000" b="1" dirty="0">
                        <a:latin typeface="Calibri"/>
                      </a:endParaRPr>
                    </a:p>
                  </a:txBody>
                  <a:tcPr marL="68580" marR="68580" marT="0" marB="0">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endParaRPr lang="en-US" sz="2000">
                        <a:latin typeface="Calibri"/>
                      </a:endParaRPr>
                    </a:p>
                  </a:txBody>
                  <a:tcPr marL="68580" marR="68580" marT="0" marB="0">
                    <a:lnL>
                      <a:noFill/>
                    </a:lnL>
                    <a:lnR>
                      <a:noFill/>
                    </a:lnR>
                    <a:lnT>
                      <a:noFill/>
                    </a:lnT>
                    <a:lnB>
                      <a:noFill/>
                    </a:lnB>
                  </a:tcPr>
                </a:tc>
                <a:tc gridSpan="2">
                  <a:txBody>
                    <a:bodyPr/>
                    <a:lstStyle/>
                    <a:p>
                      <a:pPr algn="ctr">
                        <a:spcAft>
                          <a:spcPts val="0"/>
                        </a:spcAft>
                      </a:pPr>
                      <a:r>
                        <a:rPr lang="en-US" sz="1600">
                          <a:latin typeface="Courier New"/>
                        </a:rPr>
                        <a:t>0</a:t>
                      </a:r>
                      <a:endParaRPr lang="en-US" sz="2000">
                        <a:latin typeface="Calibri"/>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a:spcAft>
                          <a:spcPts val="0"/>
                        </a:spcAft>
                      </a:pPr>
                      <a:r>
                        <a:rPr lang="en-US" sz="1600">
                          <a:latin typeface="Courier New"/>
                        </a:rPr>
                        <a:t>1</a:t>
                      </a:r>
                      <a:endParaRPr lang="en-US" sz="2000">
                        <a:latin typeface="Calibri"/>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190500">
                <a:tc>
                  <a:txBody>
                    <a:bodyPr/>
                    <a:lstStyle/>
                    <a:p>
                      <a:endParaRPr lang="en-US" sz="2000">
                        <a:latin typeface="Calibri"/>
                      </a:endParaRPr>
                    </a:p>
                  </a:txBody>
                  <a:tcPr marL="68580" marR="68580" marT="0" marB="0">
                    <a:lnL>
                      <a:noFill/>
                    </a:lnL>
                    <a:lnR>
                      <a:noFill/>
                    </a:lnR>
                    <a:lnT>
                      <a:noFill/>
                    </a:lnT>
                    <a:lnB>
                      <a:noFill/>
                    </a:lnB>
                  </a:tcPr>
                </a:tc>
                <a:tc gridSpan="2">
                  <a:txBody>
                    <a:bodyPr/>
                    <a:lstStyle/>
                    <a:p>
                      <a:pPr algn="ctr">
                        <a:spcAft>
                          <a:spcPts val="0"/>
                        </a:spcAft>
                      </a:pPr>
                      <a:r>
                        <a:rPr lang="en-US" sz="1600" b="1" dirty="0">
                          <a:latin typeface="Courier New"/>
                        </a:rPr>
                        <a:t>Chores Assigned    </a:t>
                      </a:r>
                      <a:endParaRPr lang="en-US" sz="2000" b="1" dirty="0">
                        <a:latin typeface="Calibri"/>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algn="ctr">
                        <a:spcAft>
                          <a:spcPts val="0"/>
                        </a:spcAft>
                      </a:pPr>
                      <a:r>
                        <a:rPr lang="en-US" sz="1600" b="1" dirty="0">
                          <a:latin typeface="Courier New"/>
                        </a:rPr>
                        <a:t>   Chores Assigned</a:t>
                      </a:r>
                      <a:endParaRPr lang="en-US" sz="2000" b="1" dirty="0">
                        <a:latin typeface="Calibri"/>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0002"/>
                  </a:ext>
                </a:extLst>
              </a:tr>
              <a:tr h="190500">
                <a:tc>
                  <a:txBody>
                    <a:bodyPr/>
                    <a:lstStyle/>
                    <a:p>
                      <a:pPr>
                        <a:spcAft>
                          <a:spcPts val="0"/>
                        </a:spcAft>
                      </a:pPr>
                      <a:r>
                        <a:rPr lang="en-US" sz="1600" b="1" dirty="0">
                          <a:latin typeface="Courier New"/>
                        </a:rPr>
                        <a:t>We-Feeling</a:t>
                      </a:r>
                      <a:endParaRPr lang="en-US" sz="2000" b="1" dirty="0">
                        <a:latin typeface="Calibri"/>
                      </a:endParaRPr>
                    </a:p>
                  </a:txBody>
                  <a:tcPr marL="68580" marR="68580" marT="0" marB="0">
                    <a:lnL>
                      <a:noFill/>
                    </a:lnL>
                    <a:lnR>
                      <a:noFill/>
                    </a:lnR>
                    <a:lnT>
                      <a:noFill/>
                    </a:lnT>
                    <a:lnB>
                      <a:noFill/>
                    </a:lnB>
                  </a:tcPr>
                </a:tc>
                <a:tc>
                  <a:txBody>
                    <a:bodyPr/>
                    <a:lstStyle/>
                    <a:p>
                      <a:pPr algn="ctr">
                        <a:spcAft>
                          <a:spcPts val="0"/>
                        </a:spcAft>
                      </a:pPr>
                      <a:r>
                        <a:rPr lang="en-US" sz="1600" dirty="0">
                          <a:latin typeface="Courier New"/>
                        </a:rPr>
                        <a:t>0</a:t>
                      </a:r>
                      <a:endParaRPr lang="en-US" sz="2000" dirty="0">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Courier New"/>
                        </a:rPr>
                        <a:t>1</a:t>
                      </a:r>
                      <a:endParaRPr lang="en-US" sz="2000">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Courier New"/>
                        </a:rPr>
                        <a:t>   0</a:t>
                      </a:r>
                      <a:endParaRPr lang="en-US" sz="2000">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600">
                          <a:latin typeface="Courier New"/>
                        </a:rPr>
                        <a:t>1</a:t>
                      </a:r>
                      <a:endParaRPr lang="en-US" sz="2000">
                        <a:latin typeface="Calibri"/>
                      </a:endParaRPr>
                    </a:p>
                  </a:txBody>
                  <a:tcPr marL="68580" marR="68580" marT="0" marB="0">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0500">
                <a:tc>
                  <a:txBody>
                    <a:bodyPr/>
                    <a:lstStyle/>
                    <a:p>
                      <a:pPr algn="ctr">
                        <a:spcAft>
                          <a:spcPts val="0"/>
                        </a:spcAft>
                      </a:pPr>
                      <a:r>
                        <a:rPr lang="en-US" sz="1600">
                          <a:latin typeface="Courier New"/>
                        </a:rPr>
                        <a:t>0</a:t>
                      </a:r>
                      <a:endParaRPr lang="en-US" sz="2000">
                        <a:latin typeface="Calibri"/>
                      </a:endParaRPr>
                    </a:p>
                  </a:txBody>
                  <a:tcPr marL="68580" marR="68580" marT="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a:latin typeface="Courier New"/>
                        </a:rPr>
                        <a:t>16</a:t>
                      </a:r>
                      <a:endParaRPr lang="en-US" sz="2000">
                        <a:latin typeface="Calibri"/>
                      </a:endParaRPr>
                    </a:p>
                  </a:txBody>
                  <a:tcPr marL="68580" marR="6858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a:latin typeface="Courier New"/>
                        </a:rPr>
                        <a:t>6</a:t>
                      </a:r>
                      <a:endParaRPr lang="en-US" sz="2000">
                        <a:latin typeface="Calibri"/>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dirty="0">
                          <a:latin typeface="Courier New"/>
                        </a:rPr>
                        <a:t>   6</a:t>
                      </a:r>
                      <a:endParaRPr lang="en-US" sz="2000" dirty="0">
                        <a:latin typeface="Calibri"/>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600">
                          <a:latin typeface="Courier New"/>
                        </a:rPr>
                        <a:t>2</a:t>
                      </a:r>
                      <a:endParaRPr lang="en-US" sz="2000">
                        <a:latin typeface="Calibri"/>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4"/>
                  </a:ext>
                </a:extLst>
              </a:tr>
              <a:tr h="190500">
                <a:tc>
                  <a:txBody>
                    <a:bodyPr/>
                    <a:lstStyle/>
                    <a:p>
                      <a:pPr algn="ctr">
                        <a:spcAft>
                          <a:spcPts val="0"/>
                        </a:spcAft>
                      </a:pPr>
                      <a:r>
                        <a:rPr lang="en-US" sz="1600">
                          <a:latin typeface="Courier New"/>
                        </a:rPr>
                        <a:t>1</a:t>
                      </a:r>
                      <a:endParaRPr lang="en-US" sz="2000">
                        <a:latin typeface="Calibri"/>
                      </a:endParaRPr>
                    </a:p>
                  </a:txBody>
                  <a:tcPr marL="68580" marR="68580" marT="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600">
                          <a:latin typeface="Courier New"/>
                        </a:rPr>
                        <a:t>6</a:t>
                      </a:r>
                      <a:endParaRPr lang="en-US" sz="2000">
                        <a:latin typeface="Calibri"/>
                      </a:endParaRPr>
                    </a:p>
                  </a:txBody>
                  <a:tcPr marL="68580" marR="68580" marT="0"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600">
                          <a:latin typeface="Courier New"/>
                        </a:rPr>
                        <a:t>4</a:t>
                      </a:r>
                      <a:endParaRPr lang="en-US" sz="2000">
                        <a:latin typeface="Calibri"/>
                      </a:endParaRPr>
                    </a:p>
                  </a:txBody>
                  <a:tcPr marL="68580" marR="68580" marT="0" marB="0" anchor="ctr">
                    <a:lnL>
                      <a:noFill/>
                    </a:lnL>
                    <a:lnR>
                      <a:noFill/>
                    </a:lnR>
                    <a:lnT>
                      <a:noFill/>
                    </a:lnT>
                    <a:lnB>
                      <a:noFill/>
                    </a:lnB>
                  </a:tcPr>
                </a:tc>
                <a:tc>
                  <a:txBody>
                    <a:bodyPr/>
                    <a:lstStyle/>
                    <a:p>
                      <a:pPr algn="ctr">
                        <a:spcAft>
                          <a:spcPts val="0"/>
                        </a:spcAft>
                      </a:pPr>
                      <a:r>
                        <a:rPr lang="en-US" sz="1600" dirty="0">
                          <a:latin typeface="Courier New"/>
                        </a:rPr>
                        <a:t>   6</a:t>
                      </a:r>
                      <a:endParaRPr lang="en-US" sz="2000" dirty="0">
                        <a:latin typeface="Calibri"/>
                      </a:endParaRPr>
                    </a:p>
                  </a:txBody>
                  <a:tcPr marL="68580" marR="68580" marT="0" marB="0" anchor="ctr">
                    <a:lnL>
                      <a:noFill/>
                    </a:lnL>
                    <a:lnR>
                      <a:noFill/>
                    </a:lnR>
                    <a:lnT>
                      <a:noFill/>
                    </a:lnT>
                    <a:lnB>
                      <a:noFill/>
                    </a:lnB>
                  </a:tcPr>
                </a:tc>
                <a:tc>
                  <a:txBody>
                    <a:bodyPr/>
                    <a:lstStyle/>
                    <a:p>
                      <a:pPr algn="ctr">
                        <a:spcAft>
                          <a:spcPts val="0"/>
                        </a:spcAft>
                      </a:pPr>
                      <a:r>
                        <a:rPr lang="en-US" sz="1600" dirty="0">
                          <a:latin typeface="Courier New"/>
                        </a:rPr>
                        <a:t>14</a:t>
                      </a:r>
                      <a:endParaRPr lang="en-US" sz="2000" dirty="0">
                        <a:latin typeface="Calibri"/>
                      </a:endParaRPr>
                    </a:p>
                  </a:txBody>
                  <a:tcPr marL="68580" marR="68580" marT="0" marB="0" anchor="ctr">
                    <a:lnL>
                      <a:noFill/>
                    </a:lnL>
                    <a:lnR>
                      <a:noFill/>
                    </a:lnR>
                    <a:lnT>
                      <a:noFill/>
                    </a:lnT>
                    <a:lnB>
                      <a:noFill/>
                    </a:lnB>
                  </a:tcPr>
                </a:tc>
                <a:extLst>
                  <a:ext uri="{0D108BD9-81ED-4DB2-BD59-A6C34878D82A}">
                    <a16:rowId xmlns:a16="http://schemas.microsoft.com/office/drawing/2014/main" val="10005"/>
                  </a:ext>
                </a:extLst>
              </a:tr>
            </a:tbl>
          </a:graphicData>
        </a:graphic>
      </p:graphicFrame>
      <p:graphicFrame>
        <p:nvGraphicFramePr>
          <p:cNvPr id="4" name="Object 3"/>
          <p:cNvGraphicFramePr>
            <a:graphicFrameLocks noChangeAspect="1"/>
          </p:cNvGraphicFramePr>
          <p:nvPr/>
        </p:nvGraphicFramePr>
        <p:xfrm>
          <a:off x="939800" y="3886200"/>
          <a:ext cx="7594600" cy="457200"/>
        </p:xfrm>
        <a:graphic>
          <a:graphicData uri="http://schemas.openxmlformats.org/presentationml/2006/ole">
            <mc:AlternateContent xmlns:mc="http://schemas.openxmlformats.org/markup-compatibility/2006">
              <mc:Choice xmlns:v="urn:schemas-microsoft-com:vml" Requires="v">
                <p:oleObj spid="_x0000_s65539" name="Equation" r:id="rId4" imgW="3797280" imgH="228600" progId="Equation.3">
                  <p:embed/>
                </p:oleObj>
              </mc:Choice>
              <mc:Fallback>
                <p:oleObj name="Equation" r:id="rId4" imgW="3797280" imgH="2286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800" y="3886200"/>
                        <a:ext cx="7594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8" name="Object 2"/>
          <p:cNvGraphicFramePr>
            <a:graphicFrameLocks noChangeAspect="1"/>
          </p:cNvGraphicFramePr>
          <p:nvPr>
            <p:extLst>
              <p:ext uri="{D42A27DB-BD31-4B8C-83A1-F6EECF244321}">
                <p14:modId xmlns:p14="http://schemas.microsoft.com/office/powerpoint/2010/main" val="3466912678"/>
              </p:ext>
            </p:extLst>
          </p:nvPr>
        </p:nvGraphicFramePr>
        <p:xfrm>
          <a:off x="901700" y="4876800"/>
          <a:ext cx="5283200" cy="431800"/>
        </p:xfrm>
        <a:graphic>
          <a:graphicData uri="http://schemas.openxmlformats.org/presentationml/2006/ole">
            <mc:AlternateContent xmlns:mc="http://schemas.openxmlformats.org/markup-compatibility/2006">
              <mc:Choice xmlns:v="urn:schemas-microsoft-com:vml" Requires="v">
                <p:oleObj spid="_x0000_s65540" name="Equation" r:id="rId6" imgW="2641320" imgH="215640" progId="Equation.3">
                  <p:embed/>
                </p:oleObj>
              </mc:Choice>
              <mc:Fallback>
                <p:oleObj name="Equation" r:id="rId6" imgW="2641320" imgH="21564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1700" y="4876800"/>
                        <a:ext cx="5283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895600" y="3505200"/>
            <a:ext cx="3505200" cy="461665"/>
          </a:xfrm>
          <a:prstGeom prst="rect">
            <a:avLst/>
          </a:prstGeom>
          <a:noFill/>
        </p:spPr>
        <p:txBody>
          <a:bodyPr wrap="square" rtlCol="0">
            <a:spAutoFit/>
          </a:bodyPr>
          <a:lstStyle/>
          <a:p>
            <a:pPr algn="ctr"/>
            <a:r>
              <a:rPr lang="en-US" sz="2400" dirty="0">
                <a:solidFill>
                  <a:schemeClr val="accent3">
                    <a:lumMod val="75000"/>
                  </a:schemeClr>
                </a:solidFill>
              </a:rPr>
              <a:t>Saturated Model</a:t>
            </a:r>
          </a:p>
        </p:txBody>
      </p:sp>
      <p:sp>
        <p:nvSpPr>
          <p:cNvPr id="7" name="TextBox 6"/>
          <p:cNvSpPr txBox="1"/>
          <p:nvPr/>
        </p:nvSpPr>
        <p:spPr>
          <a:xfrm>
            <a:off x="2895600" y="4419600"/>
            <a:ext cx="3505200" cy="461665"/>
          </a:xfrm>
          <a:prstGeom prst="rect">
            <a:avLst/>
          </a:prstGeom>
          <a:noFill/>
        </p:spPr>
        <p:txBody>
          <a:bodyPr wrap="square" rtlCol="0">
            <a:spAutoFit/>
          </a:bodyPr>
          <a:lstStyle/>
          <a:p>
            <a:pPr algn="ctr"/>
            <a:r>
              <a:rPr lang="en-US" sz="2400" dirty="0">
                <a:solidFill>
                  <a:schemeClr val="accent6">
                    <a:lumMod val="75000"/>
                  </a:schemeClr>
                </a:solidFill>
              </a:rPr>
              <a:t>Restricted Model</a:t>
            </a:r>
          </a:p>
        </p:txBody>
      </p:sp>
      <p:sp>
        <p:nvSpPr>
          <p:cNvPr id="8" name="TextBox 7"/>
          <p:cNvSpPr txBox="1"/>
          <p:nvPr/>
        </p:nvSpPr>
        <p:spPr>
          <a:xfrm>
            <a:off x="457200" y="5646003"/>
            <a:ext cx="8458200" cy="830997"/>
          </a:xfrm>
          <a:prstGeom prst="rect">
            <a:avLst/>
          </a:prstGeom>
          <a:noFill/>
        </p:spPr>
        <p:txBody>
          <a:bodyPr wrap="square" rtlCol="0">
            <a:spAutoFit/>
          </a:bodyPr>
          <a:lstStyle/>
          <a:p>
            <a:pPr algn="ctr"/>
            <a:r>
              <a:rPr lang="en-US" sz="2400" dirty="0">
                <a:solidFill>
                  <a:schemeClr val="accent2"/>
                </a:solidFill>
              </a:rPr>
              <a:t>The restriction is that we assume that the effects of unity and chores are constant regardless of the value of the other predictor.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Visualizing Restricted Model Fit</a:t>
            </a:r>
          </a:p>
        </p:txBody>
      </p:sp>
      <p:pic>
        <p:nvPicPr>
          <p:cNvPr id="71682" name="Picture 2"/>
          <p:cNvPicPr>
            <a:picLocks noChangeAspect="1" noChangeArrowheads="1"/>
          </p:cNvPicPr>
          <p:nvPr/>
        </p:nvPicPr>
        <p:blipFill>
          <a:blip r:embed="rId3" cstate="print"/>
          <a:srcRect/>
          <a:stretch>
            <a:fillRect/>
          </a:stretch>
        </p:blipFill>
        <p:spPr bwMode="auto">
          <a:xfrm>
            <a:off x="1024128" y="1444752"/>
            <a:ext cx="6996909" cy="512064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so far?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Back to the First Example:</a:t>
            </a:r>
            <a:br>
              <a:rPr lang="en-US" dirty="0"/>
            </a:br>
            <a:r>
              <a:rPr lang="en-US" dirty="0"/>
              <a:t>Is This Good </a:t>
            </a:r>
            <a:r>
              <a:rPr lang="en-US" i="1" dirty="0"/>
              <a:t>Enough</a:t>
            </a:r>
            <a:r>
              <a:rPr lang="en-US" dirty="0"/>
              <a:t>?</a:t>
            </a:r>
          </a:p>
        </p:txBody>
      </p:sp>
      <p:pic>
        <p:nvPicPr>
          <p:cNvPr id="28674" name="Picture 2"/>
          <p:cNvPicPr>
            <a:picLocks noChangeAspect="1" noChangeArrowheads="1"/>
          </p:cNvPicPr>
          <p:nvPr/>
        </p:nvPicPr>
        <p:blipFill>
          <a:blip r:embed="rId3" cstate="print"/>
          <a:srcRect/>
          <a:stretch>
            <a:fillRect/>
          </a:stretch>
        </p:blipFill>
        <p:spPr bwMode="auto">
          <a:xfrm>
            <a:off x="1024128" y="1447800"/>
            <a:ext cx="6996909" cy="512064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“Good Enough”</a:t>
            </a:r>
          </a:p>
        </p:txBody>
      </p:sp>
      <p:sp>
        <p:nvSpPr>
          <p:cNvPr id="5" name="Content Placeholder 4"/>
          <p:cNvSpPr>
            <a:spLocks noGrp="1"/>
          </p:cNvSpPr>
          <p:nvPr>
            <p:ph sz="half" idx="2"/>
          </p:nvPr>
        </p:nvSpPr>
        <p:spPr>
          <a:xfrm>
            <a:off x="4648200" y="3581400"/>
            <a:ext cx="4038600" cy="2544763"/>
          </a:xfrm>
        </p:spPr>
        <p:txBody>
          <a:bodyPr/>
          <a:lstStyle/>
          <a:p>
            <a:pPr marL="0" indent="0">
              <a:spcBef>
                <a:spcPts val="0"/>
              </a:spcBef>
              <a:buNone/>
            </a:pPr>
            <a:r>
              <a:rPr lang="en-US" dirty="0"/>
              <a:t>The saturated model is </a:t>
            </a:r>
            <a:r>
              <a:rPr lang="en-US" i="1" dirty="0"/>
              <a:t>much</a:t>
            </a:r>
            <a:r>
              <a:rPr lang="en-US" dirty="0"/>
              <a:t> more likely to have produced the data, but also </a:t>
            </a:r>
            <a:r>
              <a:rPr lang="en-US" i="1" dirty="0"/>
              <a:t>much</a:t>
            </a:r>
            <a:r>
              <a:rPr lang="en-US" dirty="0"/>
              <a:t> more complex</a:t>
            </a:r>
          </a:p>
        </p:txBody>
      </p:sp>
      <p:graphicFrame>
        <p:nvGraphicFramePr>
          <p:cNvPr id="3" name="Content Placeholder 3"/>
          <p:cNvGraphicFramePr>
            <a:graphicFrameLocks/>
          </p:cNvGraphicFramePr>
          <p:nvPr/>
        </p:nvGraphicFramePr>
        <p:xfrm>
          <a:off x="228600" y="1600200"/>
          <a:ext cx="4038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7" name="Object 6"/>
          <p:cNvGraphicFramePr>
            <a:graphicFrameLocks noChangeAspect="1"/>
          </p:cNvGraphicFramePr>
          <p:nvPr/>
        </p:nvGraphicFramePr>
        <p:xfrm>
          <a:off x="4491318" y="1905000"/>
          <a:ext cx="4424082" cy="1066800"/>
        </p:xfrm>
        <a:graphic>
          <a:graphicData uri="http://schemas.openxmlformats.org/presentationml/2006/ole">
            <mc:AlternateContent xmlns:mc="http://schemas.openxmlformats.org/markup-compatibility/2006">
              <mc:Choice xmlns:v="urn:schemas-microsoft-com:vml" Requires="v">
                <p:oleObj spid="_x0000_s27652" name="Equation" r:id="rId9" imgW="1790640" imgH="431640" progId="Equation.3">
                  <p:embed/>
                </p:oleObj>
              </mc:Choice>
              <mc:Fallback>
                <p:oleObj name="Equation" r:id="rId9" imgW="1790640" imgH="43164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1318" y="1905000"/>
                        <a:ext cx="442408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Note: </a:t>
            </a:r>
            <a:br>
              <a:rPr lang="en-US" dirty="0"/>
            </a:br>
            <a:r>
              <a:rPr lang="en-US" dirty="0"/>
              <a:t>Problems with Saturated Models</a:t>
            </a:r>
          </a:p>
        </p:txBody>
      </p:sp>
      <p:pic>
        <p:nvPicPr>
          <p:cNvPr id="4" name="Picture 2"/>
          <p:cNvPicPr>
            <a:picLocks noChangeAspect="1" noChangeArrowheads="1"/>
          </p:cNvPicPr>
          <p:nvPr/>
        </p:nvPicPr>
        <p:blipFill>
          <a:blip r:embed="rId2" cstate="print"/>
          <a:srcRect/>
          <a:stretch>
            <a:fillRect/>
          </a:stretch>
        </p:blipFill>
        <p:spPr bwMode="auto">
          <a:xfrm>
            <a:off x="1024128" y="1447800"/>
            <a:ext cx="6996909" cy="5120640"/>
          </a:xfrm>
          <a:prstGeom prst="rect">
            <a:avLst/>
          </a:prstGeom>
          <a:noFill/>
          <a:ln w="9525">
            <a:noFill/>
            <a:miter lim="800000"/>
            <a:headEnd/>
            <a:tailEnd/>
          </a:ln>
          <a:effectLst/>
        </p:spPr>
      </p:pic>
      <p:sp>
        <p:nvSpPr>
          <p:cNvPr id="5" name="Oval 4"/>
          <p:cNvSpPr/>
          <p:nvPr/>
        </p:nvSpPr>
        <p:spPr>
          <a:xfrm>
            <a:off x="5105400" y="3505200"/>
            <a:ext cx="457200" cy="45720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315200" y="5486400"/>
            <a:ext cx="457200" cy="45720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752600" y="1752600"/>
            <a:ext cx="4953000" cy="1446550"/>
          </a:xfrm>
          <a:prstGeom prst="rect">
            <a:avLst/>
          </a:prstGeom>
          <a:noFill/>
        </p:spPr>
        <p:txBody>
          <a:bodyPr wrap="square" rtlCol="0">
            <a:spAutoFit/>
          </a:bodyPr>
          <a:lstStyle/>
          <a:p>
            <a:pPr algn="ctr"/>
            <a:r>
              <a:rPr lang="en-US" sz="2200" dirty="0">
                <a:solidFill>
                  <a:schemeClr val="accent3">
                    <a:lumMod val="50000"/>
                  </a:schemeClr>
                </a:solidFill>
              </a:rPr>
              <a:t>Are either of these specific predictions likely to hold for future samples? Saturated models are generally </a:t>
            </a:r>
            <a:r>
              <a:rPr lang="en-US" sz="2200" i="1" dirty="0">
                <a:solidFill>
                  <a:schemeClr val="accent3">
                    <a:lumMod val="50000"/>
                  </a:schemeClr>
                </a:solidFill>
              </a:rPr>
              <a:t>too</a:t>
            </a:r>
            <a:r>
              <a:rPr lang="en-US" sz="2200" dirty="0">
                <a:solidFill>
                  <a:schemeClr val="accent3">
                    <a:lumMod val="50000"/>
                  </a:schemeClr>
                </a:solidFill>
              </a:rPr>
              <a:t> specific for generalizablity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Key Concepts</a:t>
            </a:r>
          </a:p>
        </p:txBody>
      </p:sp>
      <p:sp>
        <p:nvSpPr>
          <p:cNvPr id="6" name="Content Placeholder 5"/>
          <p:cNvSpPr>
            <a:spLocks noGrp="1"/>
          </p:cNvSpPr>
          <p:nvPr>
            <p:ph idx="1"/>
          </p:nvPr>
        </p:nvSpPr>
        <p:spPr/>
        <p:txBody>
          <a:bodyPr/>
          <a:lstStyle/>
          <a:p>
            <a:pPr>
              <a:buNone/>
            </a:pPr>
            <a:r>
              <a:rPr lang="en-US" dirty="0"/>
              <a:t>	</a:t>
            </a:r>
            <a:r>
              <a:rPr lang="en-US" u="sng" dirty="0"/>
              <a:t>Measuring accuracy</a:t>
            </a:r>
          </a:p>
          <a:p>
            <a:pPr lvl="1">
              <a:buNone/>
            </a:pPr>
            <a:r>
              <a:rPr lang="en-US" dirty="0"/>
              <a:t>	</a:t>
            </a:r>
            <a:r>
              <a:rPr lang="en-US" b="1" dirty="0"/>
              <a:t>Deviance </a:t>
            </a:r>
            <a:r>
              <a:rPr lang="en-US" dirty="0">
                <a:latin typeface="Cambria Math" pitchFamily="18" charset="0"/>
                <a:ea typeface="Cambria Math" pitchFamily="18" charset="0"/>
              </a:rPr>
              <a:t>(D)</a:t>
            </a:r>
          </a:p>
          <a:p>
            <a:pPr lvl="2">
              <a:buFont typeface="Wingdings" pitchFamily="2" charset="2"/>
              <a:buChar char="Ø"/>
            </a:pPr>
            <a:r>
              <a:rPr lang="en-US" dirty="0"/>
              <a:t> </a:t>
            </a:r>
            <a:r>
              <a:rPr lang="en-US" dirty="0">
                <a:latin typeface="Cambria Math" pitchFamily="18" charset="0"/>
                <a:ea typeface="Cambria Math" pitchFamily="18" charset="0"/>
              </a:rPr>
              <a:t>−2 × log(likelihood) </a:t>
            </a:r>
            <a:r>
              <a:rPr lang="en-US" dirty="0"/>
              <a:t>for the model</a:t>
            </a:r>
          </a:p>
          <a:p>
            <a:pPr lvl="2">
              <a:buFont typeface="Wingdings" pitchFamily="2" charset="2"/>
              <a:buChar char="Ø"/>
            </a:pPr>
            <a:r>
              <a:rPr lang="en-US" dirty="0"/>
              <a:t> How much does this model deviate from perfection?</a:t>
            </a:r>
            <a:endParaRPr lang="en-US" sz="2800" dirty="0"/>
          </a:p>
          <a:p>
            <a:endParaRPr lang="en-US" sz="2000" dirty="0"/>
          </a:p>
          <a:p>
            <a:pPr>
              <a:buNone/>
            </a:pPr>
            <a:r>
              <a:rPr lang="en-US" dirty="0"/>
              <a:t>	</a:t>
            </a:r>
            <a:r>
              <a:rPr lang="en-US" u="sng" dirty="0"/>
              <a:t>Measuring complexity</a:t>
            </a:r>
          </a:p>
          <a:p>
            <a:pPr lvl="1">
              <a:buNone/>
            </a:pPr>
            <a:r>
              <a:rPr lang="en-US" dirty="0"/>
              <a:t>	</a:t>
            </a:r>
            <a:r>
              <a:rPr lang="en-US" b="1" dirty="0"/>
              <a:t>Degrees of freedom </a:t>
            </a:r>
            <a:r>
              <a:rPr lang="en-US" dirty="0">
                <a:latin typeface="Cambria Math" pitchFamily="18" charset="0"/>
                <a:ea typeface="Cambria Math" pitchFamily="18" charset="0"/>
              </a:rPr>
              <a:t>(</a:t>
            </a:r>
            <a:r>
              <a:rPr lang="en-US" i="1" dirty="0">
                <a:latin typeface="Cambria Math" pitchFamily="18" charset="0"/>
                <a:ea typeface="Cambria Math" pitchFamily="18" charset="0"/>
              </a:rPr>
              <a:t>p</a:t>
            </a:r>
            <a:r>
              <a:rPr lang="en-US" dirty="0">
                <a:latin typeface="Cambria Math" pitchFamily="18" charset="0"/>
                <a:ea typeface="Cambria Math" pitchFamily="18" charset="0"/>
              </a:rPr>
              <a:t> </a:t>
            </a:r>
            <a:r>
              <a:rPr lang="en-US" dirty="0">
                <a:ea typeface="Cambria Math" pitchFamily="18" charset="0"/>
              </a:rPr>
              <a:t>[Lindsey];</a:t>
            </a:r>
            <a:r>
              <a:rPr lang="en-US" dirty="0">
                <a:latin typeface="Cambria Math" pitchFamily="18" charset="0"/>
                <a:ea typeface="Cambria Math" pitchFamily="18" charset="0"/>
              </a:rPr>
              <a:t> </a:t>
            </a:r>
            <a:r>
              <a:rPr lang="en-US" i="1" dirty="0">
                <a:latin typeface="Cambria Math" pitchFamily="18" charset="0"/>
                <a:ea typeface="Cambria Math" pitchFamily="18" charset="0"/>
              </a:rPr>
              <a:t>k</a:t>
            </a:r>
            <a:r>
              <a:rPr lang="en-US" dirty="0">
                <a:latin typeface="Cambria Math" pitchFamily="18" charset="0"/>
                <a:ea typeface="Cambria Math" pitchFamily="18" charset="0"/>
              </a:rPr>
              <a:t> </a:t>
            </a:r>
            <a:r>
              <a:rPr lang="en-US" dirty="0">
                <a:ea typeface="Cambria Math" pitchFamily="18" charset="0"/>
              </a:rPr>
              <a:t>[</a:t>
            </a:r>
            <a:r>
              <a:rPr lang="en-US" dirty="0" err="1">
                <a:ea typeface="Cambria Math" pitchFamily="18" charset="0"/>
              </a:rPr>
              <a:t>Stata</a:t>
            </a:r>
            <a:r>
              <a:rPr lang="en-US" dirty="0">
                <a:ea typeface="Cambria Math" pitchFamily="18" charset="0"/>
              </a:rPr>
              <a:t>]</a:t>
            </a:r>
            <a:r>
              <a:rPr lang="en-US" dirty="0">
                <a:latin typeface="Cambria Math" pitchFamily="18" charset="0"/>
                <a:ea typeface="Cambria Math" pitchFamily="18" charset="0"/>
              </a:rPr>
              <a:t>)</a:t>
            </a:r>
          </a:p>
          <a:p>
            <a:pPr lvl="2">
              <a:buFont typeface="Wingdings" pitchFamily="2" charset="2"/>
              <a:buChar char="Ø"/>
            </a:pPr>
            <a:r>
              <a:rPr lang="en-US" dirty="0">
                <a:ea typeface="Cambria Math" pitchFamily="18" charset="0"/>
              </a:rPr>
              <a:t> the number of parameters in the model, including alpha(s)</a:t>
            </a:r>
          </a:p>
          <a:p>
            <a:pPr lvl="1"/>
            <a:endParaRPr lang="en-US" dirty="0">
              <a:latin typeface="Cambria Math" pitchFamily="18" charset="0"/>
              <a:ea typeface="Cambria Math"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Models</a:t>
            </a:r>
          </a:p>
        </p:txBody>
      </p:sp>
      <p:sp>
        <p:nvSpPr>
          <p:cNvPr id="5" name="Content Placeholder 4"/>
          <p:cNvSpPr>
            <a:spLocks noGrp="1"/>
          </p:cNvSpPr>
          <p:nvPr>
            <p:ph idx="1"/>
          </p:nvPr>
        </p:nvSpPr>
        <p:spPr>
          <a:xfrm>
            <a:off x="457200" y="1600201"/>
            <a:ext cx="8229600" cy="2590799"/>
          </a:xfrm>
        </p:spPr>
        <p:txBody>
          <a:bodyPr>
            <a:normAutofit lnSpcReduction="10000"/>
          </a:bodyPr>
          <a:lstStyle/>
          <a:p>
            <a:pPr>
              <a:buNone/>
            </a:pPr>
            <a:r>
              <a:rPr lang="en-US" dirty="0"/>
              <a:t>	</a:t>
            </a:r>
            <a:r>
              <a:rPr lang="en-US" b="1" dirty="0"/>
              <a:t>Akaike’s Information Criterion (AIC)</a:t>
            </a:r>
          </a:p>
          <a:p>
            <a:pPr lvl="1">
              <a:buNone/>
            </a:pPr>
            <a:r>
              <a:rPr lang="en-US" dirty="0">
                <a:latin typeface="Cambria Math" pitchFamily="18" charset="0"/>
                <a:ea typeface="Cambria Math" pitchFamily="18" charset="0"/>
              </a:rPr>
              <a:t>	AIC = </a:t>
            </a:r>
            <a:r>
              <a:rPr lang="en-US" i="1" dirty="0">
                <a:latin typeface="Cambria Math" pitchFamily="18" charset="0"/>
                <a:ea typeface="Cambria Math" pitchFamily="18" charset="0"/>
              </a:rPr>
              <a:t>D</a:t>
            </a:r>
            <a:r>
              <a:rPr lang="en-US" dirty="0">
                <a:latin typeface="Cambria Math" pitchFamily="18" charset="0"/>
                <a:ea typeface="Cambria Math" pitchFamily="18" charset="0"/>
              </a:rPr>
              <a:t> + 2</a:t>
            </a:r>
            <a:r>
              <a:rPr lang="en-US" i="1" dirty="0">
                <a:latin typeface="Cambria Math" pitchFamily="18" charset="0"/>
                <a:ea typeface="Cambria Math" pitchFamily="18" charset="0"/>
              </a:rPr>
              <a:t>p</a:t>
            </a:r>
          </a:p>
          <a:p>
            <a:pPr lvl="1">
              <a:buNone/>
            </a:pPr>
            <a:r>
              <a:rPr lang="en-US" dirty="0"/>
              <a:t>	Lower values are better</a:t>
            </a:r>
          </a:p>
          <a:p>
            <a:pPr>
              <a:buNone/>
            </a:pPr>
            <a:r>
              <a:rPr lang="en-US" dirty="0"/>
              <a:t>	</a:t>
            </a:r>
          </a:p>
          <a:p>
            <a:pPr>
              <a:buNone/>
            </a:pPr>
            <a:r>
              <a:rPr lang="en-US" b="1" dirty="0"/>
              <a:t>	What are the AIC values for these models?</a:t>
            </a:r>
          </a:p>
        </p:txBody>
      </p:sp>
      <p:graphicFrame>
        <p:nvGraphicFramePr>
          <p:cNvPr id="29700" name="Object 4"/>
          <p:cNvGraphicFramePr>
            <a:graphicFrameLocks noChangeAspect="1"/>
          </p:cNvGraphicFramePr>
          <p:nvPr/>
        </p:nvGraphicFramePr>
        <p:xfrm>
          <a:off x="609600" y="4444425"/>
          <a:ext cx="5805488" cy="1631950"/>
        </p:xfrm>
        <a:graphic>
          <a:graphicData uri="http://schemas.openxmlformats.org/presentationml/2006/ole">
            <mc:AlternateContent xmlns:mc="http://schemas.openxmlformats.org/markup-compatibility/2006">
              <mc:Choice xmlns:v="urn:schemas-microsoft-com:vml" Requires="v">
                <p:oleObj spid="_x0000_s29701" name="Equation" r:id="rId3" imgW="2349360" imgH="660240" progId="Equation.3">
                  <p:embed/>
                </p:oleObj>
              </mc:Choice>
              <mc:Fallback>
                <p:oleObj name="Equation" r:id="rId3" imgW="2349360" imgH="6602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444425"/>
                        <a:ext cx="5805488" cy="163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6781800" y="4368225"/>
            <a:ext cx="1524000" cy="584775"/>
          </a:xfrm>
          <a:prstGeom prst="rect">
            <a:avLst/>
          </a:prstGeom>
          <a:noFill/>
        </p:spPr>
        <p:txBody>
          <a:bodyPr wrap="square" rtlCol="0">
            <a:spAutoFit/>
          </a:bodyPr>
          <a:lstStyle/>
          <a:p>
            <a:pPr algn="ctr"/>
            <a:r>
              <a:rPr lang="en-US" sz="3200" dirty="0">
                <a:solidFill>
                  <a:schemeClr val="accent3">
                    <a:lumMod val="75000"/>
                  </a:schemeClr>
                </a:solidFill>
                <a:latin typeface="Cambria Math" pitchFamily="18" charset="0"/>
                <a:ea typeface="Cambria Math" pitchFamily="18" charset="0"/>
              </a:rPr>
              <a:t>224.7</a:t>
            </a:r>
          </a:p>
        </p:txBody>
      </p:sp>
      <p:sp>
        <p:nvSpPr>
          <p:cNvPr id="9" name="TextBox 8"/>
          <p:cNvSpPr txBox="1"/>
          <p:nvPr/>
        </p:nvSpPr>
        <p:spPr>
          <a:xfrm>
            <a:off x="6781800" y="4977825"/>
            <a:ext cx="1524000" cy="584775"/>
          </a:xfrm>
          <a:prstGeom prst="rect">
            <a:avLst/>
          </a:prstGeom>
          <a:noFill/>
        </p:spPr>
        <p:txBody>
          <a:bodyPr wrap="square" rtlCol="0">
            <a:spAutoFit/>
          </a:bodyPr>
          <a:lstStyle/>
          <a:p>
            <a:pPr algn="ctr"/>
            <a:r>
              <a:rPr lang="en-US" sz="3200" dirty="0">
                <a:solidFill>
                  <a:schemeClr val="accent6">
                    <a:lumMod val="75000"/>
                  </a:schemeClr>
                </a:solidFill>
                <a:latin typeface="Cambria Math" pitchFamily="18" charset="0"/>
                <a:ea typeface="Cambria Math" pitchFamily="18" charset="0"/>
              </a:rPr>
              <a:t>209.3</a:t>
            </a:r>
          </a:p>
        </p:txBody>
      </p:sp>
      <p:sp>
        <p:nvSpPr>
          <p:cNvPr id="10" name="TextBox 9"/>
          <p:cNvSpPr txBox="1"/>
          <p:nvPr/>
        </p:nvSpPr>
        <p:spPr>
          <a:xfrm>
            <a:off x="6781800" y="5511225"/>
            <a:ext cx="1524000" cy="584775"/>
          </a:xfrm>
          <a:prstGeom prst="rect">
            <a:avLst/>
          </a:prstGeom>
          <a:noFill/>
        </p:spPr>
        <p:txBody>
          <a:bodyPr wrap="square" rtlCol="0">
            <a:spAutoFit/>
          </a:bodyPr>
          <a:lstStyle/>
          <a:p>
            <a:pPr algn="ctr"/>
            <a:r>
              <a:rPr lang="en-US" sz="3200" dirty="0">
                <a:solidFill>
                  <a:schemeClr val="accent2"/>
                </a:solidFill>
                <a:latin typeface="Cambria Math" pitchFamily="18" charset="0"/>
                <a:ea typeface="Cambria Math" pitchFamily="18" charset="0"/>
              </a:rPr>
              <a:t>233.8</a:t>
            </a:r>
          </a:p>
        </p:txBody>
      </p:sp>
      <p:pic>
        <p:nvPicPr>
          <p:cNvPr id="29703" name="Picture 7" descr="C:\Documents and Settings\Steve\Local Settings\Temporary Internet Files\Content.IE5\7V9MABO1\MC900434665[1].wmf"/>
          <p:cNvPicPr>
            <a:picLocks noChangeAspect="1" noChangeArrowheads="1"/>
          </p:cNvPicPr>
          <p:nvPr/>
        </p:nvPicPr>
        <p:blipFill>
          <a:blip r:embed="rId5" cstate="print"/>
          <a:srcRect/>
          <a:stretch>
            <a:fillRect/>
          </a:stretch>
        </p:blipFill>
        <p:spPr bwMode="auto">
          <a:xfrm>
            <a:off x="8305801" y="5029200"/>
            <a:ext cx="414006" cy="381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Information Criterion</a:t>
            </a:r>
          </a:p>
        </p:txBody>
      </p:sp>
      <p:sp>
        <p:nvSpPr>
          <p:cNvPr id="3" name="Content Placeholder 2"/>
          <p:cNvSpPr>
            <a:spLocks noGrp="1"/>
          </p:cNvSpPr>
          <p:nvPr>
            <p:ph idx="1"/>
          </p:nvPr>
        </p:nvSpPr>
        <p:spPr/>
        <p:txBody>
          <a:bodyPr>
            <a:normAutofit lnSpcReduction="10000"/>
          </a:bodyPr>
          <a:lstStyle/>
          <a:p>
            <a:pPr>
              <a:buNone/>
            </a:pPr>
            <a:r>
              <a:rPr lang="en-US" dirty="0"/>
              <a:t>	Same idea as AIC, but the complexity penalty increases with more data points:</a:t>
            </a:r>
          </a:p>
          <a:p>
            <a:endParaRPr lang="en-US" dirty="0"/>
          </a:p>
          <a:p>
            <a:pPr algn="ctr">
              <a:buNone/>
            </a:pPr>
            <a:r>
              <a:rPr lang="en-US" dirty="0">
                <a:latin typeface="Cambria Math" pitchFamily="18" charset="0"/>
                <a:ea typeface="Cambria Math" pitchFamily="18" charset="0"/>
              </a:rPr>
              <a:t>BIC</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 D</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dirty="0">
                <a:latin typeface="Cambria Math" pitchFamily="18" charset="0"/>
                <a:ea typeface="Cambria Math" pitchFamily="18" charset="0"/>
              </a:rPr>
              <a:t> × log(</a:t>
            </a:r>
            <a:r>
              <a:rPr lang="en-US" i="1" dirty="0">
                <a:latin typeface="Cambria Math" pitchFamily="18" charset="0"/>
                <a:ea typeface="Cambria Math" pitchFamily="18" charset="0"/>
              </a:rPr>
              <a:t>n</a:t>
            </a:r>
            <a:r>
              <a:rPr lang="en-US" dirty="0">
                <a:latin typeface="Cambria Math" pitchFamily="18" charset="0"/>
                <a:ea typeface="Cambria Math" pitchFamily="18" charset="0"/>
              </a:rPr>
              <a:t>)</a:t>
            </a:r>
          </a:p>
          <a:p>
            <a:pPr>
              <a:buNone/>
            </a:pPr>
            <a:endParaRPr lang="en-US" dirty="0">
              <a:latin typeface="Cambria Math" pitchFamily="18" charset="0"/>
              <a:ea typeface="Cambria Math" pitchFamily="18" charset="0"/>
            </a:endParaRPr>
          </a:p>
          <a:p>
            <a:pPr>
              <a:buNone/>
            </a:pPr>
            <a:r>
              <a:rPr lang="en-US" dirty="0"/>
              <a:t>	</a:t>
            </a:r>
            <a:r>
              <a:rPr lang="en-US" sz="2600" dirty="0"/>
              <a:t>Where…</a:t>
            </a:r>
          </a:p>
          <a:p>
            <a:pPr>
              <a:buNone/>
            </a:pPr>
            <a:r>
              <a:rPr lang="en-US" sz="2600" dirty="0"/>
              <a:t>	</a:t>
            </a:r>
            <a:r>
              <a:rPr lang="en-US" sz="2600" i="1" dirty="0">
                <a:latin typeface="Cambria Math" pitchFamily="18" charset="0"/>
                <a:ea typeface="Cambria Math" pitchFamily="18" charset="0"/>
              </a:rPr>
              <a:t>D</a:t>
            </a:r>
            <a:r>
              <a:rPr lang="en-US" sz="2600" dirty="0"/>
              <a:t>  is the model deviance (-2 LL)</a:t>
            </a:r>
          </a:p>
          <a:p>
            <a:pPr>
              <a:buNone/>
            </a:pPr>
            <a:r>
              <a:rPr lang="en-US" sz="2600" dirty="0"/>
              <a:t>	</a:t>
            </a:r>
            <a:r>
              <a:rPr lang="en-US" sz="2600" i="1" dirty="0">
                <a:latin typeface="Cambria Math" pitchFamily="18" charset="0"/>
                <a:ea typeface="Cambria Math" pitchFamily="18" charset="0"/>
              </a:rPr>
              <a:t>p</a:t>
            </a:r>
            <a:r>
              <a:rPr lang="en-US" sz="2600" dirty="0"/>
              <a:t>  is the number of parameters</a:t>
            </a:r>
          </a:p>
          <a:p>
            <a:pPr>
              <a:buNone/>
            </a:pPr>
            <a:r>
              <a:rPr lang="en-US" sz="2600" dirty="0"/>
              <a:t>	</a:t>
            </a:r>
            <a:r>
              <a:rPr lang="en-US" sz="2600" i="1" dirty="0">
                <a:latin typeface="Cambria Math" pitchFamily="18" charset="0"/>
                <a:ea typeface="Cambria Math" pitchFamily="18" charset="0"/>
              </a:rPr>
              <a:t>n</a:t>
            </a:r>
            <a:r>
              <a:rPr lang="en-US" sz="2600" dirty="0"/>
              <a:t>  is the number of cases</a:t>
            </a:r>
            <a:r>
              <a:rPr lang="en-US" sz="2600" dirty="0">
                <a:latin typeface="Cambria Math" pitchFamily="18" charset="0"/>
                <a:ea typeface="Cambria Math"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Ratio Test</a:t>
            </a:r>
          </a:p>
        </p:txBody>
      </p:sp>
      <p:sp>
        <p:nvSpPr>
          <p:cNvPr id="3" name="Content Placeholder 2"/>
          <p:cNvSpPr>
            <a:spLocks noGrp="1"/>
          </p:cNvSpPr>
          <p:nvPr>
            <p:ph idx="1"/>
          </p:nvPr>
        </p:nvSpPr>
        <p:spPr>
          <a:xfrm>
            <a:off x="457200" y="1600201"/>
            <a:ext cx="8229600" cy="1752600"/>
          </a:xfrm>
        </p:spPr>
        <p:txBody>
          <a:bodyPr/>
          <a:lstStyle/>
          <a:p>
            <a:pPr algn="ctr">
              <a:buNone/>
            </a:pPr>
            <a:r>
              <a:rPr lang="en-US" dirty="0"/>
              <a:t>Works only for </a:t>
            </a:r>
            <a:r>
              <a:rPr lang="en-US" b="1" i="1" dirty="0"/>
              <a:t>nested </a:t>
            </a:r>
            <a:r>
              <a:rPr lang="en-US" b="1" dirty="0"/>
              <a:t>models </a:t>
            </a:r>
          </a:p>
          <a:p>
            <a:pPr algn="ctr">
              <a:buNone/>
            </a:pPr>
            <a:r>
              <a:rPr lang="en-US" sz="2400" dirty="0"/>
              <a:t>(i.e., the simpler model is contained in the more complex model)</a:t>
            </a:r>
          </a:p>
          <a:p>
            <a:pPr algn="ctr">
              <a:buNone/>
            </a:pPr>
            <a:endParaRPr lang="en-US" sz="2800" dirty="0"/>
          </a:p>
          <a:p>
            <a:pPr algn="ctr">
              <a:buNone/>
            </a:pPr>
            <a:endParaRPr lang="en-US" sz="2800" dirty="0"/>
          </a:p>
          <a:p>
            <a:pPr algn="ctr">
              <a:buNone/>
            </a:pPr>
            <a:endParaRPr lang="en-US" sz="2800" dirty="0"/>
          </a:p>
        </p:txBody>
      </p:sp>
      <p:sp>
        <p:nvSpPr>
          <p:cNvPr id="7" name="TextBox 6"/>
          <p:cNvSpPr txBox="1"/>
          <p:nvPr/>
        </p:nvSpPr>
        <p:spPr>
          <a:xfrm>
            <a:off x="1447800" y="3601760"/>
            <a:ext cx="6172200" cy="1046440"/>
          </a:xfrm>
          <a:prstGeom prst="rect">
            <a:avLst/>
          </a:prstGeom>
          <a:noFill/>
          <a:ln w="19050">
            <a:solidFill>
              <a:schemeClr val="accent3">
                <a:lumMod val="75000"/>
              </a:schemeClr>
            </a:solidFill>
          </a:ln>
        </p:spPr>
        <p:txBody>
          <a:bodyPr wrap="square" rtlCol="0">
            <a:spAutoFit/>
          </a:bodyPr>
          <a:lstStyle/>
          <a:p>
            <a:pPr algn="ctr">
              <a:buNone/>
            </a:pPr>
            <a:r>
              <a:rPr lang="en-US" sz="2000" dirty="0" err="1">
                <a:latin typeface="Courier New" pitchFamily="49" charset="0"/>
                <a:cs typeface="Courier New" pitchFamily="49" charset="0"/>
              </a:rPr>
              <a:t>logit</a:t>
            </a:r>
            <a:r>
              <a:rPr lang="en-US" sz="2000" dirty="0">
                <a:latin typeface="Courier New" pitchFamily="49" charset="0"/>
                <a:cs typeface="Courier New" pitchFamily="49" charset="0"/>
              </a:rPr>
              <a:t> admission </a:t>
            </a:r>
            <a:r>
              <a:rPr lang="en-US" sz="2000" dirty="0" err="1">
                <a:latin typeface="Courier New" pitchFamily="49" charset="0"/>
                <a:cs typeface="Courier New" pitchFamily="49" charset="0"/>
              </a:rPr>
              <a:t>gre</a:t>
            </a:r>
            <a:r>
              <a:rPr lang="en-US" sz="2000" dirty="0">
                <a:latin typeface="Courier New" pitchFamily="49" charset="0"/>
                <a:cs typeface="Courier New" pitchFamily="49" charset="0"/>
              </a:rPr>
              <a:t> letters</a:t>
            </a:r>
          </a:p>
          <a:p>
            <a:pPr algn="ctr">
              <a:buNone/>
            </a:pPr>
            <a:r>
              <a:rPr lang="en-US" sz="2200" u="sng" dirty="0"/>
              <a:t>is nested</a:t>
            </a:r>
            <a:r>
              <a:rPr lang="en-US" sz="2200" dirty="0"/>
              <a:t> in</a:t>
            </a:r>
          </a:p>
          <a:p>
            <a:pPr algn="ctr">
              <a:buNone/>
            </a:pPr>
            <a:r>
              <a:rPr lang="en-US" sz="2000" dirty="0" err="1">
                <a:latin typeface="Courier New" pitchFamily="49" charset="0"/>
                <a:cs typeface="Courier New" pitchFamily="49" charset="0"/>
              </a:rPr>
              <a:t>logit</a:t>
            </a:r>
            <a:r>
              <a:rPr lang="en-US" sz="2000" dirty="0">
                <a:latin typeface="Courier New" pitchFamily="49" charset="0"/>
                <a:cs typeface="Courier New" pitchFamily="49" charset="0"/>
              </a:rPr>
              <a:t> admission </a:t>
            </a:r>
            <a:r>
              <a:rPr lang="en-US" sz="2000" dirty="0" err="1">
                <a:latin typeface="Courier New" pitchFamily="49" charset="0"/>
                <a:cs typeface="Courier New" pitchFamily="49" charset="0"/>
              </a:rPr>
              <a:t>gre</a:t>
            </a:r>
            <a:r>
              <a:rPr lang="en-US" sz="2000" dirty="0">
                <a:latin typeface="Courier New" pitchFamily="49" charset="0"/>
                <a:cs typeface="Courier New" pitchFamily="49" charset="0"/>
              </a:rPr>
              <a:t> letters </a:t>
            </a:r>
            <a:r>
              <a:rPr lang="en-US" sz="2000" dirty="0" err="1">
                <a:latin typeface="Courier New" pitchFamily="49" charset="0"/>
                <a:cs typeface="Courier New" pitchFamily="49" charset="0"/>
              </a:rPr>
              <a:t>greXletters</a:t>
            </a:r>
            <a:endParaRPr lang="en-US" sz="2000" dirty="0">
              <a:latin typeface="Courier New" pitchFamily="49" charset="0"/>
              <a:cs typeface="Courier New" pitchFamily="49" charset="0"/>
            </a:endParaRPr>
          </a:p>
        </p:txBody>
      </p:sp>
      <p:sp>
        <p:nvSpPr>
          <p:cNvPr id="8" name="TextBox 7"/>
          <p:cNvSpPr txBox="1"/>
          <p:nvPr/>
        </p:nvSpPr>
        <p:spPr>
          <a:xfrm>
            <a:off x="1447800" y="4973360"/>
            <a:ext cx="6172200" cy="1046440"/>
          </a:xfrm>
          <a:prstGeom prst="rect">
            <a:avLst/>
          </a:prstGeom>
          <a:noFill/>
          <a:ln w="19050">
            <a:solidFill>
              <a:schemeClr val="accent2"/>
            </a:solidFill>
          </a:ln>
        </p:spPr>
        <p:txBody>
          <a:bodyPr wrap="square" rtlCol="0">
            <a:spAutoFit/>
          </a:bodyPr>
          <a:lstStyle/>
          <a:p>
            <a:pPr algn="ctr">
              <a:buNone/>
            </a:pPr>
            <a:r>
              <a:rPr lang="en-US" sz="2000" dirty="0" err="1">
                <a:latin typeface="Courier New" pitchFamily="49" charset="0"/>
                <a:cs typeface="Courier New" pitchFamily="49" charset="0"/>
              </a:rPr>
              <a:t>logit</a:t>
            </a:r>
            <a:r>
              <a:rPr lang="en-US" sz="2000" dirty="0">
                <a:latin typeface="Courier New" pitchFamily="49" charset="0"/>
                <a:cs typeface="Courier New" pitchFamily="49" charset="0"/>
              </a:rPr>
              <a:t> admission </a:t>
            </a:r>
            <a:r>
              <a:rPr lang="en-US" sz="2000" dirty="0" err="1">
                <a:latin typeface="Courier New" pitchFamily="49" charset="0"/>
                <a:cs typeface="Courier New" pitchFamily="49" charset="0"/>
              </a:rPr>
              <a:t>gre</a:t>
            </a:r>
            <a:r>
              <a:rPr lang="en-US" sz="2000" dirty="0">
                <a:latin typeface="Courier New" pitchFamily="49" charset="0"/>
                <a:cs typeface="Courier New" pitchFamily="49" charset="0"/>
              </a:rPr>
              <a:t> letters citizen</a:t>
            </a:r>
          </a:p>
          <a:p>
            <a:pPr algn="ctr">
              <a:buNone/>
            </a:pPr>
            <a:r>
              <a:rPr lang="en-US" sz="2200" u="sng" dirty="0"/>
              <a:t>is NOT nested</a:t>
            </a:r>
            <a:r>
              <a:rPr lang="en-US" sz="2200" dirty="0"/>
              <a:t> in</a:t>
            </a:r>
          </a:p>
          <a:p>
            <a:pPr algn="ctr">
              <a:buNone/>
            </a:pPr>
            <a:r>
              <a:rPr lang="en-US" sz="2000" dirty="0" err="1">
                <a:latin typeface="Courier New" pitchFamily="49" charset="0"/>
                <a:cs typeface="Courier New" pitchFamily="49" charset="0"/>
              </a:rPr>
              <a:t>logit</a:t>
            </a:r>
            <a:r>
              <a:rPr lang="en-US" sz="2000" dirty="0">
                <a:latin typeface="Courier New" pitchFamily="49" charset="0"/>
                <a:cs typeface="Courier New" pitchFamily="49" charset="0"/>
              </a:rPr>
              <a:t> admission </a:t>
            </a:r>
            <a:r>
              <a:rPr lang="en-US" sz="2000" dirty="0" err="1">
                <a:latin typeface="Courier New" pitchFamily="49" charset="0"/>
                <a:cs typeface="Courier New" pitchFamily="49" charset="0"/>
              </a:rPr>
              <a:t>gre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gpa</a:t>
            </a:r>
            <a:r>
              <a:rPr lang="en-US" sz="2000" dirty="0">
                <a:latin typeface="Courier New" pitchFamily="49" charset="0"/>
                <a:cs typeface="Courier New" pitchFamily="49" charset="0"/>
              </a:rPr>
              <a:t> citizen</a:t>
            </a:r>
          </a:p>
        </p:txBody>
      </p:sp>
      <p:sp>
        <p:nvSpPr>
          <p:cNvPr id="9" name="TextBox 8"/>
          <p:cNvSpPr txBox="1"/>
          <p:nvPr/>
        </p:nvSpPr>
        <p:spPr>
          <a:xfrm>
            <a:off x="3505200" y="3043535"/>
            <a:ext cx="1981200" cy="461665"/>
          </a:xfrm>
          <a:prstGeom prst="rect">
            <a:avLst/>
          </a:prstGeom>
          <a:noFill/>
        </p:spPr>
        <p:txBody>
          <a:bodyPr wrap="square" rtlCol="0">
            <a:spAutoFit/>
          </a:bodyPr>
          <a:lstStyle/>
          <a:p>
            <a:pPr algn="ctr"/>
            <a:r>
              <a:rPr lang="en-US" sz="2400" b="1" dirty="0">
                <a:cs typeface="Courier New" pitchFamily="49" charset="0"/>
              </a:rPr>
              <a:t>EXAMPLES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solidFill>
                  <a:schemeClr val="accent2"/>
                </a:solidFill>
              </a:rPr>
              <a:t>Null</a:t>
            </a:r>
            <a:r>
              <a:rPr lang="en-US" dirty="0"/>
              <a:t> Model</a:t>
            </a:r>
          </a:p>
        </p:txBody>
      </p:sp>
      <p:sp>
        <p:nvSpPr>
          <p:cNvPr id="5" name="TextBox 4"/>
          <p:cNvSpPr txBox="1"/>
          <p:nvPr/>
        </p:nvSpPr>
        <p:spPr>
          <a:xfrm>
            <a:off x="2057400" y="1524000"/>
            <a:ext cx="6934200" cy="2308324"/>
          </a:xfrm>
          <a:prstGeom prst="rect">
            <a:avLst/>
          </a:prstGeom>
          <a:noFill/>
        </p:spPr>
        <p:txBody>
          <a:bodyPr wrap="square" rtlCol="0">
            <a:spAutoFit/>
          </a:bodyPr>
          <a:lstStyle/>
          <a:p>
            <a:pPr>
              <a:buNone/>
            </a:pPr>
            <a:r>
              <a:rPr lang="en-US" dirty="0">
                <a:latin typeface="Courier New" pitchFamily="49" charset="0"/>
                <a:cs typeface="Courier New" pitchFamily="49" charset="0"/>
              </a:rPr>
              <a:t>           |       admitted</a:t>
            </a:r>
          </a:p>
          <a:p>
            <a:pPr>
              <a:buNone/>
            </a:pPr>
            <a:r>
              <a:rPr lang="en-US" dirty="0">
                <a:latin typeface="Courier New" pitchFamily="49" charset="0"/>
                <a:cs typeface="Courier New" pitchFamily="49" charset="0"/>
              </a:rPr>
              <a:t> GRE Quant |        no        yes |     Total</a:t>
            </a:r>
          </a:p>
          <a:p>
            <a:pPr>
              <a:buNone/>
            </a:pP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&lt;600 |        74          1 |        75 </a:t>
            </a:r>
          </a:p>
          <a:p>
            <a:pPr>
              <a:buNone/>
            </a:pPr>
            <a:r>
              <a:rPr lang="en-US" dirty="0">
                <a:latin typeface="Courier New" pitchFamily="49" charset="0"/>
                <a:cs typeface="Courier New" pitchFamily="49" charset="0"/>
              </a:rPr>
              <a:t>   600-690 |        97          7 |       104 </a:t>
            </a:r>
          </a:p>
          <a:p>
            <a:pPr>
              <a:buNone/>
            </a:pPr>
            <a:r>
              <a:rPr lang="en-US" dirty="0">
                <a:latin typeface="Courier New" pitchFamily="49" charset="0"/>
                <a:cs typeface="Courier New" pitchFamily="49" charset="0"/>
              </a:rPr>
              <a:t>      700+ |       123         29 |       152 </a:t>
            </a:r>
          </a:p>
          <a:p>
            <a:pPr>
              <a:buNone/>
            </a:pP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Total |       294         37 |       331</a:t>
            </a:r>
            <a:endParaRPr lang="en-US" dirty="0"/>
          </a:p>
        </p:txBody>
      </p:sp>
      <p:graphicFrame>
        <p:nvGraphicFramePr>
          <p:cNvPr id="14" name="Object 13"/>
          <p:cNvGraphicFramePr>
            <a:graphicFrameLocks noChangeAspect="1"/>
          </p:cNvGraphicFramePr>
          <p:nvPr/>
        </p:nvGraphicFramePr>
        <p:xfrm>
          <a:off x="3097212" y="4191000"/>
          <a:ext cx="3303588" cy="527050"/>
        </p:xfrm>
        <a:graphic>
          <a:graphicData uri="http://schemas.openxmlformats.org/presentationml/2006/ole">
            <mc:AlternateContent xmlns:mc="http://schemas.openxmlformats.org/markup-compatibility/2006">
              <mc:Choice xmlns:v="urn:schemas-microsoft-com:vml" Requires="v">
                <p:oleObj spid="_x0000_s5123" name="Equation" r:id="rId3" imgW="1269720" imgH="203040" progId="Equation.3">
                  <p:embed/>
                </p:oleObj>
              </mc:Choice>
              <mc:Fallback>
                <p:oleObj name="Equation" r:id="rId3" imgW="126972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2" y="4191000"/>
                        <a:ext cx="330358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85800" y="5029200"/>
            <a:ext cx="8153400" cy="1508105"/>
          </a:xfrm>
          <a:prstGeom prst="rect">
            <a:avLst/>
          </a:prstGeom>
          <a:noFill/>
        </p:spPr>
        <p:txBody>
          <a:bodyPr wrap="square" rtlCol="0">
            <a:spAutoFit/>
          </a:bodyPr>
          <a:lstStyle/>
          <a:p>
            <a:pPr algn="ctr"/>
            <a:r>
              <a:rPr lang="en-US" sz="2400" dirty="0">
                <a:solidFill>
                  <a:schemeClr val="accent2"/>
                </a:solidFill>
              </a:rPr>
              <a:t>That is, the probability of admission is the </a:t>
            </a:r>
            <a:r>
              <a:rPr lang="en-US" sz="2400" u="sng" dirty="0">
                <a:solidFill>
                  <a:schemeClr val="accent2"/>
                </a:solidFill>
              </a:rPr>
              <a:t>same for everyone</a:t>
            </a:r>
            <a:r>
              <a:rPr lang="en-US" sz="2400" dirty="0">
                <a:solidFill>
                  <a:schemeClr val="accent2"/>
                </a:solidFill>
              </a:rPr>
              <a:t> and is equal to the marginal probability of the outcome.  </a:t>
            </a:r>
          </a:p>
          <a:p>
            <a:pPr algn="ctr"/>
            <a:endParaRPr lang="en-US" sz="1600" dirty="0">
              <a:solidFill>
                <a:schemeClr val="accent1"/>
              </a:solidFill>
            </a:endParaRPr>
          </a:p>
          <a:p>
            <a:pPr algn="ctr"/>
            <a:r>
              <a:rPr lang="en-US" sz="2800" dirty="0"/>
              <a:t>Thus, </a:t>
            </a:r>
            <a:r>
              <a:rPr lang="el-GR" sz="2800" dirty="0">
                <a:latin typeface="Cambria Math" pitchFamily="18" charset="0"/>
                <a:ea typeface="Cambria Math" pitchFamily="18" charset="0"/>
              </a:rPr>
              <a:t>α</a:t>
            </a:r>
            <a:r>
              <a:rPr lang="en-US" sz="2800" dirty="0"/>
              <a:t> = log(37/294) = -2.07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the Test</a:t>
            </a:r>
          </a:p>
        </p:txBody>
      </p:sp>
      <p:graphicFrame>
        <p:nvGraphicFramePr>
          <p:cNvPr id="4" name="Object 3"/>
          <p:cNvGraphicFramePr>
            <a:graphicFrameLocks noChangeAspect="1"/>
          </p:cNvGraphicFramePr>
          <p:nvPr/>
        </p:nvGraphicFramePr>
        <p:xfrm>
          <a:off x="3146425" y="1905000"/>
          <a:ext cx="2898775" cy="684213"/>
        </p:xfrm>
        <a:graphic>
          <a:graphicData uri="http://schemas.openxmlformats.org/presentationml/2006/ole">
            <mc:AlternateContent xmlns:mc="http://schemas.openxmlformats.org/markup-compatibility/2006">
              <mc:Choice xmlns:v="urn:schemas-microsoft-com:vml" Requires="v">
                <p:oleObj spid="_x0000_s66562" name="Equation" r:id="rId3" imgW="914400" imgH="215640" progId="Equation.3">
                  <p:embed/>
                </p:oleObj>
              </mc:Choice>
              <mc:Fallback>
                <p:oleObj name="Equation" r:id="rId3" imgW="914400" imgH="21564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425" y="1905000"/>
                        <a:ext cx="2898775"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685800" y="4127718"/>
            <a:ext cx="8001000" cy="1815882"/>
          </a:xfrm>
          <a:prstGeom prst="rect">
            <a:avLst/>
          </a:prstGeom>
          <a:noFill/>
        </p:spPr>
        <p:txBody>
          <a:bodyPr wrap="square" rtlCol="0">
            <a:spAutoFit/>
          </a:bodyPr>
          <a:lstStyle/>
          <a:p>
            <a:pPr algn="ctr"/>
            <a:r>
              <a:rPr lang="en-US" sz="2800" dirty="0">
                <a:solidFill>
                  <a:schemeClr val="accent2"/>
                </a:solidFill>
              </a:rPr>
              <a:t>Noteworthy here but not necessary to know:</a:t>
            </a:r>
          </a:p>
          <a:p>
            <a:r>
              <a:rPr lang="en-US" sz="2800" dirty="0"/>
              <a:t>(1) </a:t>
            </a:r>
            <a:r>
              <a:rPr lang="el-GR" sz="2800" i="1" dirty="0">
                <a:latin typeface="Cambria Math" pitchFamily="18" charset="0"/>
                <a:ea typeface="Cambria Math" pitchFamily="18" charset="0"/>
              </a:rPr>
              <a:t>θ</a:t>
            </a:r>
            <a:r>
              <a:rPr lang="en-US" sz="2800" dirty="0"/>
              <a:t> (“theta”) is the generic symbol for “parameters”</a:t>
            </a:r>
          </a:p>
          <a:p>
            <a:r>
              <a:rPr lang="en-US" sz="2800" dirty="0"/>
              <a:t>(2) Twice this difference = difference in deviances = the chi-square test statistic for the likelihood ratio test</a:t>
            </a:r>
          </a:p>
        </p:txBody>
      </p:sp>
      <p:graphicFrame>
        <p:nvGraphicFramePr>
          <p:cNvPr id="4099" name="Object 3"/>
          <p:cNvGraphicFramePr>
            <a:graphicFrameLocks noChangeAspect="1"/>
          </p:cNvGraphicFramePr>
          <p:nvPr/>
        </p:nvGraphicFramePr>
        <p:xfrm>
          <a:off x="2362200" y="2973388"/>
          <a:ext cx="4468813" cy="682625"/>
        </p:xfrm>
        <a:graphic>
          <a:graphicData uri="http://schemas.openxmlformats.org/presentationml/2006/ole">
            <mc:AlternateContent xmlns:mc="http://schemas.openxmlformats.org/markup-compatibility/2006">
              <mc:Choice xmlns:v="urn:schemas-microsoft-com:vml" Requires="v">
                <p:oleObj spid="_x0000_s66563" name="Equation" r:id="rId5" imgW="1409400" imgH="215640" progId="Equation.3">
                  <p:embed/>
                </p:oleObj>
              </mc:Choice>
              <mc:Fallback>
                <p:oleObj name="Equation" r:id="rId5" imgW="1409400" imgH="215640" progId="Equation.3">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973388"/>
                        <a:ext cx="4468813"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l-GR" dirty="0"/>
              <a:t>χ</a:t>
            </a:r>
            <a:r>
              <a:rPr lang="en-US" baseline="30000" dirty="0"/>
              <a:t>2</a:t>
            </a:r>
            <a:r>
              <a:rPr lang="en-US" dirty="0"/>
              <a:t> Test Statistic</a:t>
            </a:r>
          </a:p>
        </p:txBody>
      </p:sp>
      <p:pic>
        <p:nvPicPr>
          <p:cNvPr id="5122" name="Picture 2"/>
          <p:cNvPicPr>
            <a:picLocks noGrp="1" noChangeAspect="1" noChangeArrowheads="1"/>
          </p:cNvPicPr>
          <p:nvPr>
            <p:ph idx="1"/>
          </p:nvPr>
        </p:nvPicPr>
        <p:blipFill>
          <a:blip r:embed="rId3" cstate="print"/>
          <a:srcRect/>
          <a:stretch>
            <a:fillRect/>
          </a:stretch>
        </p:blipFill>
        <p:spPr bwMode="auto">
          <a:xfrm>
            <a:off x="1024128" y="1444752"/>
            <a:ext cx="6996585" cy="512064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solidFill>
                  <a:schemeClr val="accent3"/>
                </a:solidFill>
              </a:rPr>
              <a:t>Saturated</a:t>
            </a:r>
            <a:r>
              <a:rPr lang="en-US" dirty="0"/>
              <a:t> Model</a:t>
            </a:r>
          </a:p>
        </p:txBody>
      </p:sp>
      <p:sp>
        <p:nvSpPr>
          <p:cNvPr id="5" name="TextBox 4"/>
          <p:cNvSpPr txBox="1"/>
          <p:nvPr/>
        </p:nvSpPr>
        <p:spPr>
          <a:xfrm>
            <a:off x="2057400" y="1524000"/>
            <a:ext cx="6934200" cy="2308324"/>
          </a:xfrm>
          <a:prstGeom prst="rect">
            <a:avLst/>
          </a:prstGeom>
          <a:noFill/>
        </p:spPr>
        <p:txBody>
          <a:bodyPr wrap="square" rtlCol="0">
            <a:spAutoFit/>
          </a:bodyPr>
          <a:lstStyle/>
          <a:p>
            <a:pPr>
              <a:buNone/>
            </a:pPr>
            <a:r>
              <a:rPr lang="en-US" dirty="0">
                <a:latin typeface="Courier New" pitchFamily="49" charset="0"/>
                <a:cs typeface="Courier New" pitchFamily="49" charset="0"/>
              </a:rPr>
              <a:t>           |       admitted</a:t>
            </a:r>
          </a:p>
          <a:p>
            <a:pPr>
              <a:buNone/>
            </a:pPr>
            <a:r>
              <a:rPr lang="en-US" dirty="0">
                <a:latin typeface="Courier New" pitchFamily="49" charset="0"/>
                <a:cs typeface="Courier New" pitchFamily="49" charset="0"/>
              </a:rPr>
              <a:t> GRE Quant |        no        yes |     Total</a:t>
            </a:r>
          </a:p>
          <a:p>
            <a:pPr>
              <a:buNone/>
            </a:pP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&lt;600 |        74          1 |        75 </a:t>
            </a:r>
          </a:p>
          <a:p>
            <a:pPr>
              <a:buNone/>
            </a:pPr>
            <a:r>
              <a:rPr lang="en-US" dirty="0">
                <a:latin typeface="Courier New" pitchFamily="49" charset="0"/>
                <a:cs typeface="Courier New" pitchFamily="49" charset="0"/>
              </a:rPr>
              <a:t>   600-690 |        97          7 |       104 </a:t>
            </a:r>
          </a:p>
          <a:p>
            <a:pPr>
              <a:buNone/>
            </a:pPr>
            <a:r>
              <a:rPr lang="en-US" dirty="0">
                <a:latin typeface="Courier New" pitchFamily="49" charset="0"/>
                <a:cs typeface="Courier New" pitchFamily="49" charset="0"/>
              </a:rPr>
              <a:t>      700+ |       123         29 |       152 </a:t>
            </a:r>
          </a:p>
          <a:p>
            <a:pPr>
              <a:buNone/>
            </a:pP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Total |       294         37 |       331</a:t>
            </a:r>
            <a:endParaRPr lang="en-US" dirty="0"/>
          </a:p>
        </p:txBody>
      </p:sp>
      <p:sp>
        <p:nvSpPr>
          <p:cNvPr id="7" name="TextBox 6"/>
          <p:cNvSpPr txBox="1"/>
          <p:nvPr/>
        </p:nvSpPr>
        <p:spPr>
          <a:xfrm>
            <a:off x="152400" y="2633246"/>
            <a:ext cx="2209800" cy="338554"/>
          </a:xfrm>
          <a:prstGeom prst="rect">
            <a:avLst/>
          </a:prstGeom>
          <a:noFill/>
        </p:spPr>
        <p:txBody>
          <a:bodyPr wrap="square" rtlCol="0">
            <a:spAutoFit/>
          </a:bodyPr>
          <a:lstStyle/>
          <a:p>
            <a:r>
              <a:rPr lang="en-US" sz="1600" dirty="0">
                <a:solidFill>
                  <a:schemeClr val="accent2"/>
                </a:solidFill>
              </a:rPr>
              <a:t>gre600=1 &amp; gre700=0</a:t>
            </a:r>
          </a:p>
        </p:txBody>
      </p:sp>
      <p:sp>
        <p:nvSpPr>
          <p:cNvPr id="8" name="TextBox 7"/>
          <p:cNvSpPr txBox="1"/>
          <p:nvPr/>
        </p:nvSpPr>
        <p:spPr>
          <a:xfrm>
            <a:off x="152400" y="2286000"/>
            <a:ext cx="2209800" cy="338554"/>
          </a:xfrm>
          <a:prstGeom prst="rect">
            <a:avLst/>
          </a:prstGeom>
          <a:noFill/>
        </p:spPr>
        <p:txBody>
          <a:bodyPr wrap="square" rtlCol="0">
            <a:spAutoFit/>
          </a:bodyPr>
          <a:lstStyle/>
          <a:p>
            <a:r>
              <a:rPr lang="en-US" sz="1600" dirty="0">
                <a:solidFill>
                  <a:schemeClr val="accent2"/>
                </a:solidFill>
              </a:rPr>
              <a:t>gre600=0 &amp; gre700=0</a:t>
            </a:r>
          </a:p>
        </p:txBody>
      </p:sp>
      <p:sp>
        <p:nvSpPr>
          <p:cNvPr id="9" name="TextBox 8"/>
          <p:cNvSpPr txBox="1"/>
          <p:nvPr/>
        </p:nvSpPr>
        <p:spPr>
          <a:xfrm>
            <a:off x="152400" y="2938046"/>
            <a:ext cx="2209800" cy="338554"/>
          </a:xfrm>
          <a:prstGeom prst="rect">
            <a:avLst/>
          </a:prstGeom>
          <a:noFill/>
        </p:spPr>
        <p:txBody>
          <a:bodyPr wrap="square" rtlCol="0">
            <a:spAutoFit/>
          </a:bodyPr>
          <a:lstStyle/>
          <a:p>
            <a:r>
              <a:rPr lang="en-US" sz="1600" dirty="0">
                <a:solidFill>
                  <a:schemeClr val="accent2"/>
                </a:solidFill>
              </a:rPr>
              <a:t>gre600=0 &amp; gre700=1</a:t>
            </a:r>
          </a:p>
        </p:txBody>
      </p:sp>
      <p:graphicFrame>
        <p:nvGraphicFramePr>
          <p:cNvPr id="14" name="Object 13"/>
          <p:cNvGraphicFramePr>
            <a:graphicFrameLocks noChangeAspect="1"/>
          </p:cNvGraphicFramePr>
          <p:nvPr/>
        </p:nvGraphicFramePr>
        <p:xfrm>
          <a:off x="950913" y="4191000"/>
          <a:ext cx="7396162" cy="560388"/>
        </p:xfrm>
        <a:graphic>
          <a:graphicData uri="http://schemas.openxmlformats.org/presentationml/2006/ole">
            <mc:AlternateContent xmlns:mc="http://schemas.openxmlformats.org/markup-compatibility/2006">
              <mc:Choice xmlns:v="urn:schemas-microsoft-com:vml" Requires="v">
                <p:oleObj spid="_x0000_s2051" name="Equation" r:id="rId3" imgW="2844720" imgH="215640" progId="Equation.3">
                  <p:embed/>
                </p:oleObj>
              </mc:Choice>
              <mc:Fallback>
                <p:oleObj name="Equation" r:id="rId3" imgW="284472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913" y="4191000"/>
                        <a:ext cx="7396162"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1219200" y="5029200"/>
            <a:ext cx="7086600" cy="1384995"/>
          </a:xfrm>
          <a:prstGeom prst="rect">
            <a:avLst/>
          </a:prstGeom>
          <a:noFill/>
        </p:spPr>
        <p:txBody>
          <a:bodyPr wrap="square" rtlCol="0">
            <a:spAutoFit/>
          </a:bodyPr>
          <a:lstStyle/>
          <a:p>
            <a:pPr algn="ctr"/>
            <a:r>
              <a:rPr lang="en-US" sz="2800" dirty="0">
                <a:solidFill>
                  <a:schemeClr val="accent3">
                    <a:lumMod val="75000"/>
                  </a:schemeClr>
                </a:solidFill>
              </a:rPr>
              <a:t>This model requires two variables (one for each value of the predictor less one for the baseline) and </a:t>
            </a:r>
            <a:r>
              <a:rPr lang="en-US" sz="2800" u="sng" dirty="0">
                <a:solidFill>
                  <a:schemeClr val="accent3">
                    <a:lumMod val="75000"/>
                  </a:schemeClr>
                </a:solidFill>
              </a:rPr>
              <a:t>perfectly reproduces the table</a:t>
            </a:r>
            <a:r>
              <a:rPr lang="en-US" sz="2800" dirty="0">
                <a:solidFill>
                  <a:schemeClr val="accent3">
                    <a:lumMod val="75000"/>
                  </a:schemeClr>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solidFill>
                  <a:schemeClr val="accent6"/>
                </a:solidFill>
              </a:rPr>
              <a:t>Restricted</a:t>
            </a:r>
            <a:r>
              <a:rPr lang="en-US" dirty="0"/>
              <a:t> Model</a:t>
            </a:r>
          </a:p>
        </p:txBody>
      </p:sp>
      <p:sp>
        <p:nvSpPr>
          <p:cNvPr id="6" name="TextBox 5"/>
          <p:cNvSpPr txBox="1"/>
          <p:nvPr/>
        </p:nvSpPr>
        <p:spPr>
          <a:xfrm>
            <a:off x="2057400" y="1501676"/>
            <a:ext cx="6934200" cy="2308324"/>
          </a:xfrm>
          <a:prstGeom prst="rect">
            <a:avLst/>
          </a:prstGeom>
          <a:noFill/>
        </p:spPr>
        <p:txBody>
          <a:bodyPr wrap="square" rtlCol="0">
            <a:spAutoFit/>
          </a:bodyPr>
          <a:lstStyle/>
          <a:p>
            <a:pPr>
              <a:buNone/>
            </a:pPr>
            <a:r>
              <a:rPr lang="en-US" dirty="0">
                <a:latin typeface="Courier New" pitchFamily="49" charset="0"/>
                <a:cs typeface="Courier New" pitchFamily="49" charset="0"/>
              </a:rPr>
              <a:t>           |       admitted</a:t>
            </a:r>
          </a:p>
          <a:p>
            <a:pPr>
              <a:buNone/>
            </a:pPr>
            <a:r>
              <a:rPr lang="en-US" dirty="0">
                <a:latin typeface="Courier New" pitchFamily="49" charset="0"/>
                <a:cs typeface="Courier New" pitchFamily="49" charset="0"/>
              </a:rPr>
              <a:t> GRE Quant |        no        yes |     Total</a:t>
            </a:r>
          </a:p>
          <a:p>
            <a:pPr>
              <a:buNone/>
            </a:pP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&lt;600 |        74          1 |        75 </a:t>
            </a:r>
          </a:p>
          <a:p>
            <a:pPr>
              <a:buNone/>
            </a:pPr>
            <a:r>
              <a:rPr lang="en-US" dirty="0">
                <a:latin typeface="Courier New" pitchFamily="49" charset="0"/>
                <a:cs typeface="Courier New" pitchFamily="49" charset="0"/>
              </a:rPr>
              <a:t>   600-690 |        97          7 |       104 </a:t>
            </a:r>
          </a:p>
          <a:p>
            <a:pPr>
              <a:buNone/>
            </a:pPr>
            <a:r>
              <a:rPr lang="en-US" dirty="0">
                <a:latin typeface="Courier New" pitchFamily="49" charset="0"/>
                <a:cs typeface="Courier New" pitchFamily="49" charset="0"/>
              </a:rPr>
              <a:t>      700+ |       123         29 |       152 </a:t>
            </a:r>
          </a:p>
          <a:p>
            <a:pPr>
              <a:buNone/>
            </a:pP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Total |       294         37 |       331</a:t>
            </a:r>
            <a:endParaRPr lang="en-US" dirty="0"/>
          </a:p>
        </p:txBody>
      </p:sp>
      <p:sp>
        <p:nvSpPr>
          <p:cNvPr id="10" name="TextBox 9"/>
          <p:cNvSpPr txBox="1"/>
          <p:nvPr/>
        </p:nvSpPr>
        <p:spPr>
          <a:xfrm>
            <a:off x="152400" y="2610922"/>
            <a:ext cx="2209800" cy="338554"/>
          </a:xfrm>
          <a:prstGeom prst="rect">
            <a:avLst/>
          </a:prstGeom>
          <a:noFill/>
        </p:spPr>
        <p:txBody>
          <a:bodyPr wrap="square" rtlCol="0">
            <a:spAutoFit/>
          </a:bodyPr>
          <a:lstStyle/>
          <a:p>
            <a:pPr algn="ctr"/>
            <a:r>
              <a:rPr lang="en-US" sz="1600" dirty="0" err="1">
                <a:solidFill>
                  <a:schemeClr val="accent2"/>
                </a:solidFill>
              </a:rPr>
              <a:t>quant_gre</a:t>
            </a:r>
            <a:r>
              <a:rPr lang="en-US" sz="1600" dirty="0">
                <a:solidFill>
                  <a:schemeClr val="accent2"/>
                </a:solidFill>
              </a:rPr>
              <a:t> = 1</a:t>
            </a:r>
          </a:p>
        </p:txBody>
      </p:sp>
      <p:sp>
        <p:nvSpPr>
          <p:cNvPr id="11" name="TextBox 10"/>
          <p:cNvSpPr txBox="1"/>
          <p:nvPr/>
        </p:nvSpPr>
        <p:spPr>
          <a:xfrm>
            <a:off x="152400" y="2306122"/>
            <a:ext cx="2209800" cy="338554"/>
          </a:xfrm>
          <a:prstGeom prst="rect">
            <a:avLst/>
          </a:prstGeom>
          <a:noFill/>
        </p:spPr>
        <p:txBody>
          <a:bodyPr wrap="square" rtlCol="0">
            <a:spAutoFit/>
          </a:bodyPr>
          <a:lstStyle/>
          <a:p>
            <a:pPr algn="ctr"/>
            <a:r>
              <a:rPr lang="en-US" sz="1600" dirty="0" err="1">
                <a:solidFill>
                  <a:schemeClr val="accent2"/>
                </a:solidFill>
              </a:rPr>
              <a:t>quant_gre</a:t>
            </a:r>
            <a:r>
              <a:rPr lang="en-US" sz="1600" dirty="0">
                <a:solidFill>
                  <a:schemeClr val="accent2"/>
                </a:solidFill>
              </a:rPr>
              <a:t> = 0</a:t>
            </a:r>
          </a:p>
        </p:txBody>
      </p:sp>
      <p:sp>
        <p:nvSpPr>
          <p:cNvPr id="12" name="TextBox 11"/>
          <p:cNvSpPr txBox="1"/>
          <p:nvPr/>
        </p:nvSpPr>
        <p:spPr>
          <a:xfrm>
            <a:off x="152400" y="2915722"/>
            <a:ext cx="2209800" cy="338554"/>
          </a:xfrm>
          <a:prstGeom prst="rect">
            <a:avLst/>
          </a:prstGeom>
          <a:noFill/>
        </p:spPr>
        <p:txBody>
          <a:bodyPr wrap="square" rtlCol="0">
            <a:spAutoFit/>
          </a:bodyPr>
          <a:lstStyle/>
          <a:p>
            <a:pPr algn="ctr"/>
            <a:r>
              <a:rPr lang="en-US" sz="1600" dirty="0" err="1">
                <a:solidFill>
                  <a:schemeClr val="accent2"/>
                </a:solidFill>
              </a:rPr>
              <a:t>quant_gre</a:t>
            </a:r>
            <a:r>
              <a:rPr lang="en-US" sz="1600" dirty="0">
                <a:solidFill>
                  <a:schemeClr val="accent2"/>
                </a:solidFill>
              </a:rPr>
              <a:t> = 2 </a:t>
            </a:r>
          </a:p>
        </p:txBody>
      </p:sp>
      <p:graphicFrame>
        <p:nvGraphicFramePr>
          <p:cNvPr id="1027" name="Object 3"/>
          <p:cNvGraphicFramePr>
            <a:graphicFrameLocks noChangeAspect="1"/>
          </p:cNvGraphicFramePr>
          <p:nvPr/>
        </p:nvGraphicFramePr>
        <p:xfrm>
          <a:off x="1776413" y="4164012"/>
          <a:ext cx="5741987" cy="560388"/>
        </p:xfrm>
        <a:graphic>
          <a:graphicData uri="http://schemas.openxmlformats.org/presentationml/2006/ole">
            <mc:AlternateContent xmlns:mc="http://schemas.openxmlformats.org/markup-compatibility/2006">
              <mc:Choice xmlns:v="urn:schemas-microsoft-com:vml" Requires="v">
                <p:oleObj spid="_x0000_s1028" name="Equation" r:id="rId3" imgW="2209680" imgH="215640" progId="Equation.3">
                  <p:embed/>
                </p:oleObj>
              </mc:Choice>
              <mc:Fallback>
                <p:oleObj name="Equation" r:id="rId3" imgW="2209680" imgH="2156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4164012"/>
                        <a:ext cx="5741987"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381000" y="4861917"/>
            <a:ext cx="8458200" cy="1538883"/>
          </a:xfrm>
          <a:prstGeom prst="rect">
            <a:avLst/>
          </a:prstGeom>
          <a:noFill/>
        </p:spPr>
        <p:txBody>
          <a:bodyPr wrap="square" rtlCol="0">
            <a:spAutoFit/>
          </a:bodyPr>
          <a:lstStyle/>
          <a:p>
            <a:pPr algn="ctr"/>
            <a:r>
              <a:rPr lang="en-US" sz="2600" dirty="0"/>
              <a:t>What </a:t>
            </a:r>
            <a:r>
              <a:rPr lang="en-US" sz="2600" i="1" dirty="0"/>
              <a:t>restriction</a:t>
            </a:r>
            <a:r>
              <a:rPr lang="en-US" sz="2600" dirty="0"/>
              <a:t> do we employ to get from 2 variables to 1?</a:t>
            </a:r>
          </a:p>
          <a:p>
            <a:pPr algn="ctr"/>
            <a:endParaRPr lang="en-US" sz="1400" dirty="0">
              <a:solidFill>
                <a:schemeClr val="accent1"/>
              </a:solidFill>
            </a:endParaRPr>
          </a:p>
          <a:p>
            <a:pPr algn="ctr"/>
            <a:r>
              <a:rPr lang="en-US" sz="2600" dirty="0">
                <a:solidFill>
                  <a:schemeClr val="accent2"/>
                </a:solidFill>
              </a:rPr>
              <a:t>We assume that moving from 0</a:t>
            </a:r>
            <a:r>
              <a:rPr lang="en-US" sz="2600" dirty="0">
                <a:solidFill>
                  <a:schemeClr val="accent2"/>
                </a:solidFill>
                <a:sym typeface="Wingdings" pitchFamily="2" charset="2"/>
              </a:rPr>
              <a:t>1 </a:t>
            </a:r>
            <a:r>
              <a:rPr lang="en-US" sz="2600" u="sng" dirty="0">
                <a:solidFill>
                  <a:schemeClr val="accent2"/>
                </a:solidFill>
                <a:sym typeface="Wingdings" pitchFamily="2" charset="2"/>
              </a:rPr>
              <a:t>or</a:t>
            </a:r>
            <a:r>
              <a:rPr lang="en-US" sz="2600" dirty="0">
                <a:solidFill>
                  <a:schemeClr val="accent2"/>
                </a:solidFill>
                <a:sym typeface="Wingdings" pitchFamily="2" charset="2"/>
              </a:rPr>
              <a:t> 12 </a:t>
            </a:r>
          </a:p>
          <a:p>
            <a:pPr algn="ctr"/>
            <a:r>
              <a:rPr lang="en-US" sz="2600" dirty="0">
                <a:solidFill>
                  <a:schemeClr val="accent2"/>
                </a:solidFill>
                <a:sym typeface="Wingdings" pitchFamily="2" charset="2"/>
              </a:rPr>
              <a:t>has the </a:t>
            </a:r>
            <a:r>
              <a:rPr lang="en-US" sz="2600" u="sng" dirty="0">
                <a:solidFill>
                  <a:schemeClr val="accent2"/>
                </a:solidFill>
                <a:sym typeface="Wingdings" pitchFamily="2" charset="2"/>
              </a:rPr>
              <a:t>same effect</a:t>
            </a:r>
            <a:r>
              <a:rPr lang="en-US" sz="2600" dirty="0">
                <a:solidFill>
                  <a:schemeClr val="accent2"/>
                </a:solidFill>
                <a:sym typeface="Wingdings" pitchFamily="2" charset="2"/>
              </a:rPr>
              <a:t> on the log-odds of the outcome.</a:t>
            </a:r>
            <a:endParaRPr lang="en-US" sz="26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744828" y="381000"/>
            <a:ext cx="7484772" cy="1676400"/>
            <a:chOff x="744828" y="381000"/>
            <a:chExt cx="7484772" cy="1676400"/>
          </a:xfrm>
        </p:grpSpPr>
        <p:pic>
          <p:nvPicPr>
            <p:cNvPr id="7170" name="Picture 2"/>
            <p:cNvPicPr>
              <a:picLocks noChangeAspect="1" noChangeArrowheads="1"/>
            </p:cNvPicPr>
            <p:nvPr/>
          </p:nvPicPr>
          <p:blipFill>
            <a:blip r:embed="rId3" cstate="print"/>
            <a:srcRect/>
            <a:stretch>
              <a:fillRect/>
            </a:stretch>
          </p:blipFill>
          <p:spPr bwMode="auto">
            <a:xfrm>
              <a:off x="744828" y="381000"/>
              <a:ext cx="7484772" cy="1676400"/>
            </a:xfrm>
            <a:prstGeom prst="rect">
              <a:avLst/>
            </a:prstGeom>
            <a:noFill/>
            <a:ln w="9525">
              <a:noFill/>
              <a:miter lim="800000"/>
              <a:headEnd/>
              <a:tailEnd/>
            </a:ln>
          </p:spPr>
        </p:pic>
        <p:sp>
          <p:nvSpPr>
            <p:cNvPr id="11" name="TextBox 10"/>
            <p:cNvSpPr txBox="1"/>
            <p:nvPr/>
          </p:nvSpPr>
          <p:spPr>
            <a:xfrm>
              <a:off x="3581400" y="457200"/>
              <a:ext cx="1524000" cy="523220"/>
            </a:xfrm>
            <a:prstGeom prst="rect">
              <a:avLst/>
            </a:prstGeom>
            <a:noFill/>
          </p:spPr>
          <p:txBody>
            <a:bodyPr wrap="square" rtlCol="0">
              <a:spAutoFit/>
            </a:bodyPr>
            <a:lstStyle/>
            <a:p>
              <a:r>
                <a:rPr lang="en-US" sz="2800" dirty="0">
                  <a:solidFill>
                    <a:schemeClr val="accent2"/>
                  </a:solidFill>
                </a:rPr>
                <a:t>Null</a:t>
              </a:r>
              <a:endParaRPr lang="en-US" sz="2400" dirty="0">
                <a:solidFill>
                  <a:schemeClr val="accent2"/>
                </a:solidFill>
              </a:endParaRPr>
            </a:p>
          </p:txBody>
        </p:sp>
      </p:grpSp>
      <p:grpSp>
        <p:nvGrpSpPr>
          <p:cNvPr id="14" name="Group 13"/>
          <p:cNvGrpSpPr/>
          <p:nvPr/>
        </p:nvGrpSpPr>
        <p:grpSpPr>
          <a:xfrm>
            <a:off x="771620" y="4343400"/>
            <a:ext cx="7457980" cy="2178686"/>
            <a:chOff x="771620" y="2286000"/>
            <a:chExt cx="7457980" cy="2178686"/>
          </a:xfrm>
        </p:grpSpPr>
        <p:pic>
          <p:nvPicPr>
            <p:cNvPr id="5" name="Picture 2"/>
            <p:cNvPicPr>
              <a:picLocks noChangeAspect="1" noChangeArrowheads="1"/>
            </p:cNvPicPr>
            <p:nvPr/>
          </p:nvPicPr>
          <p:blipFill>
            <a:blip r:embed="rId4" cstate="print"/>
            <a:srcRect t="38272"/>
            <a:stretch>
              <a:fillRect/>
            </a:stretch>
          </p:blipFill>
          <p:spPr bwMode="auto">
            <a:xfrm>
              <a:off x="771620" y="2286000"/>
              <a:ext cx="7457980" cy="2178686"/>
            </a:xfrm>
            <a:prstGeom prst="rect">
              <a:avLst/>
            </a:prstGeom>
            <a:noFill/>
            <a:ln w="9525">
              <a:noFill/>
              <a:miter lim="800000"/>
              <a:headEnd/>
              <a:tailEnd/>
            </a:ln>
          </p:spPr>
        </p:pic>
        <p:sp>
          <p:nvSpPr>
            <p:cNvPr id="12" name="TextBox 11"/>
            <p:cNvSpPr txBox="1"/>
            <p:nvPr/>
          </p:nvSpPr>
          <p:spPr>
            <a:xfrm>
              <a:off x="3581400" y="2357735"/>
              <a:ext cx="1752600" cy="523220"/>
            </a:xfrm>
            <a:prstGeom prst="rect">
              <a:avLst/>
            </a:prstGeom>
            <a:noFill/>
          </p:spPr>
          <p:txBody>
            <a:bodyPr wrap="square" rtlCol="0">
              <a:spAutoFit/>
            </a:bodyPr>
            <a:lstStyle/>
            <a:p>
              <a:r>
                <a:rPr lang="en-US" sz="2800" dirty="0">
                  <a:solidFill>
                    <a:schemeClr val="accent3"/>
                  </a:solidFill>
                </a:rPr>
                <a:t>Saturated</a:t>
              </a:r>
              <a:endParaRPr lang="en-US" sz="2400" dirty="0">
                <a:solidFill>
                  <a:schemeClr val="accent3"/>
                </a:solidFill>
              </a:endParaRPr>
            </a:p>
          </p:txBody>
        </p:sp>
      </p:grpSp>
      <p:grpSp>
        <p:nvGrpSpPr>
          <p:cNvPr id="15" name="Group 14"/>
          <p:cNvGrpSpPr/>
          <p:nvPr/>
        </p:nvGrpSpPr>
        <p:grpSpPr>
          <a:xfrm>
            <a:off x="762000" y="2286000"/>
            <a:ext cx="7525343" cy="1905000"/>
            <a:chOff x="762000" y="4648200"/>
            <a:chExt cx="7525343" cy="1905000"/>
          </a:xfrm>
        </p:grpSpPr>
        <p:pic>
          <p:nvPicPr>
            <p:cNvPr id="6" name="Picture 2"/>
            <p:cNvPicPr>
              <a:picLocks noChangeAspect="1" noChangeArrowheads="1"/>
            </p:cNvPicPr>
            <p:nvPr/>
          </p:nvPicPr>
          <p:blipFill>
            <a:blip r:embed="rId5" cstate="print"/>
            <a:srcRect/>
            <a:stretch>
              <a:fillRect/>
            </a:stretch>
          </p:blipFill>
          <p:spPr bwMode="auto">
            <a:xfrm>
              <a:off x="762000" y="4648200"/>
              <a:ext cx="7525343" cy="1905000"/>
            </a:xfrm>
            <a:prstGeom prst="rect">
              <a:avLst/>
            </a:prstGeom>
            <a:noFill/>
            <a:ln w="9525">
              <a:noFill/>
              <a:miter lim="800000"/>
              <a:headEnd/>
              <a:tailEnd/>
            </a:ln>
          </p:spPr>
        </p:pic>
        <p:sp>
          <p:nvSpPr>
            <p:cNvPr id="13" name="TextBox 12"/>
            <p:cNvSpPr txBox="1"/>
            <p:nvPr/>
          </p:nvSpPr>
          <p:spPr>
            <a:xfrm>
              <a:off x="3581400" y="4734580"/>
              <a:ext cx="1828800" cy="523220"/>
            </a:xfrm>
            <a:prstGeom prst="rect">
              <a:avLst/>
            </a:prstGeom>
            <a:noFill/>
          </p:spPr>
          <p:txBody>
            <a:bodyPr wrap="square" rtlCol="0">
              <a:spAutoFit/>
            </a:bodyPr>
            <a:lstStyle/>
            <a:p>
              <a:r>
                <a:rPr lang="en-US" sz="2800" dirty="0">
                  <a:solidFill>
                    <a:schemeClr val="accent6"/>
                  </a:solidFill>
                </a:rPr>
                <a:t>Restricted</a:t>
              </a:r>
              <a:endParaRPr lang="en-US" sz="2400" dirty="0">
                <a:solidFill>
                  <a:schemeClr val="accent6"/>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p>
        </p:txBody>
      </p:sp>
      <p:pic>
        <p:nvPicPr>
          <p:cNvPr id="4" name="Picture 2"/>
          <p:cNvPicPr>
            <a:picLocks noChangeAspect="1" noChangeArrowheads="1"/>
          </p:cNvPicPr>
          <p:nvPr/>
        </p:nvPicPr>
        <p:blipFill>
          <a:blip r:embed="rId2" cstate="print"/>
          <a:srcRect/>
          <a:stretch>
            <a:fillRect/>
          </a:stretch>
        </p:blipFill>
        <p:spPr bwMode="auto">
          <a:xfrm>
            <a:off x="762000" y="1676400"/>
            <a:ext cx="7525343" cy="1905000"/>
          </a:xfrm>
          <a:prstGeom prst="rect">
            <a:avLst/>
          </a:prstGeom>
          <a:noFill/>
          <a:ln w="9525">
            <a:noFill/>
            <a:miter lim="800000"/>
            <a:headEnd/>
            <a:tailEnd/>
          </a:ln>
        </p:spPr>
      </p:pic>
      <p:sp>
        <p:nvSpPr>
          <p:cNvPr id="6" name="TextBox 5"/>
          <p:cNvSpPr txBox="1"/>
          <p:nvPr/>
        </p:nvSpPr>
        <p:spPr>
          <a:xfrm>
            <a:off x="609600" y="3975318"/>
            <a:ext cx="8001000" cy="1569660"/>
          </a:xfrm>
          <a:prstGeom prst="rect">
            <a:avLst/>
          </a:prstGeom>
          <a:noFill/>
        </p:spPr>
        <p:txBody>
          <a:bodyPr wrap="square" rtlCol="0">
            <a:spAutoFit/>
          </a:bodyPr>
          <a:lstStyle/>
          <a:p>
            <a:r>
              <a:rPr lang="en-US" sz="2400" dirty="0"/>
              <a:t>&lt;600</a:t>
            </a:r>
            <a:r>
              <a:rPr lang="en-US" sz="2400" dirty="0">
                <a:sym typeface="Wingdings" pitchFamily="2" charset="2"/>
              </a:rPr>
              <a:t>600-690   increases odds by 3.66 times    [exp(1.298)]</a:t>
            </a:r>
          </a:p>
          <a:p>
            <a:r>
              <a:rPr lang="en-US" sz="2400" dirty="0">
                <a:sym typeface="Wingdings" pitchFamily="2" charset="2"/>
              </a:rPr>
              <a:t>600-690700+   increases odds by 3.66 times    [exp(1.298)]</a:t>
            </a:r>
          </a:p>
          <a:p>
            <a:endParaRPr lang="en-US" sz="2400" dirty="0">
              <a:sym typeface="Wingdings" pitchFamily="2" charset="2"/>
            </a:endParaRPr>
          </a:p>
          <a:p>
            <a:r>
              <a:rPr lang="en-US" sz="2400" dirty="0">
                <a:sym typeface="Wingdings" pitchFamily="2" charset="2"/>
              </a:rPr>
              <a:t>&lt;600  700+       increases odds by 13.4 times    [exp(1.298*2)]</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Observed and Predicted </a:t>
            </a:r>
            <a:br>
              <a:rPr lang="en-US" dirty="0"/>
            </a:br>
            <a:r>
              <a:rPr lang="en-US" dirty="0"/>
              <a:t>Probabilities for </a:t>
            </a:r>
            <a:r>
              <a:rPr lang="en-US" dirty="0">
                <a:solidFill>
                  <a:schemeClr val="accent2"/>
                </a:solidFill>
              </a:rPr>
              <a:t>Null </a:t>
            </a:r>
            <a:r>
              <a:rPr lang="en-US" dirty="0"/>
              <a:t>Model</a:t>
            </a:r>
          </a:p>
        </p:txBody>
      </p:sp>
      <p:pic>
        <p:nvPicPr>
          <p:cNvPr id="29698" name="Picture 2"/>
          <p:cNvPicPr>
            <a:picLocks noChangeAspect="1" noChangeArrowheads="1"/>
          </p:cNvPicPr>
          <p:nvPr/>
        </p:nvPicPr>
        <p:blipFill>
          <a:blip r:embed="rId3" cstate="print"/>
          <a:srcRect/>
          <a:stretch>
            <a:fillRect/>
          </a:stretch>
        </p:blipFill>
        <p:spPr bwMode="auto">
          <a:xfrm>
            <a:off x="1024128" y="1444752"/>
            <a:ext cx="6996909" cy="5120640"/>
          </a:xfrm>
          <a:prstGeom prst="rect">
            <a:avLst/>
          </a:prstGeom>
          <a:noFill/>
          <a:ln w="9525">
            <a:noFill/>
            <a:miter lim="800000"/>
            <a:headEnd/>
            <a:tailEnd/>
          </a:ln>
          <a:effectLst/>
        </p:spPr>
      </p:pic>
      <p:grpSp>
        <p:nvGrpSpPr>
          <p:cNvPr id="13" name="Group 12"/>
          <p:cNvGrpSpPr/>
          <p:nvPr/>
        </p:nvGrpSpPr>
        <p:grpSpPr>
          <a:xfrm>
            <a:off x="1882870" y="2058194"/>
            <a:ext cx="5780596" cy="3309334"/>
            <a:chOff x="1882870" y="2058194"/>
            <a:chExt cx="5780596" cy="3309334"/>
          </a:xfrm>
        </p:grpSpPr>
        <p:cxnSp>
          <p:nvCxnSpPr>
            <p:cNvPr id="5" name="Straight Arrow Connector 4"/>
            <p:cNvCxnSpPr/>
            <p:nvPr/>
          </p:nvCxnSpPr>
          <p:spPr>
            <a:xfrm rot="5400000">
              <a:off x="969264" y="4453128"/>
              <a:ext cx="1828006" cy="794"/>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389120" y="3931920"/>
              <a:ext cx="762000" cy="794"/>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6976872" y="2743200"/>
              <a:ext cx="1371600" cy="1588"/>
            </a:xfrm>
            <a:prstGeom prst="straightConnector1">
              <a:avLst/>
            </a:prstGeom>
            <a:ln w="19050">
              <a:solidFill>
                <a:schemeClr val="accent5"/>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1371600" y="1905000"/>
            <a:ext cx="6248400" cy="769441"/>
          </a:xfrm>
          <a:prstGeom prst="rect">
            <a:avLst/>
          </a:prstGeom>
          <a:noFill/>
        </p:spPr>
        <p:txBody>
          <a:bodyPr wrap="square" rtlCol="0">
            <a:spAutoFit/>
          </a:bodyPr>
          <a:lstStyle/>
          <a:p>
            <a:pPr algn="ctr"/>
            <a:r>
              <a:rPr lang="en-US" sz="2200" dirty="0">
                <a:solidFill>
                  <a:schemeClr val="accent2"/>
                </a:solidFill>
              </a:rPr>
              <a:t>large </a:t>
            </a:r>
            <a:r>
              <a:rPr lang="en-US" sz="2200" dirty="0">
                <a:solidFill>
                  <a:schemeClr val="accent5">
                    <a:lumMod val="75000"/>
                  </a:schemeClr>
                </a:solidFill>
              </a:rPr>
              <a:t>residuals</a:t>
            </a:r>
            <a:r>
              <a:rPr lang="en-US" sz="2200" dirty="0">
                <a:solidFill>
                  <a:schemeClr val="accent2"/>
                </a:solidFill>
              </a:rPr>
              <a:t> </a:t>
            </a:r>
          </a:p>
          <a:p>
            <a:pPr algn="ctr"/>
            <a:r>
              <a:rPr lang="en-US" sz="2200" dirty="0">
                <a:solidFill>
                  <a:schemeClr val="accent2"/>
                </a:solidFill>
              </a:rPr>
              <a:t>(differences between observed and predicted)</a:t>
            </a:r>
          </a:p>
        </p:txBody>
      </p:sp>
      <p:sp>
        <p:nvSpPr>
          <p:cNvPr id="9" name="TextBox 8"/>
          <p:cNvSpPr txBox="1"/>
          <p:nvPr/>
        </p:nvSpPr>
        <p:spPr>
          <a:xfrm>
            <a:off x="3048000" y="4648200"/>
            <a:ext cx="3352800" cy="707886"/>
          </a:xfrm>
          <a:prstGeom prst="rect">
            <a:avLst/>
          </a:prstGeom>
          <a:noFill/>
        </p:spPr>
        <p:txBody>
          <a:bodyPr wrap="square" rtlCol="0">
            <a:spAutoFit/>
          </a:bodyPr>
          <a:lstStyle/>
          <a:p>
            <a:pPr algn="ctr"/>
            <a:r>
              <a:rPr lang="en-US" sz="2000" dirty="0">
                <a:solidFill>
                  <a:schemeClr val="tx2"/>
                </a:solidFill>
              </a:rPr>
              <a:t>blue dots are observed values</a:t>
            </a:r>
          </a:p>
          <a:p>
            <a:pPr algn="ctr"/>
            <a:r>
              <a:rPr lang="en-US" sz="2000" dirty="0">
                <a:solidFill>
                  <a:schemeClr val="accent2"/>
                </a:solidFill>
              </a:rPr>
              <a:t>red line is model prediction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Observed and Predicted </a:t>
            </a:r>
            <a:br>
              <a:rPr lang="en-US" dirty="0"/>
            </a:br>
            <a:r>
              <a:rPr lang="en-US" dirty="0"/>
              <a:t>Probabilities for </a:t>
            </a:r>
            <a:r>
              <a:rPr lang="en-US" dirty="0">
                <a:solidFill>
                  <a:schemeClr val="accent3"/>
                </a:solidFill>
              </a:rPr>
              <a:t>Saturated</a:t>
            </a:r>
            <a:r>
              <a:rPr lang="en-US" dirty="0"/>
              <a:t> Model</a:t>
            </a:r>
          </a:p>
        </p:txBody>
      </p:sp>
      <p:pic>
        <p:nvPicPr>
          <p:cNvPr id="30722" name="Picture 2"/>
          <p:cNvPicPr>
            <a:picLocks noChangeAspect="1" noChangeArrowheads="1"/>
          </p:cNvPicPr>
          <p:nvPr/>
        </p:nvPicPr>
        <p:blipFill>
          <a:blip r:embed="rId3" cstate="print"/>
          <a:srcRect/>
          <a:stretch>
            <a:fillRect/>
          </a:stretch>
        </p:blipFill>
        <p:spPr bwMode="auto">
          <a:xfrm>
            <a:off x="1024128" y="1444752"/>
            <a:ext cx="6996909" cy="5120640"/>
          </a:xfrm>
          <a:prstGeom prst="rect">
            <a:avLst/>
          </a:prstGeom>
          <a:noFill/>
          <a:ln w="9525">
            <a:noFill/>
            <a:miter lim="800000"/>
            <a:headEnd/>
            <a:tailEnd/>
          </a:ln>
          <a:effectLst/>
        </p:spPr>
      </p:pic>
      <p:sp>
        <p:nvSpPr>
          <p:cNvPr id="4" name="TextBox 3"/>
          <p:cNvSpPr txBox="1"/>
          <p:nvPr/>
        </p:nvSpPr>
        <p:spPr>
          <a:xfrm>
            <a:off x="1905000" y="1905000"/>
            <a:ext cx="4419600" cy="830997"/>
          </a:xfrm>
          <a:prstGeom prst="rect">
            <a:avLst/>
          </a:prstGeom>
          <a:noFill/>
        </p:spPr>
        <p:txBody>
          <a:bodyPr wrap="square" rtlCol="0">
            <a:spAutoFit/>
          </a:bodyPr>
          <a:lstStyle/>
          <a:p>
            <a:pPr algn="ctr"/>
            <a:r>
              <a:rPr lang="en-US" sz="2400" dirty="0">
                <a:solidFill>
                  <a:schemeClr val="accent2"/>
                </a:solidFill>
              </a:rPr>
              <a:t>no residuals</a:t>
            </a:r>
          </a:p>
          <a:p>
            <a:pPr algn="ctr"/>
            <a:r>
              <a:rPr lang="en-US" sz="2400" dirty="0">
                <a:solidFill>
                  <a:schemeClr val="accent2"/>
                </a:solidFill>
              </a:rPr>
              <a:t>(what we’ve calculated by hand)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5779</TotalTime>
  <Words>4628</Words>
  <Application>Microsoft Office PowerPoint</Application>
  <PresentationFormat>On-screen Show (4:3)</PresentationFormat>
  <Paragraphs>568</Paragraphs>
  <Slides>31</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Cambria Math</vt:lpstr>
      <vt:lpstr>Courier New</vt:lpstr>
      <vt:lpstr>Wingdings</vt:lpstr>
      <vt:lpstr>Office Theme</vt:lpstr>
      <vt:lpstr>Equation</vt:lpstr>
      <vt:lpstr>Model Selection</vt:lpstr>
      <vt:lpstr>Three Types of Models</vt:lpstr>
      <vt:lpstr>Example: Null Model</vt:lpstr>
      <vt:lpstr>Example: Saturated Model</vt:lpstr>
      <vt:lpstr>Example: Restricted Model</vt:lpstr>
      <vt:lpstr>PowerPoint Presentation</vt:lpstr>
      <vt:lpstr>Interpretation</vt:lpstr>
      <vt:lpstr>Observed and Predicted  Probabilities for Null Model</vt:lpstr>
      <vt:lpstr>Observed and Predicted  Probabilities for Saturated Model</vt:lpstr>
      <vt:lpstr>Observed and Predicted  Probabilities for Restricted Model</vt:lpstr>
      <vt:lpstr>What If This Were Your Data?</vt:lpstr>
      <vt:lpstr>The Basic Options</vt:lpstr>
      <vt:lpstr>Observed and Predicted  Probabilities for Null Model</vt:lpstr>
      <vt:lpstr>Observed and Predicted  Probabilities for Saturated Model</vt:lpstr>
      <vt:lpstr>Special Feature Slide!</vt:lpstr>
      <vt:lpstr>Observed and Predicted  Probabilities for Restricted Model</vt:lpstr>
      <vt:lpstr>Observed and Predicted  Probabilities for Restricted Model</vt:lpstr>
      <vt:lpstr>Model is “Linear in the Logit”</vt:lpstr>
      <vt:lpstr>Interpretation</vt:lpstr>
      <vt:lpstr>Another Kind of Restricted Model</vt:lpstr>
      <vt:lpstr>Visualizing Restricted Model Fit</vt:lpstr>
      <vt:lpstr>Questions so far?</vt:lpstr>
      <vt:lpstr>Back to the First Example: Is This Good Enough?</vt:lpstr>
      <vt:lpstr>Evaluating “Good Enough”</vt:lpstr>
      <vt:lpstr>General Note:  Problems with Saturated Models</vt:lpstr>
      <vt:lpstr>Two Key Concepts</vt:lpstr>
      <vt:lpstr>Comparing Models</vt:lpstr>
      <vt:lpstr>Bayesian Information Criterion</vt:lpstr>
      <vt:lpstr>Likelihood Ratio Test</vt:lpstr>
      <vt:lpstr>Computing the Test</vt:lpstr>
      <vt:lpstr>The χ2 Test Statistic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Sociology 271B: Beginning Techniques for Numerical Analysis of Evidence</dc:title>
  <dc:creator>Stephen Vaisey</dc:creator>
  <cp:lastModifiedBy>Stephen Vaisey</cp:lastModifiedBy>
  <cp:revision>546</cp:revision>
  <dcterms:created xsi:type="dcterms:W3CDTF">2010-08-28T00:25:59Z</dcterms:created>
  <dcterms:modified xsi:type="dcterms:W3CDTF">2023-11-02T13:47:27Z</dcterms:modified>
</cp:coreProperties>
</file>