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9" r:id="rId2"/>
    <p:sldId id="341" r:id="rId3"/>
    <p:sldId id="340" r:id="rId4"/>
    <p:sldId id="307" r:id="rId5"/>
    <p:sldId id="309" r:id="rId6"/>
    <p:sldId id="327" r:id="rId7"/>
    <p:sldId id="308" r:id="rId8"/>
    <p:sldId id="318" r:id="rId9"/>
    <p:sldId id="320" r:id="rId10"/>
    <p:sldId id="319" r:id="rId11"/>
    <p:sldId id="321" r:id="rId12"/>
    <p:sldId id="313" r:id="rId13"/>
    <p:sldId id="310" r:id="rId14"/>
    <p:sldId id="328" r:id="rId15"/>
    <p:sldId id="311" r:id="rId1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1" autoAdjust="0"/>
  </p:normalViewPr>
  <p:slideViewPr>
    <p:cSldViewPr>
      <p:cViewPr varScale="1">
        <p:scale>
          <a:sx n="105" d="100"/>
          <a:sy n="105" d="100"/>
        </p:scale>
        <p:origin x="177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x=0</c:v>
                </c:pt>
                <c:pt idx="1">
                  <c:v>x=1</c:v>
                </c:pt>
              </c:strCache>
            </c:strRef>
          </c:cat>
          <c:val>
            <c:numRef>
              <c:f>Sheet1!$B$2:$B$3</c:f>
              <c:numCache>
                <c:formatCode>.00</c:formatCode>
                <c:ptCount val="2"/>
                <c:pt idx="0">
                  <c:v>0.49425287356321851</c:v>
                </c:pt>
                <c:pt idx="1">
                  <c:v>0.28089887640449446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B-4FE5-8471-C0F0F614C2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x=0</c:v>
                </c:pt>
                <c:pt idx="1">
                  <c:v>x=1</c:v>
                </c:pt>
              </c:strCache>
            </c:strRef>
          </c:cat>
          <c:val>
            <c:numRef>
              <c:f>Sheet1!$C$2:$C$3</c:f>
              <c:numCache>
                <c:formatCode>.00</c:formatCode>
                <c:ptCount val="2"/>
                <c:pt idx="0">
                  <c:v>0.2758620689655174</c:v>
                </c:pt>
                <c:pt idx="1">
                  <c:v>0.49438202247191027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B-4FE5-8471-C0F0F614C2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x=0</c:v>
                </c:pt>
                <c:pt idx="1">
                  <c:v>x=1</c:v>
                </c:pt>
              </c:strCache>
            </c:strRef>
          </c:cat>
          <c:val>
            <c:numRef>
              <c:f>Sheet1!$D$2:$D$3</c:f>
              <c:numCache>
                <c:formatCode>.00</c:formatCode>
                <c:ptCount val="2"/>
                <c:pt idx="0">
                  <c:v>0.22988505747126445</c:v>
                </c:pt>
                <c:pt idx="1">
                  <c:v>0.22471910112359555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5B-4FE5-8471-C0F0F614C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135808"/>
        <c:axId val="74178944"/>
      </c:barChart>
      <c:catAx>
        <c:axId val="74135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74178944"/>
        <c:crosses val="autoZero"/>
        <c:auto val="1"/>
        <c:lblAlgn val="ctr"/>
        <c:lblOffset val="100"/>
        <c:noMultiLvlLbl val="0"/>
      </c:catAx>
      <c:valAx>
        <c:axId val="74178944"/>
        <c:scaling>
          <c:orientation val="minMax"/>
        </c:scaling>
        <c:delete val="0"/>
        <c:axPos val="l"/>
        <c:majorGridlines/>
        <c:numFmt formatCode=".00" sourceLinked="1"/>
        <c:majorTickMark val="out"/>
        <c:minorTickMark val="none"/>
        <c:tickLblPos val="nextTo"/>
        <c:crossAx val="74135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Democrat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.00</c:formatCode>
                <c:ptCount val="2"/>
                <c:pt idx="0">
                  <c:v>0.33370000000000022</c:v>
                </c:pt>
                <c:pt idx="1">
                  <c:v>0.39220000000000027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3-437B-97D1-9297646370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Independent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.00</c:formatCode>
                <c:ptCount val="2"/>
                <c:pt idx="0">
                  <c:v>0.40740000000000021</c:v>
                </c:pt>
                <c:pt idx="1">
                  <c:v>0.35410000000000008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D3-437B-97D1-9297646370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Republican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Sheet1!$D$2:$D$3</c:f>
              <c:numCache>
                <c:formatCode>.00</c:formatCode>
                <c:ptCount val="2"/>
                <c:pt idx="0">
                  <c:v>0.25890000000000002</c:v>
                </c:pt>
                <c:pt idx="1">
                  <c:v>0.25390000000000001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D3-437B-97D1-929764637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842752"/>
        <c:axId val="82844288"/>
      </c:barChart>
      <c:catAx>
        <c:axId val="82842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2844288"/>
        <c:crosses val="autoZero"/>
        <c:auto val="1"/>
        <c:lblAlgn val="ctr"/>
        <c:lblOffset val="100"/>
        <c:noMultiLvlLbl val="0"/>
      </c:catAx>
      <c:valAx>
        <c:axId val="82844288"/>
        <c:scaling>
          <c:orientation val="minMax"/>
        </c:scaling>
        <c:delete val="0"/>
        <c:axPos val="l"/>
        <c:majorGridlines/>
        <c:numFmt formatCode=".00" sourceLinked="1"/>
        <c:majorTickMark val="out"/>
        <c:minorTickMark val="none"/>
        <c:tickLblPos val="nextTo"/>
        <c:crossAx val="828427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Elem </c:v>
                </c:pt>
                <c:pt idx="1">
                  <c:v>Middle </c:v>
                </c:pt>
                <c:pt idx="2">
                  <c:v>HS </c:v>
                </c:pt>
              </c:strCache>
            </c:strRef>
          </c:cat>
          <c:val>
            <c:numRef>
              <c:f>Sheet1!$B$2:$B$4</c:f>
              <c:numCache>
                <c:formatCode>.00</c:formatCode>
                <c:ptCount val="3"/>
                <c:pt idx="0">
                  <c:v>0.19900000000000001</c:v>
                </c:pt>
                <c:pt idx="1">
                  <c:v>0.18800000000000011</c:v>
                </c:pt>
                <c:pt idx="2">
                  <c:v>0.13800000000000001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8-4F5F-877E-CBF40DD4FF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Money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Elem </c:v>
                </c:pt>
                <c:pt idx="1">
                  <c:v>Middle </c:v>
                </c:pt>
                <c:pt idx="2">
                  <c:v>HS </c:v>
                </c:pt>
              </c:strCache>
            </c:strRef>
          </c:cat>
          <c:val>
            <c:numRef>
              <c:f>Sheet1!$C$2:$C$4</c:f>
              <c:numCache>
                <c:formatCode>.00</c:formatCode>
                <c:ptCount val="3"/>
                <c:pt idx="0">
                  <c:v>0.3510000000000002</c:v>
                </c:pt>
                <c:pt idx="1">
                  <c:v>0.30900000000000022</c:v>
                </c:pt>
                <c:pt idx="2">
                  <c:v>0.2870000000000002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8-4F5F-877E-CBF40DD4FF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Helps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Elem </c:v>
                </c:pt>
                <c:pt idx="1">
                  <c:v>Middle </c:v>
                </c:pt>
                <c:pt idx="2">
                  <c:v>HS </c:v>
                </c:pt>
              </c:strCache>
            </c:strRef>
          </c:cat>
          <c:val>
            <c:numRef>
              <c:f>Sheet1!$D$2:$D$4</c:f>
              <c:numCache>
                <c:formatCode>.00</c:formatCode>
                <c:ptCount val="3"/>
                <c:pt idx="0">
                  <c:v>0.1800000000000001</c:v>
                </c:pt>
                <c:pt idx="1">
                  <c:v>7.8000000000000014E-2</c:v>
                </c:pt>
                <c:pt idx="2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48-4F5F-877E-CBF40DD4FF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Satisfying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Elem </c:v>
                </c:pt>
                <c:pt idx="1">
                  <c:v>Middle </c:v>
                </c:pt>
                <c:pt idx="2">
                  <c:v>HS </c:v>
                </c:pt>
              </c:strCache>
            </c:strRef>
          </c:cat>
          <c:val>
            <c:numRef>
              <c:f>Sheet1!$E$2:$E$4</c:f>
              <c:numCache>
                <c:formatCode>.00</c:formatCode>
                <c:ptCount val="3"/>
                <c:pt idx="0">
                  <c:v>0.15400000000000011</c:v>
                </c:pt>
                <c:pt idx="1">
                  <c:v>0.34</c:v>
                </c:pt>
                <c:pt idx="2">
                  <c:v>0.4090000000000002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48-4F5F-877E-CBF40DD4FF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God 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Elem </c:v>
                </c:pt>
                <c:pt idx="1">
                  <c:v>Middle </c:v>
                </c:pt>
                <c:pt idx="2">
                  <c:v>HS </c:v>
                </c:pt>
              </c:strCache>
            </c:strRef>
          </c:cat>
          <c:val>
            <c:numRef>
              <c:f>Sheet1!$F$2:$F$4</c:f>
              <c:numCache>
                <c:formatCode>.00</c:formatCode>
                <c:ptCount val="3"/>
                <c:pt idx="0">
                  <c:v>0.11600000000000002</c:v>
                </c:pt>
                <c:pt idx="1">
                  <c:v>8.5000000000000006E-2</c:v>
                </c:pt>
                <c:pt idx="2">
                  <c:v>9.5000000000000043E-2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48-4F5F-877E-CBF40DD4F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738240"/>
        <c:axId val="63739776"/>
      </c:barChart>
      <c:catAx>
        <c:axId val="63738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3739776"/>
        <c:crosses val="autoZero"/>
        <c:auto val="1"/>
        <c:lblAlgn val="ctr"/>
        <c:lblOffset val="100"/>
        <c:noMultiLvlLbl val="0"/>
      </c:catAx>
      <c:valAx>
        <c:axId val="63739776"/>
        <c:scaling>
          <c:orientation val="minMax"/>
        </c:scaling>
        <c:delete val="0"/>
        <c:axPos val="l"/>
        <c:majorGridlines/>
        <c:numFmt formatCode=".00" sourceLinked="1"/>
        <c:majorTickMark val="out"/>
        <c:minorTickMark val="none"/>
        <c:tickLblPos val="nextTo"/>
        <c:crossAx val="6373824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1E134-15CF-44D9-B7A8-34771D15D2F8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944BEB7-07BC-4492-902E-8638109C9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3D3C03-ADA4-433D-B4FC-97DB8D2AACF1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66D87DC-7D3A-4EF1-923A-211CCE0C1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8E8-1354-4B37-A7A2-AC17240CFF37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= Polytomous		</a:t>
            </a:r>
            <a:r>
              <a:rPr lang="en-US" sz="2800" dirty="0"/>
              <a:t>(Lindsey #2)</a:t>
            </a:r>
            <a:endParaRPr lang="en-US" dirty="0"/>
          </a:p>
          <a:p>
            <a:r>
              <a:rPr lang="en-US" dirty="0"/>
              <a:t>Binary = Binary + Binary		</a:t>
            </a:r>
            <a:r>
              <a:rPr lang="en-US" sz="2800" dirty="0"/>
              <a:t>(Lindsey #3)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3352800"/>
            <a:ext cx="8229600" cy="609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	What are the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libri" pitchFamily="34" charset="0"/>
                <a:ea typeface="Cambria Math" pitchFamily="18" charset="0"/>
              </a:rPr>
              <a:t>and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libri" pitchFamily="34" charset="0"/>
                <a:ea typeface="Cambria Math" pitchFamily="18" charset="0"/>
              </a:rPr>
              <a:t>values for </a:t>
            </a:r>
            <a:r>
              <a:rPr lang="en-US" sz="2800" dirty="0">
                <a:solidFill>
                  <a:schemeClr val="accent2"/>
                </a:solidFill>
                <a:latin typeface="Calibri" pitchFamily="34" charset="0"/>
                <a:ea typeface="Cambria Math" pitchFamily="18" charset="0"/>
              </a:rPr>
              <a:t>Equation</a:t>
            </a:r>
            <a:r>
              <a:rPr lang="en-US" sz="2800" dirty="0">
                <a:latin typeface="Calibri" pitchFamily="34" charset="0"/>
                <a:ea typeface="Cambria Math" pitchFamily="18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Calibri" pitchFamily="34" charset="0"/>
                <a:ea typeface="Cambria Math" pitchFamily="18" charset="0"/>
              </a:rPr>
              <a:t>2</a:t>
            </a:r>
            <a:r>
              <a:rPr lang="en-US" sz="2800" dirty="0">
                <a:latin typeface="Calibri" pitchFamily="34" charset="0"/>
                <a:ea typeface="Cambria Math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83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-.453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.302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.120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24200" y="1219200"/>
            <a:ext cx="57912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           PARTY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female |       Dem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Rep |   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0 |       299        365        232 |       896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1 |       422        381        273 |     1,076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Total |       721        746        505 |     1,972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1514475" y="4721225"/>
          <a:ext cx="547846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8" name="Equation" r:id="rId3" imgW="3429000" imgH="812520" progId="Equation.3">
                  <p:embed/>
                </p:oleObj>
              </mc:Choice>
              <mc:Fallback>
                <p:oleObj name="Equation" r:id="rId3" imgW="3429000" imgH="81252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4721225"/>
                        <a:ext cx="5478463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47800" y="40386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Here’s an example…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3352800"/>
            <a:ext cx="8229600" cy="3048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alibri" pitchFamily="34" charset="0"/>
                <a:ea typeface="Cambria Math" pitchFamily="18" charset="0"/>
              </a:rPr>
              <a:t>	Why are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800" dirty="0">
                <a:latin typeface="Calibri" pitchFamily="34" charset="0"/>
                <a:ea typeface="Cambria Math" pitchFamily="18" charset="0"/>
              </a:rPr>
              <a:t> and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31</a:t>
            </a:r>
            <a:r>
              <a:rPr lang="en-US" sz="2800" dirty="0">
                <a:latin typeface="Calibri" pitchFamily="34" charset="0"/>
                <a:ea typeface="Cambria Math" pitchFamily="18" charset="0"/>
              </a:rPr>
              <a:t> both positive?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83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-.453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.302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.120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24200" y="1219200"/>
            <a:ext cx="57912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           PARTY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female |       Dem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Rep |   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0 |       299        365        232 |       896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1 |       422        381        273 |     1,076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Total |       721        746        505 |     1,972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06914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women’s odds of being Democrat vs. Independent </a:t>
            </a:r>
            <a:r>
              <a:rPr lang="en-US" sz="2400" i="1" dirty="0"/>
              <a:t>and</a:t>
            </a:r>
            <a:r>
              <a:rPr lang="en-US" sz="2400" dirty="0"/>
              <a:t> of being Republican vs. Independent are greater than those for men. That is, women are more likely to belong to either political party than men 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Probabilities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83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-.453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.302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.120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24200" y="1219200"/>
            <a:ext cx="57912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           PARTY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female |       Dem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Rep |   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0 |       299        365        232 |       896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1 |       422        381        273 |     1,076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Total |       721        746        505 |     1,972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</p:nvPr>
        </p:nvGraphicFramePr>
        <p:xfrm>
          <a:off x="855662" y="3962400"/>
          <a:ext cx="56975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8" name="Equation" r:id="rId3" imgW="3136680" imgH="431640" progId="Equation.3">
                  <p:embed/>
                </p:oleObj>
              </mc:Choice>
              <mc:Fallback>
                <p:oleObj name="Equation" r:id="rId3" imgW="3136680" imgH="431640" progId="Equation.3">
                  <p:embed/>
                  <p:pic>
                    <p:nvPicPr>
                      <p:cNvPr id="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2" y="3962400"/>
                        <a:ext cx="5697538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Content Placeholder 9"/>
          <p:cNvGraphicFramePr>
            <a:graphicFrameLocks noChangeAspect="1"/>
          </p:cNvGraphicFramePr>
          <p:nvPr/>
        </p:nvGraphicFramePr>
        <p:xfrm>
          <a:off x="893763" y="5257800"/>
          <a:ext cx="7031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5" imgW="3987720" imgH="431640" progId="Equation.3">
                  <p:embed/>
                </p:oleObj>
              </mc:Choice>
              <mc:Fallback>
                <p:oleObj name="Equation" r:id="rId5" imgW="3987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257800"/>
                        <a:ext cx="70310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456112" y="4343400"/>
            <a:ext cx="9906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76800" y="5638800"/>
            <a:ext cx="1447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grade |               reasons for choosing a job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level |       fun      money      helps    satisfying     God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-----------+-------------------------------------------------------+----------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Elem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schl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      520        915        470        402        302 |     2,609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      201        330         83        363         91 |     1,068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High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schl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      109        226         56        322         75 |       788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-----------+-------------------------------------------------------+----------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830      1,471        609      1,087        468 |     4,465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cs typeface="Courier New" pitchFamily="49" charset="0"/>
              </a:rPr>
              <a:t>Pretty conventional to set the most common outcome category to be the baseline</a:t>
            </a:r>
          </a:p>
          <a:p>
            <a:r>
              <a:rPr lang="en-US" sz="2400" dirty="0">
                <a:cs typeface="Courier New" pitchFamily="49" charset="0"/>
              </a:rPr>
              <a:t>Let’s set elementary to the baseline of the predictor</a:t>
            </a:r>
          </a:p>
          <a:p>
            <a:r>
              <a:rPr lang="en-US" sz="2400" dirty="0">
                <a:cs typeface="Courier New" pitchFamily="49" charset="0"/>
              </a:rPr>
              <a:t>How many alpha parameters will we be estimating?</a:t>
            </a:r>
          </a:p>
          <a:p>
            <a:r>
              <a:rPr lang="en-US" sz="2400" dirty="0">
                <a:cs typeface="Courier New" pitchFamily="49" charset="0"/>
              </a:rPr>
              <a:t>How many beta parameters?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2209800"/>
            <a:ext cx="457200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286000"/>
            <a:ext cx="4495800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Graphs… </a:t>
            </a:r>
            <a:br>
              <a:rPr lang="en-US" dirty="0"/>
            </a:br>
            <a:r>
              <a:rPr lang="en-US" dirty="0"/>
              <a:t>Always Look Graphs!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Compute Parameters and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grade |               reasons for choosing a job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level |       fun      money      helps    satisfying     God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-----------+-------------------------------------------------------+----------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Elem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schl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      520        915        470        402        302 |     2,609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Middle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      201        330         83        363         91 |     1,068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High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schl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|       109        226         56        322         75 |       788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-----------+-------------------------------------------------------+----------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830      1,471        609      1,087        468 |     4,465</a:t>
            </a:r>
          </a:p>
          <a:p>
            <a:pPr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3429000"/>
          <a:ext cx="5410200" cy="148336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(Money)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Satisfying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/>
                        <a:t>α</a:t>
                      </a:r>
                      <a:r>
                        <a:rPr lang="en-US" sz="1800" baseline="-25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-.565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-.666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-.822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-1.108</a:t>
                      </a:r>
                    </a:p>
                  </a:txBody>
                  <a:tcPr marL="9525" marR="1828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/>
                        <a:t>β</a:t>
                      </a:r>
                      <a:r>
                        <a:rPr lang="en-US" sz="1800" baseline="-25000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.069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-.714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.918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-.180</a:t>
                      </a:r>
                    </a:p>
                  </a:txBody>
                  <a:tcPr marL="9525" marR="18288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dirty="0"/>
                        <a:t>β</a:t>
                      </a:r>
                      <a:r>
                        <a:rPr lang="en-US" sz="1800" baseline="-25000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-.164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-.729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1.176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.005</a:t>
                      </a:r>
                    </a:p>
                  </a:txBody>
                  <a:tcPr marL="9525" marR="18288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5105400"/>
          <a:ext cx="541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Satisfying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Elem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.199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.351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.180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.154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.116</a:t>
                      </a:r>
                    </a:p>
                  </a:txBody>
                  <a:tcPr marL="9525" marR="1828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Middle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.188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.309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.078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.340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.085</a:t>
                      </a:r>
                    </a:p>
                  </a:txBody>
                  <a:tcPr marL="9525" marR="18288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HS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.138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.287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.071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.409</a:t>
                      </a:r>
                    </a:p>
                  </a:txBody>
                  <a:tcPr marL="9525" marR="182880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.095</a:t>
                      </a:r>
                    </a:p>
                  </a:txBody>
                  <a:tcPr marL="9525" marR="18288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3733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Conditional Probabilities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Tangent: Perfect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3 classes?</a:t>
            </a:r>
          </a:p>
          <a:p>
            <a:pPr algn="ctr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Tech Spec? |         0          1 |     Total</a:t>
            </a:r>
          </a:p>
          <a:p>
            <a:pPr algn="ctr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 algn="ctr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0 |        97          0 |        97 </a:t>
            </a:r>
          </a:p>
          <a:p>
            <a:pPr algn="ctr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1 |        59         30 |        89 </a:t>
            </a:r>
          </a:p>
          <a:p>
            <a:pPr algn="ctr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 algn="ctr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Total |       156         30 |       186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381000" y="39624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odds ratio?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This cannot be computed as is; the computer will give you an error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0" dirty="0"/>
              <a:t>add a small amount to the empty cell (e.g., .5)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0" dirty="0"/>
              <a:t>interpret the table in terms of a real pattern of </a:t>
            </a:r>
            <a:r>
              <a:rPr lang="en-US" sz="2400" i="1" noProof="0" dirty="0"/>
              <a:t>necessity </a:t>
            </a:r>
            <a:r>
              <a:rPr lang="en-US" sz="2400" noProof="0" dirty="0"/>
              <a:t>or </a:t>
            </a:r>
            <a:r>
              <a:rPr lang="en-US" sz="2400" i="1" dirty="0"/>
              <a:t>sufficiency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Polytomous = (binary) </a:t>
            </a:r>
            <a:r>
              <a:rPr lang="en-US" sz="2400" dirty="0"/>
              <a:t>[Lindsey #5]</a:t>
            </a:r>
          </a:p>
          <a:p>
            <a:r>
              <a:rPr lang="en-US" dirty="0"/>
              <a:t>Also called </a:t>
            </a:r>
            <a:r>
              <a:rPr lang="en-US" b="1" dirty="0"/>
              <a:t>multinomial</a:t>
            </a:r>
          </a:p>
          <a:p>
            <a:r>
              <a:rPr lang="en-US" i="1" dirty="0"/>
              <a:t>Most general</a:t>
            </a:r>
            <a:r>
              <a:rPr lang="en-US" dirty="0"/>
              <a:t> of all models.</a:t>
            </a:r>
          </a:p>
          <a:p>
            <a:pPr lvl="1"/>
            <a:r>
              <a:rPr lang="en-US" dirty="0"/>
              <a:t>PRO: every bar of the histogram gets its own parameter (basically)</a:t>
            </a:r>
          </a:p>
          <a:p>
            <a:pPr lvl="1"/>
            <a:r>
              <a:rPr lang="en-US" dirty="0"/>
              <a:t>CON: many parameters a challenge to interpret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6248400" cy="2057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                      PARTY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female |       Dem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Rep |     Total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-----------+---------------------------------+----------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0 |       299        365        232 |       896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1 |       422        381        273 |     1,076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-----------+---------------------------------+----------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Total |       721        746        505 |     1,972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39226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ourier New" pitchFamily="49" charset="0"/>
              </a:rPr>
              <a:t>Research Question</a:t>
            </a:r>
          </a:p>
          <a:p>
            <a:r>
              <a:rPr lang="en-US" sz="2800" dirty="0">
                <a:latin typeface="Calibri" pitchFamily="34" charset="0"/>
                <a:cs typeface="Courier New" pitchFamily="49" charset="0"/>
              </a:rPr>
              <a:t>How does political party affiliation differ by gender?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Graphs!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Writing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6400800" cy="19811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	                      PARTY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female |       Dem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Rep |     Total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-----------+---------------------------------+----------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0 |       299        365        232 |       896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1 |       422        381        273 |     1,076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-----------+---------------------------------+----------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Total |       721        746        505 |     1,972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2775" y="4572000"/>
          <a:ext cx="42592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8" name="Equation" r:id="rId3" imgW="2006280" imgH="457200" progId="Equation.3">
                  <p:embed/>
                </p:oleObj>
              </mc:Choice>
              <mc:Fallback>
                <p:oleObj name="Equation" r:id="rId3" imgW="200628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572000"/>
                        <a:ext cx="4259263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688975" y="5715000"/>
          <a:ext cx="41814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Equation" r:id="rId5" imgW="1981080" imgH="457200" progId="Equation.3">
                  <p:embed/>
                </p:oleObj>
              </mc:Choice>
              <mc:Fallback>
                <p:oleObj name="Equation" r:id="rId5" imgW="19810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715000"/>
                        <a:ext cx="41814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38800" y="4495800"/>
            <a:ext cx="304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The first subscript indexes the </a:t>
            </a:r>
            <a:r>
              <a:rPr lang="en-US" sz="2400" b="1" i="1" dirty="0">
                <a:solidFill>
                  <a:schemeClr val="accent2"/>
                </a:solidFill>
              </a:rPr>
              <a:t>outcome category</a:t>
            </a:r>
            <a:endParaRPr lang="en-US" sz="2400" b="1" dirty="0">
              <a:solidFill>
                <a:schemeClr val="accent2"/>
              </a:solidFill>
            </a:endParaRPr>
          </a:p>
          <a:p>
            <a:pPr algn="ctr"/>
            <a:endParaRPr lang="en-US" sz="1000" dirty="0">
              <a:solidFill>
                <a:schemeClr val="accent2"/>
              </a:solidFill>
            </a:endParaRP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The second indexes the </a:t>
            </a:r>
            <a:r>
              <a:rPr lang="en-US" sz="2400" b="1" i="1" dirty="0">
                <a:solidFill>
                  <a:schemeClr val="accent2"/>
                </a:solidFill>
              </a:rPr>
              <a:t>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352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Just pick a baseline and compute 2 binary </a:t>
            </a:r>
            <a:r>
              <a:rPr lang="en-US" sz="2400" dirty="0" err="1">
                <a:latin typeface="Calibri" pitchFamily="34" charset="0"/>
                <a:cs typeface="Courier New" pitchFamily="49" charset="0"/>
              </a:rPr>
              <a:t>logit</a:t>
            </a:r>
            <a:r>
              <a:rPr lang="en-US" sz="2400" dirty="0">
                <a:latin typeface="Calibri" pitchFamily="34" charset="0"/>
                <a:cs typeface="Courier New" pitchFamily="49" charset="0"/>
              </a:rPr>
              <a:t> models. </a:t>
            </a:r>
          </a:p>
          <a:p>
            <a:r>
              <a:rPr lang="en-US" sz="2400" dirty="0">
                <a:latin typeface="Calibri" pitchFamily="34" charset="0"/>
                <a:cs typeface="Courier New" pitchFamily="49" charset="0"/>
              </a:rPr>
              <a:t>For example, if you choose Independent as the baseline, you have: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More of the Same…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1" y="1371599"/>
          <a:ext cx="8001001" cy="281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1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4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Ind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43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Equation 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299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43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422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r>
                        <a:rPr lang="en-US" sz="2400" i="0" dirty="0">
                          <a:latin typeface="Cambria Math" pitchFamily="18" charset="0"/>
                          <a:ea typeface="Cambria Math" pitchFamily="18" charset="0"/>
                        </a:rPr>
                        <a:t> + </a:t>
                      </a: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β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43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Equation 3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365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232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43"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273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  <a:r>
                        <a:rPr lang="en-US" sz="2400" i="0" dirty="0">
                          <a:latin typeface="Cambria Math" pitchFamily="18" charset="0"/>
                          <a:ea typeface="Cambria Math" pitchFamily="18" charset="0"/>
                        </a:rPr>
                        <a:t>+ </a:t>
                      </a: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β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31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461808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47347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-.199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2238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-.453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8428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.302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560480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.120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4419600"/>
            <a:ext cx="6248400" cy="205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           PARTY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female |       Dem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Rep |   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0 |       299        365        232 |       896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1 |       422        381        273 |     1,076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Total |       721        746        505 |     1,972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8200" y="5257800"/>
            <a:ext cx="457200" cy="2286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8200" y="5562600"/>
            <a:ext cx="457200" cy="2286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5257800"/>
            <a:ext cx="457200" cy="2286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5535168"/>
            <a:ext cx="457200" cy="2286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95160" y="5257800"/>
            <a:ext cx="457200" cy="2286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95160" y="5535168"/>
            <a:ext cx="457200" cy="2286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>
            <a:off x="5105400" y="5372100"/>
            <a:ext cx="685800" cy="1588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5400" y="5638800"/>
            <a:ext cx="685800" cy="1588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5" idx="1"/>
          </p:cNvCxnSpPr>
          <p:nvPr/>
        </p:nvCxnSpPr>
        <p:spPr>
          <a:xfrm>
            <a:off x="6248400" y="5372100"/>
            <a:ext cx="746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6" idx="1"/>
          </p:cNvCxnSpPr>
          <p:nvPr/>
        </p:nvCxnSpPr>
        <p:spPr>
          <a:xfrm>
            <a:off x="6248400" y="5649468"/>
            <a:ext cx="746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3352800"/>
            <a:ext cx="8229600" cy="3048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/>
              <a:t>	Why are the intercepts negative?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83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-.453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.302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.120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24200" y="1219200"/>
            <a:ext cx="57912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           PARTY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female |       Dem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Rep |   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0 |       299        365        232 |       896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1 |       422        381        273 |     1,076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Total |       721        746        505 |     1,972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06914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when x = 0, the omitted category (independent) has the highest probability of occurring. That is, men are more likely to be independent than Democrat and more likely to be independent than Republican.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3352800"/>
            <a:ext cx="8229600" cy="3048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Calibri" pitchFamily="34" charset="0"/>
                <a:ea typeface="Cambria Math" pitchFamily="18" charset="0"/>
              </a:rPr>
              <a:t>	What does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800" dirty="0">
                <a:latin typeface="Calibri" pitchFamily="34" charset="0"/>
                <a:ea typeface="Cambria Math" pitchFamily="18" charset="0"/>
              </a:rPr>
              <a:t>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228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832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-.199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-.453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.302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.120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124200" y="1219200"/>
            <a:ext cx="57912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           PARTY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female |       Dem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Rep |   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0 |       299        365        232 |       896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1 |       422        381        273 |     1,076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-----------+---------------------------------+----------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Total |       721        746        505 |     1,972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04800" y="4114800"/>
          <a:ext cx="4343400" cy="129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name="Equation" r:id="rId3" imgW="2717640" imgH="812520" progId="Equation.3">
                  <p:embed/>
                </p:oleObj>
              </mc:Choice>
              <mc:Fallback>
                <p:oleObj name="Equation" r:id="rId3" imgW="271764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4343400" cy="12992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3000" y="3733800"/>
            <a:ext cx="396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“The odds that a woman will be a Democrat (rather than an independent) are [exp(.302) =] 1.35 times greater than the odds that a man will be a Democrat (rather than an independent).”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1138</Words>
  <Application>Microsoft Office PowerPoint</Application>
  <PresentationFormat>On-screen Show (4:3)</PresentationFormat>
  <Paragraphs>248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Office Theme</vt:lpstr>
      <vt:lpstr>Equation</vt:lpstr>
      <vt:lpstr>Last Time</vt:lpstr>
      <vt:lpstr>Tangent: Perfect Prediction</vt:lpstr>
      <vt:lpstr>This Time</vt:lpstr>
      <vt:lpstr>Example</vt:lpstr>
      <vt:lpstr>Look at Graphs!</vt:lpstr>
      <vt:lpstr>Writing the Model</vt:lpstr>
      <vt:lpstr>Just More of the Same…</vt:lpstr>
      <vt:lpstr>Interpretation</vt:lpstr>
      <vt:lpstr>Interpretation</vt:lpstr>
      <vt:lpstr>Interpretation</vt:lpstr>
      <vt:lpstr>Interpretation</vt:lpstr>
      <vt:lpstr>Computing Probabilities</vt:lpstr>
      <vt:lpstr>More Practice</vt:lpstr>
      <vt:lpstr>Look Graphs…  Always Look Graphs!</vt:lpstr>
      <vt:lpstr>Compute Parameters and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271B: Beginning Techniques for Numerical Analysis of Evidence</dc:title>
  <dc:creator>Stephen Vaisey</dc:creator>
  <cp:lastModifiedBy>Stephen Vaisey</cp:lastModifiedBy>
  <cp:revision>353</cp:revision>
  <dcterms:created xsi:type="dcterms:W3CDTF">2010-08-28T00:25:59Z</dcterms:created>
  <dcterms:modified xsi:type="dcterms:W3CDTF">2023-10-26T13:57:16Z</dcterms:modified>
</cp:coreProperties>
</file>