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792">
          <p15:clr>
            <a:srgbClr val="A4A3A4"/>
          </p15:clr>
        </p15:guide>
        <p15:guide id="2" pos="192">
          <p15:clr>
            <a:srgbClr val="A4A3A4"/>
          </p15:clr>
        </p15:guide>
        <p15:guide id="3" orient="horz" pos="1080">
          <p15:clr>
            <a:srgbClr val="A4A3A4"/>
          </p15:clr>
        </p15:guide>
      </p15:sldGuideLst>
    </p:ext>
    <p:ext uri="http://customooxmlschemas.google.com/">
      <go:slidesCustomData xmlns=""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r:id="rId220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C0550BD-D417-E23B-DD1A-288D9CB7177A}" v="208" dt="2025-01-22T13:20:50.8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834" y="72"/>
      </p:cViewPr>
      <p:guideLst>
        <p:guide orient="horz" pos="792"/>
        <p:guide pos="192"/>
        <p:guide orient="horz" pos="10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222" Type="http://schemas.openxmlformats.org/officeDocument/2006/relationships/viewProps" Target="viewProps.xml"/><Relationship Id="rId7" Type="http://schemas.openxmlformats.org/officeDocument/2006/relationships/slide" Target="slides/slide6.xml"/><Relationship Id="rId226" Type="http://schemas.microsoft.com/office/2015/10/relationships/revisionInfo" Target="revisionInfo.xml"/><Relationship Id="rId2" Type="http://schemas.openxmlformats.org/officeDocument/2006/relationships/slide" Target="slides/slide1.xml"/><Relationship Id="rId22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20" Type="http://customschemas.google.com/relationships/presentationmetadata" Target="metadata"/><Relationship Id="rId225" Type="http://schemas.microsoft.com/office/2016/11/relationships/changesInfo" Target="changesInfos/changesInfo1.xml"/><Relationship Id="rId5" Type="http://schemas.openxmlformats.org/officeDocument/2006/relationships/slide" Target="slides/slide4.xml"/><Relationship Id="rId224" Type="http://schemas.openxmlformats.org/officeDocument/2006/relationships/tableStyles" Target="tableStyles.xml"/><Relationship Id="rId4" Type="http://schemas.openxmlformats.org/officeDocument/2006/relationships/slide" Target="slides/slide3.xml"/><Relationship Id="rId223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est User" userId="S::urn:spo:anon#6d86a30c3b8e6fde0cf4ac5394f66535416543ead481dcf2ea87286e7cc0dfea::" providerId="AD" clId="Web-{FC0550BD-D417-E23B-DD1A-288D9CB7177A}"/>
    <pc:docChg chg="addSld delSld modSld">
      <pc:chgData name="Guest User" userId="S::urn:spo:anon#6d86a30c3b8e6fde0cf4ac5394f66535416543ead481dcf2ea87286e7cc0dfea::" providerId="AD" clId="Web-{FC0550BD-D417-E23B-DD1A-288D9CB7177A}" dt="2025-01-22T13:20:50.840" v="154"/>
      <pc:docMkLst>
        <pc:docMk/>
      </pc:docMkLst>
      <pc:sldChg chg="modSp">
        <pc:chgData name="Guest User" userId="S::urn:spo:anon#6d86a30c3b8e6fde0cf4ac5394f66535416543ead481dcf2ea87286e7cc0dfea::" providerId="AD" clId="Web-{FC0550BD-D417-E23B-DD1A-288D9CB7177A}" dt="2025-01-22T13:11:06.659" v="8" actId="20577"/>
        <pc:sldMkLst>
          <pc:docMk/>
          <pc:sldMk cId="367127615" sldId="256"/>
        </pc:sldMkLst>
        <pc:spChg chg="mod">
          <ac:chgData name="Guest User" userId="S::urn:spo:anon#6d86a30c3b8e6fde0cf4ac5394f66535416543ead481dcf2ea87286e7cc0dfea::" providerId="AD" clId="Web-{FC0550BD-D417-E23B-DD1A-288D9CB7177A}" dt="2025-01-22T13:11:06.659" v="8" actId="20577"/>
          <ac:spMkLst>
            <pc:docMk/>
            <pc:sldMk cId="367127615" sldId="256"/>
            <ac:spMk id="5" creationId="{D5067E9C-C7B9-4476-9708-CBB3F66FD892}"/>
          </ac:spMkLst>
        </pc:spChg>
      </pc:sldChg>
      <pc:sldChg chg="addSp modSp">
        <pc:chgData name="Guest User" userId="S::urn:spo:anon#6d86a30c3b8e6fde0cf4ac5394f66535416543ead481dcf2ea87286e7cc0dfea::" providerId="AD" clId="Web-{FC0550BD-D417-E23B-DD1A-288D9CB7177A}" dt="2025-01-22T13:12:54.348" v="17" actId="20577"/>
        <pc:sldMkLst>
          <pc:docMk/>
          <pc:sldMk cId="2932052481" sldId="257"/>
        </pc:sldMkLst>
        <pc:spChg chg="add mod">
          <ac:chgData name="Guest User" userId="S::urn:spo:anon#6d86a30c3b8e6fde0cf4ac5394f66535416543ead481dcf2ea87286e7cc0dfea::" providerId="AD" clId="Web-{FC0550BD-D417-E23B-DD1A-288D9CB7177A}" dt="2025-01-22T13:12:54.348" v="17" actId="20577"/>
          <ac:spMkLst>
            <pc:docMk/>
            <pc:sldMk cId="2932052481" sldId="257"/>
            <ac:spMk id="8" creationId="{25D3AA87-7FFC-7328-05CB-6129E2DDCD11}"/>
          </ac:spMkLst>
        </pc:spChg>
      </pc:sldChg>
      <pc:sldChg chg="addSp modSp">
        <pc:chgData name="Guest User" userId="S::urn:spo:anon#6d86a30c3b8e6fde0cf4ac5394f66535416543ead481dcf2ea87286e7cc0dfea::" providerId="AD" clId="Web-{FC0550BD-D417-E23B-DD1A-288D9CB7177A}" dt="2025-01-22T13:20:43.293" v="153" actId="14100"/>
        <pc:sldMkLst>
          <pc:docMk/>
          <pc:sldMk cId="564571264" sldId="258"/>
        </pc:sldMkLst>
        <pc:spChg chg="add mod">
          <ac:chgData name="Guest User" userId="S::urn:spo:anon#6d86a30c3b8e6fde0cf4ac5394f66535416543ead481dcf2ea87286e7cc0dfea::" providerId="AD" clId="Web-{FC0550BD-D417-E23B-DD1A-288D9CB7177A}" dt="2025-01-22T13:20:43.293" v="153" actId="14100"/>
          <ac:spMkLst>
            <pc:docMk/>
            <pc:sldMk cId="564571264" sldId="258"/>
            <ac:spMk id="2" creationId="{205411D6-D809-F083-C922-B241574B8F60}"/>
          </ac:spMkLst>
        </pc:spChg>
      </pc:sldChg>
      <pc:sldChg chg="addSp modSp">
        <pc:chgData name="Guest User" userId="S::urn:spo:anon#6d86a30c3b8e6fde0cf4ac5394f66535416543ead481dcf2ea87286e7cc0dfea::" providerId="AD" clId="Web-{FC0550BD-D417-E23B-DD1A-288D9CB7177A}" dt="2025-01-22T13:16:07.023" v="69" actId="20577"/>
        <pc:sldMkLst>
          <pc:docMk/>
          <pc:sldMk cId="2706790016" sldId="259"/>
        </pc:sldMkLst>
        <pc:spChg chg="add mod">
          <ac:chgData name="Guest User" userId="S::urn:spo:anon#6d86a30c3b8e6fde0cf4ac5394f66535416543ead481dcf2ea87286e7cc0dfea::" providerId="AD" clId="Web-{FC0550BD-D417-E23B-DD1A-288D9CB7177A}" dt="2025-01-22T13:16:07.023" v="69" actId="20577"/>
          <ac:spMkLst>
            <pc:docMk/>
            <pc:sldMk cId="2706790016" sldId="259"/>
            <ac:spMk id="2" creationId="{7E270EC3-C772-216D-138D-6F9926332630}"/>
          </ac:spMkLst>
        </pc:spChg>
      </pc:sldChg>
      <pc:sldChg chg="modSp">
        <pc:chgData name="Guest User" userId="S::urn:spo:anon#6d86a30c3b8e6fde0cf4ac5394f66535416543ead481dcf2ea87286e7cc0dfea::" providerId="AD" clId="Web-{FC0550BD-D417-E23B-DD1A-288D9CB7177A}" dt="2025-01-22T13:17:05.774" v="83" actId="20577"/>
        <pc:sldMkLst>
          <pc:docMk/>
          <pc:sldMk cId="31965923" sldId="260"/>
        </pc:sldMkLst>
        <pc:spChg chg="mod">
          <ac:chgData name="Guest User" userId="S::urn:spo:anon#6d86a30c3b8e6fde0cf4ac5394f66535416543ead481dcf2ea87286e7cc0dfea::" providerId="AD" clId="Web-{FC0550BD-D417-E23B-DD1A-288D9CB7177A}" dt="2025-01-22T13:17:05.774" v="83" actId="20577"/>
          <ac:spMkLst>
            <pc:docMk/>
            <pc:sldMk cId="31965923" sldId="260"/>
            <ac:spMk id="3" creationId="{2361D872-7EC7-439F-A588-B1D90CB7A92F}"/>
          </ac:spMkLst>
        </pc:spChg>
      </pc:sldChg>
      <pc:sldChg chg="addSp modSp">
        <pc:chgData name="Guest User" userId="S::urn:spo:anon#6d86a30c3b8e6fde0cf4ac5394f66535416543ead481dcf2ea87286e7cc0dfea::" providerId="AD" clId="Web-{FC0550BD-D417-E23B-DD1A-288D9CB7177A}" dt="2025-01-22T13:17:58.837" v="90" actId="14100"/>
        <pc:sldMkLst>
          <pc:docMk/>
          <pc:sldMk cId="3002968868" sldId="261"/>
        </pc:sldMkLst>
        <pc:spChg chg="add mod">
          <ac:chgData name="Guest User" userId="S::urn:spo:anon#6d86a30c3b8e6fde0cf4ac5394f66535416543ead481dcf2ea87286e7cc0dfea::" providerId="AD" clId="Web-{FC0550BD-D417-E23B-DD1A-288D9CB7177A}" dt="2025-01-22T13:17:58.837" v="90" actId="14100"/>
          <ac:spMkLst>
            <pc:docMk/>
            <pc:sldMk cId="3002968868" sldId="261"/>
            <ac:spMk id="2" creationId="{AD97E204-7D1D-9566-BB4F-81FBBACB571F}"/>
          </ac:spMkLst>
        </pc:spChg>
      </pc:sldChg>
      <pc:sldChg chg="addSp modSp">
        <pc:chgData name="Guest User" userId="S::urn:spo:anon#6d86a30c3b8e6fde0cf4ac5394f66535416543ead481dcf2ea87286e7cc0dfea::" providerId="AD" clId="Web-{FC0550BD-D417-E23B-DD1A-288D9CB7177A}" dt="2025-01-22T13:19:19.573" v="131" actId="1076"/>
        <pc:sldMkLst>
          <pc:docMk/>
          <pc:sldMk cId="151988358" sldId="262"/>
        </pc:sldMkLst>
        <pc:spChg chg="add mod">
          <ac:chgData name="Guest User" userId="S::urn:spo:anon#6d86a30c3b8e6fde0cf4ac5394f66535416543ead481dcf2ea87286e7cc0dfea::" providerId="AD" clId="Web-{FC0550BD-D417-E23B-DD1A-288D9CB7177A}" dt="2025-01-22T13:19:19.573" v="131" actId="1076"/>
          <ac:spMkLst>
            <pc:docMk/>
            <pc:sldMk cId="151988358" sldId="262"/>
            <ac:spMk id="2" creationId="{32829E28-6430-8198-F380-247ADA202F4F}"/>
          </ac:spMkLst>
        </pc:spChg>
      </pc:sldChg>
      <pc:sldChg chg="del">
        <pc:chgData name="Guest User" userId="S::urn:spo:anon#6d86a30c3b8e6fde0cf4ac5394f66535416543ead481dcf2ea87286e7cc0dfea::" providerId="AD" clId="Web-{FC0550BD-D417-E23B-DD1A-288D9CB7177A}" dt="2025-01-22T13:20:50.840" v="154"/>
        <pc:sldMkLst>
          <pc:docMk/>
          <pc:sldMk cId="1635949419" sldId="263"/>
        </pc:sldMkLst>
      </pc:sldChg>
      <pc:sldChg chg="add del replId">
        <pc:chgData name="Guest User" userId="S::urn:spo:anon#6d86a30c3b8e6fde0cf4ac5394f66535416543ead481dcf2ea87286e7cc0dfea::" providerId="AD" clId="Web-{FC0550BD-D417-E23B-DD1A-288D9CB7177A}" dt="2025-01-22T13:12:09.222" v="10"/>
        <pc:sldMkLst>
          <pc:docMk/>
          <pc:sldMk cId="2256264350" sldId="264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341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7878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1877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8266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id="{CE849A3B-BCF0-B774-F89E-81965C71F93E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072688" y="78002"/>
            <a:ext cx="1800225" cy="57551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153E6A6-60E4-FE14-1CBC-8CC211274D1C}"/>
              </a:ext>
            </a:extLst>
          </p:cNvPr>
          <p:cNvSpPr/>
          <p:nvPr/>
        </p:nvSpPr>
        <p:spPr>
          <a:xfrm>
            <a:off x="1" y="0"/>
            <a:ext cx="9829800" cy="717630"/>
          </a:xfrm>
          <a:prstGeom prst="rect">
            <a:avLst/>
          </a:prstGeom>
          <a:solidFill>
            <a:srgbClr val="213264"/>
          </a:solidFill>
          <a:ln>
            <a:solidFill>
              <a:srgbClr val="2132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C7CE881-772B-9023-3054-4B219B75D755}"/>
              </a:ext>
            </a:extLst>
          </p:cNvPr>
          <p:cNvSpPr/>
          <p:nvPr/>
        </p:nvSpPr>
        <p:spPr>
          <a:xfrm>
            <a:off x="9888967" y="-419"/>
            <a:ext cx="112283" cy="732357"/>
          </a:xfrm>
          <a:prstGeom prst="rect">
            <a:avLst/>
          </a:prstGeom>
          <a:solidFill>
            <a:srgbClr val="7FBA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1" name="Picture 30" descr="A blue and white background&#10;&#10;Description automatically generated with medium confidence">
            <a:extLst>
              <a:ext uri="{FF2B5EF4-FFF2-40B4-BE49-F238E27FC236}">
                <a16:creationId xmlns:a16="http://schemas.microsoft.com/office/drawing/2014/main" id="{16A7B69A-9B14-87FE-841D-37F0A91D141D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alphaModFix amt="16000"/>
          </a:blip>
          <a:srcRect t="24724" r="1619" b="63695"/>
          <a:stretch/>
        </p:blipFill>
        <p:spPr>
          <a:xfrm>
            <a:off x="0" y="-1"/>
            <a:ext cx="9839325" cy="72390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7B91A16-5D54-2FC0-B0FD-A78085FC1313}"/>
              </a:ext>
            </a:extLst>
          </p:cNvPr>
          <p:cNvSpPr/>
          <p:nvPr/>
        </p:nvSpPr>
        <p:spPr>
          <a:xfrm>
            <a:off x="11925300" y="-419"/>
            <a:ext cx="266700" cy="732357"/>
          </a:xfrm>
          <a:prstGeom prst="rect">
            <a:avLst/>
          </a:prstGeom>
          <a:solidFill>
            <a:srgbClr val="FED5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7" r:id="rId1"/>
    <p:sldLayoutId id="2147483701" r:id="rId2"/>
    <p:sldLayoutId id="2147483714" r:id="rId3"/>
    <p:sldLayoutId id="2147483727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erson sitting at a desk with a computer&#10;&#10;Description automatically generated">
            <a:extLst>
              <a:ext uri="{FF2B5EF4-FFF2-40B4-BE49-F238E27FC236}">
                <a16:creationId xmlns:a16="http://schemas.microsoft.com/office/drawing/2014/main" id="{07B8740D-C76F-46FC-AEFB-23FB0614D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1857762-AD52-483C-B3E1-635C5BBC6F2F}"/>
              </a:ext>
            </a:extLst>
          </p:cNvPr>
          <p:cNvSpPr/>
          <p:nvPr/>
        </p:nvSpPr>
        <p:spPr>
          <a:xfrm>
            <a:off x="5873750" y="584200"/>
            <a:ext cx="4673600" cy="977900"/>
          </a:xfrm>
          <a:prstGeom prst="roundRect">
            <a:avLst/>
          </a:prstGeom>
          <a:solidFill>
            <a:srgbClr val="EBEEF9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067E9C-C7B9-4476-9708-CBB3F66FD892}"/>
              </a:ext>
            </a:extLst>
          </p:cNvPr>
          <p:cNvSpPr txBox="1"/>
          <p:nvPr/>
        </p:nvSpPr>
        <p:spPr>
          <a:xfrm>
            <a:off x="4537348" y="3429000"/>
            <a:ext cx="6870861" cy="12003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r>
              <a:rPr lang="en-GB" sz="3600" b="1">
                <a:solidFill>
                  <a:schemeClr val="bg1"/>
                </a:solidFill>
              </a:rPr>
              <a:t>Power BI-Based Analysis of Indian Agriculture Sector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7224A59-2417-428A-A991-E468431BB817}"/>
              </a:ext>
            </a:extLst>
          </p:cNvPr>
          <p:cNvGrpSpPr/>
          <p:nvPr/>
        </p:nvGrpSpPr>
        <p:grpSpPr>
          <a:xfrm>
            <a:off x="6096000" y="653632"/>
            <a:ext cx="4229100" cy="839037"/>
            <a:chOff x="393700" y="1003144"/>
            <a:chExt cx="5274472" cy="1046435"/>
          </a:xfrm>
        </p:grpSpPr>
        <p:pic>
          <p:nvPicPr>
            <p:cNvPr id="7" name="Picture 6" descr="A close up of a logo&#10;&#10;Description automatically generated">
              <a:extLst>
                <a:ext uri="{FF2B5EF4-FFF2-40B4-BE49-F238E27FC236}">
                  <a16:creationId xmlns:a16="http://schemas.microsoft.com/office/drawing/2014/main" id="{BD3530AF-9771-470E-A9BF-F28AA22753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2781" y="1270168"/>
              <a:ext cx="1575391" cy="512386"/>
            </a:xfrm>
            <a:prstGeom prst="rect">
              <a:avLst/>
            </a:prstGeom>
          </p:spPr>
        </p:pic>
        <p:pic>
          <p:nvPicPr>
            <p:cNvPr id="8" name="Picture 7" descr="A yellow and red shell logo&#10;&#10;Description automatically generated">
              <a:extLst>
                <a:ext uri="{FF2B5EF4-FFF2-40B4-BE49-F238E27FC236}">
                  <a16:creationId xmlns:a16="http://schemas.microsoft.com/office/drawing/2014/main" id="{75E6A819-9F3F-4787-A707-A7415C302B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75536" y="1112060"/>
              <a:ext cx="985475" cy="828603"/>
            </a:xfrm>
            <a:prstGeom prst="rect">
              <a:avLst/>
            </a:prstGeom>
          </p:spPr>
        </p:pic>
        <p:pic>
          <p:nvPicPr>
            <p:cNvPr id="9" name="Picture 8" descr="A logo of a company&#10;&#10;Description automatically generated">
              <a:extLst>
                <a:ext uri="{FF2B5EF4-FFF2-40B4-BE49-F238E27FC236}">
                  <a16:creationId xmlns:a16="http://schemas.microsoft.com/office/drawing/2014/main" id="{D1A40D65-4427-44E7-BD14-8E22D609158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7187" t="14341" r="7348" b="14115"/>
            <a:stretch/>
          </p:blipFill>
          <p:spPr>
            <a:xfrm>
              <a:off x="393700" y="1003144"/>
              <a:ext cx="1250066" cy="104643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7127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094E319-C77C-49E2-964C-6E125D716194}"/>
              </a:ext>
            </a:extLst>
          </p:cNvPr>
          <p:cNvSpPr txBox="1"/>
          <p:nvPr/>
        </p:nvSpPr>
        <p:spPr>
          <a:xfrm>
            <a:off x="191911" y="972537"/>
            <a:ext cx="26528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>
                <a:solidFill>
                  <a:srgbClr val="213163"/>
                </a:solidFill>
              </a:rPr>
              <a:t>Learning Objectives</a:t>
            </a:r>
            <a:endParaRPr lang="en-IN" sz="2000">
              <a:solidFill>
                <a:srgbClr val="213163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A22F707-7F22-48A3-97EC-98EFB1023A55}"/>
              </a:ext>
            </a:extLst>
          </p:cNvPr>
          <p:cNvCxnSpPr/>
          <p:nvPr/>
        </p:nvCxnSpPr>
        <p:spPr>
          <a:xfrm>
            <a:off x="0" y="6055360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ladder leading to a large yellow circle&#10;&#10;Description automatically generated">
            <a:extLst>
              <a:ext uri="{FF2B5EF4-FFF2-40B4-BE49-F238E27FC236}">
                <a16:creationId xmlns:a16="http://schemas.microsoft.com/office/drawing/2014/main" id="{E2920B14-B344-4926-9729-BC7EBD91FF9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85000"/>
          </a:blip>
          <a:srcRect l="13763" t="6135" r="13650"/>
          <a:stretch/>
        </p:blipFill>
        <p:spPr>
          <a:xfrm>
            <a:off x="7345680" y="1442720"/>
            <a:ext cx="4500880" cy="46329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C264928-EACB-4739-BDDA-6799C99356F3}"/>
              </a:ext>
            </a:extLst>
          </p:cNvPr>
          <p:cNvSpPr txBox="1"/>
          <p:nvPr/>
        </p:nvSpPr>
        <p:spPr>
          <a:xfrm>
            <a:off x="8839200" y="3168609"/>
            <a:ext cx="150368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3500" b="1">
                <a:solidFill>
                  <a:schemeClr val="tx1"/>
                </a:solidFill>
                <a:latin typeface="+mn-lt"/>
              </a:rPr>
              <a:t>GOAL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D3AA87-7FFC-7328-05CB-6129E2DDCD11}"/>
              </a:ext>
            </a:extLst>
          </p:cNvPr>
          <p:cNvSpPr txBox="1"/>
          <p:nvPr/>
        </p:nvSpPr>
        <p:spPr>
          <a:xfrm>
            <a:off x="875818" y="1985058"/>
            <a:ext cx="5492187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800"/>
              <a:t>Power BI is a </a:t>
            </a:r>
            <a:r>
              <a:rPr lang="en-GB" sz="1800" b="1"/>
              <a:t>business intelligence tool</a:t>
            </a:r>
            <a:r>
              <a:rPr lang="en-GB" sz="1800"/>
              <a:t> for analyzing and visualizing data to extract meaningful insights. Power BI provides </a:t>
            </a:r>
            <a:r>
              <a:rPr lang="en-GB" sz="1800" b="1"/>
              <a:t>interactive dashboards and reports</a:t>
            </a:r>
            <a:r>
              <a:rPr lang="en-GB" sz="1800"/>
              <a:t> to identify trends, patterns, and key performance indicators. The Power BI architecture includes </a:t>
            </a:r>
            <a:r>
              <a:rPr lang="en-GB" sz="1800" b="1"/>
              <a:t>Data Transformation (Power Query), Data Modeling (DAX), and Visualization layers</a:t>
            </a:r>
            <a:r>
              <a:rPr lang="en-GB" sz="1800"/>
              <a:t>. Power BI is also used for </a:t>
            </a:r>
            <a:r>
              <a:rPr lang="en-GB" sz="1800" b="1"/>
              <a:t>real-time analytics, predictive modeling, and decision-making across various industries</a:t>
            </a:r>
            <a:r>
              <a:rPr lang="en-GB" sz="1800"/>
              <a:t>.</a:t>
            </a:r>
            <a:endParaRPr lang="en-US" sz="185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2052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135834" y="1067664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>
                <a:solidFill>
                  <a:srgbClr val="213163"/>
                </a:solidFill>
              </a:rPr>
              <a:t>T</a:t>
            </a:r>
            <a:r>
              <a:rPr lang="en-IN" sz="2000" b="1" err="1">
                <a:solidFill>
                  <a:srgbClr val="213163"/>
                </a:solidFill>
              </a:rPr>
              <a:t>ools</a:t>
            </a:r>
            <a:r>
              <a:rPr lang="en-IN" sz="2000" b="1">
                <a:solidFill>
                  <a:srgbClr val="213163"/>
                </a:solidFill>
              </a:rPr>
              <a:t> and Technology used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05411D6-D809-F083-C922-B241574B8F60}"/>
              </a:ext>
            </a:extLst>
          </p:cNvPr>
          <p:cNvSpPr txBox="1"/>
          <p:nvPr/>
        </p:nvSpPr>
        <p:spPr>
          <a:xfrm>
            <a:off x="626782" y="2090172"/>
            <a:ext cx="10729731" cy="267765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/>
              <a:t>Power BI is a </a:t>
            </a:r>
            <a:r>
              <a:rPr lang="en-GB" sz="2400" b="1"/>
              <a:t>business intelligence tool</a:t>
            </a:r>
            <a:r>
              <a:rPr lang="en-GB" sz="2400"/>
              <a:t> used for </a:t>
            </a:r>
            <a:r>
              <a:rPr lang="en-GB" sz="2400" b="1"/>
              <a:t>data visualization and analysis</a:t>
            </a:r>
            <a:r>
              <a:rPr lang="en-GB" sz="2400"/>
              <a:t>, enabling users to create interactive dashboards and reports. Power BI architecture consists of </a:t>
            </a:r>
            <a:r>
              <a:rPr lang="en-GB" sz="2400" b="1"/>
              <a:t>Data Transformation (Power Query), Data Modeling (DAX), and Visualization layers</a:t>
            </a:r>
            <a:r>
              <a:rPr lang="en-GB" sz="2400"/>
              <a:t>. It helps in </a:t>
            </a:r>
            <a:r>
              <a:rPr lang="en-GB" sz="2400" b="1"/>
              <a:t>identifying patterns, trends, and insights</a:t>
            </a:r>
            <a:r>
              <a:rPr lang="en-GB" sz="2400"/>
              <a:t> from large datasets. Power BI is widely used for </a:t>
            </a:r>
            <a:r>
              <a:rPr lang="en-GB" sz="2400" b="1"/>
              <a:t>real-time analytics, business forecasting, and decision-making across industries</a:t>
            </a:r>
            <a:r>
              <a:rPr lang="en-GB" sz="2400"/>
              <a:t>.</a:t>
            </a:r>
            <a:endParaRPr lang="en-US" sz="2400">
              <a:solidFill>
                <a:schemeClr val="tx1"/>
              </a:solidFill>
              <a:latin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564571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68356" y="1014656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>
                <a:solidFill>
                  <a:srgbClr val="213163"/>
                </a:solidFill>
              </a:rPr>
              <a:t>Methodology</a:t>
            </a:r>
            <a:r>
              <a:rPr lang="en-US" sz="1800" b="1">
                <a:solidFill>
                  <a:srgbClr val="213163"/>
                </a:solidFill>
              </a:rPr>
              <a:t> </a:t>
            </a:r>
            <a:endParaRPr lang="en-IN" sz="1800">
              <a:solidFill>
                <a:srgbClr val="213163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E270EC3-C772-216D-138D-6F9926332630}"/>
              </a:ext>
            </a:extLst>
          </p:cNvPr>
          <p:cNvSpPr txBox="1"/>
          <p:nvPr/>
        </p:nvSpPr>
        <p:spPr>
          <a:xfrm>
            <a:off x="268356" y="1414766"/>
            <a:ext cx="10990161" cy="539378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400" b="1"/>
              <a:t>Methodology for Power BI-Based Analysis of Indian Agriculture Sector</a:t>
            </a:r>
          </a:p>
          <a:p>
            <a:r>
              <a:rPr lang="en-GB" sz="1400" b="1"/>
              <a:t>Steps in Power BI Analysis Methodology</a:t>
            </a:r>
          </a:p>
          <a:p>
            <a:r>
              <a:rPr lang="en-GB" sz="1400" b="1"/>
              <a:t>Import Data Sources</a:t>
            </a:r>
            <a:r>
              <a:rPr lang="en-GB" sz="1400"/>
              <a:t>: Import datasets from government portals (Ministry of Agriculture, NSSO, FAO, World Bank) and open data repositories.</a:t>
            </a:r>
          </a:p>
          <a:p>
            <a:r>
              <a:rPr lang="en-GB" sz="1400" b="1"/>
              <a:t>Set Up Data Structure</a:t>
            </a:r>
            <a:r>
              <a:rPr lang="en-GB" sz="1400"/>
              <a:t>: Organize and clean the data using </a:t>
            </a:r>
            <a:r>
              <a:rPr lang="en-GB" sz="1400" b="1"/>
              <a:t>Power Query</a:t>
            </a:r>
            <a:r>
              <a:rPr lang="en-GB" sz="1400"/>
              <a:t> and SQL to handle missing values and standardize formats.</a:t>
            </a:r>
          </a:p>
          <a:p>
            <a:r>
              <a:rPr lang="en-GB" sz="1400" b="1"/>
              <a:t>Create Data Model</a:t>
            </a:r>
            <a:r>
              <a:rPr lang="en-GB" sz="1400"/>
              <a:t>: Establish relationships between different datasets, such as crop yield, rainfall, and market prices, using </a:t>
            </a:r>
            <a:r>
              <a:rPr lang="en-GB" sz="1400" b="1"/>
              <a:t>DAX (Data Analysis Expressions)</a:t>
            </a:r>
            <a:r>
              <a:rPr lang="en-GB" sz="1400"/>
              <a:t>.</a:t>
            </a:r>
          </a:p>
          <a:p>
            <a:r>
              <a:rPr lang="en-GB" sz="1400" b="1"/>
              <a:t>Build Power BI Dashboards</a:t>
            </a:r>
            <a:r>
              <a:rPr lang="en-GB" sz="1400"/>
              <a:t>: Develop interactive dashboards with </a:t>
            </a:r>
            <a:r>
              <a:rPr lang="en-GB" sz="1400" b="1"/>
              <a:t>bar charts, line graphs, heatmaps, and KPIs</a:t>
            </a:r>
            <a:r>
              <a:rPr lang="en-GB" sz="1400"/>
              <a:t> to visualize trends and patterns.</a:t>
            </a:r>
          </a:p>
          <a:p>
            <a:r>
              <a:rPr lang="en-GB" sz="1400" b="1"/>
              <a:t>Analyze and Extract Insights</a:t>
            </a:r>
            <a:r>
              <a:rPr lang="en-GB" sz="1400"/>
              <a:t>: Identify trends in agricultural growth, weather impact, and policy effectiveness using Power BI visualizations.</a:t>
            </a:r>
          </a:p>
          <a:p>
            <a:r>
              <a:rPr lang="en-GB" sz="1400" b="1"/>
              <a:t>Evaluate the Findings</a:t>
            </a:r>
            <a:r>
              <a:rPr lang="en-GB" sz="1400"/>
              <a:t>: Validate insights by comparing them with historical trends and expert analysis.</a:t>
            </a:r>
          </a:p>
          <a:p>
            <a:r>
              <a:rPr lang="en-GB" sz="1400" b="1"/>
              <a:t>Generate Reports</a:t>
            </a:r>
            <a:r>
              <a:rPr lang="en-GB" sz="1400"/>
              <a:t>: Create dynamic reports with interactive filters for policymakers and stakeholders.</a:t>
            </a:r>
          </a:p>
          <a:p>
            <a:r>
              <a:rPr lang="en-GB" sz="1400" b="1"/>
              <a:t>Power BI Dashboard Components</a:t>
            </a:r>
          </a:p>
          <a:p>
            <a:r>
              <a:rPr lang="en-GB" sz="1400" b="1"/>
              <a:t>Data Import &amp; Transformation</a:t>
            </a:r>
            <a:r>
              <a:rPr lang="en-GB" sz="1400"/>
              <a:t>: Clean and structure data using </a:t>
            </a:r>
            <a:r>
              <a:rPr lang="en-GB" sz="1400" b="1"/>
              <a:t>Power Query</a:t>
            </a:r>
            <a:r>
              <a:rPr lang="en-GB" sz="1400"/>
              <a:t>.</a:t>
            </a:r>
          </a:p>
          <a:p>
            <a:r>
              <a:rPr lang="en-GB" sz="1400" b="1"/>
              <a:t>Data Modeling</a:t>
            </a:r>
            <a:r>
              <a:rPr lang="en-GB" sz="1400"/>
              <a:t>: Use </a:t>
            </a:r>
            <a:r>
              <a:rPr lang="en-GB" sz="1400" b="1"/>
              <a:t>DAX functions</a:t>
            </a:r>
            <a:r>
              <a:rPr lang="en-GB" sz="1400"/>
              <a:t> to perform aggregations and calculations.</a:t>
            </a:r>
          </a:p>
          <a:p>
            <a:r>
              <a:rPr lang="en-GB" sz="1400" b="1"/>
              <a:t>Visualization Layer</a:t>
            </a:r>
            <a:r>
              <a:rPr lang="en-GB" sz="1400"/>
              <a:t>: Create </a:t>
            </a:r>
            <a:r>
              <a:rPr lang="en-GB" sz="1400" b="1"/>
              <a:t>interactive charts, slicers, and drill-through reports</a:t>
            </a:r>
            <a:r>
              <a:rPr lang="en-GB" sz="1400"/>
              <a:t>.</a:t>
            </a:r>
          </a:p>
          <a:p>
            <a:r>
              <a:rPr lang="en-GB" sz="1400" b="1"/>
              <a:t>Filtering &amp; Interaction</a:t>
            </a:r>
            <a:r>
              <a:rPr lang="en-GB" sz="1400"/>
              <a:t>: Enable real-time filtering and comparisons between different factors.</a:t>
            </a:r>
          </a:p>
          <a:p>
            <a:r>
              <a:rPr lang="en-GB" sz="1400" b="1"/>
              <a:t>Power BI Advantages</a:t>
            </a:r>
          </a:p>
          <a:p>
            <a:r>
              <a:rPr lang="en-GB" sz="1400" b="1"/>
              <a:t>Interactive Insights</a:t>
            </a:r>
            <a:r>
              <a:rPr lang="en-GB" sz="1400"/>
              <a:t>: Power BI allows </a:t>
            </a:r>
            <a:r>
              <a:rPr lang="en-GB" sz="1400" b="1"/>
              <a:t>real-time data interaction</a:t>
            </a:r>
            <a:r>
              <a:rPr lang="en-GB" sz="1400"/>
              <a:t> and drill-down features for detailed analysis.</a:t>
            </a:r>
          </a:p>
          <a:p>
            <a:r>
              <a:rPr lang="en-GB" sz="1400" b="1"/>
              <a:t>Automated Data Processing</a:t>
            </a:r>
            <a:r>
              <a:rPr lang="en-GB" sz="1400"/>
              <a:t>: Easily refresh and update data sources for continuous monitoring.</a:t>
            </a:r>
          </a:p>
          <a:p>
            <a:r>
              <a:rPr lang="en-GB" sz="1400" b="1"/>
              <a:t>Scalability</a:t>
            </a:r>
            <a:r>
              <a:rPr lang="en-GB" sz="1400"/>
              <a:t>: Can handle large datasets and provide insights across various agricultural parameters.</a:t>
            </a:r>
          </a:p>
          <a:p>
            <a:endParaRPr lang="en-US" sz="1400">
              <a:solidFill>
                <a:schemeClr val="tx1"/>
              </a:solidFill>
              <a:latin typeface="Google Sans"/>
            </a:endParaRPr>
          </a:p>
          <a:p>
            <a:endParaRPr lang="en-US" sz="1850">
              <a:solidFill>
                <a:schemeClr val="tx1"/>
              </a:solidFill>
              <a:latin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2706790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493434" y="1125850"/>
            <a:ext cx="11205132" cy="6186694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GB" sz="2800" b="1"/>
              <a:t>Problem Statement for Power BI-Based Analysis of the Indian Agriculture Sector</a:t>
            </a:r>
          </a:p>
          <a:p>
            <a:endParaRPr lang="en-GB" sz="1800" b="1"/>
          </a:p>
          <a:p>
            <a:r>
              <a:rPr lang="en-GB" sz="1800"/>
              <a:t>The objective of this project is to </a:t>
            </a:r>
            <a:r>
              <a:rPr lang="en-GB" sz="1800" b="1"/>
              <a:t>develop an interactive and data-driven analysis of the Indian agriculture sector</a:t>
            </a:r>
            <a:r>
              <a:rPr lang="en-GB" sz="1800"/>
              <a:t> using </a:t>
            </a:r>
            <a:r>
              <a:rPr lang="en-GB" sz="1800" b="1"/>
              <a:t>Power BI</a:t>
            </a:r>
            <a:r>
              <a:rPr lang="en-GB" sz="1800"/>
              <a:t>. The project aims to identify key trends, challenges, and opportunities by analyzing datasets related to </a:t>
            </a:r>
            <a:r>
              <a:rPr lang="en-GB" sz="1800" b="1"/>
              <a:t>crop production, rainfall, market prices, and policy impact</a:t>
            </a:r>
            <a:r>
              <a:rPr lang="en-GB" sz="1800"/>
              <a:t>.</a:t>
            </a:r>
          </a:p>
          <a:p>
            <a:r>
              <a:rPr lang="en-GB" sz="1800"/>
              <a:t>By leveraging </a:t>
            </a:r>
            <a:r>
              <a:rPr lang="en-GB" sz="1800" b="1"/>
              <a:t>Power BI’s visualization and analytics capabilities</a:t>
            </a:r>
            <a:r>
              <a:rPr lang="en-GB" sz="1800"/>
              <a:t>, this project will help </a:t>
            </a:r>
            <a:r>
              <a:rPr lang="en-GB" sz="1800" b="1"/>
              <a:t>policymakers, researchers, and stakeholders</a:t>
            </a:r>
            <a:r>
              <a:rPr lang="en-GB" sz="1800"/>
              <a:t> make informed decisions to improve agricultural productivity, optimize resource allocation, and address regional disparities in farming practices.</a:t>
            </a:r>
          </a:p>
          <a:p>
            <a:endParaRPr lang="en-GB" sz="1800"/>
          </a:p>
          <a:p>
            <a:endParaRPr lang="en-GB" sz="18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1"/>
              <a:t>Crop Production Trends: </a:t>
            </a:r>
            <a:r>
              <a:rPr lang="en-GB"/>
              <a:t>How has the production of major crops changed over the years? Which states have the highest and lowest crop production?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1"/>
              <a:t>Regional and Seasonal Analysis: </a:t>
            </a:r>
            <a:r>
              <a:rPr lang="en-GB"/>
              <a:t>How does crop yield vary across different states and seasons? Which regions are most affected by seasonal changes in rainfall?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b="1"/>
          </a:p>
          <a:p>
            <a:endParaRPr lang="en-GB" sz="1800"/>
          </a:p>
          <a:p>
            <a:endParaRPr lang="en-US" sz="4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65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>
                <a:solidFill>
                  <a:srgbClr val="213163"/>
                </a:solidFill>
              </a:rPr>
              <a:t>Solution:  </a:t>
            </a:r>
            <a:endParaRPr lang="en-IN" sz="2000" b="1">
              <a:solidFill>
                <a:srgbClr val="213163"/>
              </a:solidFill>
            </a:endParaRPr>
          </a:p>
        </p:txBody>
      </p:sp>
      <p:sp>
        <p:nvSpPr>
          <p:cNvPr id="31" name="Rectangle 24">
            <a:extLst>
              <a:ext uri="{FF2B5EF4-FFF2-40B4-BE49-F238E27FC236}">
                <a16:creationId xmlns:a16="http://schemas.microsoft.com/office/drawing/2014/main" id="{F7A3A5E5-A28D-41A2-9CAD-600D1F2A31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1" y="1660980"/>
            <a:ext cx="10744199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Collection &amp; Cleaning: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Power Query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clean and preprocess agricultural datasets.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Modeling: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Establish relationships between datasets using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DAX (Data Analysis Expressions)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Visualization &amp; Analysis: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Create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interactive dashboards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with charts, graphs, and heatmaps to identify trends and insights.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Filtering &amp; Drill-Down: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Enable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real-time filtering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drill-through options for deeper analysis.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Performance Evaluation: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Compare historical and current agricultural trends to assess policy and market impact.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Decision-Making Support: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Provide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actionable insights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policymakers, researchers, and stakeholders.</a:t>
            </a:r>
          </a:p>
        </p:txBody>
      </p:sp>
    </p:spTree>
    <p:extLst>
      <p:ext uri="{BB962C8B-B14F-4D97-AF65-F5344CB8AC3E}">
        <p14:creationId xmlns:p14="http://schemas.microsoft.com/office/powerpoint/2010/main" val="3002968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149087" y="988151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>
                <a:solidFill>
                  <a:srgbClr val="213163"/>
                </a:solidFill>
              </a:rPr>
              <a:t>Conclusion:</a:t>
            </a:r>
            <a:r>
              <a:rPr lang="en-US" sz="1800" b="1">
                <a:solidFill>
                  <a:srgbClr val="213163"/>
                </a:solidFill>
              </a:rPr>
              <a:t>  </a:t>
            </a:r>
            <a:endParaRPr lang="en-IN" sz="1800">
              <a:solidFill>
                <a:srgbClr val="213163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BABE4AA-1D3D-43E8-9E3A-17D9017E90DD}"/>
              </a:ext>
            </a:extLst>
          </p:cNvPr>
          <p:cNvSpPr/>
          <p:nvPr/>
        </p:nvSpPr>
        <p:spPr>
          <a:xfrm>
            <a:off x="757238" y="1730338"/>
            <a:ext cx="9872662" cy="21035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/>
              <a:t>The </a:t>
            </a:r>
            <a:r>
              <a:rPr lang="en-GB" b="1"/>
              <a:t>Power BI-based analysis of the Indian agriculture sector</a:t>
            </a:r>
            <a:r>
              <a:rPr lang="en-GB"/>
              <a:t> provides valuable insights into </a:t>
            </a:r>
            <a:r>
              <a:rPr lang="en-GB" b="1"/>
              <a:t>crop production trends, market fluctuations, weather impact, and regional disparities</a:t>
            </a:r>
            <a:r>
              <a:rPr lang="en-GB"/>
              <a:t>. By leveraging </a:t>
            </a:r>
            <a:r>
              <a:rPr lang="en-GB" b="1"/>
              <a:t>interactive dashboards and data modeling</a:t>
            </a:r>
            <a:r>
              <a:rPr lang="en-GB"/>
              <a:t>, stakeholders can make </a:t>
            </a:r>
            <a:r>
              <a:rPr lang="en-GB" b="1"/>
              <a:t>data-driven decisions</a:t>
            </a:r>
            <a:r>
              <a:rPr lang="en-GB"/>
              <a:t> to enhance productivity, optimize resource allocation, and improve agricultural policies. This project highlights the importance of </a:t>
            </a:r>
            <a:r>
              <a:rPr lang="en-GB" b="1"/>
              <a:t>business intelligence tools</a:t>
            </a:r>
            <a:r>
              <a:rPr lang="en-GB"/>
              <a:t> in transforming raw data into meaningful insights, ultimately contributing to </a:t>
            </a:r>
            <a:r>
              <a:rPr lang="en-GB" b="1"/>
              <a:t>sustainable agricultural growth and economic development</a:t>
            </a:r>
            <a:r>
              <a:rPr lang="en-GB"/>
              <a:t>.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988358"/>
      </p:ext>
    </p:extLst>
  </p:cSld>
  <p:clrMapOvr>
    <a:masterClrMapping/>
  </p:clrMapOvr>
</p:sld>
</file>

<file path=ppt/theme/theme1.xml><?xml version="1.0" encoding="utf-8"?>
<a:theme xmlns:a="http://schemas.openxmlformats.org/drawingml/2006/main" name="Session 01 Design Thinking &amp; Critical Thinking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ssion 01 Design Thinking &amp; Critical Thinking" id="{1DE73F69-F87A-4ED3-81C1-82D2BA622E0C}" vid="{37568650-F724-47C7-905E-9640F80174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Session 01 Design Thinking &amp; Critical Thinking</Template>
  <TotalTime>262</TotalTime>
  <Words>765</Words>
  <Application>Microsoft Office PowerPoint</Application>
  <PresentationFormat>Widescreen</PresentationFormat>
  <Paragraphs>49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Google Sans</vt:lpstr>
      <vt:lpstr>Session 01 Design Thinking &amp; Critical Thinking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Kurhe</dc:creator>
  <cp:lastModifiedBy>HP</cp:lastModifiedBy>
  <cp:revision>6</cp:revision>
  <dcterms:created xsi:type="dcterms:W3CDTF">2024-12-31T09:40:01Z</dcterms:created>
  <dcterms:modified xsi:type="dcterms:W3CDTF">2025-02-07T12:55:51Z</dcterms:modified>
</cp:coreProperties>
</file>