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02FF1-A9F6-44D3-A501-65A67BE22A6E}"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24572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02FF1-A9F6-44D3-A501-65A67BE22A6E}"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237773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02FF1-A9F6-44D3-A501-65A67BE22A6E}"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278943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02FF1-A9F6-44D3-A501-65A67BE22A6E}"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259771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02FF1-A9F6-44D3-A501-65A67BE22A6E}"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64909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702FF1-A9F6-44D3-A501-65A67BE22A6E}"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27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702FF1-A9F6-44D3-A501-65A67BE22A6E}"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348562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702FF1-A9F6-44D3-A501-65A67BE22A6E}"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384752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02FF1-A9F6-44D3-A501-65A67BE22A6E}"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6086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702FF1-A9F6-44D3-A501-65A67BE22A6E}"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256521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702FF1-A9F6-44D3-A501-65A67BE22A6E}"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F8603-A993-4905-AE52-95C2FCF56632}" type="slidenum">
              <a:rPr lang="en-IN" smtClean="0"/>
              <a:t>‹#›</a:t>
            </a:fld>
            <a:endParaRPr lang="en-IN"/>
          </a:p>
        </p:txBody>
      </p:sp>
    </p:spTree>
    <p:extLst>
      <p:ext uri="{BB962C8B-B14F-4D97-AF65-F5344CB8AC3E}">
        <p14:creationId xmlns:p14="http://schemas.microsoft.com/office/powerpoint/2010/main" val="68369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02FF1-A9F6-44D3-A501-65A67BE22A6E}" type="datetimeFigureOut">
              <a:rPr lang="en-IN" smtClean="0"/>
              <a:t>19-11-2022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8603-A993-4905-AE52-95C2FCF56632}" type="slidenum">
              <a:rPr lang="en-IN" smtClean="0"/>
              <a:t>‹#›</a:t>
            </a:fld>
            <a:endParaRPr lang="en-IN"/>
          </a:p>
        </p:txBody>
      </p:sp>
    </p:spTree>
    <p:extLst>
      <p:ext uri="{BB962C8B-B14F-4D97-AF65-F5344CB8AC3E}">
        <p14:creationId xmlns:p14="http://schemas.microsoft.com/office/powerpoint/2010/main" val="4142256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A88AE5-39AB-420A-8C31-8EA4AC48B5F1}"/>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ln w="0"/>
                <a:solidFill>
                  <a:schemeClr val="tx1"/>
                </a:solidFill>
                <a:latin typeface="Times New Roman" panose="02020603050405020304" pitchFamily="18" charset="0"/>
                <a:cs typeface="Times New Roman" panose="02020603050405020304" pitchFamily="18" charset="0"/>
              </a:rPr>
              <a:t>Car Price Prediction Project </a:t>
            </a:r>
          </a:p>
          <a:p>
            <a:pPr algn="ctr"/>
            <a:endParaRPr lang="en-IN" sz="3200" b="1" dirty="0">
              <a:effectLst>
                <a:outerShdw blurRad="60007" dist="200025" dir="15000000" sy="30000" kx="-1800000" algn="bl" rotWithShape="0">
                  <a:prstClr val="black">
                    <a:alpha val="32000"/>
                  </a:prstClr>
                </a:outerShdw>
              </a:effectLst>
            </a:endParaRP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dirty="0">
                <a:ln w="0"/>
                <a:solidFill>
                  <a:schemeClr val="tx1"/>
                </a:solidFill>
                <a:latin typeface="Times New Roman" panose="02020603050405020304" pitchFamily="18" charset="0"/>
                <a:cs typeface="Times New Roman" panose="02020603050405020304" pitchFamily="18" charset="0"/>
              </a:rPr>
              <a:t>Vaishnavi Balaji</a:t>
            </a: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390294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E1D87-0952-6EA7-C7E3-76E09C4D57A7}"/>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6CF5BF61-D4FB-C6F8-8C65-B5D5628C1627}"/>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Data Pre-processing</a:t>
            </a:r>
          </a:p>
        </p:txBody>
      </p:sp>
      <p:sp>
        <p:nvSpPr>
          <p:cNvPr id="6" name="TextBox 5">
            <a:extLst>
              <a:ext uri="{FF2B5EF4-FFF2-40B4-BE49-F238E27FC236}">
                <a16:creationId xmlns:a16="http://schemas.microsoft.com/office/drawing/2014/main" id="{00C7ED75-990F-6CE1-7C8B-2FAB0AC23077}"/>
              </a:ext>
            </a:extLst>
          </p:cNvPr>
          <p:cNvSpPr txBox="1"/>
          <p:nvPr/>
        </p:nvSpPr>
        <p:spPr>
          <a:xfrm>
            <a:off x="254278" y="579851"/>
            <a:ext cx="8889722" cy="71128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column “Unnamed: 0” is removed since it replicates the index. “Kilometers_Driven” column consists of the distance covered by the car which is of numeric type but the type is of object which is converted to integer type.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“Fuel” and “Transmission” are of object type which are hence encoded using Label Encoder. </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few data points beyond the range as observed in the box plot. After determining the z-score for the dataset the data points of z-score beyond the value 3 are eliminated. The elimination of outliers gave rise to a data loss of 2.14%.</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 Kilometers_Driven, Fuel and Transmission and target – Price are split from the dataset.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are scaled using Min Max Scaler algorithm, this estimator scales and translates each feature separately so that it falls within the training set's defined range.</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give features a more Gaussian appearance, a class of parametric, monotonic adjustments called power transforms is used.</a:t>
            </a:r>
          </a:p>
          <a:p>
            <a:pPr marL="285750" indent="-285750" algn="just">
              <a:lnSpc>
                <a:spcPct val="150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746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DF16EB-77CE-59DD-E50B-C1C1D6ABCEA8}"/>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071D0F79-69DB-94FB-9AEA-0AE803583430}"/>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Model Training and Testing</a:t>
            </a:r>
          </a:p>
        </p:txBody>
      </p:sp>
      <p:sp>
        <p:nvSpPr>
          <p:cNvPr id="9" name="TextBox 8">
            <a:extLst>
              <a:ext uri="{FF2B5EF4-FFF2-40B4-BE49-F238E27FC236}">
                <a16:creationId xmlns:a16="http://schemas.microsoft.com/office/drawing/2014/main" id="{C2DD5B1A-AFD7-2CAD-3F5B-048A2A2975D1}"/>
              </a:ext>
            </a:extLst>
          </p:cNvPr>
          <p:cNvSpPr txBox="1"/>
          <p:nvPr/>
        </p:nvSpPr>
        <p:spPr>
          <a:xfrm>
            <a:off x="254278" y="579851"/>
            <a:ext cx="8712301" cy="7630935"/>
          </a:xfrm>
          <a:prstGeom prst="rect">
            <a:avLst/>
          </a:prstGeom>
          <a:noFill/>
        </p:spPr>
        <p:txBody>
          <a:bodyPr wrap="square" rtlCol="0">
            <a:spAutoFit/>
          </a:bodyPr>
          <a:lstStyle/>
          <a:p>
            <a:pPr>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and target are split using the train_test_split function in sklearn, and a loop is defined to obtain the random state value for the function which yields best results. </a:t>
            </a:r>
            <a:r>
              <a:rPr lang="en-IN" dirty="0">
                <a:effectLst/>
                <a:latin typeface="Calibri" panose="020F0502020204030204" pitchFamily="34" charset="0"/>
                <a:ea typeface="Calibri" panose="020F0502020204030204" pitchFamily="34" charset="0"/>
                <a:cs typeface="Times New Roman" panose="02020603050405020304" pitchFamily="18" charset="0"/>
              </a:rPr>
              <a:t>The algorithms which were used in training and testing the model are:</a:t>
            </a:r>
          </a:p>
          <a:p>
            <a:pPr>
              <a:lnSpc>
                <a:spcPct val="150000"/>
              </a:lnSpc>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K Neighbours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XGB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Ada Boost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Random Forest Model and Decision Tree Model are efficient models since Linear Regression and K Neighbours Models are having low r2 score for both training and test data. </a:t>
            </a:r>
          </a:p>
          <a:p>
            <a:pPr>
              <a:lnSpc>
                <a:spcPct val="150000"/>
              </a:lnSpc>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77990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C17112-31A0-8EF6-D294-D20C24A9B91C}"/>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08D58447-8356-23BB-3A5B-7F5370D1CEA9}"/>
              </a:ext>
            </a:extLst>
          </p:cNvPr>
          <p:cNvSpPr txBox="1">
            <a:spLocks/>
          </p:cNvSpPr>
          <p:nvPr/>
        </p:nvSpPr>
        <p:spPr>
          <a:xfrm>
            <a:off x="2182911" y="377687"/>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2800" u="sng" dirty="0">
                <a:solidFill>
                  <a:prstClr val="black"/>
                </a:solidFill>
                <a:latin typeface="Times New Roman" panose="02020603050405020304" pitchFamily="18" charset="0"/>
                <a:cs typeface="Times New Roman" panose="02020603050405020304" pitchFamily="18" charset="0"/>
              </a:rPr>
              <a:t>Conclusions</a:t>
            </a:r>
          </a:p>
        </p:txBody>
      </p:sp>
      <p:sp>
        <p:nvSpPr>
          <p:cNvPr id="9" name="TextBox 8">
            <a:extLst>
              <a:ext uri="{FF2B5EF4-FFF2-40B4-BE49-F238E27FC236}">
                <a16:creationId xmlns:a16="http://schemas.microsoft.com/office/drawing/2014/main" id="{260966D0-1604-DE00-CDC9-3CC36AB47B62}"/>
              </a:ext>
            </a:extLst>
          </p:cNvPr>
          <p:cNvSpPr txBox="1"/>
          <p:nvPr/>
        </p:nvSpPr>
        <p:spPr>
          <a:xfrm>
            <a:off x="331304" y="1219200"/>
            <a:ext cx="8481391"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Random Forest Model was hyper tuned using Random Search algorithm and an improvement of 0.17 was found in r2 score of train data.</a:t>
            </a:r>
          </a:p>
          <a:p>
            <a:pPr marL="285750" indent="-28575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is developed for the data consisting of 3 features, if more features are implemented to the dataset while data collection using web scraping  the model development will be more efficient. </a:t>
            </a:r>
          </a:p>
          <a:p>
            <a:pPr marL="285750" indent="-285750">
              <a:lnSpc>
                <a:spcPct val="200000"/>
              </a:lnSpc>
              <a:buFont typeface="Arial" panose="020B0604020202020204" pitchFamily="34" charset="0"/>
              <a:buChar char="•"/>
            </a:pPr>
            <a:endParaRPr lang="en-IN" dirty="0"/>
          </a:p>
        </p:txBody>
      </p:sp>
    </p:spTree>
    <p:extLst>
      <p:ext uri="{BB962C8B-B14F-4D97-AF65-F5344CB8AC3E}">
        <p14:creationId xmlns:p14="http://schemas.microsoft.com/office/powerpoint/2010/main" val="29923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7E23E-52BC-6A64-94AF-C62FD7E178A8}"/>
              </a:ext>
            </a:extLst>
          </p:cNvPr>
          <p:cNvPicPr>
            <a:picLocks noChangeAspect="1"/>
          </p:cNvPicPr>
          <p:nvPr/>
        </p:nvPicPr>
        <p:blipFill>
          <a:blip r:embed="rId2"/>
          <a:stretch>
            <a:fillRect/>
          </a:stretch>
        </p:blipFill>
        <p:spPr>
          <a:xfrm>
            <a:off x="0" y="-61042"/>
            <a:ext cx="254278" cy="6919042"/>
          </a:xfrm>
          <a:prstGeom prst="rect">
            <a:avLst/>
          </a:prstGeom>
        </p:spPr>
      </p:pic>
      <p:sp>
        <p:nvSpPr>
          <p:cNvPr id="5" name="TextBox 4">
            <a:extLst>
              <a:ext uri="{FF2B5EF4-FFF2-40B4-BE49-F238E27FC236}">
                <a16:creationId xmlns:a16="http://schemas.microsoft.com/office/drawing/2014/main" id="{D95A4E34-E9DA-9ECC-6426-F2F55751112E}"/>
              </a:ext>
            </a:extLst>
          </p:cNvPr>
          <p:cNvSpPr txBox="1"/>
          <p:nvPr/>
        </p:nvSpPr>
        <p:spPr>
          <a:xfrm>
            <a:off x="3037188" y="2505670"/>
            <a:ext cx="3069623" cy="923330"/>
          </a:xfrm>
          <a:prstGeom prst="rect">
            <a:avLst/>
          </a:prstGeom>
          <a:noFill/>
        </p:spPr>
        <p:txBody>
          <a:bodyPr wrap="none" rtlCol="0">
            <a:spAutoFit/>
          </a:bodyPr>
          <a:lstStyle/>
          <a:p>
            <a:r>
              <a:rPr lang="en-IN" sz="5400" dirty="0"/>
              <a:t>Thank You</a:t>
            </a:r>
          </a:p>
        </p:txBody>
      </p:sp>
    </p:spTree>
    <p:extLst>
      <p:ext uri="{BB962C8B-B14F-4D97-AF65-F5344CB8AC3E}">
        <p14:creationId xmlns:p14="http://schemas.microsoft.com/office/powerpoint/2010/main" val="377010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D7589636-161B-F601-D292-8184EF1E1BD1}"/>
              </a:ext>
            </a:extLst>
          </p:cNvPr>
          <p:cNvSpPr txBox="1">
            <a:spLocks/>
          </p:cNvSpPr>
          <p:nvPr/>
        </p:nvSpPr>
        <p:spPr>
          <a:xfrm>
            <a:off x="197047" y="46516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Table of Contents</a:t>
            </a:r>
          </a:p>
        </p:txBody>
      </p:sp>
      <p:pic>
        <p:nvPicPr>
          <p:cNvPr id="5" name="Picture 4">
            <a:extLst>
              <a:ext uri="{FF2B5EF4-FFF2-40B4-BE49-F238E27FC236}">
                <a16:creationId xmlns:a16="http://schemas.microsoft.com/office/drawing/2014/main" id="{973FCCFF-741C-4515-88AF-5E371F980A5A}"/>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CD12913D-2AEC-BE0B-5C40-F7604E56AF04}"/>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73AF6514-1519-A1C8-6F35-C2F09EC37735}"/>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B248921C-5DDF-2136-4283-FA69DC09424A}"/>
              </a:ext>
            </a:extLst>
          </p:cNvPr>
          <p:cNvSpPr txBox="1"/>
          <p:nvPr/>
        </p:nvSpPr>
        <p:spPr>
          <a:xfrm>
            <a:off x="663682" y="2284452"/>
            <a:ext cx="153318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66E0979C-21F2-3007-3C25-616BD08674D7}"/>
              </a:ext>
            </a:extLst>
          </p:cNvPr>
          <p:cNvSpPr txBox="1"/>
          <p:nvPr/>
        </p:nvSpPr>
        <p:spPr>
          <a:xfrm>
            <a:off x="649878" y="1673706"/>
            <a:ext cx="2275544"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Aim and Objectives</a:t>
            </a:r>
          </a:p>
        </p:txBody>
      </p:sp>
      <p:sp>
        <p:nvSpPr>
          <p:cNvPr id="10" name="TextBox 9">
            <a:extLst>
              <a:ext uri="{FF2B5EF4-FFF2-40B4-BE49-F238E27FC236}">
                <a16:creationId xmlns:a16="http://schemas.microsoft.com/office/drawing/2014/main" id="{959702F9-67CE-1B36-B4A8-61B86DCD4902}"/>
              </a:ext>
            </a:extLst>
          </p:cNvPr>
          <p:cNvSpPr txBox="1"/>
          <p:nvPr/>
        </p:nvSpPr>
        <p:spPr>
          <a:xfrm>
            <a:off x="649878" y="1128648"/>
            <a:ext cx="228210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A3530A41-EDB1-F4EB-9881-B2DDF49EADF7}"/>
              </a:ext>
            </a:extLst>
          </p:cNvPr>
          <p:cNvSpPr txBox="1"/>
          <p:nvPr/>
        </p:nvSpPr>
        <p:spPr>
          <a:xfrm flipH="1">
            <a:off x="660709" y="2898444"/>
            <a:ext cx="5641730"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id="{B9AA8FA2-8FBE-EB1B-40CA-78283D506ED2}"/>
              </a:ext>
            </a:extLst>
          </p:cNvPr>
          <p:cNvPicPr>
            <a:picLocks noChangeAspect="1"/>
          </p:cNvPicPr>
          <p:nvPr/>
        </p:nvPicPr>
        <p:blipFill rotWithShape="1">
          <a:blip r:embed="rId2"/>
          <a:srcRect l="31384" t="33222" r="65500" b="61236"/>
          <a:stretch/>
        </p:blipFill>
        <p:spPr>
          <a:xfrm>
            <a:off x="232117" y="4215898"/>
            <a:ext cx="284871" cy="284871"/>
          </a:xfrm>
          <a:prstGeom prst="rect">
            <a:avLst/>
          </a:prstGeom>
        </p:spPr>
      </p:pic>
      <p:pic>
        <p:nvPicPr>
          <p:cNvPr id="13" name="Picture 12">
            <a:extLst>
              <a:ext uri="{FF2B5EF4-FFF2-40B4-BE49-F238E27FC236}">
                <a16:creationId xmlns:a16="http://schemas.microsoft.com/office/drawing/2014/main" id="{268C76E8-8BC9-49C3-3C4E-32B0EE35401F}"/>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95797D6C-07F2-2F8A-D5CD-487CF8DB812D}"/>
              </a:ext>
            </a:extLst>
          </p:cNvPr>
          <p:cNvSpPr txBox="1"/>
          <p:nvPr/>
        </p:nvSpPr>
        <p:spPr>
          <a:xfrm flipH="1">
            <a:off x="663682" y="4151977"/>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15" name="Picture 14">
            <a:extLst>
              <a:ext uri="{FF2B5EF4-FFF2-40B4-BE49-F238E27FC236}">
                <a16:creationId xmlns:a16="http://schemas.microsoft.com/office/drawing/2014/main" id="{E98642C4-E1E2-A2F4-251A-9F88ED72EB7E}"/>
              </a:ext>
            </a:extLst>
          </p:cNvPr>
          <p:cNvPicPr>
            <a:picLocks noChangeAspect="1"/>
          </p:cNvPicPr>
          <p:nvPr/>
        </p:nvPicPr>
        <p:blipFill rotWithShape="1">
          <a:blip r:embed="rId2"/>
          <a:srcRect l="31384" t="33222" r="65500" b="61236"/>
          <a:stretch/>
        </p:blipFill>
        <p:spPr>
          <a:xfrm>
            <a:off x="218313" y="3589131"/>
            <a:ext cx="284871" cy="284871"/>
          </a:xfrm>
          <a:prstGeom prst="rect">
            <a:avLst/>
          </a:prstGeom>
        </p:spPr>
      </p:pic>
      <p:sp>
        <p:nvSpPr>
          <p:cNvPr id="16" name="TextBox 15">
            <a:extLst>
              <a:ext uri="{FF2B5EF4-FFF2-40B4-BE49-F238E27FC236}">
                <a16:creationId xmlns:a16="http://schemas.microsoft.com/office/drawing/2014/main" id="{9E0342F2-DFA9-2B36-293B-04BF352AD534}"/>
              </a:ext>
            </a:extLst>
          </p:cNvPr>
          <p:cNvSpPr txBox="1"/>
          <p:nvPr/>
        </p:nvSpPr>
        <p:spPr>
          <a:xfrm flipH="1">
            <a:off x="649878" y="3525210"/>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Data Pre-processing</a:t>
            </a:r>
          </a:p>
        </p:txBody>
      </p:sp>
      <p:pic>
        <p:nvPicPr>
          <p:cNvPr id="17" name="Picture 16">
            <a:extLst>
              <a:ext uri="{FF2B5EF4-FFF2-40B4-BE49-F238E27FC236}">
                <a16:creationId xmlns:a16="http://schemas.microsoft.com/office/drawing/2014/main" id="{9FF8CF53-548A-B501-E53D-5E9E9F6CAE8D}"/>
              </a:ext>
            </a:extLst>
          </p:cNvPr>
          <p:cNvPicPr>
            <a:picLocks noChangeAspect="1"/>
          </p:cNvPicPr>
          <p:nvPr/>
        </p:nvPicPr>
        <p:blipFill rotWithShape="1">
          <a:blip r:embed="rId2"/>
          <a:srcRect l="31384" t="33222" r="65500" b="61236"/>
          <a:stretch/>
        </p:blipFill>
        <p:spPr>
          <a:xfrm>
            <a:off x="279736" y="4792419"/>
            <a:ext cx="284871" cy="284871"/>
          </a:xfrm>
          <a:prstGeom prst="rect">
            <a:avLst/>
          </a:prstGeom>
        </p:spPr>
      </p:pic>
      <p:sp>
        <p:nvSpPr>
          <p:cNvPr id="18" name="TextBox 17">
            <a:extLst>
              <a:ext uri="{FF2B5EF4-FFF2-40B4-BE49-F238E27FC236}">
                <a16:creationId xmlns:a16="http://schemas.microsoft.com/office/drawing/2014/main" id="{DD6E2E4B-4CF3-57FE-5820-BC591B100DA3}"/>
              </a:ext>
            </a:extLst>
          </p:cNvPr>
          <p:cNvSpPr txBox="1"/>
          <p:nvPr/>
        </p:nvSpPr>
        <p:spPr>
          <a:xfrm flipH="1">
            <a:off x="711301" y="4728498"/>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3632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B53A0A-1DAD-4896-83E7-7B49005AB1B6}"/>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D5F5C8B7-CF35-99E5-BD62-53FBF4A1A319}"/>
              </a:ext>
            </a:extLst>
          </p:cNvPr>
          <p:cNvSpPr txBox="1">
            <a:spLocks/>
          </p:cNvSpPr>
          <p:nvPr/>
        </p:nvSpPr>
        <p:spPr>
          <a:xfrm>
            <a:off x="254278" y="-34538"/>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Problem Statement</a:t>
            </a:r>
          </a:p>
        </p:txBody>
      </p:sp>
      <p:sp>
        <p:nvSpPr>
          <p:cNvPr id="7" name="TextBox 6">
            <a:extLst>
              <a:ext uri="{FF2B5EF4-FFF2-40B4-BE49-F238E27FC236}">
                <a16:creationId xmlns:a16="http://schemas.microsoft.com/office/drawing/2014/main" id="{0ECA8027-548A-EF16-2889-BCB0B7305F18}"/>
              </a:ext>
            </a:extLst>
          </p:cNvPr>
          <p:cNvSpPr txBox="1"/>
          <p:nvPr/>
        </p:nvSpPr>
        <p:spPr>
          <a:xfrm>
            <a:off x="254278" y="458570"/>
            <a:ext cx="8783705" cy="3892732"/>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IN" dirty="0"/>
              <a:t>The COVID 19 market impact has led to a number of changes in the automotive sector.</a:t>
            </a:r>
          </a:p>
          <a:p>
            <a:pPr marL="285750" indent="-285750" algn="just">
              <a:lnSpc>
                <a:spcPct val="200000"/>
              </a:lnSpc>
              <a:buFont typeface="Arial" panose="020B0604020202020204" pitchFamily="34" charset="0"/>
              <a:buChar char="•"/>
            </a:pPr>
            <a:r>
              <a:rPr lang="en-IN" dirty="0"/>
              <a:t>Now, certain cars cost more because there is a huge demand for them, while others cost less because there isn’t. </a:t>
            </a:r>
          </a:p>
          <a:p>
            <a:pPr marL="285750" indent="-285750" algn="just">
              <a:lnSpc>
                <a:spcPct val="200000"/>
              </a:lnSpc>
              <a:buFont typeface="Arial" panose="020B0604020202020204" pitchFamily="34" charset="0"/>
              <a:buChar char="•"/>
            </a:pPr>
            <a:r>
              <a:rPr lang="en-IN" dirty="0"/>
              <a:t>One of the customers deals with small businesses that sell used cars. The market changes brought on by the impact of COVID19 are causing problems with their prior machine learning models for assessing automobile costs.</a:t>
            </a:r>
          </a:p>
          <a:p>
            <a:pPr marL="285750" indent="-285750" algn="just">
              <a:lnSpc>
                <a:spcPct val="200000"/>
              </a:lnSpc>
              <a:buFont typeface="Arial" panose="020B0604020202020204" pitchFamily="34" charset="0"/>
              <a:buChar char="•"/>
            </a:pPr>
            <a:r>
              <a:rPr lang="en-IN" dirty="0"/>
              <a:t>They are looking for new machine learning models using new data as a result.</a:t>
            </a:r>
          </a:p>
        </p:txBody>
      </p:sp>
      <p:pic>
        <p:nvPicPr>
          <p:cNvPr id="3" name="Picture 2">
            <a:extLst>
              <a:ext uri="{FF2B5EF4-FFF2-40B4-BE49-F238E27FC236}">
                <a16:creationId xmlns:a16="http://schemas.microsoft.com/office/drawing/2014/main" id="{66B6BE0D-A693-1070-EBDB-602632808430}"/>
              </a:ext>
            </a:extLst>
          </p:cNvPr>
          <p:cNvPicPr>
            <a:picLocks noChangeAspect="1"/>
          </p:cNvPicPr>
          <p:nvPr/>
        </p:nvPicPr>
        <p:blipFill rotWithShape="1">
          <a:blip r:embed="rId3"/>
          <a:srcRect l="9420" t="24280" r="44058" b="30087"/>
          <a:stretch/>
        </p:blipFill>
        <p:spPr>
          <a:xfrm>
            <a:off x="254278" y="4512031"/>
            <a:ext cx="4253948" cy="2345969"/>
          </a:xfrm>
          <a:prstGeom prst="rect">
            <a:avLst/>
          </a:prstGeom>
        </p:spPr>
      </p:pic>
    </p:spTree>
    <p:extLst>
      <p:ext uri="{BB962C8B-B14F-4D97-AF65-F5344CB8AC3E}">
        <p14:creationId xmlns:p14="http://schemas.microsoft.com/office/powerpoint/2010/main" val="368616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26">
            <a:extLst>
              <a:ext uri="{FF2B5EF4-FFF2-40B4-BE49-F238E27FC236}">
                <a16:creationId xmlns:a16="http://schemas.microsoft.com/office/drawing/2014/main" id="{B2F258AB-58A1-B9E6-240F-1BDED441988D}"/>
              </a:ext>
            </a:extLst>
          </p:cNvPr>
          <p:cNvSpPr txBox="1">
            <a:spLocks/>
          </p:cNvSpPr>
          <p:nvPr/>
        </p:nvSpPr>
        <p:spPr>
          <a:xfrm>
            <a:off x="324788" y="172278"/>
            <a:ext cx="8819212" cy="2555377"/>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Aim :</a:t>
            </a:r>
          </a:p>
          <a:p>
            <a:endParaRPr lang="en-IN" sz="1800" b="1" u="sng"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goal is divided into two sections, first is data scraping of used cars from car portals like “</a:t>
            </a:r>
            <a:r>
              <a:rPr lang="en-US" sz="1800" dirty="0" err="1">
                <a:latin typeface="Times New Roman" panose="02020603050405020304" pitchFamily="18" charset="0"/>
                <a:cs typeface="Times New Roman" panose="02020603050405020304" pitchFamily="18" charset="0"/>
              </a:rPr>
              <a:t>cardekho</a:t>
            </a:r>
            <a:r>
              <a:rPr lang="en-US" sz="1800" dirty="0">
                <a:latin typeface="Times New Roman" panose="02020603050405020304" pitchFamily="18" charset="0"/>
                <a:cs typeface="Times New Roman" panose="02020603050405020304" pitchFamily="18" charset="0"/>
              </a:rPr>
              <a:t>”, “cars24”, “</a:t>
            </a:r>
            <a:r>
              <a:rPr lang="en-US" sz="1800" dirty="0" err="1">
                <a:latin typeface="Times New Roman" panose="02020603050405020304" pitchFamily="18" charset="0"/>
                <a:cs typeface="Times New Roman" panose="02020603050405020304" pitchFamily="18" charset="0"/>
              </a:rPr>
              <a:t>olx</a:t>
            </a:r>
            <a:r>
              <a:rPr lang="en-US" sz="1800" dirty="0">
                <a:latin typeface="Times New Roman" panose="02020603050405020304" pitchFamily="18" charset="0"/>
                <a:cs typeface="Times New Roman" panose="02020603050405020304" pitchFamily="18" charset="0"/>
              </a:rPr>
              <a:t>”. Secondly develop a regression model to predict the price of used cars.</a:t>
            </a:r>
          </a:p>
          <a:p>
            <a:pPr>
              <a:lnSpc>
                <a:spcPct val="150000"/>
              </a:lnSpc>
            </a:pPr>
            <a:r>
              <a:rPr lang="en-US" sz="1800" dirty="0">
                <a:latin typeface="Times New Roman" panose="02020603050405020304" pitchFamily="18" charset="0"/>
                <a:cs typeface="Times New Roman" panose="02020603050405020304" pitchFamily="18" charset="0"/>
              </a:rPr>
              <a:t> </a:t>
            </a:r>
            <a:endParaRPr lang="en-IN" sz="1800" b="1" u="sng" dirty="0">
              <a:latin typeface="Times New Roman" panose="02020603050405020304" pitchFamily="18" charset="0"/>
              <a:cs typeface="Times New Roman" panose="02020603050405020304" pitchFamily="18" charset="0"/>
            </a:endParaRPr>
          </a:p>
        </p:txBody>
      </p:sp>
      <p:sp>
        <p:nvSpPr>
          <p:cNvPr id="8" name="Shape 243">
            <a:extLst>
              <a:ext uri="{FF2B5EF4-FFF2-40B4-BE49-F238E27FC236}">
                <a16:creationId xmlns:a16="http://schemas.microsoft.com/office/drawing/2014/main" id="{9707FFA0-3271-DDB2-92C9-4BA270A77A6C}"/>
              </a:ext>
            </a:extLst>
          </p:cNvPr>
          <p:cNvSpPr txBox="1">
            <a:spLocks/>
          </p:cNvSpPr>
          <p:nvPr/>
        </p:nvSpPr>
        <p:spPr>
          <a:xfrm>
            <a:off x="324788" y="2233011"/>
            <a:ext cx="7987519" cy="426718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Objectives :</a:t>
            </a:r>
          </a:p>
          <a:p>
            <a:r>
              <a:rPr lang="en-IN" sz="1800" b="1" u="sng"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 Collection using Web Scraping from car portal.</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Perform Exploratory Data Analysis on the data set.</a:t>
            </a: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Handle numerical and categorical variables.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Analyse the relationship between the features and target.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 multiple models and select the efficient model.</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hyperparameter tuning on the selected model and analyse the performance metrics.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1AA633A-E3C2-FC65-4FC2-CEE153A4FB53}"/>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138638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6A7F19-7F22-ACDB-6A44-28AE99FCD83E}"/>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FD68F253-35D5-1C08-8709-B0682684B6E7}"/>
              </a:ext>
            </a:extLst>
          </p:cNvPr>
          <p:cNvSpPr txBox="1">
            <a:spLocks/>
          </p:cNvSpPr>
          <p:nvPr/>
        </p:nvSpPr>
        <p:spPr>
          <a:xfrm>
            <a:off x="3398413"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54E0130B-19EF-AC4E-1B86-BEEEBC117B47}"/>
              </a:ext>
            </a:extLst>
          </p:cNvPr>
          <p:cNvSpPr txBox="1"/>
          <p:nvPr/>
        </p:nvSpPr>
        <p:spPr>
          <a:xfrm>
            <a:off x="384313" y="579851"/>
            <a:ext cx="8759687" cy="628184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2020, the Indian used automobile industry brought in $18.3 billion, and between 2021 and 2030, it is anticipated to increase at a CAGR of 14.8%. </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growing consumer focus on high-quality, reasonably priced vehicles and rising preference for imported cars are the key factors driving the market for used cars in the nation. Additionally, the increased quality of old cars following thorough servicing by the dealers is changing consumers' perceptions of how long they will survive.</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used automobile industry in India has been impacted by the COVID-19 outbreak, notably the numerous lockdowns that were implemented in its wake. </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the pandemic's severe effects on market participants' businesses, workers no longer receive remuneration, and there has been a decline in global trade. </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particular, consumer demand, communication, operations, and the supply chain have all been affected negatively by the outbreak. The economic downturn brought on by the coronavirus has also significantly decreased consumer purchasing power, which has a negative impact on used automobile sales.</a:t>
            </a: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97949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E1938B-2A4C-4EF7-965F-2212AE17B66F}"/>
              </a:ext>
            </a:extLst>
          </p:cNvPr>
          <p:cNvPicPr>
            <a:picLocks noChangeAspect="1"/>
          </p:cNvPicPr>
          <p:nvPr/>
        </p:nvPicPr>
        <p:blipFill>
          <a:blip r:embed="rId2"/>
          <a:stretch>
            <a:fillRect/>
          </a:stretch>
        </p:blipFill>
        <p:spPr>
          <a:xfrm>
            <a:off x="0" y="-61042"/>
            <a:ext cx="254278" cy="6919042"/>
          </a:xfrm>
          <a:prstGeom prst="rect">
            <a:avLst/>
          </a:prstGeom>
        </p:spPr>
      </p:pic>
      <p:sp>
        <p:nvSpPr>
          <p:cNvPr id="7" name="Shape 111">
            <a:extLst>
              <a:ext uri="{FF2B5EF4-FFF2-40B4-BE49-F238E27FC236}">
                <a16:creationId xmlns:a16="http://schemas.microsoft.com/office/drawing/2014/main" id="{82399F73-E7A0-E898-B0D3-6B33E6CCB71E}"/>
              </a:ext>
            </a:extLst>
          </p:cNvPr>
          <p:cNvSpPr txBox="1">
            <a:spLocks/>
          </p:cNvSpPr>
          <p:nvPr/>
        </p:nvSpPr>
        <p:spPr>
          <a:xfrm>
            <a:off x="2328685" y="26504"/>
            <a:ext cx="4486630"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Exploratory Data Analysis</a:t>
            </a:r>
          </a:p>
        </p:txBody>
      </p:sp>
      <p:sp>
        <p:nvSpPr>
          <p:cNvPr id="13" name="TextBox 12">
            <a:extLst>
              <a:ext uri="{FF2B5EF4-FFF2-40B4-BE49-F238E27FC236}">
                <a16:creationId xmlns:a16="http://schemas.microsoft.com/office/drawing/2014/main" id="{1D92B414-8B40-A4B7-7EA2-851192AE7476}"/>
              </a:ext>
            </a:extLst>
          </p:cNvPr>
          <p:cNvSpPr txBox="1"/>
          <p:nvPr/>
        </p:nvSpPr>
        <p:spPr>
          <a:xfrm>
            <a:off x="318052" y="784983"/>
            <a:ext cx="8825948" cy="6324808"/>
          </a:xfrm>
          <a:prstGeom prst="rect">
            <a:avLst/>
          </a:prstGeom>
          <a:noFill/>
        </p:spPr>
        <p:txBody>
          <a:bodyPr wrap="square" rtlCol="0">
            <a:spAutoFit/>
          </a:bodyPr>
          <a:lstStyle/>
          <a:p>
            <a:pPr algn="just">
              <a:lnSpc>
                <a:spcPct val="150000"/>
              </a:lnSpc>
            </a:pPr>
            <a:r>
              <a:rPr lang="en-US" dirty="0"/>
              <a:t>For the data collection, data of 7980 cars are scraped from “car dekho” portal using Selenium Web Driver. The three parameters based on which the used cars data is collected are- Fuel, Kilometers-driven, Transmission and Price. After analysing the data the following conclusions are made-</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database dimensions are 7980 rows and 4 columns. Fuel, Transmission and Kilometers-driven are of object type hence Kilometers-driven column has to be converted to numeric type. </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no null values in the dataset.</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Kilometers_Driven denotes the number of kilometers the used car has driven before the sale.</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Fuel provides the type of fuel in the car, values for this feature are-“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Petrol”,”Diesel”,”CNG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Transmission denotes the type of transmission of the car-Automatic or Manual.</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Price column gives the selling price of the used cars in lakhs.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IN" dirty="0"/>
          </a:p>
        </p:txBody>
      </p:sp>
    </p:spTree>
    <p:extLst>
      <p:ext uri="{BB962C8B-B14F-4D97-AF65-F5344CB8AC3E}">
        <p14:creationId xmlns:p14="http://schemas.microsoft.com/office/powerpoint/2010/main" val="111858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4A668-47CF-D1A0-4C4C-465ED3760140}"/>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8A91C299-7326-0D71-E601-EE836D026C00}"/>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9" name="TextBox 8">
            <a:extLst>
              <a:ext uri="{FF2B5EF4-FFF2-40B4-BE49-F238E27FC236}">
                <a16:creationId xmlns:a16="http://schemas.microsoft.com/office/drawing/2014/main" id="{2D46E3A3-5B30-28EB-DC4F-3FE52F399675}"/>
              </a:ext>
            </a:extLst>
          </p:cNvPr>
          <p:cNvSpPr txBox="1"/>
          <p:nvPr/>
        </p:nvSpPr>
        <p:spPr>
          <a:xfrm>
            <a:off x="-119270" y="734865"/>
            <a:ext cx="8469495" cy="5388270"/>
          </a:xfrm>
          <a:prstGeom prst="rect">
            <a:avLst/>
          </a:prstGeom>
          <a:noFill/>
        </p:spPr>
        <p:txBody>
          <a:bodyPr wrap="square" rtlCol="0">
            <a:spAutoFit/>
          </a:bodyPr>
          <a:lstStyle/>
          <a:p>
            <a:pPr marL="457200">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graphical analysis was performed on the features of the data, the following points were observed:</a:t>
            </a:r>
          </a:p>
          <a:p>
            <a:pPr marL="742950" indent="-285750">
              <a:lnSpc>
                <a:spcPct val="150000"/>
              </a:lnSpc>
              <a:spcAft>
                <a:spcPts val="800"/>
              </a:spcAft>
              <a:buFont typeface="Arial" panose="020B0604020202020204" pitchFamily="34" charset="0"/>
              <a:buChar char="•"/>
            </a:pP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The feature-</a:t>
            </a:r>
            <a:r>
              <a:rPr kumimoji="0" lang="en-IN"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Kilometer</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-driven is ranging from 5000 to 125000 and 1300-1400 cars have 30000 to 50000 kilometres-driven.</a:t>
            </a:r>
            <a:endPar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50000"/>
              </a:lnSpc>
              <a:spcAft>
                <a:spcPts val="800"/>
              </a:spcAft>
              <a:buFont typeface="Arial" panose="020B0604020202020204" pitchFamily="34" charset="0"/>
              <a:buChar char="•"/>
            </a:pP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4500 cars have Petrol fuel and 3500 cars have Diesel fuel and very few cars have CNG type fuel.</a:t>
            </a:r>
          </a:p>
          <a:p>
            <a:pPr marL="742950" indent="-285750">
              <a:lnSpc>
                <a:spcPct val="150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6200 cars have Manual Transmission and 1600 cars have Automatic Transmission.</a:t>
            </a:r>
            <a:endParaRPr lang="en-IN"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50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5500 cars have price from 2-5 lakhs followed by 1600 cars have price from 5-15 lakhs.</a:t>
            </a:r>
          </a:p>
          <a:p>
            <a:pPr marL="742950" indent="-285750">
              <a:lnSpc>
                <a:spcPct val="150000"/>
              </a:lnSpc>
              <a:spcAft>
                <a:spcPts val="800"/>
              </a:spcAft>
              <a:buFont typeface="Arial" panose="020B0604020202020204" pitchFamily="34" charset="0"/>
              <a:buChar char="•"/>
            </a:pP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9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26C17A-0F8F-77FC-492A-41FFC66DBAFB}"/>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AA6B3E55-5EF6-CF6E-2882-CCAE043B761D}"/>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9" name="TextBox 8">
            <a:extLst>
              <a:ext uri="{FF2B5EF4-FFF2-40B4-BE49-F238E27FC236}">
                <a16:creationId xmlns:a16="http://schemas.microsoft.com/office/drawing/2014/main" id="{CA78A09E-9ABC-C39A-6833-8267077D4316}"/>
              </a:ext>
            </a:extLst>
          </p:cNvPr>
          <p:cNvSpPr txBox="1"/>
          <p:nvPr/>
        </p:nvSpPr>
        <p:spPr>
          <a:xfrm>
            <a:off x="254277" y="640893"/>
            <a:ext cx="8677687" cy="137550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the car has less kilometres driven the price is higher.</a:t>
            </a:r>
          </a:p>
          <a:p>
            <a:pPr marL="34290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respect to fuel, used cars with Diesel fuel have higher price followed by Petrol and CNG.</a:t>
            </a:r>
          </a:p>
          <a:p>
            <a:pPr marL="342900" lvl="0" indent="-342900">
              <a:lnSpc>
                <a:spcPct val="107000"/>
              </a:lnSpc>
              <a:spcAft>
                <a:spcPts val="800"/>
              </a:spcAft>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068ED96-4077-83FB-041D-BC5225296F3B}"/>
              </a:ext>
            </a:extLst>
          </p:cNvPr>
          <p:cNvPicPr>
            <a:picLocks noChangeAspect="1"/>
          </p:cNvPicPr>
          <p:nvPr/>
        </p:nvPicPr>
        <p:blipFill rotWithShape="1">
          <a:blip r:embed="rId3"/>
          <a:srcRect l="34400" t="24828" r="34190" b="20493"/>
          <a:stretch/>
        </p:blipFill>
        <p:spPr bwMode="auto">
          <a:xfrm>
            <a:off x="505653" y="2369241"/>
            <a:ext cx="3600450" cy="352425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40379D4F-38B1-8D31-F0BA-B23AF1A5039A}"/>
              </a:ext>
            </a:extLst>
          </p:cNvPr>
          <p:cNvPicPr>
            <a:picLocks noChangeAspect="1"/>
          </p:cNvPicPr>
          <p:nvPr/>
        </p:nvPicPr>
        <p:blipFill rotWithShape="1">
          <a:blip r:embed="rId4"/>
          <a:srcRect l="34235" t="24237" r="34190" b="20493"/>
          <a:stretch/>
        </p:blipFill>
        <p:spPr bwMode="auto">
          <a:xfrm>
            <a:off x="5037897" y="2369241"/>
            <a:ext cx="3600450" cy="35430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60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8A2B96-B694-280C-DDC2-62A8D5BACB39}"/>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BE07E1E7-6A0B-B5F8-6C4F-31EF2B8140E0}"/>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7" name="TextBox 6">
            <a:extLst>
              <a:ext uri="{FF2B5EF4-FFF2-40B4-BE49-F238E27FC236}">
                <a16:creationId xmlns:a16="http://schemas.microsoft.com/office/drawing/2014/main" id="{BC464086-E7CB-5B1C-964B-DFEA944F2F3E}"/>
              </a:ext>
            </a:extLst>
          </p:cNvPr>
          <p:cNvSpPr txBox="1"/>
          <p:nvPr/>
        </p:nvSpPr>
        <p:spPr>
          <a:xfrm>
            <a:off x="315452" y="779035"/>
            <a:ext cx="8828548"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Automatic Transmission cars have higher price compared to Manual Transmission cars. Automatic cars have price of 15 lakhs and Manual cars have price of 6 lakhs.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CFEE62E-CB93-8BAC-1E9E-3922DAB3557A}"/>
              </a:ext>
            </a:extLst>
          </p:cNvPr>
          <p:cNvPicPr>
            <a:picLocks noChangeAspect="1"/>
          </p:cNvPicPr>
          <p:nvPr/>
        </p:nvPicPr>
        <p:blipFill rotWithShape="1">
          <a:blip r:embed="rId3"/>
          <a:srcRect l="34068" t="24828" r="34190" b="20197"/>
          <a:stretch/>
        </p:blipFill>
        <p:spPr bwMode="auto">
          <a:xfrm>
            <a:off x="2443990" y="2286344"/>
            <a:ext cx="4009819" cy="39043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910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1101</Words>
  <Application>Microsoft Office PowerPoint</Application>
  <PresentationFormat>On-screen Show (4:3)</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Vaishnavi Balaji</cp:lastModifiedBy>
  <cp:revision>53</cp:revision>
  <dcterms:created xsi:type="dcterms:W3CDTF">2022-11-18T08:11:03Z</dcterms:created>
  <dcterms:modified xsi:type="dcterms:W3CDTF">2022-11-19T13:12:23Z</dcterms:modified>
</cp:coreProperties>
</file>