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6"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301396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47481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6524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139079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99141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F0ADB-CB8D-4C9C-9D9D-B9A53D7836A6}"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20423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F0ADB-CB8D-4C9C-9D9D-B9A53D7836A6}"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75212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F0ADB-CB8D-4C9C-9D9D-B9A53D7836A6}"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24065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F0ADB-CB8D-4C9C-9D9D-B9A53D7836A6}"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101081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F0ADB-CB8D-4C9C-9D9D-B9A53D7836A6}"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113050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F0ADB-CB8D-4C9C-9D9D-B9A53D7836A6}"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51683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F0ADB-CB8D-4C9C-9D9D-B9A53D7836A6}" type="datetimeFigureOut">
              <a:rPr lang="en-IN" smtClean="0"/>
              <a:t>26-12-2022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275C2-B6C1-498E-A64C-21885C3C2B2F}" type="slidenum">
              <a:rPr lang="en-IN" smtClean="0"/>
              <a:t>‹#›</a:t>
            </a:fld>
            <a:endParaRPr lang="en-IN"/>
          </a:p>
        </p:txBody>
      </p:sp>
    </p:spTree>
    <p:extLst>
      <p:ext uri="{BB962C8B-B14F-4D97-AF65-F5344CB8AC3E}">
        <p14:creationId xmlns:p14="http://schemas.microsoft.com/office/powerpoint/2010/main" val="365301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196755-0370-C7C3-E04C-080272A47396}"/>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u="sng" dirty="0">
                <a:ln w="0"/>
                <a:solidFill>
                  <a:schemeClr val="tx1"/>
                </a:solidFill>
                <a:latin typeface="Times New Roman" panose="02020603050405020304" pitchFamily="18" charset="0"/>
                <a:cs typeface="Times New Roman" panose="02020603050405020304" pitchFamily="18" charset="0"/>
              </a:rPr>
              <a:t>Spam Classifier Project</a:t>
            </a: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dirty="0">
                <a:ln w="0"/>
                <a:solidFill>
                  <a:schemeClr val="tx1"/>
                </a:solidFill>
                <a:latin typeface="Times New Roman" panose="02020603050405020304" pitchFamily="18" charset="0"/>
                <a:cs typeface="Times New Roman" panose="02020603050405020304" pitchFamily="18" charset="0"/>
              </a:rPr>
              <a:t>Vaishnavi Balaji</a:t>
            </a: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425631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C0F0F-D005-4BA9-BC1C-F62AF87A5691}"/>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7BA870E2-9FC3-A3E9-D427-64C2A21AA5F1}"/>
              </a:ext>
            </a:extLst>
          </p:cNvPr>
          <p:cNvSpPr txBox="1">
            <a:spLocks noGrp="1"/>
          </p:cNvSpPr>
          <p:nvPr>
            <p:ph type="title"/>
          </p:nvPr>
        </p:nvSpPr>
        <p:spPr>
          <a:xfrm>
            <a:off x="3538330" y="397565"/>
            <a:ext cx="2067339" cy="579851"/>
          </a:xfrm>
          <a:prstGeom prst="rect">
            <a:avLst/>
          </a:prstGeom>
        </p:spPr>
        <p:txBody>
          <a:bodyPr spcFirstLastPara="1" vert="horz" wrap="square" lIns="91425" tIns="91425" rIns="91425" bIns="91425" rtlCol="0" anchor="ctr" anchorCtr="0">
            <a:noAutofit/>
          </a:bodyPr>
          <a:lstStyle/>
          <a:p>
            <a:r>
              <a:rPr lang="en-IN" sz="3200" u="sng" dirty="0">
                <a:latin typeface="Times New Roman" panose="02020603050405020304" pitchFamily="18" charset="0"/>
                <a:cs typeface="Times New Roman" panose="02020603050405020304" pitchFamily="18" charset="0"/>
              </a:rPr>
              <a:t>Conclusion</a:t>
            </a:r>
            <a:endParaRPr sz="32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F8DD06-70E8-ECB4-EA10-2F82F3AA4687}"/>
              </a:ext>
            </a:extLst>
          </p:cNvPr>
          <p:cNvSpPr txBox="1"/>
          <p:nvPr/>
        </p:nvSpPr>
        <p:spPr>
          <a:xfrm>
            <a:off x="563216" y="1219201"/>
            <a:ext cx="8335618" cy="278473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Random Forest Model is the effective model for the case study since it has a good training score and the difference between training and testing score is less compared to other models.</a:t>
            </a:r>
          </a:p>
          <a:p>
            <a:pPr marL="285750" indent="-285750" algn="just">
              <a:lnSpc>
                <a:spcPct val="200000"/>
              </a:lnSpc>
              <a:buFont typeface="Arial" panose="020B0604020202020204" pitchFamily="34" charset="0"/>
              <a:buChar char="•"/>
            </a:pPr>
            <a:r>
              <a:rPr lang="en-US" dirty="0"/>
              <a:t>The model was further analyzed using the hyperparameter tuning and from the results the False Negative reduced from 39 to 38. </a:t>
            </a:r>
          </a:p>
        </p:txBody>
      </p:sp>
    </p:spTree>
    <p:extLst>
      <p:ext uri="{BB962C8B-B14F-4D97-AF65-F5344CB8AC3E}">
        <p14:creationId xmlns:p14="http://schemas.microsoft.com/office/powerpoint/2010/main" val="125016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55290-E796-30F3-DF5D-13F09A5EFB3C}"/>
              </a:ext>
            </a:extLst>
          </p:cNvPr>
          <p:cNvSpPr txBox="1"/>
          <p:nvPr/>
        </p:nvSpPr>
        <p:spPr>
          <a:xfrm>
            <a:off x="2822418" y="2756453"/>
            <a:ext cx="3499163" cy="1015663"/>
          </a:xfrm>
          <a:prstGeom prst="rect">
            <a:avLst/>
          </a:prstGeom>
          <a:noFill/>
        </p:spPr>
        <p:txBody>
          <a:bodyPr wrap="none" rtlCol="0">
            <a:spAutoFit/>
          </a:bodyPr>
          <a:lstStyle/>
          <a:p>
            <a:r>
              <a:rPr lang="en-IN" sz="6000" dirty="0"/>
              <a:t>Thank you</a:t>
            </a:r>
          </a:p>
        </p:txBody>
      </p:sp>
      <p:pic>
        <p:nvPicPr>
          <p:cNvPr id="5" name="Picture 4">
            <a:extLst>
              <a:ext uri="{FF2B5EF4-FFF2-40B4-BE49-F238E27FC236}">
                <a16:creationId xmlns:a16="http://schemas.microsoft.com/office/drawing/2014/main" id="{65885745-EBF1-DA9E-529F-F2CEB7770487}"/>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119962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9568AD57-59F1-574C-88B4-E11A91D99AC4}"/>
              </a:ext>
            </a:extLst>
          </p:cNvPr>
          <p:cNvSpPr txBox="1">
            <a:spLocks/>
          </p:cNvSpPr>
          <p:nvPr/>
        </p:nvSpPr>
        <p:spPr>
          <a:xfrm>
            <a:off x="374552" y="22953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Table of Contents</a:t>
            </a:r>
          </a:p>
        </p:txBody>
      </p:sp>
      <p:pic>
        <p:nvPicPr>
          <p:cNvPr id="5" name="Picture 4">
            <a:extLst>
              <a:ext uri="{FF2B5EF4-FFF2-40B4-BE49-F238E27FC236}">
                <a16:creationId xmlns:a16="http://schemas.microsoft.com/office/drawing/2014/main" id="{9F0FD161-173C-EEE2-6E21-B97B187CF59A}"/>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86F4E28A-9A27-05ED-893A-9BC01A021BAD}"/>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FD3BA6DF-9072-3C3B-F3D5-ACE063E1A774}"/>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1BCB02D7-AEA6-BD08-E104-2F4DCAA34286}"/>
              </a:ext>
            </a:extLst>
          </p:cNvPr>
          <p:cNvSpPr txBox="1"/>
          <p:nvPr/>
        </p:nvSpPr>
        <p:spPr>
          <a:xfrm>
            <a:off x="663682" y="2284452"/>
            <a:ext cx="1533188"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DB29B31B-16C4-1C12-7B1A-FD5D65A79352}"/>
              </a:ext>
            </a:extLst>
          </p:cNvPr>
          <p:cNvSpPr txBox="1"/>
          <p:nvPr/>
        </p:nvSpPr>
        <p:spPr>
          <a:xfrm>
            <a:off x="649878" y="1673706"/>
            <a:ext cx="2275544"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Aim and Objectives</a:t>
            </a:r>
          </a:p>
        </p:txBody>
      </p:sp>
      <p:sp>
        <p:nvSpPr>
          <p:cNvPr id="10" name="TextBox 9">
            <a:extLst>
              <a:ext uri="{FF2B5EF4-FFF2-40B4-BE49-F238E27FC236}">
                <a16:creationId xmlns:a16="http://schemas.microsoft.com/office/drawing/2014/main" id="{1A4265DE-9FFA-6E2B-BF73-DDA60D0B6630}"/>
              </a:ext>
            </a:extLst>
          </p:cNvPr>
          <p:cNvSpPr txBox="1"/>
          <p:nvPr/>
        </p:nvSpPr>
        <p:spPr>
          <a:xfrm>
            <a:off x="649878" y="1128648"/>
            <a:ext cx="2282108"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FBBECA1C-BF8E-2BE0-F0CE-F57DDF984409}"/>
              </a:ext>
            </a:extLst>
          </p:cNvPr>
          <p:cNvSpPr txBox="1"/>
          <p:nvPr/>
        </p:nvSpPr>
        <p:spPr>
          <a:xfrm flipH="1">
            <a:off x="660709" y="2898444"/>
            <a:ext cx="5641730"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id="{5162D07E-6F38-A674-4883-98F9E924EED9}"/>
              </a:ext>
            </a:extLst>
          </p:cNvPr>
          <p:cNvPicPr>
            <a:picLocks noChangeAspect="1"/>
          </p:cNvPicPr>
          <p:nvPr/>
        </p:nvPicPr>
        <p:blipFill rotWithShape="1">
          <a:blip r:embed="rId2"/>
          <a:srcRect l="31384" t="33222" r="65500" b="61236"/>
          <a:stretch/>
        </p:blipFill>
        <p:spPr>
          <a:xfrm>
            <a:off x="232117" y="3606297"/>
            <a:ext cx="284871" cy="284871"/>
          </a:xfrm>
          <a:prstGeom prst="rect">
            <a:avLst/>
          </a:prstGeom>
        </p:spPr>
      </p:pic>
      <p:pic>
        <p:nvPicPr>
          <p:cNvPr id="13" name="Picture 12">
            <a:extLst>
              <a:ext uri="{FF2B5EF4-FFF2-40B4-BE49-F238E27FC236}">
                <a16:creationId xmlns:a16="http://schemas.microsoft.com/office/drawing/2014/main" id="{E0C338DC-E88B-C66E-CDBB-98DB3F92B2AE}"/>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D250574F-7F3B-5DD9-335B-02533003079E}"/>
              </a:ext>
            </a:extLst>
          </p:cNvPr>
          <p:cNvSpPr txBox="1"/>
          <p:nvPr/>
        </p:nvSpPr>
        <p:spPr>
          <a:xfrm flipH="1">
            <a:off x="663682" y="3542376"/>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Data Pre-Processing</a:t>
            </a:r>
          </a:p>
        </p:txBody>
      </p:sp>
      <p:pic>
        <p:nvPicPr>
          <p:cNvPr id="15" name="Picture 14">
            <a:extLst>
              <a:ext uri="{FF2B5EF4-FFF2-40B4-BE49-F238E27FC236}">
                <a16:creationId xmlns:a16="http://schemas.microsoft.com/office/drawing/2014/main" id="{166DF561-7D54-9926-2CB3-C8D1EF524791}"/>
              </a:ext>
            </a:extLst>
          </p:cNvPr>
          <p:cNvPicPr>
            <a:picLocks noChangeAspect="1"/>
          </p:cNvPicPr>
          <p:nvPr/>
        </p:nvPicPr>
        <p:blipFill rotWithShape="1">
          <a:blip r:embed="rId2"/>
          <a:srcRect l="31384" t="33222" r="65500" b="61236"/>
          <a:stretch/>
        </p:blipFill>
        <p:spPr>
          <a:xfrm>
            <a:off x="251997" y="4169516"/>
            <a:ext cx="284871" cy="284871"/>
          </a:xfrm>
          <a:prstGeom prst="rect">
            <a:avLst/>
          </a:prstGeom>
        </p:spPr>
      </p:pic>
      <p:sp>
        <p:nvSpPr>
          <p:cNvPr id="16" name="TextBox 15">
            <a:extLst>
              <a:ext uri="{FF2B5EF4-FFF2-40B4-BE49-F238E27FC236}">
                <a16:creationId xmlns:a16="http://schemas.microsoft.com/office/drawing/2014/main" id="{0716047A-8A77-28F2-CC0F-D2496484FE5D}"/>
              </a:ext>
            </a:extLst>
          </p:cNvPr>
          <p:cNvSpPr txBox="1"/>
          <p:nvPr/>
        </p:nvSpPr>
        <p:spPr>
          <a:xfrm flipH="1">
            <a:off x="683562" y="4105595"/>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17" name="Picture 16">
            <a:extLst>
              <a:ext uri="{FF2B5EF4-FFF2-40B4-BE49-F238E27FC236}">
                <a16:creationId xmlns:a16="http://schemas.microsoft.com/office/drawing/2014/main" id="{63D49D01-7BBB-D7F4-D1DC-552098932EBD}"/>
              </a:ext>
            </a:extLst>
          </p:cNvPr>
          <p:cNvPicPr>
            <a:picLocks noChangeAspect="1"/>
          </p:cNvPicPr>
          <p:nvPr/>
        </p:nvPicPr>
        <p:blipFill rotWithShape="1">
          <a:blip r:embed="rId2"/>
          <a:srcRect l="31384" t="33222" r="65500" b="61236"/>
          <a:stretch/>
        </p:blipFill>
        <p:spPr>
          <a:xfrm>
            <a:off x="271877" y="4679725"/>
            <a:ext cx="284871" cy="284871"/>
          </a:xfrm>
          <a:prstGeom prst="rect">
            <a:avLst/>
          </a:prstGeom>
        </p:spPr>
      </p:pic>
      <p:sp>
        <p:nvSpPr>
          <p:cNvPr id="18" name="TextBox 17">
            <a:extLst>
              <a:ext uri="{FF2B5EF4-FFF2-40B4-BE49-F238E27FC236}">
                <a16:creationId xmlns:a16="http://schemas.microsoft.com/office/drawing/2014/main" id="{F7355CF0-D1BB-C876-C727-DBC895E43CBC}"/>
              </a:ext>
            </a:extLst>
          </p:cNvPr>
          <p:cNvSpPr txBox="1"/>
          <p:nvPr/>
        </p:nvSpPr>
        <p:spPr>
          <a:xfrm flipH="1">
            <a:off x="703442" y="4615804"/>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Conclusion</a:t>
            </a:r>
          </a:p>
        </p:txBody>
      </p:sp>
      <p:pic>
        <p:nvPicPr>
          <p:cNvPr id="1026" name="Picture 2">
            <a:extLst>
              <a:ext uri="{FF2B5EF4-FFF2-40B4-BE49-F238E27FC236}">
                <a16:creationId xmlns:a16="http://schemas.microsoft.com/office/drawing/2014/main" id="{EEDA86EC-76EC-4DAB-7995-8B019A0797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49" t="1878" r="7784" b="8295"/>
          <a:stretch/>
        </p:blipFill>
        <p:spPr bwMode="auto">
          <a:xfrm>
            <a:off x="4983702" y="1006725"/>
            <a:ext cx="4160298" cy="401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21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B0131F-1F64-B933-8A88-235022C3802E}"/>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C51CC85F-CFEE-C337-BDC6-FF235F3DD0D4}"/>
              </a:ext>
            </a:extLst>
          </p:cNvPr>
          <p:cNvSpPr txBox="1">
            <a:spLocks/>
          </p:cNvSpPr>
          <p:nvPr/>
        </p:nvSpPr>
        <p:spPr>
          <a:xfrm>
            <a:off x="386800" y="185530"/>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1E47C1FE-1ABF-CA3B-4ACE-4CC97EF0A4FE}"/>
              </a:ext>
            </a:extLst>
          </p:cNvPr>
          <p:cNvSpPr txBox="1"/>
          <p:nvPr/>
        </p:nvSpPr>
        <p:spPr>
          <a:xfrm>
            <a:off x="386800" y="839580"/>
            <a:ext cx="8095298" cy="1122743"/>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Spam, or unsolicited commercial email, is a serious issue on the internet. It reduces the email system's usability and takes up space, slowing down system response.</a:t>
            </a:r>
            <a:endParaRPr lang="en-IN" dirty="0">
              <a:latin typeface="Times New Roman" panose="02020603050405020304" pitchFamily="18" charset="0"/>
              <a:cs typeface="Times New Roman" panose="02020603050405020304" pitchFamily="18" charset="0"/>
            </a:endParaRPr>
          </a:p>
        </p:txBody>
      </p:sp>
      <p:sp>
        <p:nvSpPr>
          <p:cNvPr id="7" name="Shape 126">
            <a:extLst>
              <a:ext uri="{FF2B5EF4-FFF2-40B4-BE49-F238E27FC236}">
                <a16:creationId xmlns:a16="http://schemas.microsoft.com/office/drawing/2014/main" id="{1E49E845-1000-B1F5-21AC-6A56CAF93AC1}"/>
              </a:ext>
            </a:extLst>
          </p:cNvPr>
          <p:cNvSpPr txBox="1">
            <a:spLocks/>
          </p:cNvSpPr>
          <p:nvPr/>
        </p:nvSpPr>
        <p:spPr>
          <a:xfrm>
            <a:off x="451096" y="4132973"/>
            <a:ext cx="3867148" cy="76270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2800" u="sng" dirty="0">
                <a:latin typeface="Times New Roman" panose="02020603050405020304" pitchFamily="18" charset="0"/>
                <a:cs typeface="Times New Roman" panose="02020603050405020304" pitchFamily="18" charset="0"/>
              </a:rPr>
              <a:t>Aim :</a:t>
            </a:r>
          </a:p>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The aim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to build a prototype of online hate and abuse comment classifier which can used to classify hate and offensive comments so that it can be controlled and restricted from spreading hatred and cyberbullying. </a:t>
            </a:r>
          </a:p>
          <a:p>
            <a:pPr algn="just">
              <a:lnSpc>
                <a:spcPct val="150000"/>
              </a:lnSpc>
            </a:pPr>
            <a:endParaRPr lang="en-IN" sz="2100" b="1" u="sng" dirty="0">
              <a:latin typeface="Times New Roman" panose="02020603050405020304" pitchFamily="18" charset="0"/>
              <a:cs typeface="Times New Roman" panose="02020603050405020304" pitchFamily="18" charset="0"/>
            </a:endParaRPr>
          </a:p>
        </p:txBody>
      </p:sp>
      <p:sp>
        <p:nvSpPr>
          <p:cNvPr id="8" name="Shape 126">
            <a:extLst>
              <a:ext uri="{FF2B5EF4-FFF2-40B4-BE49-F238E27FC236}">
                <a16:creationId xmlns:a16="http://schemas.microsoft.com/office/drawing/2014/main" id="{691A2FC2-DC30-5A04-A8A0-B296309C01F9}"/>
              </a:ext>
            </a:extLst>
          </p:cNvPr>
          <p:cNvSpPr txBox="1">
            <a:spLocks/>
          </p:cNvSpPr>
          <p:nvPr/>
        </p:nvSpPr>
        <p:spPr>
          <a:xfrm>
            <a:off x="4825756" y="4525872"/>
            <a:ext cx="3867148" cy="76270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2800" u="sng"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Exploratory Analysis on the data set.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Apply Pre-processing methods on the messages.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Converting message text to vectors.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Training multiple models and testing the model and evaluating using the metrics.</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endParaRPr lang="en-IN" sz="21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3C277D8D-56CB-1C21-2209-8B5987F4CB50}"/>
              </a:ext>
            </a:extLst>
          </p:cNvPr>
          <p:cNvSpPr txBox="1">
            <a:spLocks noGrp="1"/>
          </p:cNvSpPr>
          <p:nvPr>
            <p:ph type="title"/>
          </p:nvPr>
        </p:nvSpPr>
        <p:spPr>
          <a:xfrm>
            <a:off x="3398413" y="0"/>
            <a:ext cx="2347174" cy="579851"/>
          </a:xfrm>
          <a:prstGeom prst="rect">
            <a:avLst/>
          </a:prstGeom>
        </p:spPr>
        <p:txBody>
          <a:bodyPr spcFirstLastPara="1" vert="horz" wrap="square" lIns="91425" tIns="91425" rIns="91425" bIns="91425" rtlCol="0" anchor="ctr" anchorCtr="0">
            <a:noAutofit/>
          </a:bodyPr>
          <a:lstStyle/>
          <a:p>
            <a:r>
              <a:rPr lang="en" sz="3200" u="sng" dirty="0">
                <a:latin typeface="Times New Roman" panose="02020603050405020304" pitchFamily="18" charset="0"/>
                <a:cs typeface="Times New Roman" panose="02020603050405020304" pitchFamily="18" charset="0"/>
              </a:rPr>
              <a:t>In</a:t>
            </a:r>
            <a:r>
              <a:rPr lang="en-IN" sz="3200" u="sng" dirty="0">
                <a:latin typeface="Times New Roman" panose="02020603050405020304" pitchFamily="18" charset="0"/>
                <a:cs typeface="Times New Roman" panose="02020603050405020304" pitchFamily="18" charset="0"/>
              </a:rPr>
              <a:t>troduction</a:t>
            </a:r>
            <a:endParaRPr sz="32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D52263-06FB-689C-2B1C-BD2DDF4FD8F3}"/>
              </a:ext>
            </a:extLst>
          </p:cNvPr>
          <p:cNvPicPr>
            <a:picLocks noChangeAspect="1"/>
          </p:cNvPicPr>
          <p:nvPr/>
        </p:nvPicPr>
        <p:blipFill>
          <a:blip r:embed="rId2"/>
          <a:stretch>
            <a:fillRect/>
          </a:stretch>
        </p:blipFill>
        <p:spPr>
          <a:xfrm>
            <a:off x="0" y="-61042"/>
            <a:ext cx="254278" cy="6919042"/>
          </a:xfrm>
          <a:prstGeom prst="rect">
            <a:avLst/>
          </a:prstGeom>
        </p:spPr>
      </p:pic>
      <p:sp>
        <p:nvSpPr>
          <p:cNvPr id="7" name="TextBox 6">
            <a:extLst>
              <a:ext uri="{FF2B5EF4-FFF2-40B4-BE49-F238E27FC236}">
                <a16:creationId xmlns:a16="http://schemas.microsoft.com/office/drawing/2014/main" id="{B503E127-EA5E-0035-01EC-0BD70052173C}"/>
              </a:ext>
            </a:extLst>
          </p:cNvPr>
          <p:cNvSpPr txBox="1"/>
          <p:nvPr/>
        </p:nvSpPr>
        <p:spPr>
          <a:xfrm>
            <a:off x="417442" y="728950"/>
            <a:ext cx="8594035" cy="61290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majority of us view spam emails as irritating and frequently utilised for product promotion and advertising.</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continue to block these email addresses, however it is pointless because spam emails are still widely used. </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several significant types of spam emails that pose a serious threat to security, including fake emails, identity theft through hacking, viruses, and malware. </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Building a strong real-time email spam classifier that can effectively and correctly mark incoming mail as spam if it is a spam message or appears to be one is necessary to deal with spam emails.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04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3A2E4-D65F-7B79-C037-0301BEF5D26F}"/>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A2E378F6-DC95-4F1D-2A44-33F3F23298A8}"/>
              </a:ext>
            </a:extLst>
          </p:cNvPr>
          <p:cNvSpPr txBox="1">
            <a:spLocks noGrp="1"/>
          </p:cNvSpPr>
          <p:nvPr>
            <p:ph type="title"/>
          </p:nvPr>
        </p:nvSpPr>
        <p:spPr>
          <a:xfrm>
            <a:off x="2213113" y="164245"/>
            <a:ext cx="4717774" cy="579851"/>
          </a:xfrm>
          <a:prstGeom prst="rect">
            <a:avLst/>
          </a:prstGeom>
        </p:spPr>
        <p:txBody>
          <a:bodyPr spcFirstLastPara="1" vert="horz" wrap="square" lIns="91425" tIns="91425" rIns="91425" bIns="91425" rtlCol="0" anchor="ctr" anchorCtr="0">
            <a:noAutofit/>
          </a:bodyPr>
          <a:lstStyle/>
          <a:p>
            <a:r>
              <a:rPr lang="en-IN" sz="3200" u="sng" dirty="0">
                <a:latin typeface="Times New Roman" panose="02020603050405020304" pitchFamily="18" charset="0"/>
                <a:cs typeface="Times New Roman" panose="02020603050405020304" pitchFamily="18" charset="0"/>
              </a:rPr>
              <a:t>Exploratory Data Analysis</a:t>
            </a:r>
            <a:endParaRPr sz="3200"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B7FB524-54F4-BA1D-3DE5-76255D562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085" t="13007" r="28540" b="9261"/>
          <a:stretch>
            <a:fillRect/>
          </a:stretch>
        </p:blipFill>
        <p:spPr bwMode="auto">
          <a:xfrm>
            <a:off x="584428" y="2916808"/>
            <a:ext cx="3173392" cy="319877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9573DAED-DBAC-CADE-1990-9BEC8D825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418" t="13892" r="28374" b="9261"/>
          <a:stretch>
            <a:fillRect/>
          </a:stretch>
        </p:blipFill>
        <p:spPr bwMode="auto">
          <a:xfrm>
            <a:off x="5189054" y="2916808"/>
            <a:ext cx="3271955" cy="32719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8C90BCF1-F667-3D55-A04E-D1C9C2AFDEF8}"/>
              </a:ext>
            </a:extLst>
          </p:cNvPr>
          <p:cNvSpPr>
            <a:spLocks noChangeArrowheads="1"/>
          </p:cNvSpPr>
          <p:nvPr/>
        </p:nvSpPr>
        <p:spPr bwMode="auto">
          <a:xfrm>
            <a:off x="4879493" y="1306665"/>
            <a:ext cx="4444861" cy="140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most repeated words for ham messages are shown below.</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2C50E2F-5303-06D4-5BFA-01C19C0EAE67}"/>
              </a:ext>
            </a:extLst>
          </p:cNvPr>
          <p:cNvSpPr>
            <a:spLocks noChangeArrowheads="1"/>
          </p:cNvSpPr>
          <p:nvPr/>
        </p:nvSpPr>
        <p:spPr bwMode="auto">
          <a:xfrm>
            <a:off x="457200" y="579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B0EBF018-BB1E-D975-B990-1CE945F54298}"/>
              </a:ext>
            </a:extLst>
          </p:cNvPr>
          <p:cNvSpPr txBox="1"/>
          <p:nvPr/>
        </p:nvSpPr>
        <p:spPr>
          <a:xfrm>
            <a:off x="484370" y="1368787"/>
            <a:ext cx="3457485" cy="1295868"/>
          </a:xfrm>
          <a:prstGeom prst="rect">
            <a:avLst/>
          </a:prstGeom>
          <a:noFill/>
        </p:spPr>
        <p:txBody>
          <a:bodyPr wrap="square" rtlCol="0">
            <a:spAutoFit/>
          </a:bodyPr>
          <a:lstStyle/>
          <a:p>
            <a:pPr>
              <a:lnSpc>
                <a:spcPct val="150000"/>
              </a:lnSpc>
            </a:pPr>
            <a:r>
              <a:rPr lang="en-US"/>
              <a:t>After visualizing the most repeated words in the spam messages, the below words are obtained</a:t>
            </a:r>
            <a:endParaRPr lang="en-IN" dirty="0"/>
          </a:p>
        </p:txBody>
      </p:sp>
    </p:spTree>
    <p:extLst>
      <p:ext uri="{BB962C8B-B14F-4D97-AF65-F5344CB8AC3E}">
        <p14:creationId xmlns:p14="http://schemas.microsoft.com/office/powerpoint/2010/main" val="245734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5050C-B467-BCAA-04BA-E927C75E2A21}"/>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1D998E19-504A-FDA6-4839-3BC4F9CBEBB9}"/>
              </a:ext>
            </a:extLst>
          </p:cNvPr>
          <p:cNvSpPr txBox="1">
            <a:spLocks noGrp="1"/>
          </p:cNvSpPr>
          <p:nvPr>
            <p:ph type="title"/>
          </p:nvPr>
        </p:nvSpPr>
        <p:spPr>
          <a:xfrm>
            <a:off x="254278" y="150993"/>
            <a:ext cx="1410523" cy="579851"/>
          </a:xfrm>
          <a:prstGeom prst="rect">
            <a:avLst/>
          </a:prstGeom>
        </p:spPr>
        <p:txBody>
          <a:bodyPr spcFirstLastPara="1" vert="horz" wrap="square" lIns="91425" tIns="91425" rIns="91425" bIns="91425" rtlCol="0" anchor="ctr" anchorCtr="0">
            <a:noAutofit/>
          </a:bodyPr>
          <a:lstStyle/>
          <a:p>
            <a:r>
              <a:rPr lang="en-IN" sz="2000" u="sng" dirty="0">
                <a:latin typeface="Times New Roman" panose="02020603050405020304" pitchFamily="18" charset="0"/>
                <a:cs typeface="Times New Roman" panose="02020603050405020304" pitchFamily="18" charset="0"/>
              </a:rPr>
              <a:t>Contd.</a:t>
            </a:r>
            <a:endParaRPr sz="20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04EAE4-9D15-6674-6B38-143D28835C5A}"/>
              </a:ext>
            </a:extLst>
          </p:cNvPr>
          <p:cNvPicPr>
            <a:picLocks noChangeAspect="1"/>
          </p:cNvPicPr>
          <p:nvPr/>
        </p:nvPicPr>
        <p:blipFill rotWithShape="1">
          <a:blip r:embed="rId3"/>
          <a:srcRect l="34341" t="24415" r="33571" b="23769"/>
          <a:stretch/>
        </p:blipFill>
        <p:spPr bwMode="auto">
          <a:xfrm>
            <a:off x="2328248" y="2235915"/>
            <a:ext cx="4487504" cy="407407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D18E283-B0BE-4F77-1E5F-E4D6C6BD1633}"/>
              </a:ext>
            </a:extLst>
          </p:cNvPr>
          <p:cNvSpPr txBox="1"/>
          <p:nvPr/>
        </p:nvSpPr>
        <p:spPr>
          <a:xfrm>
            <a:off x="254278" y="1041574"/>
            <a:ext cx="8743948" cy="880369"/>
          </a:xfrm>
          <a:prstGeom prst="rect">
            <a:avLst/>
          </a:prstGeom>
          <a:noFill/>
        </p:spPr>
        <p:txBody>
          <a:bodyPr wrap="square" rtlCol="0">
            <a:spAutoFit/>
          </a:bodyPr>
          <a:lstStyle/>
          <a:p>
            <a:pPr>
              <a:lnSpc>
                <a:spcPct val="150000"/>
              </a:lnSpc>
            </a:pPr>
            <a:r>
              <a:rPr lang="en-US" dirty="0"/>
              <a:t>On plotting a pie chart of the messaged, 13% of the messages are spam messaged and 87% are genuine messages</a:t>
            </a:r>
            <a:endParaRPr lang="en-IN" dirty="0"/>
          </a:p>
        </p:txBody>
      </p:sp>
    </p:spTree>
    <p:extLst>
      <p:ext uri="{BB962C8B-B14F-4D97-AF65-F5344CB8AC3E}">
        <p14:creationId xmlns:p14="http://schemas.microsoft.com/office/powerpoint/2010/main" val="317252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6495CD-47A3-DE3A-28BC-F272EBD52410}"/>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4A1DF4C-BB48-61F1-9DFB-2D7F11BE750F}"/>
              </a:ext>
            </a:extLst>
          </p:cNvPr>
          <p:cNvSpPr txBox="1">
            <a:spLocks/>
          </p:cNvSpPr>
          <p:nvPr/>
        </p:nvSpPr>
        <p:spPr>
          <a:xfrm>
            <a:off x="2756452" y="376280"/>
            <a:ext cx="47177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3200" u="sng" dirty="0">
                <a:latin typeface="Times New Roman" panose="02020603050405020304" pitchFamily="18" charset="0"/>
                <a:cs typeface="Times New Roman" panose="02020603050405020304" pitchFamily="18" charset="0"/>
              </a:rPr>
              <a:t>Data Pre-Processing</a:t>
            </a:r>
          </a:p>
        </p:txBody>
      </p:sp>
      <p:sp>
        <p:nvSpPr>
          <p:cNvPr id="6" name="TextBox 5">
            <a:extLst>
              <a:ext uri="{FF2B5EF4-FFF2-40B4-BE49-F238E27FC236}">
                <a16:creationId xmlns:a16="http://schemas.microsoft.com/office/drawing/2014/main" id="{83914EC0-F78D-D048-8126-97FE06D41D2F}"/>
              </a:ext>
            </a:extLst>
          </p:cNvPr>
          <p:cNvSpPr txBox="1"/>
          <p:nvPr/>
        </p:nvSpPr>
        <p:spPr>
          <a:xfrm>
            <a:off x="463826" y="1232452"/>
            <a:ext cx="8415130" cy="44467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From the given data, the unnecessary columns are removed and after removing the duplicates the percentage loss in data was found to be 7%.</a:t>
            </a:r>
          </a:p>
          <a:p>
            <a:pPr marL="285750" indent="-285750">
              <a:lnSpc>
                <a:spcPct val="200000"/>
              </a:lnSpc>
              <a:buFont typeface="Arial" panose="020B0604020202020204" pitchFamily="34" charset="0"/>
              <a:buChar char="•"/>
            </a:pPr>
            <a:r>
              <a:rPr lang="en-US" dirty="0"/>
              <a:t>A function was defined to clean the text and return the tokens. The cleaning of the text was done by first removing punctuation and then removing the useless words also known as stop words.</a:t>
            </a:r>
          </a:p>
          <a:p>
            <a:pPr marL="285750" indent="-285750">
              <a:lnSpc>
                <a:spcPct val="200000"/>
              </a:lnSpc>
              <a:buFont typeface="Arial" panose="020B0604020202020204" pitchFamily="34" charset="0"/>
              <a:buChar char="•"/>
            </a:pPr>
            <a:r>
              <a:rPr lang="en-US" dirty="0"/>
              <a:t>The target column which denotes whether the message is spam or not is converted to numerical feature. Further, the message text is converted into vectors using </a:t>
            </a:r>
            <a:r>
              <a:rPr lang="en-US" dirty="0" err="1"/>
              <a:t>TFid</a:t>
            </a:r>
            <a:r>
              <a:rPr lang="en-US" dirty="0"/>
              <a:t> Vectorizer.</a:t>
            </a:r>
            <a:endParaRPr lang="en-IN" dirty="0"/>
          </a:p>
        </p:txBody>
      </p:sp>
    </p:spTree>
    <p:extLst>
      <p:ext uri="{BB962C8B-B14F-4D97-AF65-F5344CB8AC3E}">
        <p14:creationId xmlns:p14="http://schemas.microsoft.com/office/powerpoint/2010/main" val="331884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CA296-BAA3-A02A-F998-16F132F96FC5}"/>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4C4C453-DD69-4E61-F226-0713D8C7F59A}"/>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Model Training and Testing</a:t>
            </a:r>
          </a:p>
        </p:txBody>
      </p:sp>
      <p:sp>
        <p:nvSpPr>
          <p:cNvPr id="3" name="TextBox 2">
            <a:extLst>
              <a:ext uri="{FF2B5EF4-FFF2-40B4-BE49-F238E27FC236}">
                <a16:creationId xmlns:a16="http://schemas.microsoft.com/office/drawing/2014/main" id="{9C4B19FA-BBEE-F0F6-7A9B-5C96AF79AE6E}"/>
              </a:ext>
            </a:extLst>
          </p:cNvPr>
          <p:cNvSpPr txBox="1"/>
          <p:nvPr/>
        </p:nvSpPr>
        <p:spPr>
          <a:xfrm>
            <a:off x="65876" y="579851"/>
            <a:ext cx="9012247" cy="6211316"/>
          </a:xfrm>
          <a:prstGeom prst="rect">
            <a:avLst/>
          </a:prstGeom>
          <a:noFill/>
        </p:spPr>
        <p:txBody>
          <a:bodyPr wrap="square">
            <a:spAutoFit/>
          </a:bodyPr>
          <a:lstStyle/>
          <a:p>
            <a:pPr marL="457200" indent="443230" algn="just">
              <a:lnSpc>
                <a:spcPct val="200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features and target are split into train and test sections using the </a:t>
            </a:r>
            <a:r>
              <a:rPr lang="en-IN"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dirty="0">
                <a:effectLst/>
                <a:latin typeface="Calibri" panose="020F0502020204030204" pitchFamily="34" charset="0"/>
                <a:ea typeface="Calibri" panose="020F0502020204030204" pitchFamily="34" charset="0"/>
                <a:cs typeface="Times New Roman" panose="02020603050405020304" pitchFamily="18" charset="0"/>
              </a:rPr>
              <a:t> function for random state-0 and test-size-0.25. The algorithms used for model training and testing are-</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Gaussian NB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K </a:t>
            </a:r>
            <a:r>
              <a:rPr lang="en-IN"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dirty="0">
                <a:effectLst/>
                <a:latin typeface="Calibri" panose="020F0502020204030204" pitchFamily="34" charset="0"/>
                <a:ea typeface="Calibri" panose="020F0502020204030204" pitchFamily="34" charset="0"/>
                <a:cs typeface="Times New Roman" panose="02020603050405020304" pitchFamily="18" charset="0"/>
              </a:rPr>
              <a:t>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Support Vector Machine</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Gaussian Bayes Classifier</a:t>
            </a:r>
          </a:p>
          <a:p>
            <a:pPr marL="914400">
              <a:lnSpc>
                <a:spcPct val="200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85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026CD-FC3C-E007-15BB-642A4146A606}"/>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C088C850-EEAD-FBC1-9526-BA8EF26CBE77}"/>
              </a:ext>
            </a:extLst>
          </p:cNvPr>
          <p:cNvSpPr txBox="1">
            <a:spLocks noGrp="1"/>
          </p:cNvSpPr>
          <p:nvPr>
            <p:ph type="title"/>
          </p:nvPr>
        </p:nvSpPr>
        <p:spPr>
          <a:xfrm>
            <a:off x="254278" y="150993"/>
            <a:ext cx="1410523" cy="579851"/>
          </a:xfrm>
          <a:prstGeom prst="rect">
            <a:avLst/>
          </a:prstGeom>
        </p:spPr>
        <p:txBody>
          <a:bodyPr spcFirstLastPara="1" vert="horz" wrap="square" lIns="91425" tIns="91425" rIns="91425" bIns="91425" rtlCol="0" anchor="ctr" anchorCtr="0">
            <a:noAutofit/>
          </a:bodyPr>
          <a:lstStyle/>
          <a:p>
            <a:r>
              <a:rPr lang="en-IN" sz="2000" u="sng" dirty="0">
                <a:latin typeface="Times New Roman" panose="02020603050405020304" pitchFamily="18" charset="0"/>
                <a:cs typeface="Times New Roman" panose="02020603050405020304" pitchFamily="18" charset="0"/>
              </a:rPr>
              <a:t>Contd.</a:t>
            </a:r>
            <a:endParaRPr sz="20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4134C3-3E7E-5DE7-CE8E-A9527E868783}"/>
              </a:ext>
            </a:extLst>
          </p:cNvPr>
          <p:cNvSpPr txBox="1"/>
          <p:nvPr/>
        </p:nvSpPr>
        <p:spPr>
          <a:xfrm>
            <a:off x="357809" y="746071"/>
            <a:ext cx="8468139" cy="5866350"/>
          </a:xfrm>
          <a:prstGeom prst="rect">
            <a:avLst/>
          </a:prstGeom>
          <a:noFill/>
        </p:spPr>
        <p:txBody>
          <a:bodyPr wrap="square" rtlCol="0">
            <a:spAutoFit/>
          </a:bodyPr>
          <a:lstStyle/>
          <a:p>
            <a:pPr>
              <a:lnSpc>
                <a:spcPct val="150000"/>
              </a:lnSpc>
            </a:pPr>
            <a:r>
              <a:rPr lang="en-US" dirty="0"/>
              <a:t>When the train and test data were used for developing models for the above algorithms the following observations were made:</a:t>
            </a:r>
          </a:p>
          <a:p>
            <a:pPr marL="285750" indent="-285750">
              <a:lnSpc>
                <a:spcPct val="150000"/>
              </a:lnSpc>
              <a:buFont typeface="Arial" panose="020B0604020202020204" pitchFamily="34" charset="0"/>
              <a:buChar char="•"/>
            </a:pPr>
            <a:r>
              <a:rPr lang="en-US" dirty="0"/>
              <a:t>Linear Regression models has very less difference in accuracy score of training and testing data which is beneficial but the F1 score is only 75%.</a:t>
            </a:r>
          </a:p>
          <a:p>
            <a:pPr marL="285750" indent="-285750">
              <a:lnSpc>
                <a:spcPct val="150000"/>
              </a:lnSpc>
              <a:buFont typeface="Arial" panose="020B0604020202020204" pitchFamily="34" charset="0"/>
              <a:buChar char="•"/>
            </a:pPr>
            <a:r>
              <a:rPr lang="en-US" dirty="0"/>
              <a:t>Random Forest Classifier had difference of 0.02 between accuracy score of training and test data and F1 score of 90%.</a:t>
            </a:r>
          </a:p>
          <a:p>
            <a:pPr marL="285750" indent="-285750">
              <a:lnSpc>
                <a:spcPct val="150000"/>
              </a:lnSpc>
              <a:buFont typeface="Arial" panose="020B0604020202020204" pitchFamily="34" charset="0"/>
              <a:buChar char="•"/>
            </a:pPr>
            <a:r>
              <a:rPr lang="en-US" dirty="0"/>
              <a:t>Decision Tree Classifier had difference of 0.03 between accuracy score of training and test data.</a:t>
            </a:r>
          </a:p>
          <a:p>
            <a:pPr marL="285750" indent="-285750">
              <a:lnSpc>
                <a:spcPct val="150000"/>
              </a:lnSpc>
              <a:buFont typeface="Arial" panose="020B0604020202020204" pitchFamily="34" charset="0"/>
              <a:buChar char="•"/>
            </a:pPr>
            <a:r>
              <a:rPr lang="en-US" dirty="0"/>
              <a:t>Gaussian NB Classifier had difference of 0.06 between accuracy score of training and test data.</a:t>
            </a:r>
          </a:p>
          <a:p>
            <a:pPr marL="285750" indent="-285750">
              <a:lnSpc>
                <a:spcPct val="150000"/>
              </a:lnSpc>
              <a:buFont typeface="Arial" panose="020B0604020202020204" pitchFamily="34" charset="0"/>
              <a:buChar char="•"/>
            </a:pPr>
            <a:r>
              <a:rPr lang="en-US" dirty="0" err="1"/>
              <a:t>KNeighbors</a:t>
            </a:r>
            <a:r>
              <a:rPr lang="en-US" dirty="0"/>
              <a:t> Classifier had a difference of 0.04 between accuracy score of training and test data.</a:t>
            </a:r>
          </a:p>
          <a:p>
            <a:pPr marL="285750" indent="-285750">
              <a:lnSpc>
                <a:spcPct val="150000"/>
              </a:lnSpc>
              <a:buFont typeface="Arial" panose="020B0604020202020204" pitchFamily="34" charset="0"/>
              <a:buChar char="•"/>
            </a:pPr>
            <a:r>
              <a:rPr lang="en-US" dirty="0"/>
              <a:t>Support Vector Classifier had a difference of 0.03 between accuracy score of training and test data.</a:t>
            </a:r>
          </a:p>
        </p:txBody>
      </p:sp>
    </p:spTree>
    <p:extLst>
      <p:ext uri="{BB962C8B-B14F-4D97-AF65-F5344CB8AC3E}">
        <p14:creationId xmlns:p14="http://schemas.microsoft.com/office/powerpoint/2010/main" val="3089321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TotalTime>
  <Words>671</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Introduction</vt:lpstr>
      <vt:lpstr>Exploratory Data Analysis</vt:lpstr>
      <vt:lpstr>Contd.</vt:lpstr>
      <vt:lpstr>PowerPoint Presentation</vt:lpstr>
      <vt:lpstr>PowerPoint Presentation</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Vaishnavi Balaji</cp:lastModifiedBy>
  <cp:revision>26</cp:revision>
  <dcterms:created xsi:type="dcterms:W3CDTF">2022-12-23T05:54:51Z</dcterms:created>
  <dcterms:modified xsi:type="dcterms:W3CDTF">2022-12-26T13:32:59Z</dcterms:modified>
</cp:coreProperties>
</file>