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8" r:id="rId7"/>
    <p:sldId id="269" r:id="rId8"/>
    <p:sldId id="270" r:id="rId9"/>
    <p:sldId id="262" r:id="rId10"/>
    <p:sldId id="265" r:id="rId11"/>
    <p:sldId id="267" r:id="rId12"/>
    <p:sldId id="266"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121708-2BBD-48D6-A66F-5EFDDC283876}"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69421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21708-2BBD-48D6-A66F-5EFDDC283876}"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3731756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21708-2BBD-48D6-A66F-5EFDDC283876}"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396780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121708-2BBD-48D6-A66F-5EFDDC283876}"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399442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121708-2BBD-48D6-A66F-5EFDDC283876}" type="datetimeFigureOut">
              <a:rPr lang="en-IN" smtClean="0"/>
              <a:t>11-02-2023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218350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121708-2BBD-48D6-A66F-5EFDDC283876}"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427254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121708-2BBD-48D6-A66F-5EFDDC283876}" type="datetimeFigureOut">
              <a:rPr lang="en-IN" smtClean="0"/>
              <a:t>11-02-2023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99568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121708-2BBD-48D6-A66F-5EFDDC283876}" type="datetimeFigureOut">
              <a:rPr lang="en-IN" smtClean="0"/>
              <a:t>11-02-2023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297700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121708-2BBD-48D6-A66F-5EFDDC283876}" type="datetimeFigureOut">
              <a:rPr lang="en-IN" smtClean="0"/>
              <a:t>11-02-2023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3201629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21708-2BBD-48D6-A66F-5EFDDC283876}"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3818892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21708-2BBD-48D6-A66F-5EFDDC283876}" type="datetimeFigureOut">
              <a:rPr lang="en-IN" smtClean="0"/>
              <a:t>11-02-2023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30E65E-1047-48AD-A724-24A92E3D7874}" type="slidenum">
              <a:rPr lang="en-IN" smtClean="0"/>
              <a:t>‹#›</a:t>
            </a:fld>
            <a:endParaRPr lang="en-IN"/>
          </a:p>
        </p:txBody>
      </p:sp>
    </p:spTree>
    <p:extLst>
      <p:ext uri="{BB962C8B-B14F-4D97-AF65-F5344CB8AC3E}">
        <p14:creationId xmlns:p14="http://schemas.microsoft.com/office/powerpoint/2010/main" val="179591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21708-2BBD-48D6-A66F-5EFDDC283876}" type="datetimeFigureOut">
              <a:rPr lang="en-IN" smtClean="0"/>
              <a:t>11-02-2023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0E65E-1047-48AD-A724-24A92E3D7874}" type="slidenum">
              <a:rPr lang="en-IN" smtClean="0"/>
              <a:t>‹#›</a:t>
            </a:fld>
            <a:endParaRPr lang="en-IN"/>
          </a:p>
        </p:txBody>
      </p:sp>
    </p:spTree>
    <p:extLst>
      <p:ext uri="{BB962C8B-B14F-4D97-AF65-F5344CB8AC3E}">
        <p14:creationId xmlns:p14="http://schemas.microsoft.com/office/powerpoint/2010/main" val="5749861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DEED4DF-6EB4-3E0C-79ED-BB9B89144DD2}"/>
              </a:ext>
            </a:extLst>
          </p:cNvPr>
          <p:cNvSpPr/>
          <p:nvPr/>
        </p:nvSpPr>
        <p:spPr>
          <a:xfrm>
            <a:off x="152400" y="133230"/>
            <a:ext cx="8839200" cy="6586331"/>
          </a:xfrm>
          <a:prstGeom prst="rect">
            <a:avLst/>
          </a:prstGeom>
          <a:ln w="60325">
            <a:solidFill>
              <a:schemeClr val="tx1"/>
            </a:solid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ln w="0"/>
                <a:solidFill>
                  <a:schemeClr val="tx1"/>
                </a:solidFill>
                <a:latin typeface="Times New Roman" panose="02020603050405020304" pitchFamily="18" charset="0"/>
                <a:cs typeface="Times New Roman" panose="02020603050405020304" pitchFamily="18" charset="0"/>
              </a:rPr>
              <a:t>Fake News Project </a:t>
            </a:r>
          </a:p>
          <a:p>
            <a:pPr algn="ctr"/>
            <a:endParaRPr lang="en-IN" sz="3200" b="1" dirty="0">
              <a:effectLst>
                <a:outerShdw blurRad="60007" dist="200025" dir="15000000" sy="30000" kx="-1800000" algn="bl" rotWithShape="0">
                  <a:prstClr val="black">
                    <a:alpha val="32000"/>
                  </a:prstClr>
                </a:outerShdw>
              </a:effectLst>
            </a:endParaRPr>
          </a:p>
          <a:p>
            <a:pPr algn="ctr"/>
            <a:r>
              <a:rPr lang="en-IN" sz="2400" dirty="0">
                <a:ln w="0"/>
                <a:solidFill>
                  <a:schemeClr val="tx1"/>
                </a:solidFill>
                <a:latin typeface="Times New Roman" panose="02020603050405020304" pitchFamily="18" charset="0"/>
                <a:cs typeface="Times New Roman" panose="02020603050405020304" pitchFamily="18" charset="0"/>
              </a:rPr>
              <a:t>by</a:t>
            </a:r>
          </a:p>
          <a:p>
            <a:pPr algn="ctr"/>
            <a:r>
              <a:rPr lang="en-IN" sz="2400" dirty="0">
                <a:ln w="0"/>
                <a:solidFill>
                  <a:schemeClr val="tx1"/>
                </a:solidFill>
                <a:latin typeface="Times New Roman" panose="02020603050405020304" pitchFamily="18" charset="0"/>
                <a:cs typeface="Times New Roman" panose="02020603050405020304" pitchFamily="18" charset="0"/>
              </a:rPr>
              <a:t>Vaishnavi Balaji</a:t>
            </a:r>
          </a:p>
          <a:p>
            <a:pPr algn="ctr"/>
            <a:r>
              <a:rPr lang="en-IN" sz="2400" dirty="0">
                <a:ln w="0"/>
                <a:solidFill>
                  <a:schemeClr val="tx1"/>
                </a:solidFill>
                <a:latin typeface="Times New Roman" panose="02020603050405020304" pitchFamily="18" charset="0"/>
                <a:cs typeface="Times New Roman" panose="02020603050405020304" pitchFamily="18" charset="0"/>
              </a:rPr>
              <a:t>Internship-31</a:t>
            </a:r>
          </a:p>
          <a:p>
            <a:pPr algn="ctr"/>
            <a:endParaRPr lang="en-IN" sz="32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SME- </a:t>
            </a:r>
            <a:r>
              <a:rPr lang="en-IN" sz="2400" dirty="0" err="1">
                <a:ln w="0"/>
                <a:solidFill>
                  <a:schemeClr val="tx1"/>
                </a:solidFill>
                <a:latin typeface="Times New Roman" panose="02020603050405020304" pitchFamily="18" charset="0"/>
                <a:cs typeface="Times New Roman" panose="02020603050405020304" pitchFamily="18" charset="0"/>
              </a:rPr>
              <a:t>Gulshana</a:t>
            </a:r>
            <a:r>
              <a:rPr lang="en-IN" sz="2400" dirty="0">
                <a:ln w="0"/>
                <a:solidFill>
                  <a:schemeClr val="tx1"/>
                </a:solidFill>
                <a:latin typeface="Times New Roman" panose="02020603050405020304" pitchFamily="18" charset="0"/>
                <a:cs typeface="Times New Roman" panose="02020603050405020304" pitchFamily="18" charset="0"/>
              </a:rPr>
              <a:t> Chaudhary</a:t>
            </a:r>
          </a:p>
          <a:p>
            <a:pPr algn="ctr"/>
            <a:endParaRPr lang="en-IN" sz="2400" dirty="0">
              <a:ln w="0"/>
              <a:solidFill>
                <a:schemeClr val="tx1"/>
              </a:solidFill>
              <a:latin typeface="Times New Roman" panose="02020603050405020304" pitchFamily="18" charset="0"/>
              <a:cs typeface="Times New Roman" panose="02020603050405020304" pitchFamily="18" charset="0"/>
            </a:endParaRPr>
          </a:p>
          <a:p>
            <a:pPr algn="ctr"/>
            <a:r>
              <a:rPr lang="en-IN" sz="2400" dirty="0">
                <a:ln w="0"/>
                <a:solidFill>
                  <a:schemeClr val="tx1"/>
                </a:solidFill>
                <a:latin typeface="Times New Roman" panose="02020603050405020304" pitchFamily="18" charset="0"/>
                <a:cs typeface="Times New Roman" panose="02020603050405020304" pitchFamily="18" charset="0"/>
              </a:rPr>
              <a:t>Flip Robo Technologies</a:t>
            </a:r>
          </a:p>
          <a:p>
            <a:pPr algn="ctr"/>
            <a:r>
              <a:rPr lang="en-IN" sz="2400" dirty="0">
                <a:ln w="0"/>
                <a:solidFill>
                  <a:schemeClr val="tx1"/>
                </a:solidFill>
                <a:latin typeface="Times New Roman" panose="02020603050405020304" pitchFamily="18" charset="0"/>
                <a:cs typeface="Times New Roman" panose="02020603050405020304" pitchFamily="18" charset="0"/>
              </a:rPr>
              <a:t>#39, NGEF Lane, 2nd Floor, Suite No.1759, Indiranagar, Bangalore, Karnataka, India 560 038</a:t>
            </a:r>
          </a:p>
          <a:p>
            <a:pPr algn="ctr"/>
            <a:endParaRPr lang="en-IN" dirty="0">
              <a:effectLst>
                <a:outerShdw blurRad="60007" dist="200025" dir="15000000" sy="30000" kx="-1800000" algn="bl" rotWithShape="0">
                  <a:prstClr val="black">
                    <a:alpha val="32000"/>
                  </a:prstClr>
                </a:outerShdw>
              </a:effectLst>
            </a:endParaRPr>
          </a:p>
        </p:txBody>
      </p:sp>
    </p:spTree>
    <p:extLst>
      <p:ext uri="{BB962C8B-B14F-4D97-AF65-F5344CB8AC3E}">
        <p14:creationId xmlns:p14="http://schemas.microsoft.com/office/powerpoint/2010/main" val="210354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2BE8A0-73D2-64CF-C555-5ED9D285245D}"/>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F80D2C3F-0264-F78D-7066-0D746B7F3A86}"/>
              </a:ext>
            </a:extLst>
          </p:cNvPr>
          <p:cNvSpPr txBox="1">
            <a:spLocks/>
          </p:cNvSpPr>
          <p:nvPr/>
        </p:nvSpPr>
        <p:spPr>
          <a:xfrm>
            <a:off x="2199474" y="179056"/>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Model Training and Testing</a:t>
            </a:r>
          </a:p>
        </p:txBody>
      </p:sp>
      <p:sp>
        <p:nvSpPr>
          <p:cNvPr id="9" name="TextBox 8">
            <a:extLst>
              <a:ext uri="{FF2B5EF4-FFF2-40B4-BE49-F238E27FC236}">
                <a16:creationId xmlns:a16="http://schemas.microsoft.com/office/drawing/2014/main" id="{86048588-5AB3-6495-716A-2243761CF40A}"/>
              </a:ext>
            </a:extLst>
          </p:cNvPr>
          <p:cNvSpPr txBox="1"/>
          <p:nvPr/>
        </p:nvSpPr>
        <p:spPr>
          <a:xfrm>
            <a:off x="443946" y="871399"/>
            <a:ext cx="8594035" cy="66973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err="1"/>
              <a:t>TFid</a:t>
            </a:r>
            <a:r>
              <a:rPr lang="en-US" dirty="0"/>
              <a:t> vectorizer is implemented on the text column to convert the text into vectors. The feature which is the text column and target i.e. label column are split and a loop is defined to analyze the results of models for different values of random state and test size of train_test_split function. The algorithms used for model training and testing are</a:t>
            </a:r>
          </a:p>
          <a:p>
            <a:pPr marL="342900" indent="-342900" algn="just">
              <a:lnSpc>
                <a:spcPct val="150000"/>
              </a:lnSpc>
              <a:buFont typeface="+mj-lt"/>
              <a:buAutoNum type="arabicPeriod"/>
            </a:pPr>
            <a:r>
              <a:rPr lang="en-US" dirty="0"/>
              <a:t>Logistic Regression</a:t>
            </a:r>
          </a:p>
          <a:p>
            <a:pPr marL="342900" indent="-342900" algn="just">
              <a:lnSpc>
                <a:spcPct val="150000"/>
              </a:lnSpc>
              <a:buAutoNum type="arabicPeriod" startAt="2"/>
            </a:pPr>
            <a:r>
              <a:rPr lang="en-US" dirty="0"/>
              <a:t>Random Forest Classifier</a:t>
            </a:r>
          </a:p>
          <a:p>
            <a:pPr marL="342900" indent="-342900" algn="just">
              <a:lnSpc>
                <a:spcPct val="150000"/>
              </a:lnSpc>
              <a:buAutoNum type="arabicPeriod" startAt="2"/>
            </a:pPr>
            <a:r>
              <a:rPr lang="en-US" dirty="0"/>
              <a:t>K Neighbors Classifier</a:t>
            </a:r>
          </a:p>
          <a:p>
            <a:pPr marL="342900" indent="-342900" algn="just">
              <a:lnSpc>
                <a:spcPct val="150000"/>
              </a:lnSpc>
              <a:buAutoNum type="arabicPeriod" startAt="2"/>
            </a:pPr>
            <a:r>
              <a:rPr lang="en-US" dirty="0"/>
              <a:t>Decision Tree Classifier</a:t>
            </a:r>
          </a:p>
          <a:p>
            <a:pPr marL="342900" indent="-342900" algn="just">
              <a:lnSpc>
                <a:spcPct val="150000"/>
              </a:lnSpc>
              <a:buAutoNum type="arabicPeriod" startAt="2"/>
            </a:pPr>
            <a:r>
              <a:rPr lang="en-US" dirty="0"/>
              <a:t>Passive Aggressive Classifier</a:t>
            </a:r>
          </a:p>
          <a:p>
            <a:pPr algn="just">
              <a:lnSpc>
                <a:spcPct val="150000"/>
              </a:lnSpc>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It was observed that except K Neighbours Classifier every model had a good accuracy score of 0.9 for both training and test data, but K Neighbours Classifier had an accuracy score of 0.79 for training data and 0.71 for test data.</a:t>
            </a:r>
          </a:p>
          <a:p>
            <a:pPr marL="285750" indent="-285750" algn="just">
              <a:lnSpc>
                <a:spcPct val="150000"/>
              </a:lnSpc>
              <a:buFont typeface="Arial" panose="020B0604020202020204" pitchFamily="34" charset="0"/>
              <a:buChar char="•"/>
            </a:pPr>
            <a:endParaRPr lang="en-US" dirty="0"/>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285088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5B9E8-7FE1-2F6F-523E-4D51E7FD80F6}"/>
              </a:ext>
            </a:extLst>
          </p:cNvPr>
          <p:cNvPicPr>
            <a:picLocks noChangeAspect="1"/>
          </p:cNvPicPr>
          <p:nvPr/>
        </p:nvPicPr>
        <p:blipFill>
          <a:blip r:embed="rId2"/>
          <a:stretch>
            <a:fillRect/>
          </a:stretch>
        </p:blipFill>
        <p:spPr>
          <a:xfrm>
            <a:off x="0" y="-61042"/>
            <a:ext cx="254278" cy="6919042"/>
          </a:xfrm>
          <a:prstGeom prst="rect">
            <a:avLst/>
          </a:prstGeom>
        </p:spPr>
      </p:pic>
      <p:sp>
        <p:nvSpPr>
          <p:cNvPr id="7" name="TextBox 6">
            <a:extLst>
              <a:ext uri="{FF2B5EF4-FFF2-40B4-BE49-F238E27FC236}">
                <a16:creationId xmlns:a16="http://schemas.microsoft.com/office/drawing/2014/main" id="{F631AAC8-68CF-B09F-BDE2-DEA3EE7B0802}"/>
              </a:ext>
            </a:extLst>
          </p:cNvPr>
          <p:cNvSpPr txBox="1"/>
          <p:nvPr/>
        </p:nvSpPr>
        <p:spPr>
          <a:xfrm>
            <a:off x="536714" y="1298138"/>
            <a:ext cx="8607286" cy="444673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The number of fake news and genuine news in the given dataset is almost equal. </a:t>
            </a:r>
          </a:p>
          <a:p>
            <a:pPr marL="285750" indent="-285750">
              <a:lnSpc>
                <a:spcPct val="200000"/>
              </a:lnSpc>
              <a:buFont typeface="Arial" panose="020B0604020202020204" pitchFamily="34" charset="0"/>
              <a:buChar char="•"/>
            </a:pPr>
            <a:r>
              <a:rPr lang="en-US" dirty="0"/>
              <a:t>The two words which are frequently used in the dataset are “said” and “trump”.</a:t>
            </a:r>
          </a:p>
          <a:p>
            <a:pPr marL="285750" indent="-285750">
              <a:lnSpc>
                <a:spcPct val="200000"/>
              </a:lnSpc>
              <a:buFont typeface="Arial" panose="020B0604020202020204" pitchFamily="34" charset="0"/>
              <a:buChar char="•"/>
            </a:pPr>
            <a:r>
              <a:rPr lang="en-US" dirty="0"/>
              <a:t>While employing the machine learning algorithms, the Logistic Regression Model, Random Forest Model, Decision Tree Model and Passive Aggressive Model have very good accuracy score for both training and test data.</a:t>
            </a:r>
          </a:p>
          <a:p>
            <a:pPr marL="285750" indent="-285750">
              <a:lnSpc>
                <a:spcPct val="200000"/>
              </a:lnSpc>
              <a:buFont typeface="Arial" panose="020B0604020202020204" pitchFamily="34" charset="0"/>
              <a:buChar char="•"/>
            </a:pPr>
            <a:r>
              <a:rPr lang="en-US" dirty="0"/>
              <a:t>The Random Forest Model is an efficient model with False Negative 11 and True Negative 4259 which is efficient compared to the other models, hence random forest model is considered for Hyperparameter tuning.</a:t>
            </a:r>
            <a:endParaRPr lang="en-IN" dirty="0"/>
          </a:p>
        </p:txBody>
      </p:sp>
      <p:sp>
        <p:nvSpPr>
          <p:cNvPr id="8" name="Shape 111">
            <a:extLst>
              <a:ext uri="{FF2B5EF4-FFF2-40B4-BE49-F238E27FC236}">
                <a16:creationId xmlns:a16="http://schemas.microsoft.com/office/drawing/2014/main" id="{30A0569C-5B33-97B1-35F7-61453032A52B}"/>
              </a:ext>
            </a:extLst>
          </p:cNvPr>
          <p:cNvSpPr txBox="1">
            <a:spLocks/>
          </p:cNvSpPr>
          <p:nvPr/>
        </p:nvSpPr>
        <p:spPr>
          <a:xfrm>
            <a:off x="1909554" y="384313"/>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316695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266276-D331-F607-3C38-F8E6579005B3}"/>
              </a:ext>
            </a:extLst>
          </p:cNvPr>
          <p:cNvPicPr>
            <a:picLocks noChangeAspect="1"/>
          </p:cNvPicPr>
          <p:nvPr/>
        </p:nvPicPr>
        <p:blipFill>
          <a:blip r:embed="rId2"/>
          <a:stretch>
            <a:fillRect/>
          </a:stretch>
        </p:blipFill>
        <p:spPr>
          <a:xfrm>
            <a:off x="0" y="-61042"/>
            <a:ext cx="254278" cy="6919042"/>
          </a:xfrm>
          <a:prstGeom prst="rect">
            <a:avLst/>
          </a:prstGeom>
        </p:spPr>
      </p:pic>
      <p:sp>
        <p:nvSpPr>
          <p:cNvPr id="2" name="Shape 111">
            <a:extLst>
              <a:ext uri="{FF2B5EF4-FFF2-40B4-BE49-F238E27FC236}">
                <a16:creationId xmlns:a16="http://schemas.microsoft.com/office/drawing/2014/main" id="{6651DF75-DE6C-32F0-D4CF-4CE5D9767804}"/>
              </a:ext>
            </a:extLst>
          </p:cNvPr>
          <p:cNvSpPr txBox="1">
            <a:spLocks/>
          </p:cNvSpPr>
          <p:nvPr/>
        </p:nvSpPr>
        <p:spPr>
          <a:xfrm>
            <a:off x="1816788" y="106018"/>
            <a:ext cx="5082978"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defRPr/>
            </a:pPr>
            <a:r>
              <a:rPr lang="en-IN" sz="2800" u="sng" dirty="0">
                <a:solidFill>
                  <a:prstClr val="black"/>
                </a:solidFill>
                <a:latin typeface="Times New Roman" panose="02020603050405020304" pitchFamily="18" charset="0"/>
                <a:cs typeface="Times New Roman" panose="02020603050405020304" pitchFamily="18" charset="0"/>
              </a:rPr>
              <a:t>Conclusions</a:t>
            </a:r>
          </a:p>
        </p:txBody>
      </p:sp>
      <p:sp>
        <p:nvSpPr>
          <p:cNvPr id="10" name="TextBox 9">
            <a:extLst>
              <a:ext uri="{FF2B5EF4-FFF2-40B4-BE49-F238E27FC236}">
                <a16:creationId xmlns:a16="http://schemas.microsoft.com/office/drawing/2014/main" id="{C2CA9FE1-CC66-D1CD-4D1D-96FF7E3F12F3}"/>
              </a:ext>
            </a:extLst>
          </p:cNvPr>
          <p:cNvSpPr txBox="1"/>
          <p:nvPr/>
        </p:nvSpPr>
        <p:spPr>
          <a:xfrm>
            <a:off x="470451" y="957538"/>
            <a:ext cx="8567531" cy="3892732"/>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Model for detecting Fake news has been successfully trained and tested using Machine Learning Algorithms.</a:t>
            </a:r>
          </a:p>
          <a:p>
            <a:pPr marL="285750" indent="-285750">
              <a:lnSpc>
                <a:spcPct val="200000"/>
              </a:lnSpc>
              <a:buFont typeface="Arial" panose="020B0604020202020204" pitchFamily="34" charset="0"/>
              <a:buChar char="•"/>
            </a:pPr>
            <a:r>
              <a:rPr lang="en-US" dirty="0"/>
              <a:t>Random Forest Model is an efficient model for this project based on the result of False Negative and True Negative.</a:t>
            </a:r>
          </a:p>
          <a:p>
            <a:pPr marL="285750" indent="-285750">
              <a:lnSpc>
                <a:spcPct val="20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performing hyperparameter tuning on the developed model the False Negative has reduced from 11 to 9 and False Positive has reduced from 14 to 12 and both True Positive and True Negative have improved.</a:t>
            </a:r>
          </a:p>
        </p:txBody>
      </p:sp>
    </p:spTree>
    <p:extLst>
      <p:ext uri="{BB962C8B-B14F-4D97-AF65-F5344CB8AC3E}">
        <p14:creationId xmlns:p14="http://schemas.microsoft.com/office/powerpoint/2010/main" val="2786824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15B9E8-7FE1-2F6F-523E-4D51E7FD80F6}"/>
              </a:ext>
            </a:extLst>
          </p:cNvPr>
          <p:cNvPicPr>
            <a:picLocks noChangeAspect="1"/>
          </p:cNvPicPr>
          <p:nvPr/>
        </p:nvPicPr>
        <p:blipFill>
          <a:blip r:embed="rId2"/>
          <a:stretch>
            <a:fillRect/>
          </a:stretch>
        </p:blipFill>
        <p:spPr>
          <a:xfrm>
            <a:off x="0" y="-61042"/>
            <a:ext cx="254278" cy="6919042"/>
          </a:xfrm>
          <a:prstGeom prst="rect">
            <a:avLst/>
          </a:prstGeom>
        </p:spPr>
      </p:pic>
      <p:sp>
        <p:nvSpPr>
          <p:cNvPr id="2" name="TextBox 1">
            <a:extLst>
              <a:ext uri="{FF2B5EF4-FFF2-40B4-BE49-F238E27FC236}">
                <a16:creationId xmlns:a16="http://schemas.microsoft.com/office/drawing/2014/main" id="{872166EB-0EE5-CD25-D2AB-67C589CC2394}"/>
              </a:ext>
            </a:extLst>
          </p:cNvPr>
          <p:cNvSpPr txBox="1"/>
          <p:nvPr/>
        </p:nvSpPr>
        <p:spPr>
          <a:xfrm>
            <a:off x="3037188" y="2505670"/>
            <a:ext cx="3069623" cy="923330"/>
          </a:xfrm>
          <a:prstGeom prst="rect">
            <a:avLst/>
          </a:prstGeom>
          <a:noFill/>
        </p:spPr>
        <p:txBody>
          <a:bodyPr wrap="none" rtlCol="0">
            <a:spAutoFit/>
          </a:bodyPr>
          <a:lstStyle/>
          <a:p>
            <a:r>
              <a:rPr lang="en-IN" sz="5400" dirty="0"/>
              <a:t>Thank You</a:t>
            </a:r>
          </a:p>
        </p:txBody>
      </p:sp>
    </p:spTree>
    <p:extLst>
      <p:ext uri="{BB962C8B-B14F-4D97-AF65-F5344CB8AC3E}">
        <p14:creationId xmlns:p14="http://schemas.microsoft.com/office/powerpoint/2010/main" val="326229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516">
            <a:extLst>
              <a:ext uri="{FF2B5EF4-FFF2-40B4-BE49-F238E27FC236}">
                <a16:creationId xmlns:a16="http://schemas.microsoft.com/office/drawing/2014/main" id="{9EF336A3-6809-2E4D-BC96-64AF39CE47C5}"/>
              </a:ext>
            </a:extLst>
          </p:cNvPr>
          <p:cNvSpPr txBox="1">
            <a:spLocks/>
          </p:cNvSpPr>
          <p:nvPr/>
        </p:nvSpPr>
        <p:spPr>
          <a:xfrm>
            <a:off x="197047" y="465167"/>
            <a:ext cx="5478412" cy="459434"/>
          </a:xfrm>
          <a:prstGeom prst="rect">
            <a:avLst/>
          </a:prstGeom>
        </p:spPr>
        <p:txBody>
          <a:bodyPr spcFirstLastPara="1" vert="horz" wrap="square" lIns="68569" tIns="68569" rIns="68569" bIns="68569"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spcBef>
                <a:spcPts val="0"/>
              </a:spcBef>
              <a:defRPr/>
            </a:pPr>
            <a:r>
              <a:rPr lang="en-US" sz="2800" u="sng" dirty="0">
                <a:solidFill>
                  <a:prstClr val="black"/>
                </a:solidFill>
                <a:latin typeface="Times New Roman" panose="02020603050405020304" pitchFamily="18" charset="0"/>
                <a:cs typeface="Times New Roman" panose="02020603050405020304" pitchFamily="18" charset="0"/>
              </a:rPr>
              <a:t>Table of Contents</a:t>
            </a:r>
          </a:p>
        </p:txBody>
      </p:sp>
      <p:pic>
        <p:nvPicPr>
          <p:cNvPr id="5" name="Picture 4">
            <a:extLst>
              <a:ext uri="{FF2B5EF4-FFF2-40B4-BE49-F238E27FC236}">
                <a16:creationId xmlns:a16="http://schemas.microsoft.com/office/drawing/2014/main" id="{6BC714AD-3C06-4C4E-44E3-F408310AB884}"/>
              </a:ext>
            </a:extLst>
          </p:cNvPr>
          <p:cNvPicPr>
            <a:picLocks noChangeAspect="1"/>
          </p:cNvPicPr>
          <p:nvPr/>
        </p:nvPicPr>
        <p:blipFill rotWithShape="1">
          <a:blip r:embed="rId2"/>
          <a:srcRect l="31384" t="33222" r="65500" b="61236"/>
          <a:stretch/>
        </p:blipFill>
        <p:spPr>
          <a:xfrm>
            <a:off x="232117" y="1758448"/>
            <a:ext cx="284871" cy="284871"/>
          </a:xfrm>
          <a:prstGeom prst="rect">
            <a:avLst/>
          </a:prstGeom>
        </p:spPr>
      </p:pic>
      <p:pic>
        <p:nvPicPr>
          <p:cNvPr id="6" name="Picture 5">
            <a:extLst>
              <a:ext uri="{FF2B5EF4-FFF2-40B4-BE49-F238E27FC236}">
                <a16:creationId xmlns:a16="http://schemas.microsoft.com/office/drawing/2014/main" id="{1AF1F7CE-47D7-424A-0437-AB2695CE5523}"/>
              </a:ext>
            </a:extLst>
          </p:cNvPr>
          <p:cNvPicPr>
            <a:picLocks noChangeAspect="1"/>
          </p:cNvPicPr>
          <p:nvPr/>
        </p:nvPicPr>
        <p:blipFill rotWithShape="1">
          <a:blip r:embed="rId2"/>
          <a:srcRect l="31384" t="33222" r="65500" b="61236"/>
          <a:stretch/>
        </p:blipFill>
        <p:spPr>
          <a:xfrm>
            <a:off x="232117" y="2374609"/>
            <a:ext cx="284871" cy="284871"/>
          </a:xfrm>
          <a:prstGeom prst="rect">
            <a:avLst/>
          </a:prstGeom>
        </p:spPr>
      </p:pic>
      <p:pic>
        <p:nvPicPr>
          <p:cNvPr id="7" name="Picture 6">
            <a:extLst>
              <a:ext uri="{FF2B5EF4-FFF2-40B4-BE49-F238E27FC236}">
                <a16:creationId xmlns:a16="http://schemas.microsoft.com/office/drawing/2014/main" id="{F6F80D7C-55A0-5F58-B898-C940297764E3}"/>
              </a:ext>
            </a:extLst>
          </p:cNvPr>
          <p:cNvPicPr>
            <a:picLocks noChangeAspect="1"/>
          </p:cNvPicPr>
          <p:nvPr/>
        </p:nvPicPr>
        <p:blipFill rotWithShape="1">
          <a:blip r:embed="rId2"/>
          <a:srcRect l="31384" t="33222" r="65500" b="61236"/>
          <a:stretch/>
        </p:blipFill>
        <p:spPr>
          <a:xfrm>
            <a:off x="232117" y="2961455"/>
            <a:ext cx="284871" cy="284871"/>
          </a:xfrm>
          <a:prstGeom prst="rect">
            <a:avLst/>
          </a:prstGeom>
        </p:spPr>
      </p:pic>
      <p:sp>
        <p:nvSpPr>
          <p:cNvPr id="8" name="TextBox 7">
            <a:extLst>
              <a:ext uri="{FF2B5EF4-FFF2-40B4-BE49-F238E27FC236}">
                <a16:creationId xmlns:a16="http://schemas.microsoft.com/office/drawing/2014/main" id="{630F40D9-DEFB-D769-FA35-2B2EC508BB06}"/>
              </a:ext>
            </a:extLst>
          </p:cNvPr>
          <p:cNvSpPr txBox="1"/>
          <p:nvPr/>
        </p:nvSpPr>
        <p:spPr>
          <a:xfrm>
            <a:off x="663682" y="2284452"/>
            <a:ext cx="153318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Introduction</a:t>
            </a:r>
          </a:p>
        </p:txBody>
      </p:sp>
      <p:sp>
        <p:nvSpPr>
          <p:cNvPr id="9" name="TextBox 8">
            <a:extLst>
              <a:ext uri="{FF2B5EF4-FFF2-40B4-BE49-F238E27FC236}">
                <a16:creationId xmlns:a16="http://schemas.microsoft.com/office/drawing/2014/main" id="{FE0C6B89-583B-6108-13C0-C7625BE2B7E3}"/>
              </a:ext>
            </a:extLst>
          </p:cNvPr>
          <p:cNvSpPr txBox="1"/>
          <p:nvPr/>
        </p:nvSpPr>
        <p:spPr>
          <a:xfrm>
            <a:off x="649878" y="1673706"/>
            <a:ext cx="2275544"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Aim and Objectives</a:t>
            </a:r>
          </a:p>
        </p:txBody>
      </p:sp>
      <p:sp>
        <p:nvSpPr>
          <p:cNvPr id="10" name="TextBox 9">
            <a:extLst>
              <a:ext uri="{FF2B5EF4-FFF2-40B4-BE49-F238E27FC236}">
                <a16:creationId xmlns:a16="http://schemas.microsoft.com/office/drawing/2014/main" id="{9BCAEDB5-6067-80FD-D9B7-88F62317DEFA}"/>
              </a:ext>
            </a:extLst>
          </p:cNvPr>
          <p:cNvSpPr txBox="1"/>
          <p:nvPr/>
        </p:nvSpPr>
        <p:spPr>
          <a:xfrm>
            <a:off x="649878" y="1128648"/>
            <a:ext cx="2282108"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F03EC62E-4C35-05DA-5DB5-9061C4A46D29}"/>
              </a:ext>
            </a:extLst>
          </p:cNvPr>
          <p:cNvSpPr txBox="1"/>
          <p:nvPr/>
        </p:nvSpPr>
        <p:spPr>
          <a:xfrm flipH="1">
            <a:off x="660709" y="2898444"/>
            <a:ext cx="5641730"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Data Source and Format &amp; Visualisation</a:t>
            </a:r>
          </a:p>
        </p:txBody>
      </p:sp>
      <p:pic>
        <p:nvPicPr>
          <p:cNvPr id="12" name="Picture 11">
            <a:extLst>
              <a:ext uri="{FF2B5EF4-FFF2-40B4-BE49-F238E27FC236}">
                <a16:creationId xmlns:a16="http://schemas.microsoft.com/office/drawing/2014/main" id="{6B2A15FE-3A17-4DEC-B6DB-D1A5082E6EF3}"/>
              </a:ext>
            </a:extLst>
          </p:cNvPr>
          <p:cNvPicPr>
            <a:picLocks noChangeAspect="1"/>
          </p:cNvPicPr>
          <p:nvPr/>
        </p:nvPicPr>
        <p:blipFill rotWithShape="1">
          <a:blip r:embed="rId2"/>
          <a:srcRect l="31384" t="33222" r="65500" b="61236"/>
          <a:stretch/>
        </p:blipFill>
        <p:spPr>
          <a:xfrm>
            <a:off x="232117" y="4215898"/>
            <a:ext cx="284871" cy="284871"/>
          </a:xfrm>
          <a:prstGeom prst="rect">
            <a:avLst/>
          </a:prstGeom>
        </p:spPr>
      </p:pic>
      <p:pic>
        <p:nvPicPr>
          <p:cNvPr id="13" name="Picture 12">
            <a:extLst>
              <a:ext uri="{FF2B5EF4-FFF2-40B4-BE49-F238E27FC236}">
                <a16:creationId xmlns:a16="http://schemas.microsoft.com/office/drawing/2014/main" id="{7835B792-5BC9-5F77-0663-9A28BE688382}"/>
              </a:ext>
            </a:extLst>
          </p:cNvPr>
          <p:cNvPicPr>
            <a:picLocks noChangeAspect="1"/>
          </p:cNvPicPr>
          <p:nvPr/>
        </p:nvPicPr>
        <p:blipFill rotWithShape="1">
          <a:blip r:embed="rId2"/>
          <a:srcRect l="31384" t="33222" r="65500" b="61236"/>
          <a:stretch/>
        </p:blipFill>
        <p:spPr>
          <a:xfrm>
            <a:off x="232117" y="1200932"/>
            <a:ext cx="284871" cy="284871"/>
          </a:xfrm>
          <a:prstGeom prst="rect">
            <a:avLst/>
          </a:prstGeom>
        </p:spPr>
      </p:pic>
      <p:sp>
        <p:nvSpPr>
          <p:cNvPr id="14" name="TextBox 13">
            <a:extLst>
              <a:ext uri="{FF2B5EF4-FFF2-40B4-BE49-F238E27FC236}">
                <a16:creationId xmlns:a16="http://schemas.microsoft.com/office/drawing/2014/main" id="{1216129D-CAF8-2D10-855D-93C48513016C}"/>
              </a:ext>
            </a:extLst>
          </p:cNvPr>
          <p:cNvSpPr txBox="1"/>
          <p:nvPr/>
        </p:nvSpPr>
        <p:spPr>
          <a:xfrm flipH="1">
            <a:off x="663682" y="4151977"/>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Model Training and Testing</a:t>
            </a:r>
          </a:p>
        </p:txBody>
      </p:sp>
      <p:pic>
        <p:nvPicPr>
          <p:cNvPr id="15" name="Picture 14">
            <a:extLst>
              <a:ext uri="{FF2B5EF4-FFF2-40B4-BE49-F238E27FC236}">
                <a16:creationId xmlns:a16="http://schemas.microsoft.com/office/drawing/2014/main" id="{3A0EDCFC-DDD8-D7F1-C4DB-1E11DD5728F9}"/>
              </a:ext>
            </a:extLst>
          </p:cNvPr>
          <p:cNvPicPr>
            <a:picLocks noChangeAspect="1"/>
          </p:cNvPicPr>
          <p:nvPr/>
        </p:nvPicPr>
        <p:blipFill rotWithShape="1">
          <a:blip r:embed="rId2"/>
          <a:srcRect l="31384" t="33222" r="65500" b="61236"/>
          <a:stretch/>
        </p:blipFill>
        <p:spPr>
          <a:xfrm>
            <a:off x="218313" y="3589131"/>
            <a:ext cx="284871" cy="284871"/>
          </a:xfrm>
          <a:prstGeom prst="rect">
            <a:avLst/>
          </a:prstGeom>
        </p:spPr>
      </p:pic>
      <p:sp>
        <p:nvSpPr>
          <p:cNvPr id="16" name="TextBox 15">
            <a:extLst>
              <a:ext uri="{FF2B5EF4-FFF2-40B4-BE49-F238E27FC236}">
                <a16:creationId xmlns:a16="http://schemas.microsoft.com/office/drawing/2014/main" id="{F21FB622-41DB-BCF8-434A-06E8C19BFC8C}"/>
              </a:ext>
            </a:extLst>
          </p:cNvPr>
          <p:cNvSpPr txBox="1"/>
          <p:nvPr/>
        </p:nvSpPr>
        <p:spPr>
          <a:xfrm flipH="1">
            <a:off x="649878" y="3525210"/>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Data Pre-processing</a:t>
            </a:r>
          </a:p>
        </p:txBody>
      </p:sp>
      <p:pic>
        <p:nvPicPr>
          <p:cNvPr id="17" name="Picture 16">
            <a:extLst>
              <a:ext uri="{FF2B5EF4-FFF2-40B4-BE49-F238E27FC236}">
                <a16:creationId xmlns:a16="http://schemas.microsoft.com/office/drawing/2014/main" id="{6E15FBAC-374F-3B6C-6A2A-0778D152FB1B}"/>
              </a:ext>
            </a:extLst>
          </p:cNvPr>
          <p:cNvPicPr>
            <a:picLocks noChangeAspect="1"/>
          </p:cNvPicPr>
          <p:nvPr/>
        </p:nvPicPr>
        <p:blipFill rotWithShape="1">
          <a:blip r:embed="rId2"/>
          <a:srcRect l="31384" t="33222" r="65500" b="61236"/>
          <a:stretch/>
        </p:blipFill>
        <p:spPr>
          <a:xfrm>
            <a:off x="232117" y="4792138"/>
            <a:ext cx="284871" cy="284871"/>
          </a:xfrm>
          <a:prstGeom prst="rect">
            <a:avLst/>
          </a:prstGeom>
        </p:spPr>
      </p:pic>
      <p:sp>
        <p:nvSpPr>
          <p:cNvPr id="18" name="TextBox 17">
            <a:extLst>
              <a:ext uri="{FF2B5EF4-FFF2-40B4-BE49-F238E27FC236}">
                <a16:creationId xmlns:a16="http://schemas.microsoft.com/office/drawing/2014/main" id="{03D30819-BC37-F661-E1EE-D4CD5B7AFFBC}"/>
              </a:ext>
            </a:extLst>
          </p:cNvPr>
          <p:cNvSpPr txBox="1"/>
          <p:nvPr/>
        </p:nvSpPr>
        <p:spPr>
          <a:xfrm flipH="1">
            <a:off x="711301" y="4728498"/>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Results</a:t>
            </a:r>
          </a:p>
        </p:txBody>
      </p:sp>
      <p:pic>
        <p:nvPicPr>
          <p:cNvPr id="2" name="Picture 1">
            <a:extLst>
              <a:ext uri="{FF2B5EF4-FFF2-40B4-BE49-F238E27FC236}">
                <a16:creationId xmlns:a16="http://schemas.microsoft.com/office/drawing/2014/main" id="{9F2CCA54-D90A-9061-8CD6-1EA0A05DE2D0}"/>
              </a:ext>
            </a:extLst>
          </p:cNvPr>
          <p:cNvPicPr>
            <a:picLocks noChangeAspect="1"/>
          </p:cNvPicPr>
          <p:nvPr/>
        </p:nvPicPr>
        <p:blipFill rotWithShape="1">
          <a:blip r:embed="rId2"/>
          <a:srcRect l="31384" t="33222" r="65500" b="61236"/>
          <a:stretch/>
        </p:blipFill>
        <p:spPr>
          <a:xfrm>
            <a:off x="248308" y="5299542"/>
            <a:ext cx="284871" cy="284871"/>
          </a:xfrm>
          <a:prstGeom prst="rect">
            <a:avLst/>
          </a:prstGeom>
        </p:spPr>
      </p:pic>
      <p:sp>
        <p:nvSpPr>
          <p:cNvPr id="3" name="TextBox 2">
            <a:extLst>
              <a:ext uri="{FF2B5EF4-FFF2-40B4-BE49-F238E27FC236}">
                <a16:creationId xmlns:a16="http://schemas.microsoft.com/office/drawing/2014/main" id="{A0C93A44-5A45-D1F4-AF9C-4A7C7DFF5FE1}"/>
              </a:ext>
            </a:extLst>
          </p:cNvPr>
          <p:cNvSpPr txBox="1"/>
          <p:nvPr/>
        </p:nvSpPr>
        <p:spPr>
          <a:xfrm flipH="1">
            <a:off x="691425" y="5225451"/>
            <a:ext cx="7324203" cy="369332"/>
          </a:xfrm>
          <a:prstGeom prst="rect">
            <a:avLst/>
          </a:prstGeom>
          <a:noFill/>
        </p:spPr>
        <p:txBody>
          <a:bodyPr wrap="square" rtlCol="0">
            <a:spAutoFit/>
          </a:bodyPr>
          <a:lstStyle/>
          <a:p>
            <a:pPr defTabSz="685800">
              <a:defRPr/>
            </a:pPr>
            <a:r>
              <a:rPr lang="en-IN" dirty="0">
                <a:solidFill>
                  <a:prstClr val="black"/>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8764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B5C27B-5DDC-BF8D-59F6-EDCE369193DF}"/>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58">
            <a:extLst>
              <a:ext uri="{FF2B5EF4-FFF2-40B4-BE49-F238E27FC236}">
                <a16:creationId xmlns:a16="http://schemas.microsoft.com/office/drawing/2014/main" id="{15D5D1F9-5DFF-1E97-7C0F-AA0571ECB36A}"/>
              </a:ext>
            </a:extLst>
          </p:cNvPr>
          <p:cNvSpPr txBox="1">
            <a:spLocks/>
          </p:cNvSpPr>
          <p:nvPr/>
        </p:nvSpPr>
        <p:spPr>
          <a:xfrm>
            <a:off x="254278" y="136296"/>
            <a:ext cx="7862888" cy="65405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700" u="sng" dirty="0">
                <a:latin typeface="Times New Roman" panose="02020603050405020304" pitchFamily="18" charset="0"/>
                <a:cs typeface="Times New Roman" panose="02020603050405020304" pitchFamily="18" charset="0"/>
              </a:rPr>
              <a:t>Problem Statement</a:t>
            </a:r>
          </a:p>
        </p:txBody>
      </p:sp>
      <p:sp>
        <p:nvSpPr>
          <p:cNvPr id="7" name="TextBox 6">
            <a:extLst>
              <a:ext uri="{FF2B5EF4-FFF2-40B4-BE49-F238E27FC236}">
                <a16:creationId xmlns:a16="http://schemas.microsoft.com/office/drawing/2014/main" id="{EA92CA19-F9CB-D8C8-8980-FB2B5EE81D2B}"/>
              </a:ext>
            </a:extLst>
          </p:cNvPr>
          <p:cNvSpPr txBox="1"/>
          <p:nvPr/>
        </p:nvSpPr>
        <p:spPr>
          <a:xfrm>
            <a:off x="254279" y="790346"/>
            <a:ext cx="5245374" cy="628184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Everyone is extremely concerned about the proliferation of fake news in light of the recent social media growth. </a:t>
            </a:r>
          </a:p>
          <a:p>
            <a:pPr marL="285750" indent="-285750" algn="just">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It has been used to sway public opinion, influence elections, including the US Presidential Election of 2016, instigate hatred and rioting, and carry out atrocities like the genocide of the Rohingya people. </a:t>
            </a:r>
          </a:p>
          <a:p>
            <a:pPr marL="285750" indent="-285750" algn="just">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According to a 2018 MIT study, fake news spreads on Twitter six times more quickly than legitimate news. </a:t>
            </a:r>
          </a:p>
          <a:p>
            <a:pPr marL="285750" indent="-285750" algn="just">
              <a:lnSpc>
                <a:spcPct val="150000"/>
              </a:lnSpc>
              <a:buFont typeface="Arial" panose="020B0604020202020204" pitchFamily="34" charset="0"/>
              <a:buChar char="•"/>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The level of confidence and trustworthiness in the news media has never been lower. It is getting harder and harder to tell what news is true and what is fake. </a:t>
            </a:r>
          </a:p>
          <a:p>
            <a:pPr marL="285750" indent="-285750" algn="just">
              <a:lnSpc>
                <a:spcPct val="150000"/>
              </a:lnSpc>
              <a:buFont typeface="Arial" panose="020B0604020202020204" pitchFamily="34" charset="0"/>
              <a:buChar char="•"/>
            </a:pPr>
            <a:endParaRPr lang="en-IN" dirty="0"/>
          </a:p>
        </p:txBody>
      </p:sp>
      <p:pic>
        <p:nvPicPr>
          <p:cNvPr id="1026" name="Picture 2" descr="Fake News">
            <a:extLst>
              <a:ext uri="{FF2B5EF4-FFF2-40B4-BE49-F238E27FC236}">
                <a16:creationId xmlns:a16="http://schemas.microsoft.com/office/drawing/2014/main" id="{A1B6E325-AE2C-8875-418D-B0444537D6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64"/>
          <a:stretch/>
        </p:blipFill>
        <p:spPr bwMode="auto">
          <a:xfrm>
            <a:off x="5631877" y="887896"/>
            <a:ext cx="3257844" cy="263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976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126">
            <a:extLst>
              <a:ext uri="{FF2B5EF4-FFF2-40B4-BE49-F238E27FC236}">
                <a16:creationId xmlns:a16="http://schemas.microsoft.com/office/drawing/2014/main" id="{B990E16C-CC00-49E8-2623-881EDB8BCCE1}"/>
              </a:ext>
            </a:extLst>
          </p:cNvPr>
          <p:cNvSpPr txBox="1">
            <a:spLocks/>
          </p:cNvSpPr>
          <p:nvPr/>
        </p:nvSpPr>
        <p:spPr>
          <a:xfrm>
            <a:off x="324788" y="172278"/>
            <a:ext cx="8819212" cy="2555377"/>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Aim :</a:t>
            </a:r>
          </a:p>
          <a:p>
            <a:endParaRPr lang="en-IN" sz="1800" b="1" u="sng"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The goal is to create a model using Machine Learning algorithms, that can be used to detect whether a given text message is fake or not. Label "1" in this instance denotes a fake news, while Label "0" denotes a genuine news.</a:t>
            </a:r>
            <a:endParaRPr lang="en-IN" sz="1800" b="1" u="sng" dirty="0">
              <a:latin typeface="Times New Roman" panose="02020603050405020304" pitchFamily="18" charset="0"/>
              <a:cs typeface="Times New Roman" panose="02020603050405020304" pitchFamily="18" charset="0"/>
            </a:endParaRPr>
          </a:p>
        </p:txBody>
      </p:sp>
      <p:sp>
        <p:nvSpPr>
          <p:cNvPr id="5" name="Shape 243">
            <a:extLst>
              <a:ext uri="{FF2B5EF4-FFF2-40B4-BE49-F238E27FC236}">
                <a16:creationId xmlns:a16="http://schemas.microsoft.com/office/drawing/2014/main" id="{36A61A51-051F-1991-3923-FE5BC581FCB0}"/>
              </a:ext>
            </a:extLst>
          </p:cNvPr>
          <p:cNvSpPr txBox="1">
            <a:spLocks/>
          </p:cNvSpPr>
          <p:nvPr/>
        </p:nvSpPr>
        <p:spPr>
          <a:xfrm>
            <a:off x="254278" y="2727655"/>
            <a:ext cx="7987519" cy="426718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800" b="1" u="sng" dirty="0">
                <a:latin typeface="Times New Roman" panose="02020603050405020304" pitchFamily="18" charset="0"/>
                <a:cs typeface="Times New Roman" panose="02020603050405020304" pitchFamily="18" charset="0"/>
              </a:rPr>
              <a:t>Objectives :</a:t>
            </a:r>
          </a:p>
          <a:p>
            <a:r>
              <a:rPr lang="en-IN" sz="1800" b="1" u="sng" dirty="0">
                <a:latin typeface="Times New Roman" panose="02020603050405020304" pitchFamily="18" charset="0"/>
                <a:cs typeface="Times New Roman" panose="02020603050405020304" pitchFamily="18" charset="0"/>
              </a:rPr>
              <a:t> </a:t>
            </a:r>
          </a:p>
          <a:p>
            <a:endParaRPr lang="en-IN" sz="18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Exploratory Data Analysis on the data set.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Handle text data by performing the necessary processes.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Analyse the relationship between the features and target and convert text into vectors.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 multiple models and select the efficient model.</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Perform hyperparameter tuning on the selected model and analyse the performance metrics.</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9A31BA-0E59-3793-2C0E-4D53926374AF}"/>
              </a:ext>
            </a:extLst>
          </p:cNvPr>
          <p:cNvPicPr>
            <a:picLocks noChangeAspect="1"/>
          </p:cNvPicPr>
          <p:nvPr/>
        </p:nvPicPr>
        <p:blipFill>
          <a:blip r:embed="rId2"/>
          <a:stretch>
            <a:fillRect/>
          </a:stretch>
        </p:blipFill>
        <p:spPr>
          <a:xfrm>
            <a:off x="0" y="-61042"/>
            <a:ext cx="254278" cy="6919042"/>
          </a:xfrm>
          <a:prstGeom prst="rect">
            <a:avLst/>
          </a:prstGeom>
        </p:spPr>
      </p:pic>
    </p:spTree>
    <p:extLst>
      <p:ext uri="{BB962C8B-B14F-4D97-AF65-F5344CB8AC3E}">
        <p14:creationId xmlns:p14="http://schemas.microsoft.com/office/powerpoint/2010/main" val="105859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D830F-70E5-18D8-54A3-9F452440685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5C966545-7E38-9527-23A3-57973F17AA0C}"/>
              </a:ext>
            </a:extLst>
          </p:cNvPr>
          <p:cNvSpPr txBox="1">
            <a:spLocks/>
          </p:cNvSpPr>
          <p:nvPr/>
        </p:nvSpPr>
        <p:spPr>
          <a:xfrm>
            <a:off x="3398413" y="0"/>
            <a:ext cx="2347174"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Times New Roman" panose="02020603050405020304" pitchFamily="18" charset="0"/>
                <a:cs typeface="Times New Roman" panose="02020603050405020304" pitchFamily="18" charset="0"/>
              </a:rPr>
              <a:t>Introduction</a:t>
            </a:r>
          </a:p>
        </p:txBody>
      </p:sp>
      <p:sp>
        <p:nvSpPr>
          <p:cNvPr id="8" name="TextBox 7">
            <a:extLst>
              <a:ext uri="{FF2B5EF4-FFF2-40B4-BE49-F238E27FC236}">
                <a16:creationId xmlns:a16="http://schemas.microsoft.com/office/drawing/2014/main" id="{2A0618F3-584F-CDAD-59E4-0C384492D9EB}"/>
              </a:ext>
            </a:extLst>
          </p:cNvPr>
          <p:cNvSpPr txBox="1"/>
          <p:nvPr/>
        </p:nvSpPr>
        <p:spPr>
          <a:xfrm>
            <a:off x="384313" y="579851"/>
            <a:ext cx="8759687" cy="58663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Due to its accessibility and widespread adoption around the world, people now prefer online social media to traditional news and digital channels including television, radio, landlines, and newspapers.</a:t>
            </a:r>
          </a:p>
          <a:p>
            <a:pPr marL="285750" indent="-285750" algn="just">
              <a:lnSpc>
                <a:spcPct val="150000"/>
              </a:lnSpc>
              <a:buFont typeface="Arial" panose="020B0604020202020204" pitchFamily="34" charset="0"/>
              <a:buChar char="•"/>
            </a:pPr>
            <a:r>
              <a:rPr lang="en-US" dirty="0"/>
              <a:t>Online social media give business owners important advantages by aiding online marketing, enabling them to sell their goods and forge fast connections with customers from anywhere in the world.</a:t>
            </a:r>
          </a:p>
          <a:p>
            <a:pPr marL="285750" indent="-285750" algn="just">
              <a:lnSpc>
                <a:spcPct val="150000"/>
              </a:lnSpc>
              <a:buFont typeface="Arial" panose="020B0604020202020204" pitchFamily="34" charset="0"/>
              <a:buChar char="•"/>
            </a:pPr>
            <a:r>
              <a:rPr lang="en-US" dirty="0"/>
              <a:t> Social media does have drawbacks, though, including the spread of harmful rumors via fake news, information falsification, and fabricated reviews and ratings. Furthermore, social media can expose users to malware programs, which pose serious security risks to the availability, confidentiality, and integrity of mobile systems.</a:t>
            </a:r>
          </a:p>
          <a:p>
            <a:pPr marL="285750" indent="-285750" algn="just">
              <a:lnSpc>
                <a:spcPct val="150000"/>
              </a:lnSpc>
              <a:buFont typeface="Arial" panose="020B0604020202020204" pitchFamily="34" charset="0"/>
              <a:buChar char="•"/>
            </a:pPr>
            <a:r>
              <a:rPr lang="en-US" dirty="0"/>
              <a:t>Because there are so many false news articles being spread over the world and because languages and accents vary widely, it is difficult to examine a single item of news. This complicates fake news detection. The best course of action is to apply machine learning techniques to identify bogus news on social media sites by learning from user behavior.</a:t>
            </a:r>
            <a:endParaRPr lang="en-IN" dirty="0"/>
          </a:p>
        </p:txBody>
      </p:sp>
    </p:spTree>
    <p:extLst>
      <p:ext uri="{BB962C8B-B14F-4D97-AF65-F5344CB8AC3E}">
        <p14:creationId xmlns:p14="http://schemas.microsoft.com/office/powerpoint/2010/main" val="379569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D830F-70E5-18D8-54A3-9F4524406855}"/>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5C966545-7E38-9527-23A3-57973F17AA0C}"/>
              </a:ext>
            </a:extLst>
          </p:cNvPr>
          <p:cNvSpPr txBox="1">
            <a:spLocks/>
          </p:cNvSpPr>
          <p:nvPr/>
        </p:nvSpPr>
        <p:spPr>
          <a:xfrm>
            <a:off x="2573850" y="225287"/>
            <a:ext cx="3996300"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u="sng" dirty="0">
                <a:latin typeface="Times New Roman" panose="02020603050405020304" pitchFamily="18" charset="0"/>
                <a:cs typeface="Times New Roman" panose="02020603050405020304" pitchFamily="18" charset="0"/>
              </a:rPr>
              <a:t>Data Source and Format</a:t>
            </a:r>
          </a:p>
        </p:txBody>
      </p:sp>
      <p:sp>
        <p:nvSpPr>
          <p:cNvPr id="8" name="TextBox 7">
            <a:extLst>
              <a:ext uri="{FF2B5EF4-FFF2-40B4-BE49-F238E27FC236}">
                <a16:creationId xmlns:a16="http://schemas.microsoft.com/office/drawing/2014/main" id="{2A0618F3-584F-CDAD-59E4-0C384492D9EB}"/>
              </a:ext>
            </a:extLst>
          </p:cNvPr>
          <p:cNvSpPr txBox="1"/>
          <p:nvPr/>
        </p:nvSpPr>
        <p:spPr>
          <a:xfrm>
            <a:off x="384313" y="924407"/>
            <a:ext cx="8759687" cy="2784737"/>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dirty="0"/>
              <a:t>There are 2 datasets in csv format, one which is consisting True news and other has Fake news, after concatenating both the datasets the dimensions are 44919 rows and 5 columns. </a:t>
            </a:r>
          </a:p>
          <a:p>
            <a:pPr marL="285750" indent="-285750" algn="just">
              <a:lnSpc>
                <a:spcPct val="200000"/>
              </a:lnSpc>
              <a:buFont typeface="Arial" panose="020B0604020202020204" pitchFamily="34" charset="0"/>
              <a:buChar char="•"/>
            </a:pPr>
            <a:r>
              <a:rPr lang="en-US" dirty="0"/>
              <a:t>Out of the 5 columns- Title, Text, Subject, date and label, the columns utilized for the model development are text and label.</a:t>
            </a:r>
          </a:p>
        </p:txBody>
      </p:sp>
      <p:sp>
        <p:nvSpPr>
          <p:cNvPr id="2" name="Shape 111">
            <a:extLst>
              <a:ext uri="{FF2B5EF4-FFF2-40B4-BE49-F238E27FC236}">
                <a16:creationId xmlns:a16="http://schemas.microsoft.com/office/drawing/2014/main" id="{1129B10B-40BE-7D1F-384E-52CB08D2250A}"/>
              </a:ext>
            </a:extLst>
          </p:cNvPr>
          <p:cNvSpPr txBox="1">
            <a:spLocks/>
          </p:cNvSpPr>
          <p:nvPr/>
        </p:nvSpPr>
        <p:spPr>
          <a:xfrm>
            <a:off x="2573850" y="3992756"/>
            <a:ext cx="3996300"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Visualisation</a:t>
            </a:r>
          </a:p>
        </p:txBody>
      </p:sp>
      <p:sp>
        <p:nvSpPr>
          <p:cNvPr id="6" name="TextBox 5">
            <a:extLst>
              <a:ext uri="{FF2B5EF4-FFF2-40B4-BE49-F238E27FC236}">
                <a16:creationId xmlns:a16="http://schemas.microsoft.com/office/drawing/2014/main" id="{3A868208-9A1F-C6AC-CCAC-C25C3D2EB282}"/>
              </a:ext>
            </a:extLst>
          </p:cNvPr>
          <p:cNvSpPr txBox="1"/>
          <p:nvPr/>
        </p:nvSpPr>
        <p:spPr>
          <a:xfrm>
            <a:off x="665921" y="4753132"/>
            <a:ext cx="8196470" cy="1122743"/>
          </a:xfrm>
          <a:prstGeom prst="rect">
            <a:avLst/>
          </a:prstGeom>
          <a:noFill/>
        </p:spPr>
        <p:txBody>
          <a:bodyPr wrap="square">
            <a:spAutoFit/>
          </a:bodyPr>
          <a:lstStyle/>
          <a:p>
            <a:pPr>
              <a:lnSpc>
                <a:spcPct val="200000"/>
              </a:lnSpc>
            </a:pPr>
            <a:r>
              <a:rPr lang="en-IN" sz="1800" kern="0" dirty="0">
                <a:effectLst/>
                <a:latin typeface="Calibri" panose="020F0502020204030204" pitchFamily="34" charset="0"/>
                <a:ea typeface="Calibri" panose="020F0502020204030204" pitchFamily="34" charset="0"/>
                <a:cs typeface="Times New Roman" panose="02020603050405020304" pitchFamily="18" charset="0"/>
              </a:rPr>
              <a:t>When the news text is cleaned, the words which majorly make up the true news and the fake news are analysed using the Word Cloud </a:t>
            </a:r>
            <a:endParaRPr lang="en-IN" dirty="0"/>
          </a:p>
        </p:txBody>
      </p:sp>
    </p:spTree>
    <p:extLst>
      <p:ext uri="{BB962C8B-B14F-4D97-AF65-F5344CB8AC3E}">
        <p14:creationId xmlns:p14="http://schemas.microsoft.com/office/powerpoint/2010/main" val="366414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D830F-70E5-18D8-54A3-9F4524406855}"/>
              </a:ext>
            </a:extLst>
          </p:cNvPr>
          <p:cNvPicPr>
            <a:picLocks noChangeAspect="1"/>
          </p:cNvPicPr>
          <p:nvPr/>
        </p:nvPicPr>
        <p:blipFill>
          <a:blip r:embed="rId2"/>
          <a:stretch>
            <a:fillRect/>
          </a:stretch>
        </p:blipFill>
        <p:spPr>
          <a:xfrm>
            <a:off x="0" y="-61042"/>
            <a:ext cx="254278" cy="6919042"/>
          </a:xfrm>
          <a:prstGeom prst="rect">
            <a:avLst/>
          </a:prstGeom>
        </p:spPr>
      </p:pic>
      <p:pic>
        <p:nvPicPr>
          <p:cNvPr id="3" name="Picture 2">
            <a:extLst>
              <a:ext uri="{FF2B5EF4-FFF2-40B4-BE49-F238E27FC236}">
                <a16:creationId xmlns:a16="http://schemas.microsoft.com/office/drawing/2014/main" id="{1867DD08-444A-E073-0E69-71C01F1A5C8C}"/>
              </a:ext>
            </a:extLst>
          </p:cNvPr>
          <p:cNvPicPr>
            <a:picLocks noChangeAspect="1"/>
          </p:cNvPicPr>
          <p:nvPr/>
        </p:nvPicPr>
        <p:blipFill rotWithShape="1">
          <a:blip r:embed="rId3"/>
          <a:srcRect l="18924" t="23755" r="19096" b="20149"/>
          <a:stretch/>
        </p:blipFill>
        <p:spPr bwMode="auto">
          <a:xfrm>
            <a:off x="1075130" y="1656520"/>
            <a:ext cx="7681672" cy="3909391"/>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3E78432-3827-DC36-EA81-8AD50A45B230}"/>
              </a:ext>
            </a:extLst>
          </p:cNvPr>
          <p:cNvSpPr txBox="1"/>
          <p:nvPr/>
        </p:nvSpPr>
        <p:spPr>
          <a:xfrm>
            <a:off x="2928731" y="737225"/>
            <a:ext cx="4264501" cy="400110"/>
          </a:xfrm>
          <a:prstGeom prst="rect">
            <a:avLst/>
          </a:prstGeom>
          <a:noFill/>
        </p:spPr>
        <p:txBody>
          <a:bodyPr wrap="none" rtlCol="0">
            <a:spAutoFit/>
          </a:bodyPr>
          <a:lstStyle/>
          <a:p>
            <a:r>
              <a:rPr lang="en-IN" sz="2000" dirty="0"/>
              <a:t>Visualising the words in Genuine News </a:t>
            </a:r>
          </a:p>
        </p:txBody>
      </p:sp>
    </p:spTree>
    <p:extLst>
      <p:ext uri="{BB962C8B-B14F-4D97-AF65-F5344CB8AC3E}">
        <p14:creationId xmlns:p14="http://schemas.microsoft.com/office/powerpoint/2010/main" val="343286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E8B24-D964-163F-8F12-21C6DCFCD259}"/>
              </a:ext>
            </a:extLst>
          </p:cNvPr>
          <p:cNvPicPr>
            <a:picLocks noChangeAspect="1"/>
          </p:cNvPicPr>
          <p:nvPr/>
        </p:nvPicPr>
        <p:blipFill>
          <a:blip r:embed="rId2"/>
          <a:stretch>
            <a:fillRect/>
          </a:stretch>
        </p:blipFill>
        <p:spPr>
          <a:xfrm>
            <a:off x="0" y="-61042"/>
            <a:ext cx="254278" cy="6919042"/>
          </a:xfrm>
          <a:prstGeom prst="rect">
            <a:avLst/>
          </a:prstGeom>
        </p:spPr>
      </p:pic>
      <p:sp>
        <p:nvSpPr>
          <p:cNvPr id="3" name="TextBox 2">
            <a:extLst>
              <a:ext uri="{FF2B5EF4-FFF2-40B4-BE49-F238E27FC236}">
                <a16:creationId xmlns:a16="http://schemas.microsoft.com/office/drawing/2014/main" id="{168712AD-E68A-690E-85B6-2C878FB21468}"/>
              </a:ext>
            </a:extLst>
          </p:cNvPr>
          <p:cNvSpPr txBox="1"/>
          <p:nvPr/>
        </p:nvSpPr>
        <p:spPr>
          <a:xfrm>
            <a:off x="2644485" y="763729"/>
            <a:ext cx="3855030" cy="400110"/>
          </a:xfrm>
          <a:prstGeom prst="rect">
            <a:avLst/>
          </a:prstGeom>
          <a:noFill/>
        </p:spPr>
        <p:txBody>
          <a:bodyPr wrap="none" rtlCol="0">
            <a:spAutoFit/>
          </a:bodyPr>
          <a:lstStyle/>
          <a:p>
            <a:r>
              <a:rPr lang="en-IN" sz="2000" dirty="0"/>
              <a:t>Visualising the words in Fake News </a:t>
            </a:r>
          </a:p>
        </p:txBody>
      </p:sp>
      <p:pic>
        <p:nvPicPr>
          <p:cNvPr id="4" name="Picture 3">
            <a:extLst>
              <a:ext uri="{FF2B5EF4-FFF2-40B4-BE49-F238E27FC236}">
                <a16:creationId xmlns:a16="http://schemas.microsoft.com/office/drawing/2014/main" id="{35B1376A-534A-37DD-D7D1-98906276B15E}"/>
              </a:ext>
            </a:extLst>
          </p:cNvPr>
          <p:cNvPicPr>
            <a:picLocks noChangeAspect="1"/>
          </p:cNvPicPr>
          <p:nvPr/>
        </p:nvPicPr>
        <p:blipFill rotWithShape="1">
          <a:blip r:embed="rId3"/>
          <a:srcRect l="19737" t="25861" r="18901" b="20474"/>
          <a:stretch/>
        </p:blipFill>
        <p:spPr bwMode="auto">
          <a:xfrm>
            <a:off x="1179291" y="1783079"/>
            <a:ext cx="7557261" cy="37165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7396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DF5D2F-8524-4AE8-38EF-0B5E4C9774D2}"/>
              </a:ext>
            </a:extLst>
          </p:cNvPr>
          <p:cNvPicPr>
            <a:picLocks noChangeAspect="1"/>
          </p:cNvPicPr>
          <p:nvPr/>
        </p:nvPicPr>
        <p:blipFill>
          <a:blip r:embed="rId2"/>
          <a:stretch>
            <a:fillRect/>
          </a:stretch>
        </p:blipFill>
        <p:spPr>
          <a:xfrm>
            <a:off x="0" y="-61042"/>
            <a:ext cx="254278" cy="6919042"/>
          </a:xfrm>
          <a:prstGeom prst="rect">
            <a:avLst/>
          </a:prstGeom>
        </p:spPr>
      </p:pic>
      <p:sp>
        <p:nvSpPr>
          <p:cNvPr id="5" name="Shape 111">
            <a:extLst>
              <a:ext uri="{FF2B5EF4-FFF2-40B4-BE49-F238E27FC236}">
                <a16:creationId xmlns:a16="http://schemas.microsoft.com/office/drawing/2014/main" id="{B4A5E93D-C7E3-496C-82C8-DBEB257B1FEC}"/>
              </a:ext>
            </a:extLst>
          </p:cNvPr>
          <p:cNvSpPr txBox="1">
            <a:spLocks/>
          </p:cNvSpPr>
          <p:nvPr/>
        </p:nvSpPr>
        <p:spPr>
          <a:xfrm>
            <a:off x="2464518" y="236615"/>
            <a:ext cx="4486630" cy="579851"/>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u="sng" dirty="0">
                <a:latin typeface="Times New Roman" panose="02020603050405020304" pitchFamily="18" charset="0"/>
                <a:cs typeface="Times New Roman" panose="02020603050405020304" pitchFamily="18" charset="0"/>
              </a:rPr>
              <a:t>Data Pre-processing</a:t>
            </a:r>
          </a:p>
        </p:txBody>
      </p:sp>
      <p:sp>
        <p:nvSpPr>
          <p:cNvPr id="9" name="TextBox 8">
            <a:extLst>
              <a:ext uri="{FF2B5EF4-FFF2-40B4-BE49-F238E27FC236}">
                <a16:creationId xmlns:a16="http://schemas.microsoft.com/office/drawing/2014/main" id="{68116B00-A132-2814-075F-67FB9ECC6615}"/>
              </a:ext>
            </a:extLst>
          </p:cNvPr>
          <p:cNvSpPr txBox="1"/>
          <p:nvPr/>
        </p:nvSpPr>
        <p:spPr>
          <a:xfrm>
            <a:off x="404189" y="1022291"/>
            <a:ext cx="8607287" cy="431502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000" dirty="0"/>
              <a:t>After loading the data and performing the necessary analysis, it is observed that except label column, all the other columns are of object type.</a:t>
            </a:r>
          </a:p>
          <a:p>
            <a:pPr marL="285750" indent="-285750">
              <a:lnSpc>
                <a:spcPct val="200000"/>
              </a:lnSpc>
              <a:buFont typeface="Arial" panose="020B0604020202020204" pitchFamily="34" charset="0"/>
              <a:buChar char="•"/>
            </a:pPr>
            <a:r>
              <a:rPr lang="en-US" sz="2000" dirty="0"/>
              <a:t>There are null values in subject and date columns which are removed. </a:t>
            </a:r>
          </a:p>
          <a:p>
            <a:pPr marL="285750" indent="-285750">
              <a:lnSpc>
                <a:spcPct val="200000"/>
              </a:lnSpc>
              <a:buFont typeface="Arial" panose="020B0604020202020204" pitchFamily="34" charset="0"/>
              <a:buChar char="•"/>
            </a:pPr>
            <a:r>
              <a:rPr lang="en-US" sz="2000" dirty="0"/>
              <a:t>The columns- title, subject and date are removed since they won’t be helpful in identification of the news. </a:t>
            </a:r>
          </a:p>
          <a:p>
            <a:pPr marL="285750" indent="-285750">
              <a:lnSpc>
                <a:spcPct val="200000"/>
              </a:lnSpc>
              <a:buFont typeface="Arial" panose="020B0604020202020204" pitchFamily="34" charset="0"/>
              <a:buChar char="•"/>
            </a:pPr>
            <a:r>
              <a:rPr lang="en-US" sz="2000" dirty="0"/>
              <a:t>Further, the news message is cleaned by removing numbers, punctuation and stop words.</a:t>
            </a:r>
            <a:endParaRPr lang="en-IN" sz="2000" dirty="0"/>
          </a:p>
        </p:txBody>
      </p:sp>
    </p:spTree>
    <p:extLst>
      <p:ext uri="{BB962C8B-B14F-4D97-AF65-F5344CB8AC3E}">
        <p14:creationId xmlns:p14="http://schemas.microsoft.com/office/powerpoint/2010/main" val="32076428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669</TotalTime>
  <Words>955</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Balaji</dc:creator>
  <cp:lastModifiedBy>Vaishnavi Balaji</cp:lastModifiedBy>
  <cp:revision>40</cp:revision>
  <dcterms:created xsi:type="dcterms:W3CDTF">2023-02-10T18:57:40Z</dcterms:created>
  <dcterms:modified xsi:type="dcterms:W3CDTF">2023-02-11T14:06:09Z</dcterms:modified>
</cp:coreProperties>
</file>