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8" r:id="rId5"/>
    <p:sldId id="260" r:id="rId6"/>
    <p:sldId id="261" r:id="rId7"/>
    <p:sldId id="265" r:id="rId8"/>
    <p:sldId id="266" r:id="rId9"/>
    <p:sldId id="262" r:id="rId10"/>
    <p:sldId id="267" r:id="rId11"/>
    <p:sldId id="263"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D037E-4410-4B6D-82F4-FB793B6D453E}"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255240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037E-4410-4B6D-82F4-FB793B6D453E}"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191117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037E-4410-4B6D-82F4-FB793B6D453E}"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337094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037E-4410-4B6D-82F4-FB793B6D453E}"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96638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D037E-4410-4B6D-82F4-FB793B6D453E}"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385042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D037E-4410-4B6D-82F4-FB793B6D453E}"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133586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D037E-4410-4B6D-82F4-FB793B6D453E}"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330957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DD037E-4410-4B6D-82F4-FB793B6D453E}"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103524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D037E-4410-4B6D-82F4-FB793B6D453E}"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299974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D037E-4410-4B6D-82F4-FB793B6D453E}"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259852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D037E-4410-4B6D-82F4-FB793B6D453E}"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00BAF0-103C-435E-9F5D-96135148DF9D}" type="slidenum">
              <a:rPr lang="en-IN" smtClean="0"/>
              <a:t>‹#›</a:t>
            </a:fld>
            <a:endParaRPr lang="en-IN"/>
          </a:p>
        </p:txBody>
      </p:sp>
    </p:spTree>
    <p:extLst>
      <p:ext uri="{BB962C8B-B14F-4D97-AF65-F5344CB8AC3E}">
        <p14:creationId xmlns:p14="http://schemas.microsoft.com/office/powerpoint/2010/main" val="335344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D037E-4410-4B6D-82F4-FB793B6D453E}" type="datetimeFigureOut">
              <a:rPr lang="en-IN" smtClean="0"/>
              <a:t>19-01-2023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0BAF0-103C-435E-9F5D-96135148DF9D}" type="slidenum">
              <a:rPr lang="en-IN" smtClean="0"/>
              <a:t>‹#›</a:t>
            </a:fld>
            <a:endParaRPr lang="en-IN"/>
          </a:p>
        </p:txBody>
      </p:sp>
    </p:spTree>
    <p:extLst>
      <p:ext uri="{BB962C8B-B14F-4D97-AF65-F5344CB8AC3E}">
        <p14:creationId xmlns:p14="http://schemas.microsoft.com/office/powerpoint/2010/main" val="2121457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196755-0370-C7C3-E04C-080272A47396}"/>
              </a:ext>
            </a:extLst>
          </p:cNvPr>
          <p:cNvSpPr/>
          <p:nvPr/>
        </p:nvSpPr>
        <p:spPr>
          <a:xfrm>
            <a:off x="152400" y="133230"/>
            <a:ext cx="8839200" cy="6586331"/>
          </a:xfrm>
          <a:prstGeom prst="rect">
            <a:avLst/>
          </a:prstGeom>
          <a:ln w="60325">
            <a:solidFill>
              <a:schemeClr val="tx1"/>
            </a:solid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u="sng" dirty="0">
                <a:ln w="0"/>
                <a:solidFill>
                  <a:schemeClr val="tx1"/>
                </a:solidFill>
                <a:latin typeface="Times New Roman" panose="02020603050405020304" pitchFamily="18" charset="0"/>
                <a:cs typeface="Times New Roman" panose="02020603050405020304" pitchFamily="18" charset="0"/>
              </a:rPr>
              <a:t>Flight Price Prediction Project</a:t>
            </a:r>
          </a:p>
          <a:p>
            <a:pPr algn="ctr"/>
            <a:r>
              <a:rPr lang="en-IN" sz="2400" dirty="0">
                <a:ln w="0"/>
                <a:solidFill>
                  <a:schemeClr val="tx1"/>
                </a:solidFill>
                <a:latin typeface="Times New Roman" panose="02020603050405020304" pitchFamily="18" charset="0"/>
                <a:cs typeface="Times New Roman" panose="02020603050405020304" pitchFamily="18" charset="0"/>
              </a:rPr>
              <a:t>by</a:t>
            </a:r>
          </a:p>
          <a:p>
            <a:pPr algn="ctr"/>
            <a:r>
              <a:rPr lang="en-IN" sz="2400" dirty="0">
                <a:ln w="0"/>
                <a:solidFill>
                  <a:schemeClr val="tx1"/>
                </a:solidFill>
                <a:latin typeface="Times New Roman" panose="02020603050405020304" pitchFamily="18" charset="0"/>
                <a:cs typeface="Times New Roman" panose="02020603050405020304" pitchFamily="18" charset="0"/>
              </a:rPr>
              <a:t>Vaishnavi Balaji</a:t>
            </a:r>
          </a:p>
          <a:p>
            <a:pPr algn="ctr"/>
            <a:r>
              <a:rPr lang="en-IN" sz="2400" dirty="0">
                <a:ln w="0"/>
                <a:solidFill>
                  <a:schemeClr val="tx1"/>
                </a:solidFill>
                <a:latin typeface="Times New Roman" panose="02020603050405020304" pitchFamily="18" charset="0"/>
                <a:cs typeface="Times New Roman" panose="02020603050405020304" pitchFamily="18" charset="0"/>
              </a:rPr>
              <a:t>Internship-31</a:t>
            </a:r>
          </a:p>
          <a:p>
            <a:pPr algn="ctr"/>
            <a:endParaRPr lang="en-IN" sz="32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SME- </a:t>
            </a:r>
            <a:r>
              <a:rPr lang="en-IN" sz="2400" dirty="0" err="1">
                <a:ln w="0"/>
                <a:solidFill>
                  <a:schemeClr val="tx1"/>
                </a:solidFill>
                <a:latin typeface="Times New Roman" panose="02020603050405020304" pitchFamily="18" charset="0"/>
                <a:cs typeface="Times New Roman" panose="02020603050405020304" pitchFamily="18" charset="0"/>
              </a:rPr>
              <a:t>Gulshana</a:t>
            </a:r>
            <a:r>
              <a:rPr lang="en-IN" sz="2400" dirty="0">
                <a:ln w="0"/>
                <a:solidFill>
                  <a:schemeClr val="tx1"/>
                </a:solidFill>
                <a:latin typeface="Times New Roman" panose="02020603050405020304" pitchFamily="18" charset="0"/>
                <a:cs typeface="Times New Roman" panose="02020603050405020304" pitchFamily="18" charset="0"/>
              </a:rPr>
              <a:t> Chaudhary</a:t>
            </a:r>
          </a:p>
          <a:p>
            <a:pPr algn="ctr"/>
            <a:endParaRPr lang="en-IN" sz="24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Flip Robo Technologies</a:t>
            </a:r>
          </a:p>
          <a:p>
            <a:pPr algn="ctr"/>
            <a:r>
              <a:rPr lang="en-IN" sz="2400" dirty="0">
                <a:ln w="0"/>
                <a:solidFill>
                  <a:schemeClr val="tx1"/>
                </a:solidFill>
                <a:latin typeface="Times New Roman" panose="02020603050405020304" pitchFamily="18" charset="0"/>
                <a:cs typeface="Times New Roman" panose="02020603050405020304" pitchFamily="18" charset="0"/>
              </a:rPr>
              <a:t>#39, NGEF Lane, 2nd Floor, Suite No.1759, Indiranagar, Bangalore, Karnataka, India 560 038</a:t>
            </a:r>
          </a:p>
          <a:p>
            <a:pPr algn="ctr"/>
            <a:endParaRPr lang="en-IN" dirty="0">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425631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8026CD-FC3C-E007-15BB-642A4146A606}"/>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C088C850-EEAD-FBC1-9526-BA8EF26CBE77}"/>
              </a:ext>
            </a:extLst>
          </p:cNvPr>
          <p:cNvSpPr txBox="1">
            <a:spLocks noGrp="1"/>
          </p:cNvSpPr>
          <p:nvPr>
            <p:ph type="title"/>
          </p:nvPr>
        </p:nvSpPr>
        <p:spPr>
          <a:xfrm>
            <a:off x="254278" y="150993"/>
            <a:ext cx="1410523" cy="579851"/>
          </a:xfrm>
          <a:prstGeom prst="rect">
            <a:avLst/>
          </a:prstGeom>
        </p:spPr>
        <p:txBody>
          <a:bodyPr spcFirstLastPara="1" vert="horz" wrap="square" lIns="91425" tIns="91425" rIns="91425" bIns="91425" rtlCol="0" anchor="ctr" anchorCtr="0">
            <a:noAutofit/>
          </a:bodyPr>
          <a:lstStyle/>
          <a:p>
            <a:r>
              <a:rPr lang="en-IN" sz="2000" u="sng" dirty="0">
                <a:latin typeface="Times New Roman" panose="02020603050405020304" pitchFamily="18" charset="0"/>
                <a:cs typeface="Times New Roman" panose="02020603050405020304" pitchFamily="18" charset="0"/>
              </a:rPr>
              <a:t>Contd.</a:t>
            </a:r>
            <a:endParaRPr sz="20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4134C3-3E7E-5DE7-CE8E-A9527E868783}"/>
              </a:ext>
            </a:extLst>
          </p:cNvPr>
          <p:cNvSpPr txBox="1"/>
          <p:nvPr/>
        </p:nvSpPr>
        <p:spPr>
          <a:xfrm>
            <a:off x="357809" y="746071"/>
            <a:ext cx="8468139" cy="4446730"/>
          </a:xfrm>
          <a:prstGeom prst="rect">
            <a:avLst/>
          </a:prstGeom>
          <a:noFill/>
        </p:spPr>
        <p:txBody>
          <a:bodyPr wrap="square" rtlCol="0">
            <a:spAutoFit/>
          </a:bodyPr>
          <a:lstStyle/>
          <a:p>
            <a:pPr>
              <a:lnSpc>
                <a:spcPct val="200000"/>
              </a:lnSpc>
            </a:pPr>
            <a:r>
              <a:rPr lang="en-US" dirty="0"/>
              <a:t>When the features and target were split using the </a:t>
            </a:r>
            <a:r>
              <a:rPr lang="en-US" dirty="0" err="1"/>
              <a:t>train_test_split</a:t>
            </a:r>
            <a:r>
              <a:rPr lang="en-US" dirty="0"/>
              <a:t> function and results were analyzed for different random state values, the following observations were made:</a:t>
            </a:r>
          </a:p>
          <a:p>
            <a:pPr marL="285750" indent="-285750">
              <a:lnSpc>
                <a:spcPct val="200000"/>
              </a:lnSpc>
              <a:buFont typeface="Arial" panose="020B0604020202020204" pitchFamily="34" charset="0"/>
              <a:buChar char="•"/>
            </a:pPr>
            <a:r>
              <a:rPr lang="en-US" dirty="0"/>
              <a:t>Linear Regression model, Support Vector Machine and </a:t>
            </a:r>
            <a:r>
              <a:rPr lang="en-US" dirty="0" err="1"/>
              <a:t>Adaboost</a:t>
            </a:r>
            <a:r>
              <a:rPr lang="en-US" dirty="0"/>
              <a:t> Regressor have very low R2 score and explained variance score.</a:t>
            </a:r>
          </a:p>
          <a:p>
            <a:pPr marL="285750" indent="-285750">
              <a:lnSpc>
                <a:spcPct val="200000"/>
              </a:lnSpc>
              <a:buFont typeface="Arial" panose="020B0604020202020204" pitchFamily="34" charset="0"/>
              <a:buChar char="•"/>
            </a:pPr>
            <a:r>
              <a:rPr lang="en-US" dirty="0"/>
              <a:t>Random Forest Regressor and Decision Tree Regressor are having very good r2 score and explained variance score for </a:t>
            </a:r>
            <a:r>
              <a:rPr lang="en-US" dirty="0" err="1"/>
              <a:t>random_state</a:t>
            </a:r>
            <a:r>
              <a:rPr lang="en-US" dirty="0"/>
              <a:t> value of 2.</a:t>
            </a:r>
          </a:p>
          <a:p>
            <a:pPr marL="285750" indent="-285750">
              <a:lnSpc>
                <a:spcPct val="200000"/>
              </a:lnSpc>
              <a:buFont typeface="Arial" panose="020B0604020202020204" pitchFamily="34" charset="0"/>
              <a:buChar char="•"/>
            </a:pPr>
            <a:r>
              <a:rPr lang="en-US" dirty="0"/>
              <a:t>Random forest model has a cross-validation score of 0.93 and Decision Tree model has cross-validation score of 0.9.</a:t>
            </a:r>
          </a:p>
        </p:txBody>
      </p:sp>
    </p:spTree>
    <p:extLst>
      <p:ext uri="{BB962C8B-B14F-4D97-AF65-F5344CB8AC3E}">
        <p14:creationId xmlns:p14="http://schemas.microsoft.com/office/powerpoint/2010/main" val="308932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C0F0F-D005-4BA9-BC1C-F62AF87A5691}"/>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7BA870E2-9FC3-A3E9-D427-64C2A21AA5F1}"/>
              </a:ext>
            </a:extLst>
          </p:cNvPr>
          <p:cNvSpPr txBox="1">
            <a:spLocks noGrp="1"/>
          </p:cNvSpPr>
          <p:nvPr>
            <p:ph type="title"/>
          </p:nvPr>
        </p:nvSpPr>
        <p:spPr>
          <a:xfrm>
            <a:off x="3538330" y="397565"/>
            <a:ext cx="2067339" cy="579851"/>
          </a:xfrm>
          <a:prstGeom prst="rect">
            <a:avLst/>
          </a:prstGeom>
        </p:spPr>
        <p:txBody>
          <a:bodyPr spcFirstLastPara="1" vert="horz" wrap="square" lIns="91425" tIns="91425" rIns="91425" bIns="91425" rtlCol="0" anchor="ctr" anchorCtr="0">
            <a:noAutofit/>
          </a:bodyPr>
          <a:lstStyle/>
          <a:p>
            <a:r>
              <a:rPr lang="en-IN" sz="3200" u="sng" dirty="0">
                <a:latin typeface="Times New Roman" panose="02020603050405020304" pitchFamily="18" charset="0"/>
                <a:cs typeface="Times New Roman" panose="02020603050405020304" pitchFamily="18" charset="0"/>
              </a:rPr>
              <a:t>Conclusion</a:t>
            </a:r>
            <a:endParaRPr sz="3200"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F8DD06-70E8-ECB4-EA10-2F82F3AA4687}"/>
              </a:ext>
            </a:extLst>
          </p:cNvPr>
          <p:cNvSpPr txBox="1"/>
          <p:nvPr/>
        </p:nvSpPr>
        <p:spPr>
          <a:xfrm>
            <a:off x="563216" y="1219201"/>
            <a:ext cx="8335618" cy="1122743"/>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Random Forest Model is the effective model for the case study since it has a good R2 score and explained variance score.</a:t>
            </a:r>
          </a:p>
        </p:txBody>
      </p:sp>
    </p:spTree>
    <p:extLst>
      <p:ext uri="{BB962C8B-B14F-4D97-AF65-F5344CB8AC3E}">
        <p14:creationId xmlns:p14="http://schemas.microsoft.com/office/powerpoint/2010/main" val="1250161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255290-E796-30F3-DF5D-13F09A5EFB3C}"/>
              </a:ext>
            </a:extLst>
          </p:cNvPr>
          <p:cNvSpPr txBox="1"/>
          <p:nvPr/>
        </p:nvSpPr>
        <p:spPr>
          <a:xfrm>
            <a:off x="2822418" y="2756453"/>
            <a:ext cx="3499163" cy="1015663"/>
          </a:xfrm>
          <a:prstGeom prst="rect">
            <a:avLst/>
          </a:prstGeom>
          <a:noFill/>
        </p:spPr>
        <p:txBody>
          <a:bodyPr wrap="none" rtlCol="0">
            <a:spAutoFit/>
          </a:bodyPr>
          <a:lstStyle/>
          <a:p>
            <a:r>
              <a:rPr lang="en-IN" sz="6000" dirty="0"/>
              <a:t>Thank you</a:t>
            </a:r>
          </a:p>
        </p:txBody>
      </p:sp>
      <p:pic>
        <p:nvPicPr>
          <p:cNvPr id="5" name="Picture 4">
            <a:extLst>
              <a:ext uri="{FF2B5EF4-FFF2-40B4-BE49-F238E27FC236}">
                <a16:creationId xmlns:a16="http://schemas.microsoft.com/office/drawing/2014/main" id="{65885745-EBF1-DA9E-529F-F2CEB7770487}"/>
              </a:ext>
            </a:extLst>
          </p:cNvPr>
          <p:cNvPicPr>
            <a:picLocks noChangeAspect="1"/>
          </p:cNvPicPr>
          <p:nvPr/>
        </p:nvPicPr>
        <p:blipFill>
          <a:blip r:embed="rId2"/>
          <a:stretch>
            <a:fillRect/>
          </a:stretch>
        </p:blipFill>
        <p:spPr>
          <a:xfrm>
            <a:off x="0" y="-61042"/>
            <a:ext cx="254278" cy="6919042"/>
          </a:xfrm>
          <a:prstGeom prst="rect">
            <a:avLst/>
          </a:prstGeom>
        </p:spPr>
      </p:pic>
    </p:spTree>
    <p:extLst>
      <p:ext uri="{BB962C8B-B14F-4D97-AF65-F5344CB8AC3E}">
        <p14:creationId xmlns:p14="http://schemas.microsoft.com/office/powerpoint/2010/main" val="119962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16">
            <a:extLst>
              <a:ext uri="{FF2B5EF4-FFF2-40B4-BE49-F238E27FC236}">
                <a16:creationId xmlns:a16="http://schemas.microsoft.com/office/drawing/2014/main" id="{9568AD57-59F1-574C-88B4-E11A91D99AC4}"/>
              </a:ext>
            </a:extLst>
          </p:cNvPr>
          <p:cNvSpPr txBox="1">
            <a:spLocks/>
          </p:cNvSpPr>
          <p:nvPr/>
        </p:nvSpPr>
        <p:spPr>
          <a:xfrm>
            <a:off x="374552" y="229537"/>
            <a:ext cx="5478412" cy="459434"/>
          </a:xfrm>
          <a:prstGeom prst="rect">
            <a:avLst/>
          </a:prstGeom>
        </p:spPr>
        <p:txBody>
          <a:bodyPr spcFirstLastPara="1" vert="horz" wrap="square" lIns="68569" tIns="68569" rIns="68569" bIns="68569"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spcBef>
                <a:spcPts val="0"/>
              </a:spcBef>
              <a:defRPr/>
            </a:pPr>
            <a:r>
              <a:rPr lang="en-US" sz="2800" u="sng" dirty="0">
                <a:solidFill>
                  <a:prstClr val="black"/>
                </a:solidFill>
                <a:latin typeface="Times New Roman" panose="02020603050405020304" pitchFamily="18" charset="0"/>
                <a:cs typeface="Times New Roman" panose="02020603050405020304" pitchFamily="18" charset="0"/>
              </a:rPr>
              <a:t>Table of Contents</a:t>
            </a:r>
          </a:p>
        </p:txBody>
      </p:sp>
      <p:pic>
        <p:nvPicPr>
          <p:cNvPr id="5" name="Picture 4">
            <a:extLst>
              <a:ext uri="{FF2B5EF4-FFF2-40B4-BE49-F238E27FC236}">
                <a16:creationId xmlns:a16="http://schemas.microsoft.com/office/drawing/2014/main" id="{9F0FD161-173C-EEE2-6E21-B97B187CF59A}"/>
              </a:ext>
            </a:extLst>
          </p:cNvPr>
          <p:cNvPicPr>
            <a:picLocks noChangeAspect="1"/>
          </p:cNvPicPr>
          <p:nvPr/>
        </p:nvPicPr>
        <p:blipFill rotWithShape="1">
          <a:blip r:embed="rId2"/>
          <a:srcRect l="31384" t="33222" r="65500" b="61236"/>
          <a:stretch/>
        </p:blipFill>
        <p:spPr>
          <a:xfrm>
            <a:off x="232117" y="1758448"/>
            <a:ext cx="284871" cy="284871"/>
          </a:xfrm>
          <a:prstGeom prst="rect">
            <a:avLst/>
          </a:prstGeom>
        </p:spPr>
      </p:pic>
      <p:pic>
        <p:nvPicPr>
          <p:cNvPr id="6" name="Picture 5">
            <a:extLst>
              <a:ext uri="{FF2B5EF4-FFF2-40B4-BE49-F238E27FC236}">
                <a16:creationId xmlns:a16="http://schemas.microsoft.com/office/drawing/2014/main" id="{86F4E28A-9A27-05ED-893A-9BC01A021BAD}"/>
              </a:ext>
            </a:extLst>
          </p:cNvPr>
          <p:cNvPicPr>
            <a:picLocks noChangeAspect="1"/>
          </p:cNvPicPr>
          <p:nvPr/>
        </p:nvPicPr>
        <p:blipFill rotWithShape="1">
          <a:blip r:embed="rId2"/>
          <a:srcRect l="31384" t="33222" r="65500" b="61236"/>
          <a:stretch/>
        </p:blipFill>
        <p:spPr>
          <a:xfrm>
            <a:off x="232117" y="2374609"/>
            <a:ext cx="284871" cy="284871"/>
          </a:xfrm>
          <a:prstGeom prst="rect">
            <a:avLst/>
          </a:prstGeom>
        </p:spPr>
      </p:pic>
      <p:pic>
        <p:nvPicPr>
          <p:cNvPr id="7" name="Picture 6">
            <a:extLst>
              <a:ext uri="{FF2B5EF4-FFF2-40B4-BE49-F238E27FC236}">
                <a16:creationId xmlns:a16="http://schemas.microsoft.com/office/drawing/2014/main" id="{FD3BA6DF-9072-3C3B-F3D5-ACE063E1A774}"/>
              </a:ext>
            </a:extLst>
          </p:cNvPr>
          <p:cNvPicPr>
            <a:picLocks noChangeAspect="1"/>
          </p:cNvPicPr>
          <p:nvPr/>
        </p:nvPicPr>
        <p:blipFill rotWithShape="1">
          <a:blip r:embed="rId2"/>
          <a:srcRect l="31384" t="33222" r="65500" b="61236"/>
          <a:stretch/>
        </p:blipFill>
        <p:spPr>
          <a:xfrm>
            <a:off x="232117" y="2961455"/>
            <a:ext cx="284871" cy="284871"/>
          </a:xfrm>
          <a:prstGeom prst="rect">
            <a:avLst/>
          </a:prstGeom>
        </p:spPr>
      </p:pic>
      <p:sp>
        <p:nvSpPr>
          <p:cNvPr id="8" name="TextBox 7">
            <a:extLst>
              <a:ext uri="{FF2B5EF4-FFF2-40B4-BE49-F238E27FC236}">
                <a16:creationId xmlns:a16="http://schemas.microsoft.com/office/drawing/2014/main" id="{1BCB02D7-AEA6-BD08-E104-2F4DCAA34286}"/>
              </a:ext>
            </a:extLst>
          </p:cNvPr>
          <p:cNvSpPr txBox="1"/>
          <p:nvPr/>
        </p:nvSpPr>
        <p:spPr>
          <a:xfrm>
            <a:off x="663682" y="2284452"/>
            <a:ext cx="1533188"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DB29B31B-16C4-1C12-7B1A-FD5D65A79352}"/>
              </a:ext>
            </a:extLst>
          </p:cNvPr>
          <p:cNvSpPr txBox="1"/>
          <p:nvPr/>
        </p:nvSpPr>
        <p:spPr>
          <a:xfrm>
            <a:off x="649878" y="1673706"/>
            <a:ext cx="2275544"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Goal</a:t>
            </a:r>
          </a:p>
        </p:txBody>
      </p:sp>
      <p:sp>
        <p:nvSpPr>
          <p:cNvPr id="10" name="TextBox 9">
            <a:extLst>
              <a:ext uri="{FF2B5EF4-FFF2-40B4-BE49-F238E27FC236}">
                <a16:creationId xmlns:a16="http://schemas.microsoft.com/office/drawing/2014/main" id="{1A4265DE-9FFA-6E2B-BF73-DDA60D0B6630}"/>
              </a:ext>
            </a:extLst>
          </p:cNvPr>
          <p:cNvSpPr txBox="1"/>
          <p:nvPr/>
        </p:nvSpPr>
        <p:spPr>
          <a:xfrm>
            <a:off x="649878" y="1128648"/>
            <a:ext cx="2282108"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FBBECA1C-BF8E-2BE0-F0CE-F57DDF984409}"/>
              </a:ext>
            </a:extLst>
          </p:cNvPr>
          <p:cNvSpPr txBox="1"/>
          <p:nvPr/>
        </p:nvSpPr>
        <p:spPr>
          <a:xfrm flipH="1">
            <a:off x="660709" y="2898444"/>
            <a:ext cx="5641730"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Exploratory Data Analysis</a:t>
            </a:r>
          </a:p>
        </p:txBody>
      </p:sp>
      <p:pic>
        <p:nvPicPr>
          <p:cNvPr id="12" name="Picture 11">
            <a:extLst>
              <a:ext uri="{FF2B5EF4-FFF2-40B4-BE49-F238E27FC236}">
                <a16:creationId xmlns:a16="http://schemas.microsoft.com/office/drawing/2014/main" id="{5162D07E-6F38-A674-4883-98F9E924EED9}"/>
              </a:ext>
            </a:extLst>
          </p:cNvPr>
          <p:cNvPicPr>
            <a:picLocks noChangeAspect="1"/>
          </p:cNvPicPr>
          <p:nvPr/>
        </p:nvPicPr>
        <p:blipFill rotWithShape="1">
          <a:blip r:embed="rId2"/>
          <a:srcRect l="31384" t="33222" r="65500" b="61236"/>
          <a:stretch/>
        </p:blipFill>
        <p:spPr>
          <a:xfrm>
            <a:off x="232117" y="3606297"/>
            <a:ext cx="284871" cy="284871"/>
          </a:xfrm>
          <a:prstGeom prst="rect">
            <a:avLst/>
          </a:prstGeom>
        </p:spPr>
      </p:pic>
      <p:pic>
        <p:nvPicPr>
          <p:cNvPr id="13" name="Picture 12">
            <a:extLst>
              <a:ext uri="{FF2B5EF4-FFF2-40B4-BE49-F238E27FC236}">
                <a16:creationId xmlns:a16="http://schemas.microsoft.com/office/drawing/2014/main" id="{E0C338DC-E88B-C66E-CDBB-98DB3F92B2AE}"/>
              </a:ext>
            </a:extLst>
          </p:cNvPr>
          <p:cNvPicPr>
            <a:picLocks noChangeAspect="1"/>
          </p:cNvPicPr>
          <p:nvPr/>
        </p:nvPicPr>
        <p:blipFill rotWithShape="1">
          <a:blip r:embed="rId2"/>
          <a:srcRect l="31384" t="33222" r="65500" b="61236"/>
          <a:stretch/>
        </p:blipFill>
        <p:spPr>
          <a:xfrm>
            <a:off x="232117" y="1200932"/>
            <a:ext cx="284871" cy="284871"/>
          </a:xfrm>
          <a:prstGeom prst="rect">
            <a:avLst/>
          </a:prstGeom>
        </p:spPr>
      </p:pic>
      <p:sp>
        <p:nvSpPr>
          <p:cNvPr id="14" name="TextBox 13">
            <a:extLst>
              <a:ext uri="{FF2B5EF4-FFF2-40B4-BE49-F238E27FC236}">
                <a16:creationId xmlns:a16="http://schemas.microsoft.com/office/drawing/2014/main" id="{D250574F-7F3B-5DD9-335B-02533003079E}"/>
              </a:ext>
            </a:extLst>
          </p:cNvPr>
          <p:cNvSpPr txBox="1"/>
          <p:nvPr/>
        </p:nvSpPr>
        <p:spPr>
          <a:xfrm flipH="1">
            <a:off x="663682" y="3542376"/>
            <a:ext cx="7324203"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Data Pre-Processing</a:t>
            </a:r>
          </a:p>
        </p:txBody>
      </p:sp>
      <p:pic>
        <p:nvPicPr>
          <p:cNvPr id="15" name="Picture 14">
            <a:extLst>
              <a:ext uri="{FF2B5EF4-FFF2-40B4-BE49-F238E27FC236}">
                <a16:creationId xmlns:a16="http://schemas.microsoft.com/office/drawing/2014/main" id="{166DF561-7D54-9926-2CB3-C8D1EF524791}"/>
              </a:ext>
            </a:extLst>
          </p:cNvPr>
          <p:cNvPicPr>
            <a:picLocks noChangeAspect="1"/>
          </p:cNvPicPr>
          <p:nvPr/>
        </p:nvPicPr>
        <p:blipFill rotWithShape="1">
          <a:blip r:embed="rId2"/>
          <a:srcRect l="31384" t="33222" r="65500" b="61236"/>
          <a:stretch/>
        </p:blipFill>
        <p:spPr>
          <a:xfrm>
            <a:off x="251997" y="4169516"/>
            <a:ext cx="284871" cy="284871"/>
          </a:xfrm>
          <a:prstGeom prst="rect">
            <a:avLst/>
          </a:prstGeom>
        </p:spPr>
      </p:pic>
      <p:sp>
        <p:nvSpPr>
          <p:cNvPr id="16" name="TextBox 15">
            <a:extLst>
              <a:ext uri="{FF2B5EF4-FFF2-40B4-BE49-F238E27FC236}">
                <a16:creationId xmlns:a16="http://schemas.microsoft.com/office/drawing/2014/main" id="{0716047A-8A77-28F2-CC0F-D2496484FE5D}"/>
              </a:ext>
            </a:extLst>
          </p:cNvPr>
          <p:cNvSpPr txBox="1"/>
          <p:nvPr/>
        </p:nvSpPr>
        <p:spPr>
          <a:xfrm flipH="1">
            <a:off x="683562" y="4105595"/>
            <a:ext cx="7324203"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Model Training and Testing</a:t>
            </a:r>
          </a:p>
        </p:txBody>
      </p:sp>
      <p:pic>
        <p:nvPicPr>
          <p:cNvPr id="17" name="Picture 16">
            <a:extLst>
              <a:ext uri="{FF2B5EF4-FFF2-40B4-BE49-F238E27FC236}">
                <a16:creationId xmlns:a16="http://schemas.microsoft.com/office/drawing/2014/main" id="{63D49D01-7BBB-D7F4-D1DC-552098932EBD}"/>
              </a:ext>
            </a:extLst>
          </p:cNvPr>
          <p:cNvPicPr>
            <a:picLocks noChangeAspect="1"/>
          </p:cNvPicPr>
          <p:nvPr/>
        </p:nvPicPr>
        <p:blipFill rotWithShape="1">
          <a:blip r:embed="rId2"/>
          <a:srcRect l="31384" t="33222" r="65500" b="61236"/>
          <a:stretch/>
        </p:blipFill>
        <p:spPr>
          <a:xfrm>
            <a:off x="271877" y="4679725"/>
            <a:ext cx="284871" cy="284871"/>
          </a:xfrm>
          <a:prstGeom prst="rect">
            <a:avLst/>
          </a:prstGeom>
        </p:spPr>
      </p:pic>
      <p:sp>
        <p:nvSpPr>
          <p:cNvPr id="18" name="TextBox 17">
            <a:extLst>
              <a:ext uri="{FF2B5EF4-FFF2-40B4-BE49-F238E27FC236}">
                <a16:creationId xmlns:a16="http://schemas.microsoft.com/office/drawing/2014/main" id="{F7355CF0-D1BB-C876-C727-DBC895E43CBC}"/>
              </a:ext>
            </a:extLst>
          </p:cNvPr>
          <p:cNvSpPr txBox="1"/>
          <p:nvPr/>
        </p:nvSpPr>
        <p:spPr>
          <a:xfrm flipH="1">
            <a:off x="703442" y="4615804"/>
            <a:ext cx="7324203"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Conclusion</a:t>
            </a:r>
          </a:p>
        </p:txBody>
      </p:sp>
      <p:pic>
        <p:nvPicPr>
          <p:cNvPr id="1026" name="Picture 2">
            <a:extLst>
              <a:ext uri="{FF2B5EF4-FFF2-40B4-BE49-F238E27FC236}">
                <a16:creationId xmlns:a16="http://schemas.microsoft.com/office/drawing/2014/main" id="{EEDA86EC-76EC-4DAB-7995-8B019A0797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49" t="1878" r="7784" b="8295"/>
          <a:stretch/>
        </p:blipFill>
        <p:spPr bwMode="auto">
          <a:xfrm>
            <a:off x="4983702" y="1006725"/>
            <a:ext cx="4160298" cy="401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21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B0131F-1F64-B933-8A88-235022C3802E}"/>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58">
            <a:extLst>
              <a:ext uri="{FF2B5EF4-FFF2-40B4-BE49-F238E27FC236}">
                <a16:creationId xmlns:a16="http://schemas.microsoft.com/office/drawing/2014/main" id="{C51CC85F-CFEE-C337-BDC6-FF235F3DD0D4}"/>
              </a:ext>
            </a:extLst>
          </p:cNvPr>
          <p:cNvSpPr txBox="1">
            <a:spLocks/>
          </p:cNvSpPr>
          <p:nvPr/>
        </p:nvSpPr>
        <p:spPr>
          <a:xfrm>
            <a:off x="386800" y="326403"/>
            <a:ext cx="7862888" cy="65405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700" u="sng" dirty="0">
                <a:latin typeface="Times New Roman" panose="02020603050405020304" pitchFamily="18" charset="0"/>
                <a:cs typeface="Times New Roman" panose="02020603050405020304" pitchFamily="18" charset="0"/>
              </a:rPr>
              <a:t>Problem Statement</a:t>
            </a:r>
          </a:p>
        </p:txBody>
      </p:sp>
      <p:sp>
        <p:nvSpPr>
          <p:cNvPr id="6" name="TextBox 5">
            <a:extLst>
              <a:ext uri="{FF2B5EF4-FFF2-40B4-BE49-F238E27FC236}">
                <a16:creationId xmlns:a16="http://schemas.microsoft.com/office/drawing/2014/main" id="{1E47C1FE-1ABF-CA3B-4ACE-4CC97EF0A4FE}"/>
              </a:ext>
            </a:extLst>
          </p:cNvPr>
          <p:cNvSpPr txBox="1"/>
          <p:nvPr/>
        </p:nvSpPr>
        <p:spPr>
          <a:xfrm>
            <a:off x="386800" y="1210641"/>
            <a:ext cx="8095298" cy="499393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realm of airline tickets, adversarial risk can be seen in two contexts: the conflict between customers and sellers, and the rivalry between different airlines offering the same service. </a:t>
            </a:r>
          </a:p>
          <a:p>
            <a:pPr marL="285750" indent="-285750">
              <a:lnSpc>
                <a:spcPct val="2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 sellers aim to keep overall revenue as high as possible to maximise profit, buyers frequently want to pay the least amount feasible for their journey.</a:t>
            </a:r>
          </a:p>
          <a:p>
            <a:pPr marL="285750" indent="-285750">
              <a:lnSpc>
                <a:spcPct val="2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Each seller must simultaneously take into account changes in the prices of its rivals in order to maintain prices that are sufficiently competitive to generate enough (but not excessive) demand</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53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96C67A-7E4D-1913-43D3-4CD26D4BAECC}"/>
              </a:ext>
            </a:extLst>
          </p:cNvPr>
          <p:cNvPicPr>
            <a:picLocks noChangeAspect="1"/>
          </p:cNvPicPr>
          <p:nvPr/>
        </p:nvPicPr>
        <p:blipFill>
          <a:blip r:embed="rId2"/>
          <a:stretch>
            <a:fillRect/>
          </a:stretch>
        </p:blipFill>
        <p:spPr>
          <a:xfrm>
            <a:off x="0" y="-61042"/>
            <a:ext cx="254278" cy="6919042"/>
          </a:xfrm>
          <a:prstGeom prst="rect">
            <a:avLst/>
          </a:prstGeom>
        </p:spPr>
      </p:pic>
      <p:pic>
        <p:nvPicPr>
          <p:cNvPr id="5" name="Picture 4">
            <a:extLst>
              <a:ext uri="{FF2B5EF4-FFF2-40B4-BE49-F238E27FC236}">
                <a16:creationId xmlns:a16="http://schemas.microsoft.com/office/drawing/2014/main" id="{DA2D1D7B-C132-3DD0-8802-DDC9FD08DA48}"/>
              </a:ext>
            </a:extLst>
          </p:cNvPr>
          <p:cNvPicPr>
            <a:picLocks noChangeAspect="1"/>
          </p:cNvPicPr>
          <p:nvPr/>
        </p:nvPicPr>
        <p:blipFill>
          <a:blip r:embed="rId2"/>
          <a:stretch>
            <a:fillRect/>
          </a:stretch>
        </p:blipFill>
        <p:spPr>
          <a:xfrm>
            <a:off x="0" y="-61042"/>
            <a:ext cx="254278" cy="6919042"/>
          </a:xfrm>
          <a:prstGeom prst="rect">
            <a:avLst/>
          </a:prstGeom>
        </p:spPr>
      </p:pic>
      <p:sp>
        <p:nvSpPr>
          <p:cNvPr id="6" name="Shape 158">
            <a:extLst>
              <a:ext uri="{FF2B5EF4-FFF2-40B4-BE49-F238E27FC236}">
                <a16:creationId xmlns:a16="http://schemas.microsoft.com/office/drawing/2014/main" id="{56BB1AF2-253B-7EB7-7FAB-201A673F9799}"/>
              </a:ext>
            </a:extLst>
          </p:cNvPr>
          <p:cNvSpPr txBox="1">
            <a:spLocks/>
          </p:cNvSpPr>
          <p:nvPr/>
        </p:nvSpPr>
        <p:spPr>
          <a:xfrm>
            <a:off x="386800" y="326403"/>
            <a:ext cx="7862888" cy="65405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700" u="sng" dirty="0">
                <a:latin typeface="Times New Roman" panose="02020603050405020304" pitchFamily="18" charset="0"/>
                <a:cs typeface="Times New Roman" panose="02020603050405020304" pitchFamily="18" charset="0"/>
              </a:rPr>
              <a:t>Goal</a:t>
            </a:r>
          </a:p>
        </p:txBody>
      </p:sp>
      <p:sp>
        <p:nvSpPr>
          <p:cNvPr id="7" name="TextBox 6">
            <a:extLst>
              <a:ext uri="{FF2B5EF4-FFF2-40B4-BE49-F238E27FC236}">
                <a16:creationId xmlns:a16="http://schemas.microsoft.com/office/drawing/2014/main" id="{E51B7264-3EDB-9344-7965-004F7D104AA1}"/>
              </a:ext>
            </a:extLst>
          </p:cNvPr>
          <p:cNvSpPr txBox="1"/>
          <p:nvPr/>
        </p:nvSpPr>
        <p:spPr>
          <a:xfrm>
            <a:off x="386800" y="1144380"/>
            <a:ext cx="8095298" cy="443993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First goal is to perform web scraping on online travel websites for example-Make My Trip the data of flight ticket prices from websites- Make my trip, Expedia.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200000"/>
              </a:lnSpc>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Apply statistical and graphical analysis on the data to determine the impact of departure time, arrival time, departure city, arrival city and airline on the price of the flight ticket fare.</a:t>
            </a:r>
          </a:p>
          <a:p>
            <a:pPr marL="285750" indent="-285750">
              <a:lnSpc>
                <a:spcPct val="200000"/>
              </a:lnSpc>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Develop a model to predict the flight ticket price using machine learning algorithms and hyper-tune the obtained model.</a:t>
            </a:r>
          </a:p>
          <a:p>
            <a:pPr marL="285750" indent="-285750">
              <a:lnSpc>
                <a:spcPct val="2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32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3C277D8D-56CB-1C21-2209-8B5987F4CB50}"/>
              </a:ext>
            </a:extLst>
          </p:cNvPr>
          <p:cNvSpPr txBox="1">
            <a:spLocks noGrp="1"/>
          </p:cNvSpPr>
          <p:nvPr>
            <p:ph type="title"/>
          </p:nvPr>
        </p:nvSpPr>
        <p:spPr>
          <a:xfrm>
            <a:off x="3398413" y="0"/>
            <a:ext cx="2347174" cy="579851"/>
          </a:xfrm>
          <a:prstGeom prst="rect">
            <a:avLst/>
          </a:prstGeom>
        </p:spPr>
        <p:txBody>
          <a:bodyPr spcFirstLastPara="1" vert="horz" wrap="square" lIns="91425" tIns="91425" rIns="91425" bIns="91425" rtlCol="0" anchor="ctr" anchorCtr="0">
            <a:noAutofit/>
          </a:bodyPr>
          <a:lstStyle/>
          <a:p>
            <a:r>
              <a:rPr lang="en" sz="3200" u="sng" dirty="0">
                <a:latin typeface="Times New Roman" panose="02020603050405020304" pitchFamily="18" charset="0"/>
                <a:cs typeface="Times New Roman" panose="02020603050405020304" pitchFamily="18" charset="0"/>
              </a:rPr>
              <a:t>In</a:t>
            </a:r>
            <a:r>
              <a:rPr lang="en-IN" sz="3200" u="sng" dirty="0">
                <a:latin typeface="Times New Roman" panose="02020603050405020304" pitchFamily="18" charset="0"/>
                <a:cs typeface="Times New Roman" panose="02020603050405020304" pitchFamily="18" charset="0"/>
              </a:rPr>
              <a:t>troduction</a:t>
            </a:r>
            <a:endParaRPr sz="32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D52263-06FB-689C-2B1C-BD2DDF4FD8F3}"/>
              </a:ext>
            </a:extLst>
          </p:cNvPr>
          <p:cNvPicPr>
            <a:picLocks noChangeAspect="1"/>
          </p:cNvPicPr>
          <p:nvPr/>
        </p:nvPicPr>
        <p:blipFill>
          <a:blip r:embed="rId2"/>
          <a:stretch>
            <a:fillRect/>
          </a:stretch>
        </p:blipFill>
        <p:spPr>
          <a:xfrm>
            <a:off x="0" y="-61042"/>
            <a:ext cx="254278" cy="6919042"/>
          </a:xfrm>
          <a:prstGeom prst="rect">
            <a:avLst/>
          </a:prstGeom>
        </p:spPr>
      </p:pic>
      <p:sp>
        <p:nvSpPr>
          <p:cNvPr id="2" name="TextBox 1">
            <a:extLst>
              <a:ext uri="{FF2B5EF4-FFF2-40B4-BE49-F238E27FC236}">
                <a16:creationId xmlns:a16="http://schemas.microsoft.com/office/drawing/2014/main" id="{C84DC14B-C9AE-47E6-CF3E-3744B2AB4931}"/>
              </a:ext>
            </a:extLst>
          </p:cNvPr>
          <p:cNvSpPr txBox="1"/>
          <p:nvPr/>
        </p:nvSpPr>
        <p:spPr>
          <a:xfrm>
            <a:off x="410817" y="579851"/>
            <a:ext cx="8322365" cy="4446730"/>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This project consists of two phases- Data Collection Phase and Model Building Phase. </a:t>
            </a:r>
          </a:p>
          <a:p>
            <a:pPr marL="285750" indent="-285750" algn="just">
              <a:lnSpc>
                <a:spcPct val="200000"/>
              </a:lnSpc>
              <a:buFont typeface="Arial" panose="020B0604020202020204" pitchFamily="34" charset="0"/>
              <a:buChar char="•"/>
            </a:pPr>
            <a:r>
              <a:rPr lang="en-US" dirty="0"/>
              <a:t>In Data Collection phase, the flight ticket far data is scraped from Expedia portal for the dates- 1st Feb 2023- 9th Feb 2023 from Hyderabad to the cities-Mumbai, Bangalore, Chennai, Kochi, Delhi and Ahmedabad using Web Driver and the data is exported in CSV format. </a:t>
            </a:r>
          </a:p>
          <a:p>
            <a:pPr marL="285750" indent="-285750" algn="just">
              <a:lnSpc>
                <a:spcPct val="200000"/>
              </a:lnSpc>
              <a:buFont typeface="Arial" panose="020B0604020202020204" pitchFamily="34" charset="0"/>
              <a:buChar char="•"/>
            </a:pPr>
            <a:r>
              <a:rPr lang="en-US" dirty="0"/>
              <a:t>The data is again imported for data analysis and model development and testing which gives an efficient model to predict the price of flight ticket fare.</a:t>
            </a:r>
            <a:endParaRPr lang="en-IN" dirty="0"/>
          </a:p>
        </p:txBody>
      </p:sp>
    </p:spTree>
    <p:extLst>
      <p:ext uri="{BB962C8B-B14F-4D97-AF65-F5344CB8AC3E}">
        <p14:creationId xmlns:p14="http://schemas.microsoft.com/office/powerpoint/2010/main" val="61604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3A2E4-D65F-7B79-C037-0301BEF5D26F}"/>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A2E378F6-DC95-4F1D-2A44-33F3F23298A8}"/>
              </a:ext>
            </a:extLst>
          </p:cNvPr>
          <p:cNvSpPr txBox="1">
            <a:spLocks noGrp="1"/>
          </p:cNvSpPr>
          <p:nvPr>
            <p:ph type="title"/>
          </p:nvPr>
        </p:nvSpPr>
        <p:spPr>
          <a:xfrm>
            <a:off x="2213113" y="164245"/>
            <a:ext cx="4717774" cy="579851"/>
          </a:xfrm>
          <a:prstGeom prst="rect">
            <a:avLst/>
          </a:prstGeom>
        </p:spPr>
        <p:txBody>
          <a:bodyPr spcFirstLastPara="1" vert="horz" wrap="square" lIns="91425" tIns="91425" rIns="91425" bIns="91425" rtlCol="0" anchor="ctr" anchorCtr="0">
            <a:noAutofit/>
          </a:bodyPr>
          <a:lstStyle/>
          <a:p>
            <a:r>
              <a:rPr lang="en-IN" sz="3200" u="sng" dirty="0">
                <a:latin typeface="Times New Roman" panose="02020603050405020304" pitchFamily="18" charset="0"/>
                <a:cs typeface="Times New Roman" panose="02020603050405020304" pitchFamily="18" charset="0"/>
              </a:rPr>
              <a:t>Exploratory Data Analysis</a:t>
            </a:r>
            <a:endParaRPr sz="3200" u="sng"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2C50E2F-5303-06D4-5BFA-01C19C0EAE67}"/>
              </a:ext>
            </a:extLst>
          </p:cNvPr>
          <p:cNvSpPr>
            <a:spLocks noChangeArrowheads="1"/>
          </p:cNvSpPr>
          <p:nvPr/>
        </p:nvSpPr>
        <p:spPr bwMode="auto">
          <a:xfrm>
            <a:off x="457200" y="579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a:extLst>
              <a:ext uri="{FF2B5EF4-FFF2-40B4-BE49-F238E27FC236}">
                <a16:creationId xmlns:a16="http://schemas.microsoft.com/office/drawing/2014/main" id="{AE6430CD-3711-0FFC-DD40-3AA9FA9CE209}"/>
              </a:ext>
            </a:extLst>
          </p:cNvPr>
          <p:cNvSpPr txBox="1"/>
          <p:nvPr/>
        </p:nvSpPr>
        <p:spPr>
          <a:xfrm>
            <a:off x="254278" y="755655"/>
            <a:ext cx="8256104" cy="5938100"/>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had 5346 rows and 8 columns.</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All the columns of the database are of object type, time, date and price column have to converted to integer type.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Majority of the tickets are having departure time of 6-10 PM followed by 7-10AM and 4-5 PM.</a:t>
            </a:r>
          </a:p>
          <a:p>
            <a:pPr marL="34290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Majority of the tickets are having arrival time of 6-9PM followed by 7-10AM.</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flights are departing from Hyderabad to the mentioned cities-Mumbai, Bangalore, Chennai, Kochi, Delhi and Ahmedabad.</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flights are arriving at Mumbai followed by Delhi and Chennai.       </a:t>
            </a:r>
          </a:p>
          <a:p>
            <a:pPr marL="34290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flights are of airline-Vistara followed by Indigo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Spicejet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least is Go First.</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number of flights on 9th Feb 2023 is the highest followed by 2nd Feb.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1300 flights are having one stop followed by 300 flights are direct.</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pricing of 430 tickets is between 9000-10000 followed by 320 tickets having a price range of 4000-5000.</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less tickets with price range of 15000-18000 and 2000-4000.</a:t>
            </a: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734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75050C-B467-BCAA-04BA-E927C75E2A21}"/>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1D998E19-504A-FDA6-4839-3BC4F9CBEBB9}"/>
              </a:ext>
            </a:extLst>
          </p:cNvPr>
          <p:cNvSpPr txBox="1">
            <a:spLocks noGrp="1"/>
          </p:cNvSpPr>
          <p:nvPr>
            <p:ph type="title"/>
          </p:nvPr>
        </p:nvSpPr>
        <p:spPr>
          <a:xfrm>
            <a:off x="254278" y="150993"/>
            <a:ext cx="1410523" cy="579851"/>
          </a:xfrm>
          <a:prstGeom prst="rect">
            <a:avLst/>
          </a:prstGeom>
        </p:spPr>
        <p:txBody>
          <a:bodyPr spcFirstLastPara="1" vert="horz" wrap="square" lIns="91425" tIns="91425" rIns="91425" bIns="91425" rtlCol="0" anchor="ctr" anchorCtr="0">
            <a:noAutofit/>
          </a:bodyPr>
          <a:lstStyle/>
          <a:p>
            <a:r>
              <a:rPr lang="en-IN" sz="2000" u="sng" dirty="0">
                <a:latin typeface="Times New Roman" panose="02020603050405020304" pitchFamily="18" charset="0"/>
                <a:cs typeface="Times New Roman" panose="02020603050405020304" pitchFamily="18" charset="0"/>
              </a:rPr>
              <a:t>Contd.</a:t>
            </a:r>
            <a:endParaRPr sz="2000"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18E283-B0BE-4F77-1E5F-E4D6C6BD1633}"/>
              </a:ext>
            </a:extLst>
          </p:cNvPr>
          <p:cNvSpPr txBox="1"/>
          <p:nvPr/>
        </p:nvSpPr>
        <p:spPr>
          <a:xfrm>
            <a:off x="254278" y="1041574"/>
            <a:ext cx="8743948" cy="5753498"/>
          </a:xfrm>
          <a:prstGeom prst="rect">
            <a:avLst/>
          </a:prstGeom>
          <a:noFill/>
        </p:spPr>
        <p:txBody>
          <a:bodyPr wrap="square" rtlCol="0">
            <a:spAutoFit/>
          </a:bodyPr>
          <a:lstStyle/>
          <a:p>
            <a:pPr marL="342900" lvl="0" indent="-342900">
              <a:lnSpc>
                <a:spcPct val="150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pricing is high for peak-time departure and price is comparatively less for early morning and late-night flights.</a:t>
            </a:r>
          </a:p>
          <a:p>
            <a:pPr marL="342900" indent="-342900">
              <a:lnSpc>
                <a:spcPct val="150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pricing is less for mid-night and early morning(till 7 AM) arrivals.</a:t>
            </a:r>
          </a:p>
          <a:p>
            <a:pPr marL="342900" lvl="0" indent="-342900">
              <a:lnSpc>
                <a:spcPct val="150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2nd and 9th Feb have the high-ticket fare.</a:t>
            </a:r>
          </a:p>
          <a:p>
            <a:pPr marL="342900" lvl="0" indent="-342900">
              <a:lnSpc>
                <a:spcPct val="150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1st,3rd,4th,5th,6th,7th and 8th have almost same pricing.</a:t>
            </a:r>
          </a:p>
          <a:p>
            <a:pPr marL="342900" indent="-342900">
              <a:lnSpc>
                <a:spcPct val="150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Hyderabad the flights to Mumbai and Kochi are higher price range followed by Ahmedabad, Delhi, Chennai and Bangalore.</a:t>
            </a:r>
          </a:p>
          <a:p>
            <a:pPr marL="342900" indent="-342900">
              <a:lnSpc>
                <a:spcPct val="150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Vistara airlines have higher price range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Spiceject</a:t>
            </a:r>
            <a:r>
              <a:rPr lang="en-IN" sz="1800" dirty="0">
                <a:effectLst/>
                <a:latin typeface="Calibri" panose="020F0502020204030204" pitchFamily="34" charset="0"/>
                <a:ea typeface="Calibri" panose="020F0502020204030204" pitchFamily="34" charset="0"/>
                <a:cs typeface="Times New Roman" panose="02020603050405020304" pitchFamily="18" charset="0"/>
              </a:rPr>
              <a:t>, Indigo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Gofirst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50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1-stop flights are higher in price followed by 2-stops and direct flights are in less price range.</a:t>
            </a:r>
          </a:p>
          <a:p>
            <a:pPr marL="342900" indent="-342900">
              <a:lnSpc>
                <a:spcPct val="150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Departure time and arrival time have the high positive correlation with price.</a:t>
            </a:r>
          </a:p>
          <a:p>
            <a:pPr marL="342900" lvl="0" indent="-342900">
              <a:lnSpc>
                <a:spcPct val="150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252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6495CD-47A3-DE3A-28BC-F272EBD52410}"/>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E4A1DF4C-BB48-61F1-9DFB-2D7F11BE750F}"/>
              </a:ext>
            </a:extLst>
          </p:cNvPr>
          <p:cNvSpPr txBox="1">
            <a:spLocks/>
          </p:cNvSpPr>
          <p:nvPr/>
        </p:nvSpPr>
        <p:spPr>
          <a:xfrm>
            <a:off x="2756452" y="376280"/>
            <a:ext cx="47177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3200" u="sng" dirty="0">
                <a:latin typeface="Times New Roman" panose="02020603050405020304" pitchFamily="18" charset="0"/>
                <a:cs typeface="Times New Roman" panose="02020603050405020304" pitchFamily="18" charset="0"/>
              </a:rPr>
              <a:t>Data Pre-Processing</a:t>
            </a:r>
          </a:p>
        </p:txBody>
      </p:sp>
      <p:sp>
        <p:nvSpPr>
          <p:cNvPr id="6" name="TextBox 5">
            <a:extLst>
              <a:ext uri="{FF2B5EF4-FFF2-40B4-BE49-F238E27FC236}">
                <a16:creationId xmlns:a16="http://schemas.microsoft.com/office/drawing/2014/main" id="{83914EC0-F78D-D048-8126-97FE06D41D2F}"/>
              </a:ext>
            </a:extLst>
          </p:cNvPr>
          <p:cNvSpPr txBox="1"/>
          <p:nvPr/>
        </p:nvSpPr>
        <p:spPr>
          <a:xfrm>
            <a:off x="463826" y="1232452"/>
            <a:ext cx="8415130" cy="389273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From the given data, the duplicate rows are removed and from the departure time and arrival time the hours are extracted and the columns are converted into integer type.</a:t>
            </a:r>
          </a:p>
          <a:p>
            <a:pPr marL="285750" indent="-285750">
              <a:lnSpc>
                <a:spcPct val="200000"/>
              </a:lnSpc>
              <a:buFont typeface="Arial" panose="020B0604020202020204" pitchFamily="34" charset="0"/>
              <a:buChar char="•"/>
            </a:pPr>
            <a:r>
              <a:rPr lang="en-US" dirty="0"/>
              <a:t>The rupee symbol is removed from the price column.</a:t>
            </a:r>
          </a:p>
          <a:p>
            <a:pPr marL="285750" indent="-285750">
              <a:lnSpc>
                <a:spcPct val="200000"/>
              </a:lnSpc>
              <a:buFont typeface="Arial" panose="020B0604020202020204" pitchFamily="34" charset="0"/>
              <a:buChar char="•"/>
            </a:pPr>
            <a:r>
              <a:rPr lang="en-US" dirty="0"/>
              <a:t>The categorical columns are encoded using Label Encoder.</a:t>
            </a:r>
          </a:p>
          <a:p>
            <a:pPr marL="285750" indent="-285750">
              <a:lnSpc>
                <a:spcPct val="200000"/>
              </a:lnSpc>
              <a:buFont typeface="Arial" panose="020B0604020202020204" pitchFamily="34" charset="0"/>
              <a:buChar char="•"/>
            </a:pPr>
            <a:r>
              <a:rPr lang="en-US" dirty="0"/>
              <a:t>After splitting the features from the target (Price) Power transform algorithm is applied and consequently features are scaled using the </a:t>
            </a:r>
            <a:r>
              <a:rPr lang="en-US" dirty="0" err="1"/>
              <a:t>MinMax</a:t>
            </a:r>
            <a:r>
              <a:rPr lang="en-US" dirty="0"/>
              <a:t> Scaler.</a:t>
            </a:r>
          </a:p>
        </p:txBody>
      </p:sp>
    </p:spTree>
    <p:extLst>
      <p:ext uri="{BB962C8B-B14F-4D97-AF65-F5344CB8AC3E}">
        <p14:creationId xmlns:p14="http://schemas.microsoft.com/office/powerpoint/2010/main" val="331884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CA296-BAA3-A02A-F998-16F132F96FC5}"/>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E4C4C453-DD69-4E61-F226-0713D8C7F59A}"/>
              </a:ext>
            </a:extLst>
          </p:cNvPr>
          <p:cNvSpPr txBox="1">
            <a:spLocks/>
          </p:cNvSpPr>
          <p:nvPr/>
        </p:nvSpPr>
        <p:spPr>
          <a:xfrm>
            <a:off x="2311736" y="0"/>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Model Training and Testing</a:t>
            </a:r>
          </a:p>
        </p:txBody>
      </p:sp>
      <p:sp>
        <p:nvSpPr>
          <p:cNvPr id="3" name="TextBox 2">
            <a:extLst>
              <a:ext uri="{FF2B5EF4-FFF2-40B4-BE49-F238E27FC236}">
                <a16:creationId xmlns:a16="http://schemas.microsoft.com/office/drawing/2014/main" id="{9C4B19FA-BBEE-F0F6-7A9B-5C96AF79AE6E}"/>
              </a:ext>
            </a:extLst>
          </p:cNvPr>
          <p:cNvSpPr txBox="1"/>
          <p:nvPr/>
        </p:nvSpPr>
        <p:spPr>
          <a:xfrm>
            <a:off x="65876" y="579851"/>
            <a:ext cx="9012247" cy="6765314"/>
          </a:xfrm>
          <a:prstGeom prst="rect">
            <a:avLst/>
          </a:prstGeom>
          <a:noFill/>
        </p:spPr>
        <p:txBody>
          <a:bodyPr wrap="square">
            <a:spAutoFit/>
          </a:bodyPr>
          <a:lstStyle/>
          <a:p>
            <a:pPr marL="457200" indent="443230" algn="just">
              <a:lnSpc>
                <a:spcPct val="200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features and target are split into train and test sections using the </a:t>
            </a:r>
            <a:r>
              <a:rPr lang="en-IN" dirty="0" err="1">
                <a:effectLst/>
                <a:latin typeface="Calibri" panose="020F0502020204030204" pitchFamily="34" charset="0"/>
                <a:ea typeface="Calibri" panose="020F0502020204030204" pitchFamily="34" charset="0"/>
                <a:cs typeface="Times New Roman" panose="02020603050405020304" pitchFamily="18" charset="0"/>
              </a:rPr>
              <a:t>train_test_split</a:t>
            </a:r>
            <a:r>
              <a:rPr lang="en-IN" dirty="0">
                <a:effectLst/>
                <a:latin typeface="Calibri" panose="020F0502020204030204" pitchFamily="34" charset="0"/>
                <a:ea typeface="Calibri" panose="020F0502020204030204" pitchFamily="34" charset="0"/>
                <a:cs typeface="Times New Roman" panose="02020603050405020304" pitchFamily="18" charset="0"/>
              </a:rPr>
              <a:t> function for random state-0 and test-size-0.25. The algorithms used for model training and testing are-</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Linear Regression</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a:t>
            </a:r>
            <a:r>
              <a:rPr lang="en-IN" dirty="0">
                <a:latin typeface="Calibri" panose="020F0502020204030204" pitchFamily="34" charset="0"/>
                <a:ea typeface="Calibri" panose="020F0502020204030204" pitchFamily="34" charset="0"/>
                <a:cs typeface="Times New Roman" panose="02020603050405020304" pitchFamily="18" charset="0"/>
              </a:rPr>
              <a:t>Regression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Regression</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K </a:t>
            </a:r>
            <a:r>
              <a:rPr lang="en-IN"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Regression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Support Vector Regression</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Gradient Boosting Regression</a:t>
            </a:r>
          </a:p>
          <a:p>
            <a:pPr marL="742950" lvl="1" indent="-285750">
              <a:lnSpc>
                <a:spcPct val="200000"/>
              </a:lnSpc>
              <a:buFont typeface="Arial" panose="020B0604020202020204" pitchFamily="34" charset="0"/>
              <a:buChar char="•"/>
              <a:tabLst>
                <a:tab pos="914400" algn="l"/>
              </a:tabLst>
            </a:pPr>
            <a:r>
              <a:rPr lang="en-IN" dirty="0">
                <a:latin typeface="Calibri" panose="020F0502020204030204" pitchFamily="34" charset="0"/>
                <a:ea typeface="Calibri" panose="020F0502020204030204" pitchFamily="34" charset="0"/>
                <a:cs typeface="Times New Roman" panose="02020603050405020304" pitchFamily="18" charset="0"/>
              </a:rPr>
              <a:t>XG Boost Regression</a:t>
            </a:r>
          </a:p>
          <a:p>
            <a:pPr marL="742950" lvl="1" indent="-285750">
              <a:lnSpc>
                <a:spcPct val="200000"/>
              </a:lnSpc>
              <a:buFont typeface="Arial" panose="020B0604020202020204" pitchFamily="34" charset="0"/>
              <a:buChar char="•"/>
              <a:tabLst>
                <a:tab pos="914400" algn="l"/>
              </a:tabLst>
            </a:pPr>
            <a:r>
              <a:rPr lang="en-IN" dirty="0" err="1">
                <a:effectLst/>
                <a:latin typeface="Calibri" panose="020F0502020204030204" pitchFamily="34" charset="0"/>
                <a:ea typeface="Calibri" panose="020F0502020204030204" pitchFamily="34" charset="0"/>
                <a:cs typeface="Times New Roman" panose="02020603050405020304" pitchFamily="18" charset="0"/>
              </a:rPr>
              <a:t>Adaboost</a:t>
            </a:r>
            <a:r>
              <a:rPr lang="en-IN" dirty="0">
                <a:effectLst/>
                <a:latin typeface="Calibri" panose="020F0502020204030204" pitchFamily="34" charset="0"/>
                <a:ea typeface="Calibri" panose="020F0502020204030204" pitchFamily="34" charset="0"/>
                <a:cs typeface="Times New Roman" panose="02020603050405020304" pitchFamily="18" charset="0"/>
              </a:rPr>
              <a:t> Regression</a:t>
            </a:r>
          </a:p>
          <a:p>
            <a:pPr marL="914400">
              <a:lnSpc>
                <a:spcPct val="200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1856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703</TotalTime>
  <Words>901</Words>
  <Application>Microsoft Office PowerPoint</Application>
  <PresentationFormat>On-screen Show (4:3)</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Introduction</vt:lpstr>
      <vt:lpstr>Exploratory Data Analysis</vt:lpstr>
      <vt:lpstr>Contd.</vt:lpstr>
      <vt:lpstr>PowerPoint Presentation</vt:lpstr>
      <vt:lpstr>PowerPoint Presentation</vt:lpstr>
      <vt:lpstr>Contd.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Balaji</dc:creator>
  <cp:lastModifiedBy>Vaishnavi Balaji</cp:lastModifiedBy>
  <cp:revision>30</cp:revision>
  <dcterms:created xsi:type="dcterms:W3CDTF">2023-01-18T09:48:34Z</dcterms:created>
  <dcterms:modified xsi:type="dcterms:W3CDTF">2023-01-19T16:07:30Z</dcterms:modified>
</cp:coreProperties>
</file>