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5" r:id="rId11"/>
    <p:sldId id="266" r:id="rId12"/>
    <p:sldId id="267" r:id="rId13"/>
    <p:sldId id="263" r:id="rId14"/>
    <p:sldId id="268" r:id="rId15"/>
    <p:sldId id="269" r:id="rId16"/>
    <p:sldId id="271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45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88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758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85731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090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94588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448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358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21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973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125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5431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1411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8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51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89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33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49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6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51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1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11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10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118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583814-11C0-DEFA-FB84-4F8147D24522}"/>
              </a:ext>
            </a:extLst>
          </p:cNvPr>
          <p:cNvSpPr/>
          <p:nvPr/>
        </p:nvSpPr>
        <p:spPr>
          <a:xfrm>
            <a:off x="-271670" y="1315587"/>
            <a:ext cx="8839200" cy="457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en-US" kern="0" dirty="0">
                <a:solidFill>
                  <a:srgbClr val="66666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 </a:t>
            </a:r>
          </a:p>
          <a:p>
            <a:pPr algn="ctr" defTabSz="685800">
              <a:lnSpc>
                <a:spcPct val="15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Customer Retention Project </a:t>
            </a:r>
            <a:endParaRPr lang="en-IN" sz="20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ctr" defTabSz="685800">
              <a:defRPr/>
            </a:pPr>
            <a:r>
              <a:rPr lang="en-US" i="1" kern="0" dirty="0">
                <a:solidFill>
                  <a:srgbClr val="666666">
                    <a:lumMod val="50000"/>
                  </a:srgbClr>
                </a:solidFill>
                <a:latin typeface="Times New Roman" panose="02020603050405020304" pitchFamily="18" charset="0"/>
                <a:cs typeface="Times New Roman" pitchFamily="18" charset="0"/>
                <a:sym typeface="Arial"/>
              </a:rPr>
              <a:t>by </a:t>
            </a:r>
            <a:br>
              <a:rPr lang="en-US" kern="0" dirty="0">
                <a:solidFill>
                  <a:srgbClr val="666666">
                    <a:lumMod val="50000"/>
                  </a:srgbClr>
                </a:solidFill>
                <a:latin typeface="Times New Roman" panose="02020603050405020304" pitchFamily="18" charset="0"/>
                <a:cs typeface="Times New Roman" pitchFamily="18" charset="0"/>
                <a:sym typeface="Arial"/>
              </a:rPr>
            </a:br>
            <a:r>
              <a:rPr lang="en-US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Vaishnavi Balaji</a:t>
            </a:r>
            <a:br>
              <a:rPr lang="en-US" kern="0" dirty="0">
                <a:solidFill>
                  <a:srgbClr val="666666">
                    <a:lumMod val="50000"/>
                  </a:srgbClr>
                </a:solidFill>
                <a:latin typeface="Times New Roman" panose="02020603050405020304" pitchFamily="18" charset="0"/>
                <a:cs typeface="Times New Roman" pitchFamily="18" charset="0"/>
                <a:sym typeface="Arial"/>
              </a:rPr>
            </a:br>
            <a:r>
              <a:rPr lang="en-US" kern="0" dirty="0">
                <a:latin typeface="Times New Roman" panose="02020603050405020304" pitchFamily="18" charset="0"/>
                <a:cs typeface="Times New Roman" pitchFamily="18" charset="0"/>
                <a:sym typeface="Arial"/>
              </a:rPr>
              <a:t>Roll No: 1601-16-744-</a:t>
            </a:r>
            <a:r>
              <a:rPr lang="en-US" b="1" kern="0" dirty="0">
                <a:latin typeface="Times New Roman" panose="02020603050405020304" pitchFamily="18" charset="0"/>
                <a:cs typeface="Times New Roman" pitchFamily="18" charset="0"/>
                <a:sym typeface="Arial"/>
              </a:rPr>
              <a:t>005</a:t>
            </a:r>
          </a:p>
          <a:p>
            <a:pPr algn="ctr" defTabSz="685800">
              <a:defRPr/>
            </a:pP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algn="ctr" defTabSz="685800">
              <a:lnSpc>
                <a:spcPct val="125000"/>
              </a:lnSpc>
              <a:defRPr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M. E Communication Engineering </a:t>
            </a:r>
          </a:p>
          <a:p>
            <a:pPr algn="ctr" defTabSz="685800">
              <a:lnSpc>
                <a:spcPct val="125000"/>
              </a:lnSpc>
              <a:defRPr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4</a:t>
            </a:r>
            <a:r>
              <a:rPr lang="en-US" kern="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</a:t>
            </a:r>
            <a:r>
              <a:rPr lang="en-US" kern="0" dirty="0">
                <a:latin typeface="Times New Roman" panose="02020603050405020304" pitchFamily="18" charset="0"/>
                <a:cs typeface="Times New Roman" pitchFamily="18" charset="0"/>
                <a:sym typeface="Arial"/>
              </a:rPr>
              <a:t> Semester</a:t>
            </a:r>
          </a:p>
          <a:p>
            <a:pPr algn="ctr" defTabSz="685800">
              <a:defRPr/>
            </a:pPr>
            <a:endParaRPr lang="en-US" kern="0" dirty="0">
              <a:solidFill>
                <a:srgbClr val="666666">
                  <a:lumMod val="50000"/>
                </a:srgbClr>
              </a:solidFill>
              <a:latin typeface="Times New Roman" panose="02020603050405020304" pitchFamily="18" charset="0"/>
              <a:cs typeface="Times New Roman" pitchFamily="18" charset="0"/>
              <a:sym typeface="Arial"/>
            </a:endParaRPr>
          </a:p>
          <a:p>
            <a:pPr algn="ctr" defTabSz="685800">
              <a:defRPr/>
            </a:pPr>
            <a:br>
              <a:rPr lang="en-US" kern="0" dirty="0">
                <a:solidFill>
                  <a:srgbClr val="666666">
                    <a:lumMod val="50000"/>
                  </a:srgbClr>
                </a:solidFill>
                <a:latin typeface="Times New Roman" panose="02020603050405020304" pitchFamily="18" charset="0"/>
                <a:cs typeface="Times New Roman" pitchFamily="18" charset="0"/>
                <a:sym typeface="Arial"/>
              </a:rPr>
            </a:br>
            <a:endParaRPr lang="en-US" kern="0" dirty="0">
              <a:solidFill>
                <a:srgbClr val="666666">
                  <a:lumMod val="50000"/>
                </a:srgbClr>
              </a:solidFill>
              <a:latin typeface="Times New Roman" panose="02020603050405020304" pitchFamily="18" charset="0"/>
              <a:cs typeface="Times New Roman" pitchFamily="18" charset="0"/>
              <a:sym typeface="Arial"/>
            </a:endParaRPr>
          </a:p>
          <a:p>
            <a:pPr algn="ctr" defTabSz="685800">
              <a:lnSpc>
                <a:spcPct val="125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  <a:sym typeface="Arial"/>
              </a:rPr>
              <a:t>Internship-31</a:t>
            </a:r>
          </a:p>
          <a:p>
            <a:pPr algn="ctr" defTabSz="685800">
              <a:lnSpc>
                <a:spcPct val="125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  <a:sym typeface="Arial"/>
              </a:rPr>
              <a:t>Flip Robo Technologies</a:t>
            </a:r>
          </a:p>
          <a:p>
            <a:pPr algn="ctr" defTabSz="685800">
              <a:lnSpc>
                <a:spcPct val="125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  <a:sym typeface="Arial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9110F9-9710-9EC5-58E6-EE21C8DD501D}"/>
              </a:ext>
            </a:extLst>
          </p:cNvPr>
          <p:cNvSpPr/>
          <p:nvPr/>
        </p:nvSpPr>
        <p:spPr>
          <a:xfrm>
            <a:off x="152400" y="133230"/>
            <a:ext cx="8839200" cy="6586331"/>
          </a:xfrm>
          <a:prstGeom prst="rect">
            <a:avLst/>
          </a:prstGeom>
          <a:ln w="6032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 on</a:t>
            </a:r>
          </a:p>
          <a:p>
            <a:pPr algn="ctr"/>
            <a:r>
              <a:rPr lang="en-US" sz="3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E-Retail Factors for Customer Activation </a:t>
            </a:r>
          </a:p>
          <a:p>
            <a:pPr algn="ctr"/>
            <a:r>
              <a:rPr lang="en-US" sz="3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Retention</a:t>
            </a:r>
          </a:p>
          <a:p>
            <a:pPr algn="ctr"/>
            <a:endParaRPr lang="en-IN" sz="3200" b="1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  <a:p>
            <a:pPr algn="ctr"/>
            <a:r>
              <a:rPr lang="en-IN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IN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Vaishnavi Balaji</a:t>
            </a:r>
          </a:p>
          <a:p>
            <a:pPr algn="ctr"/>
            <a:r>
              <a:rPr lang="en-IN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Internship-31</a:t>
            </a:r>
          </a:p>
          <a:p>
            <a:pPr algn="ctr"/>
            <a:endParaRPr lang="en-IN" sz="32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SME- </a:t>
            </a:r>
            <a:r>
              <a:rPr lang="en-IN" sz="240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Gulshana</a:t>
            </a:r>
            <a:r>
              <a:rPr lang="en-IN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Chaudhary</a:t>
            </a:r>
          </a:p>
          <a:p>
            <a:pPr algn="ctr"/>
            <a:endParaRPr lang="en-IN" sz="24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 Robo Technologies</a:t>
            </a:r>
          </a:p>
          <a:p>
            <a:pPr algn="ctr"/>
            <a:r>
              <a:rPr lang="en-IN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#39, NGEF Lane, 2nd Floor, Suite No.1759, Indiranagar, Bangalore, Karnataka, India 560 038</a:t>
            </a:r>
          </a:p>
          <a:p>
            <a:pPr algn="ctr"/>
            <a:endParaRPr lang="en-IN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AF0C1B-DCD4-4D4D-2803-86127A72D768}"/>
              </a:ext>
            </a:extLst>
          </p:cNvPr>
          <p:cNvSpPr txBox="1"/>
          <p:nvPr/>
        </p:nvSpPr>
        <p:spPr>
          <a:xfrm>
            <a:off x="251792" y="6346323"/>
            <a:ext cx="188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13</a:t>
            </a:r>
            <a:r>
              <a:rPr lang="en-IN" baseline="30000" dirty="0"/>
              <a:t>th</a:t>
            </a:r>
            <a:r>
              <a:rPr lang="en-IN" dirty="0"/>
              <a:t> October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2A1ED-9D41-D9EB-80EE-C1E289C0F663}"/>
              </a:ext>
            </a:extLst>
          </p:cNvPr>
          <p:cNvSpPr txBox="1"/>
          <p:nvPr/>
        </p:nvSpPr>
        <p:spPr>
          <a:xfrm>
            <a:off x="7684249" y="6350229"/>
            <a:ext cx="120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Hyderabad</a:t>
            </a:r>
          </a:p>
        </p:txBody>
      </p:sp>
    </p:spTree>
    <p:extLst>
      <p:ext uri="{BB962C8B-B14F-4D97-AF65-F5344CB8AC3E}">
        <p14:creationId xmlns:p14="http://schemas.microsoft.com/office/powerpoint/2010/main" val="176329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1739CE-05E1-09EA-DB00-0FB78EE4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CF8D4A70-78B4-8830-190C-30C8141841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4278" y="-86308"/>
            <a:ext cx="1362487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  <a:endParaRPr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47D270-1A98-1618-8270-6BA32768A3D6}"/>
              </a:ext>
            </a:extLst>
          </p:cNvPr>
          <p:cNvSpPr txBox="1"/>
          <p:nvPr/>
        </p:nvSpPr>
        <p:spPr>
          <a:xfrm>
            <a:off x="254278" y="556988"/>
            <a:ext cx="8730696" cy="143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	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35782-5433-60DC-B282-8DD75A5989A9}"/>
              </a:ext>
            </a:extLst>
          </p:cNvPr>
          <p:cNvSpPr txBox="1"/>
          <p:nvPr/>
        </p:nvSpPr>
        <p:spPr>
          <a:xfrm>
            <a:off x="-172279" y="305197"/>
            <a:ext cx="8375374" cy="2186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density of women customers are higher than men.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Customers who are men from Bangalore and Ghaziabad have shopped for less than a year.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Highest number of men shopping online belong from Delhi and Noida.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Men from Moradabad have been shopping for the longest time.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Women from Meerut and Noida have shopped the longest time.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364C76-86D9-4E4B-5C57-57F1AEA128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81" t="22801" r="17772" b="17316"/>
          <a:stretch/>
        </p:blipFill>
        <p:spPr>
          <a:xfrm>
            <a:off x="541269" y="2555074"/>
            <a:ext cx="8061462" cy="422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8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770F8C-EE7B-031B-F2EF-E90C2E7AF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2" name="Shape 111">
            <a:extLst>
              <a:ext uri="{FF2B5EF4-FFF2-40B4-BE49-F238E27FC236}">
                <a16:creationId xmlns:a16="http://schemas.microsoft.com/office/drawing/2014/main" id="{9EB22379-2629-B981-5854-6F0B88D5C996}"/>
              </a:ext>
            </a:extLst>
          </p:cNvPr>
          <p:cNvSpPr txBox="1">
            <a:spLocks/>
          </p:cNvSpPr>
          <p:nvPr/>
        </p:nvSpPr>
        <p:spPr>
          <a:xfrm>
            <a:off x="254278" y="0"/>
            <a:ext cx="1362487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EA6F7-09FF-CFE0-CDCC-145083F61165}"/>
              </a:ext>
            </a:extLst>
          </p:cNvPr>
          <p:cNvSpPr txBox="1"/>
          <p:nvPr/>
        </p:nvSpPr>
        <p:spPr>
          <a:xfrm>
            <a:off x="-185531" y="439277"/>
            <a:ext cx="8375374" cy="1008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Many customers who have been shopping online for more than 4 years still use the website, which indicates online brands need to focus on regularly updating their website.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62C24F-6A90-93C7-02BC-BBD9344256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16" t="21316" r="27536" b="17342"/>
          <a:stretch/>
        </p:blipFill>
        <p:spPr>
          <a:xfrm>
            <a:off x="1099931" y="1702656"/>
            <a:ext cx="6600048" cy="51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00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0C280B-AA81-DAD6-CBD3-450894EC9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2" name="Shape 111">
            <a:extLst>
              <a:ext uri="{FF2B5EF4-FFF2-40B4-BE49-F238E27FC236}">
                <a16:creationId xmlns:a16="http://schemas.microsoft.com/office/drawing/2014/main" id="{ACB5BE6F-A745-056C-66F2-EF497486E895}"/>
              </a:ext>
            </a:extLst>
          </p:cNvPr>
          <p:cNvSpPr txBox="1">
            <a:spLocks/>
          </p:cNvSpPr>
          <p:nvPr/>
        </p:nvSpPr>
        <p:spPr>
          <a:xfrm>
            <a:off x="254278" y="120815"/>
            <a:ext cx="1362487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3C6795-1C0B-09F8-5C2C-6EDDE9F54071}"/>
              </a:ext>
            </a:extLst>
          </p:cNvPr>
          <p:cNvSpPr txBox="1"/>
          <p:nvPr/>
        </p:nvSpPr>
        <p:spPr>
          <a:xfrm>
            <a:off x="206652" y="914719"/>
            <a:ext cx="8730696" cy="6517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3.	Brand Image: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With respect to the below mentioned features-</a:t>
            </a:r>
          </a:p>
          <a:p>
            <a:pPr marL="434250">
              <a:lnSpc>
                <a:spcPct val="200000"/>
              </a:lnSpc>
            </a:pPr>
            <a:r>
              <a:rPr lang="en-US" sz="1400" dirty="0"/>
              <a:t>Easy to use website/application					Visual appeal</a:t>
            </a:r>
          </a:p>
          <a:p>
            <a:pPr marL="434250">
              <a:lnSpc>
                <a:spcPct val="200000"/>
              </a:lnSpc>
            </a:pPr>
            <a:r>
              <a:rPr lang="en-US" sz="1400" dirty="0"/>
              <a:t>Wide variety of products on offer				Complete, relevant description of product information</a:t>
            </a:r>
          </a:p>
          <a:p>
            <a:pPr marL="434250">
              <a:lnSpc>
                <a:spcPct val="200000"/>
              </a:lnSpc>
            </a:pPr>
            <a:r>
              <a:rPr lang="en-US" sz="1400" dirty="0"/>
              <a:t>Fast loading speed of website and application		Reliability of the website or application</a:t>
            </a:r>
          </a:p>
          <a:p>
            <a:pPr marL="434250">
              <a:lnSpc>
                <a:spcPct val="200000"/>
              </a:lnSpc>
            </a:pPr>
            <a:r>
              <a:rPr lang="en-US" sz="1400" dirty="0"/>
              <a:t>Quickness to complete purchase				Availability to several payment options</a:t>
            </a:r>
          </a:p>
          <a:p>
            <a:pPr marL="434250">
              <a:lnSpc>
                <a:spcPct val="200000"/>
              </a:lnSpc>
            </a:pPr>
            <a:r>
              <a:rPr lang="en-US" sz="1400" dirty="0"/>
              <a:t>Speedy order delivery						Privacy of customer’s information</a:t>
            </a:r>
          </a:p>
          <a:p>
            <a:pPr marL="434250">
              <a:lnSpc>
                <a:spcPct val="200000"/>
              </a:lnSpc>
            </a:pPr>
            <a:r>
              <a:rPr lang="en-US" sz="1400" dirty="0"/>
              <a:t>Security of customer’s Financial Information			Perceived trustworthiness</a:t>
            </a:r>
          </a:p>
          <a:p>
            <a:pPr marL="434250">
              <a:lnSpc>
                <a:spcPct val="200000"/>
              </a:lnSpc>
            </a:pPr>
            <a:r>
              <a:rPr lang="en-US" sz="1400" dirty="0"/>
              <a:t>Presence of online assistance through multi-channel</a:t>
            </a:r>
          </a:p>
          <a:p>
            <a:pPr marL="434250">
              <a:lnSpc>
                <a:spcPct val="200000"/>
              </a:lnSpc>
            </a:pPr>
            <a:endParaRPr lang="en-US" sz="1400" dirty="0"/>
          </a:p>
          <a:p>
            <a:pPr marL="434250">
              <a:lnSpc>
                <a:spcPct val="200000"/>
              </a:lnSpc>
            </a:pPr>
            <a:r>
              <a:rPr lang="en-US" sz="1600" b="1" dirty="0"/>
              <a:t>Amazon and Flipkart have the highest percentage for brand image followed by Paytm and Myntra.</a:t>
            </a:r>
          </a:p>
          <a:p>
            <a:pPr>
              <a:lnSpc>
                <a:spcPct val="200000"/>
              </a:lnSpc>
            </a:pP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dirty="0"/>
              <a:t>	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351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26C68B-CE9F-7D30-7944-F3BE07807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E8FB2872-B5A0-B5FC-9212-C621CC6CE7A8}"/>
              </a:ext>
            </a:extLst>
          </p:cNvPr>
          <p:cNvSpPr txBox="1">
            <a:spLocks/>
          </p:cNvSpPr>
          <p:nvPr/>
        </p:nvSpPr>
        <p:spPr>
          <a:xfrm>
            <a:off x="254278" y="120815"/>
            <a:ext cx="1362487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5D425-C3ED-8D5F-1883-750A012037EA}"/>
              </a:ext>
            </a:extLst>
          </p:cNvPr>
          <p:cNvSpPr txBox="1"/>
          <p:nvPr/>
        </p:nvSpPr>
        <p:spPr>
          <a:xfrm>
            <a:off x="254278" y="708546"/>
            <a:ext cx="8005205" cy="1008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dirty="0"/>
              <a:t>There are many people who leave their cart because they find better alternative offers, which </a:t>
            </a:r>
          </a:p>
          <a:p>
            <a:pPr>
              <a:lnSpc>
                <a:spcPct val="200000"/>
              </a:lnSpc>
            </a:pPr>
            <a:r>
              <a:rPr lang="en-IN" sz="1600" dirty="0"/>
              <a:t>is occurring often in Amazon, Flipkart and Paytm.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B04EAF-AEC0-0A68-C422-FC5F031C2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97" t="14134" r="16522" b="10156"/>
          <a:stretch/>
        </p:blipFill>
        <p:spPr>
          <a:xfrm>
            <a:off x="682487" y="1713458"/>
            <a:ext cx="7779026" cy="491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51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DD32FA-CCBE-A4D5-5A45-8E1CA8800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F4B6A2A5-CAA1-7BA5-0CCE-870385EB7387}"/>
              </a:ext>
            </a:extLst>
          </p:cNvPr>
          <p:cNvSpPr txBox="1">
            <a:spLocks/>
          </p:cNvSpPr>
          <p:nvPr/>
        </p:nvSpPr>
        <p:spPr>
          <a:xfrm>
            <a:off x="254278" y="120815"/>
            <a:ext cx="1362487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4AAD48-A21D-BBE5-7A59-B613AE8FE42F}"/>
              </a:ext>
            </a:extLst>
          </p:cNvPr>
          <p:cNvSpPr txBox="1"/>
          <p:nvPr/>
        </p:nvSpPr>
        <p:spPr>
          <a:xfrm>
            <a:off x="206652" y="914719"/>
            <a:ext cx="8730696" cy="4978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en-IN" sz="1600" dirty="0"/>
              <a:t>Loyalty: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	In the given dataset the negative features about the brand are given as follows: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	Longer Time to get logged in				Longer time to display graphics and photos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	Late declaration of price					Longer Page loading time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	Limited mode of payment in most products		Longer delivery period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	Change in website design					Frequent disruption when moving from one 											page to another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	</a:t>
            </a:r>
          </a:p>
          <a:p>
            <a:pPr>
              <a:lnSpc>
                <a:spcPct val="150000"/>
              </a:lnSpc>
            </a:pPr>
            <a:endParaRPr lang="en-IN" sz="1600" dirty="0"/>
          </a:p>
          <a:p>
            <a:pPr marL="434250">
              <a:lnSpc>
                <a:spcPct val="200000"/>
              </a:lnSpc>
            </a:pPr>
            <a:r>
              <a:rPr lang="en-IN" sz="1600" dirty="0"/>
              <a:t>	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IN" sz="1600" dirty="0"/>
              <a:t>	</a:t>
            </a:r>
            <a:r>
              <a:rPr lang="en-IN" sz="1600" b="1" dirty="0"/>
              <a:t>Customers are loyal to Amazon, Flipkart and Paytm even though they have negative remarks 	about them, they would still recommend these brands to their family and friends.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6738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E4DD09-C93B-1FB8-306C-AE9D1CFB6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1E17E041-DA8D-F945-405C-8287683B9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38330" y="0"/>
            <a:ext cx="2067339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B015B-4449-C3AB-EE61-CE2FB8D6DB9F}"/>
              </a:ext>
            </a:extLst>
          </p:cNvPr>
          <p:cNvSpPr txBox="1"/>
          <p:nvPr/>
        </p:nvSpPr>
        <p:spPr>
          <a:xfrm>
            <a:off x="254278" y="820057"/>
            <a:ext cx="8889722" cy="3941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the given dataset, models are developed using many algorithms- Logistic Regression, Decision Tree Classifier, Random Forest Classifier, K-Neighbors Classifier, Support Vector Classifier, Gaussian NB. After comparing the results, the models which are efficient are-Logistic Regression model, Random Forest Classifier model, K-Neighbors Classifier model, Support Vector Classifier model.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above models the parameter which is the target is “Which of the Indian online retailer would you recommend to a friend?”, which is considered as a major factor in analyzing Customer Satisfaction.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cross-validation score of 0.99 is achieved.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613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6D7FFD-1B68-AC99-FE4F-DCDCF18F25C0}"/>
              </a:ext>
            </a:extLst>
          </p:cNvPr>
          <p:cNvSpPr txBox="1"/>
          <p:nvPr/>
        </p:nvSpPr>
        <p:spPr>
          <a:xfrm>
            <a:off x="2822418" y="2756453"/>
            <a:ext cx="34991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555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16">
            <a:extLst>
              <a:ext uri="{FF2B5EF4-FFF2-40B4-BE49-F238E27FC236}">
                <a16:creationId xmlns:a16="http://schemas.microsoft.com/office/drawing/2014/main" id="{87A22CC6-1DC5-7EC4-39B4-05B38476E6E1}"/>
              </a:ext>
            </a:extLst>
          </p:cNvPr>
          <p:cNvSpPr txBox="1">
            <a:spLocks/>
          </p:cNvSpPr>
          <p:nvPr/>
        </p:nvSpPr>
        <p:spPr>
          <a:xfrm>
            <a:off x="197047" y="465167"/>
            <a:ext cx="5478412" cy="459434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spcBef>
                <a:spcPts val="0"/>
              </a:spcBef>
              <a:defRPr/>
            </a:pPr>
            <a:r>
              <a:rPr lang="en-US" sz="28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of Seminar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7CD42-19DF-52B2-0F9A-E0912477B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84" t="33222" r="65500" b="61236"/>
          <a:stretch/>
        </p:blipFill>
        <p:spPr>
          <a:xfrm>
            <a:off x="232117" y="1758448"/>
            <a:ext cx="284871" cy="284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0AD13D-11A6-9D83-4170-FE16F942A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84" t="33222" r="65500" b="61236"/>
          <a:stretch/>
        </p:blipFill>
        <p:spPr>
          <a:xfrm>
            <a:off x="232117" y="2374609"/>
            <a:ext cx="284871" cy="284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4C8AE3-00EA-9E01-91B9-9142FE502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84" t="33222" r="65500" b="61236"/>
          <a:stretch/>
        </p:blipFill>
        <p:spPr>
          <a:xfrm>
            <a:off x="232117" y="2961455"/>
            <a:ext cx="284871" cy="2848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CEB2E7-CD55-62DD-49F3-AD36E79F20C1}"/>
              </a:ext>
            </a:extLst>
          </p:cNvPr>
          <p:cNvSpPr txBox="1"/>
          <p:nvPr/>
        </p:nvSpPr>
        <p:spPr>
          <a:xfrm>
            <a:off x="663682" y="2284452"/>
            <a:ext cx="153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3132E2-CC54-6DF3-EDCC-2CDCF1D004F8}"/>
              </a:ext>
            </a:extLst>
          </p:cNvPr>
          <p:cNvSpPr txBox="1"/>
          <p:nvPr/>
        </p:nvSpPr>
        <p:spPr>
          <a:xfrm>
            <a:off x="649878" y="1673706"/>
            <a:ext cx="227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and Objectives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03D6F8-6334-F379-7924-F3CD4D65A360}"/>
              </a:ext>
            </a:extLst>
          </p:cNvPr>
          <p:cNvSpPr txBox="1"/>
          <p:nvPr/>
        </p:nvSpPr>
        <p:spPr>
          <a:xfrm>
            <a:off x="649878" y="1128648"/>
            <a:ext cx="228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713D2A-24FD-A3C3-4102-DED8867F2EA2}"/>
              </a:ext>
            </a:extLst>
          </p:cNvPr>
          <p:cNvSpPr txBox="1"/>
          <p:nvPr/>
        </p:nvSpPr>
        <p:spPr>
          <a:xfrm flipH="1">
            <a:off x="660709" y="2898444"/>
            <a:ext cx="564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D77AB5-ECD1-F3DC-AE1E-FF89DD0CE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84" t="33222" r="65500" b="61236"/>
          <a:stretch/>
        </p:blipFill>
        <p:spPr>
          <a:xfrm>
            <a:off x="232117" y="3606297"/>
            <a:ext cx="284871" cy="2848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818DF5-85E7-C1C6-FC1B-5E2770F29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84" t="33222" r="65500" b="61236"/>
          <a:stretch/>
        </p:blipFill>
        <p:spPr>
          <a:xfrm>
            <a:off x="232117" y="1200932"/>
            <a:ext cx="284871" cy="2848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26F95D-1F63-8581-8C80-E38140878CC3}"/>
              </a:ext>
            </a:extLst>
          </p:cNvPr>
          <p:cNvSpPr txBox="1"/>
          <p:nvPr/>
        </p:nvSpPr>
        <p:spPr>
          <a:xfrm flipH="1">
            <a:off x="663682" y="3542376"/>
            <a:ext cx="732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B9975D-80FA-7434-3C20-66B6CCBAC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471" y="1485803"/>
            <a:ext cx="5411377" cy="319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5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3341F0-76E5-D01A-8B1B-E40950161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5" name="Shape 158">
            <a:extLst>
              <a:ext uri="{FF2B5EF4-FFF2-40B4-BE49-F238E27FC236}">
                <a16:creationId xmlns:a16="http://schemas.microsoft.com/office/drawing/2014/main" id="{2FBDF06A-241E-1FD4-66E9-0266FF59227F}"/>
              </a:ext>
            </a:extLst>
          </p:cNvPr>
          <p:cNvSpPr txBox="1">
            <a:spLocks/>
          </p:cNvSpPr>
          <p:nvPr/>
        </p:nvSpPr>
        <p:spPr>
          <a:xfrm>
            <a:off x="640556" y="160406"/>
            <a:ext cx="7862888" cy="6540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700" u="sng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7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C14FB-FA4C-7ED6-6128-F0C6632DA30D}"/>
              </a:ext>
            </a:extLst>
          </p:cNvPr>
          <p:cNvSpPr txBox="1"/>
          <p:nvPr/>
        </p:nvSpPr>
        <p:spPr>
          <a:xfrm>
            <a:off x="254278" y="940904"/>
            <a:ext cx="8458021" cy="337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In the age of E-commerce, Customer Satisfaction is the most critical yardstick which</a:t>
            </a:r>
          </a:p>
          <a:p>
            <a:pPr>
              <a:lnSpc>
                <a:spcPct val="150000"/>
              </a:lnSpc>
            </a:pPr>
            <a:r>
              <a:rPr lang="en-IN" dirty="0"/>
              <a:t>      is monitored to measure the profits of the organisation.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Customer Satisfaction stands as a key factor in determining the tendency of the </a:t>
            </a:r>
          </a:p>
          <a:p>
            <a:pPr>
              <a:lnSpc>
                <a:spcPct val="150000"/>
              </a:lnSpc>
            </a:pPr>
            <a:r>
              <a:rPr lang="en-IN" dirty="0"/>
              <a:t>      customer to repurchase and refer the portal to their friends and family.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Hence because of positive experience of the customer leads to cyclical profits and </a:t>
            </a:r>
          </a:p>
          <a:p>
            <a:pPr>
              <a:lnSpc>
                <a:spcPct val="150000"/>
              </a:lnSpc>
            </a:pPr>
            <a:r>
              <a:rPr lang="en-IN" dirty="0"/>
              <a:t>     conversely negative experience may be hazardous to the profit and reputation of the</a:t>
            </a:r>
          </a:p>
          <a:p>
            <a:pPr>
              <a:lnSpc>
                <a:spcPct val="150000"/>
              </a:lnSpc>
            </a:pPr>
            <a:r>
              <a:rPr lang="en-IN" dirty="0"/>
              <a:t>     organisation.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0FCAA-94CE-8941-A68D-09019BBBA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029" y="3837610"/>
            <a:ext cx="5084415" cy="285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0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6">
            <a:extLst>
              <a:ext uri="{FF2B5EF4-FFF2-40B4-BE49-F238E27FC236}">
                <a16:creationId xmlns:a16="http://schemas.microsoft.com/office/drawing/2014/main" id="{5C9B58F1-4853-1B0D-DD4A-ED786E0A4221}"/>
              </a:ext>
            </a:extLst>
          </p:cNvPr>
          <p:cNvSpPr txBox="1">
            <a:spLocks/>
          </p:cNvSpPr>
          <p:nvPr/>
        </p:nvSpPr>
        <p:spPr>
          <a:xfrm>
            <a:off x="-36563" y="748043"/>
            <a:ext cx="8819212" cy="7604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:</a:t>
            </a:r>
          </a:p>
          <a:p>
            <a:endParaRPr lang="en-IN" sz="21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the e-retail success factors which play a major role in customer satisfaction.</a:t>
            </a:r>
          </a:p>
          <a:p>
            <a:endParaRPr lang="en-IN" sz="21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43">
            <a:extLst>
              <a:ext uri="{FF2B5EF4-FFF2-40B4-BE49-F238E27FC236}">
                <a16:creationId xmlns:a16="http://schemas.microsoft.com/office/drawing/2014/main" id="{90E5A27A-D74A-2821-5737-0D8E77FD57D5}"/>
              </a:ext>
            </a:extLst>
          </p:cNvPr>
          <p:cNvSpPr txBox="1">
            <a:spLocks/>
          </p:cNvSpPr>
          <p:nvPr/>
        </p:nvSpPr>
        <p:spPr>
          <a:xfrm>
            <a:off x="0" y="2091551"/>
            <a:ext cx="7205989" cy="42671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:</a:t>
            </a:r>
          </a:p>
          <a:p>
            <a:r>
              <a:rPr lang="en-IN" sz="2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1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Exploratory Analysis on the data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Segregate the dataset based on customer’s personal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the relationship between the features based on the factors of Intention of Repeat Purchase, Online Retailing, Brand Image and Loyalty.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the categorical features and training a model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model and evaluating using the metrics.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Shape 128" descr="photo-1434030216411-0b793f4b4173.jpg">
            <a:extLst>
              <a:ext uri="{FF2B5EF4-FFF2-40B4-BE49-F238E27FC236}">
                <a16:creationId xmlns:a16="http://schemas.microsoft.com/office/drawing/2014/main" id="{6D38E8F0-05A8-627D-A74C-643A253B1FF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21763" y="2091551"/>
            <a:ext cx="2728325" cy="2728325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283923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1">
            <a:extLst>
              <a:ext uri="{FF2B5EF4-FFF2-40B4-BE49-F238E27FC236}">
                <a16:creationId xmlns:a16="http://schemas.microsoft.com/office/drawing/2014/main" id="{2E115FC4-1B20-F57D-939D-4D45DC158A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98413" y="316168"/>
            <a:ext cx="2347174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troduction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111F5-1139-A5FF-01EC-9ED625656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B87FAA-93BE-4508-82C5-AC1083DF107D}"/>
              </a:ext>
            </a:extLst>
          </p:cNvPr>
          <p:cNvSpPr txBox="1"/>
          <p:nvPr/>
        </p:nvSpPr>
        <p:spPr>
          <a:xfrm>
            <a:off x="254278" y="1126434"/>
            <a:ext cx="888972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concept of electronic commerce has evolved in India with the evolution of Internet. As </a:t>
            </a:r>
          </a:p>
          <a:p>
            <a:r>
              <a:rPr lang="en-IN" dirty="0"/>
              <a:t>      and when people got access to seamless network connectivity, the exposure to purchase    </a:t>
            </a:r>
          </a:p>
          <a:p>
            <a:r>
              <a:rPr lang="en-IN" dirty="0"/>
              <a:t>      commodities online increased.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spectrum of e-retailing is huge, right from planning travel tickets to purchasing big appliances as well as getting groceries delivered at the doorstep.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With the rise in access to internet gave rise to an exponential increase in Indian E-commerce portals wherein customer can browse a variety of items related to a particular product.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interval from customer browsing the application/portal to getting the product delivered is a game changer for the Organisation, due to which majority of the e-retailers focus of customer satisfaction to enhance their turnovers and understand which field has to be improved in their organisation.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23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1739CE-05E1-09EA-DB00-0FB78EE4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CF8D4A70-78B4-8830-190C-30C8141841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3113" y="187198"/>
            <a:ext cx="4717774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47D270-1A98-1618-8270-6BA32768A3D6}"/>
              </a:ext>
            </a:extLst>
          </p:cNvPr>
          <p:cNvSpPr txBox="1"/>
          <p:nvPr/>
        </p:nvSpPr>
        <p:spPr>
          <a:xfrm>
            <a:off x="254278" y="767049"/>
            <a:ext cx="8583440" cy="6281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data is collected from Indian Online shoppers.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Dataset consists of 269 rows and 71 columns.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Except the column “What is the Pin Code of where you shop online from?” , all the </a:t>
            </a:r>
          </a:p>
          <a:p>
            <a:pPr>
              <a:lnSpc>
                <a:spcPct val="150000"/>
              </a:lnSpc>
            </a:pPr>
            <a:r>
              <a:rPr lang="en-IN" dirty="0"/>
              <a:t>      other columns are of object data type.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There are no null values in the data 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After analysing the personal information, we can conclude that there were double the </a:t>
            </a:r>
          </a:p>
          <a:p>
            <a:pPr>
              <a:lnSpc>
                <a:spcPct val="150000"/>
              </a:lnSpc>
            </a:pPr>
            <a:r>
              <a:rPr lang="en-IN" dirty="0"/>
              <a:t>     number of women than men who have taken this survey.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Most of the people are in the age group- 20-50 years followed by </a:t>
            </a:r>
          </a:p>
          <a:p>
            <a:pPr>
              <a:lnSpc>
                <a:spcPct val="150000"/>
              </a:lnSpc>
            </a:pPr>
            <a:r>
              <a:rPr lang="en-IN" dirty="0"/>
              <a:t>     teenagers and senior citizens being minority.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Most of the people belong from Delhi, Noida and Bangalore.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There are two categories in cities section- Noida and Greater Noida </a:t>
            </a:r>
          </a:p>
          <a:p>
            <a:pPr>
              <a:lnSpc>
                <a:spcPct val="150000"/>
              </a:lnSpc>
            </a:pPr>
            <a:r>
              <a:rPr lang="en-IN" dirty="0"/>
              <a:t>      which has to be processed.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Most of the people have been shopping for a long time.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Majority of the people purchase online for around 10 times a year.</a:t>
            </a:r>
          </a:p>
          <a:p>
            <a:pPr>
              <a:lnSpc>
                <a:spcPct val="150000"/>
              </a:lnSpc>
            </a:pPr>
            <a:r>
              <a:rPr lang="en-IN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7591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1739CE-05E1-09EA-DB00-0FB78EE4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CF8D4A70-78B4-8830-190C-30C8141841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4278" y="63078"/>
            <a:ext cx="1362487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  <a:endParaRPr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47D270-1A98-1618-8270-6BA32768A3D6}"/>
              </a:ext>
            </a:extLst>
          </p:cNvPr>
          <p:cNvSpPr txBox="1"/>
          <p:nvPr/>
        </p:nvSpPr>
        <p:spPr>
          <a:xfrm>
            <a:off x="254278" y="462249"/>
            <a:ext cx="8730696" cy="399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Analysis based on following factors: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600" dirty="0"/>
              <a:t>Intention of Repeat Purchase: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Shopaholics who shop more than 41 times a year shop from multiple brands, people who shop for 32-40 and less than 10 times a year do not shop from Myntra. No matter what the scenario is , people often shop from Amazon and Flipkart.</a:t>
            </a:r>
          </a:p>
          <a:p>
            <a:pPr marL="434250">
              <a:lnSpc>
                <a:spcPct val="200000"/>
              </a:lnSpc>
            </a:pPr>
            <a:endParaRPr lang="en-US" sz="1600" dirty="0"/>
          </a:p>
          <a:p>
            <a:pPr>
              <a:lnSpc>
                <a:spcPct val="200000"/>
              </a:lnSpc>
            </a:pP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dirty="0"/>
              <a:t>	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016C3F-D3F2-3C8A-AB1F-80CBB53A8B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68" b="7333"/>
          <a:stretch/>
        </p:blipFill>
        <p:spPr>
          <a:xfrm>
            <a:off x="0" y="2670313"/>
            <a:ext cx="9144000" cy="418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5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770F8C-EE7B-031B-F2EF-E90C2E7AF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6" name="Shape 111">
            <a:extLst>
              <a:ext uri="{FF2B5EF4-FFF2-40B4-BE49-F238E27FC236}">
                <a16:creationId xmlns:a16="http://schemas.microsoft.com/office/drawing/2014/main" id="{3ABDA778-B8B6-05E6-D86B-FC041790E213}"/>
              </a:ext>
            </a:extLst>
          </p:cNvPr>
          <p:cNvSpPr txBox="1">
            <a:spLocks/>
          </p:cNvSpPr>
          <p:nvPr/>
        </p:nvSpPr>
        <p:spPr>
          <a:xfrm>
            <a:off x="254278" y="58228"/>
            <a:ext cx="1362487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C6C28-24FA-2E6C-6DB5-9D19C206A413}"/>
              </a:ext>
            </a:extLst>
          </p:cNvPr>
          <p:cNvSpPr txBox="1"/>
          <p:nvPr/>
        </p:nvSpPr>
        <p:spPr>
          <a:xfrm>
            <a:off x="-178904" y="638079"/>
            <a:ext cx="9322904" cy="1755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Customers who shop from  brands like Amazon and Flipkart are satisfied.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Customers who shop from multiple brand don’t seem to be satisfied.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Customer who shop from Amazon and Flipkart gain access to a lot of loyalty programs, whereas people who shop from multiple brands do not receive the same.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5605D4-7D9C-7BE7-4EA7-593E0757BD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43" t="9490" r="12609" b="5793"/>
          <a:stretch/>
        </p:blipFill>
        <p:spPr>
          <a:xfrm>
            <a:off x="433182" y="2393624"/>
            <a:ext cx="8478905" cy="449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3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1739CE-05E1-09EA-DB00-0FB78EE4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CF8D4A70-78B4-8830-190C-30C8141841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4278" y="-75872"/>
            <a:ext cx="1362487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  <a:endParaRPr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47D270-1A98-1618-8270-6BA32768A3D6}"/>
              </a:ext>
            </a:extLst>
          </p:cNvPr>
          <p:cNvSpPr txBox="1"/>
          <p:nvPr/>
        </p:nvSpPr>
        <p:spPr>
          <a:xfrm>
            <a:off x="206652" y="353796"/>
            <a:ext cx="8730696" cy="332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2.	Online Retailing: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Large number of people have been shopping beyond 4 years except the age group below 20 years and above 51 years.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Customers who have been shopping from 1-2 years do not include teenagers and old people.</a:t>
            </a:r>
          </a:p>
          <a:p>
            <a:pPr>
              <a:lnSpc>
                <a:spcPct val="20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	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9C5E14-6A41-3D56-2615-595914841C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81" t="21063" r="28116" b="16829"/>
          <a:stretch/>
        </p:blipFill>
        <p:spPr>
          <a:xfrm>
            <a:off x="1977060" y="2523053"/>
            <a:ext cx="5463466" cy="433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9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2160</TotalTime>
  <Words>1196</Words>
  <Application>Microsoft Office PowerPoint</Application>
  <PresentationFormat>On-screen Show (4:3)</PresentationFormat>
  <Paragraphs>148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Symbol</vt:lpstr>
      <vt:lpstr>Times New Roman</vt:lpstr>
      <vt:lpstr>Office Theme</vt:lpstr>
      <vt:lpstr>Crop</vt:lpstr>
      <vt:lpstr>PowerPoint Presentation</vt:lpstr>
      <vt:lpstr>PowerPoint Presentation</vt:lpstr>
      <vt:lpstr>PowerPoint Presentation</vt:lpstr>
      <vt:lpstr>PowerPoint Presentation</vt:lpstr>
      <vt:lpstr>Introduction</vt:lpstr>
      <vt:lpstr>Exploratory Data Analysis</vt:lpstr>
      <vt:lpstr>Contd.</vt:lpstr>
      <vt:lpstr>PowerPoint Presentation</vt:lpstr>
      <vt:lpstr>Contd.</vt:lpstr>
      <vt:lpstr>Contd.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Vaishnavi Balaji</dc:creator>
  <cp:lastModifiedBy>Vaishnavi Balaji</cp:lastModifiedBy>
  <cp:revision>75</cp:revision>
  <dcterms:created xsi:type="dcterms:W3CDTF">2022-10-10T01:58:57Z</dcterms:created>
  <dcterms:modified xsi:type="dcterms:W3CDTF">2022-10-13T09:12:57Z</dcterms:modified>
</cp:coreProperties>
</file>