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13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F45BBC-FB20-4BDA-9F87-2819A6DBB6A0}"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672986-58D9-4847-831B-050EBE49872A}" type="slidenum">
              <a:rPr lang="en-IN" smtClean="0"/>
              <a:t>‹#›</a:t>
            </a:fld>
            <a:endParaRPr lang="en-IN"/>
          </a:p>
        </p:txBody>
      </p:sp>
    </p:spTree>
    <p:extLst>
      <p:ext uri="{BB962C8B-B14F-4D97-AF65-F5344CB8AC3E}">
        <p14:creationId xmlns:p14="http://schemas.microsoft.com/office/powerpoint/2010/main" val="189736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45BBC-FB20-4BDA-9F87-2819A6DBB6A0}"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672986-58D9-4847-831B-050EBE49872A}" type="slidenum">
              <a:rPr lang="en-IN" smtClean="0"/>
              <a:t>‹#›</a:t>
            </a:fld>
            <a:endParaRPr lang="en-IN"/>
          </a:p>
        </p:txBody>
      </p:sp>
    </p:spTree>
    <p:extLst>
      <p:ext uri="{BB962C8B-B14F-4D97-AF65-F5344CB8AC3E}">
        <p14:creationId xmlns:p14="http://schemas.microsoft.com/office/powerpoint/2010/main" val="1691767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45BBC-FB20-4BDA-9F87-2819A6DBB6A0}"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672986-58D9-4847-831B-050EBE49872A}" type="slidenum">
              <a:rPr lang="en-IN" smtClean="0"/>
              <a:t>‹#›</a:t>
            </a:fld>
            <a:endParaRPr lang="en-IN"/>
          </a:p>
        </p:txBody>
      </p:sp>
    </p:spTree>
    <p:extLst>
      <p:ext uri="{BB962C8B-B14F-4D97-AF65-F5344CB8AC3E}">
        <p14:creationId xmlns:p14="http://schemas.microsoft.com/office/powerpoint/2010/main" val="2816779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45BBC-FB20-4BDA-9F87-2819A6DBB6A0}"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672986-58D9-4847-831B-050EBE49872A}" type="slidenum">
              <a:rPr lang="en-IN" smtClean="0"/>
              <a:t>‹#›</a:t>
            </a:fld>
            <a:endParaRPr lang="en-IN"/>
          </a:p>
        </p:txBody>
      </p:sp>
    </p:spTree>
    <p:extLst>
      <p:ext uri="{BB962C8B-B14F-4D97-AF65-F5344CB8AC3E}">
        <p14:creationId xmlns:p14="http://schemas.microsoft.com/office/powerpoint/2010/main" val="672760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F45BBC-FB20-4BDA-9F87-2819A6DBB6A0}"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672986-58D9-4847-831B-050EBE49872A}" type="slidenum">
              <a:rPr lang="en-IN" smtClean="0"/>
              <a:t>‹#›</a:t>
            </a:fld>
            <a:endParaRPr lang="en-IN"/>
          </a:p>
        </p:txBody>
      </p:sp>
    </p:spTree>
    <p:extLst>
      <p:ext uri="{BB962C8B-B14F-4D97-AF65-F5344CB8AC3E}">
        <p14:creationId xmlns:p14="http://schemas.microsoft.com/office/powerpoint/2010/main" val="150333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F45BBC-FB20-4BDA-9F87-2819A6DBB6A0}"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672986-58D9-4847-831B-050EBE49872A}" type="slidenum">
              <a:rPr lang="en-IN" smtClean="0"/>
              <a:t>‹#›</a:t>
            </a:fld>
            <a:endParaRPr lang="en-IN"/>
          </a:p>
        </p:txBody>
      </p:sp>
    </p:spTree>
    <p:extLst>
      <p:ext uri="{BB962C8B-B14F-4D97-AF65-F5344CB8AC3E}">
        <p14:creationId xmlns:p14="http://schemas.microsoft.com/office/powerpoint/2010/main" val="1370390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F45BBC-FB20-4BDA-9F87-2819A6DBB6A0}" type="datetimeFigureOut">
              <a:rPr lang="en-IN" smtClean="0"/>
              <a:t>05-11-2022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672986-58D9-4847-831B-050EBE49872A}" type="slidenum">
              <a:rPr lang="en-IN" smtClean="0"/>
              <a:t>‹#›</a:t>
            </a:fld>
            <a:endParaRPr lang="en-IN"/>
          </a:p>
        </p:txBody>
      </p:sp>
    </p:spTree>
    <p:extLst>
      <p:ext uri="{BB962C8B-B14F-4D97-AF65-F5344CB8AC3E}">
        <p14:creationId xmlns:p14="http://schemas.microsoft.com/office/powerpoint/2010/main" val="557936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F45BBC-FB20-4BDA-9F87-2819A6DBB6A0}" type="datetimeFigureOut">
              <a:rPr lang="en-IN" smtClean="0"/>
              <a:t>05-11-2022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672986-58D9-4847-831B-050EBE49872A}" type="slidenum">
              <a:rPr lang="en-IN" smtClean="0"/>
              <a:t>‹#›</a:t>
            </a:fld>
            <a:endParaRPr lang="en-IN"/>
          </a:p>
        </p:txBody>
      </p:sp>
    </p:spTree>
    <p:extLst>
      <p:ext uri="{BB962C8B-B14F-4D97-AF65-F5344CB8AC3E}">
        <p14:creationId xmlns:p14="http://schemas.microsoft.com/office/powerpoint/2010/main" val="220773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45BBC-FB20-4BDA-9F87-2819A6DBB6A0}" type="datetimeFigureOut">
              <a:rPr lang="en-IN" smtClean="0"/>
              <a:t>05-11-2022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672986-58D9-4847-831B-050EBE49872A}" type="slidenum">
              <a:rPr lang="en-IN" smtClean="0"/>
              <a:t>‹#›</a:t>
            </a:fld>
            <a:endParaRPr lang="en-IN"/>
          </a:p>
        </p:txBody>
      </p:sp>
    </p:spTree>
    <p:extLst>
      <p:ext uri="{BB962C8B-B14F-4D97-AF65-F5344CB8AC3E}">
        <p14:creationId xmlns:p14="http://schemas.microsoft.com/office/powerpoint/2010/main" val="312475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F45BBC-FB20-4BDA-9F87-2819A6DBB6A0}"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672986-58D9-4847-831B-050EBE49872A}" type="slidenum">
              <a:rPr lang="en-IN" smtClean="0"/>
              <a:t>‹#›</a:t>
            </a:fld>
            <a:endParaRPr lang="en-IN"/>
          </a:p>
        </p:txBody>
      </p:sp>
    </p:spTree>
    <p:extLst>
      <p:ext uri="{BB962C8B-B14F-4D97-AF65-F5344CB8AC3E}">
        <p14:creationId xmlns:p14="http://schemas.microsoft.com/office/powerpoint/2010/main" val="3310544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F45BBC-FB20-4BDA-9F87-2819A6DBB6A0}"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672986-58D9-4847-831B-050EBE49872A}" type="slidenum">
              <a:rPr lang="en-IN" smtClean="0"/>
              <a:t>‹#›</a:t>
            </a:fld>
            <a:endParaRPr lang="en-IN"/>
          </a:p>
        </p:txBody>
      </p:sp>
    </p:spTree>
    <p:extLst>
      <p:ext uri="{BB962C8B-B14F-4D97-AF65-F5344CB8AC3E}">
        <p14:creationId xmlns:p14="http://schemas.microsoft.com/office/powerpoint/2010/main" val="3536774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45BBC-FB20-4BDA-9F87-2819A6DBB6A0}" type="datetimeFigureOut">
              <a:rPr lang="en-IN" smtClean="0"/>
              <a:t>05-11-2022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72986-58D9-4847-831B-050EBE49872A}" type="slidenum">
              <a:rPr lang="en-IN" smtClean="0"/>
              <a:t>‹#›</a:t>
            </a:fld>
            <a:endParaRPr lang="en-IN"/>
          </a:p>
        </p:txBody>
      </p:sp>
    </p:spTree>
    <p:extLst>
      <p:ext uri="{BB962C8B-B14F-4D97-AF65-F5344CB8AC3E}">
        <p14:creationId xmlns:p14="http://schemas.microsoft.com/office/powerpoint/2010/main" val="399272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EED4DF-6EB4-3E0C-79ED-BB9B89144DD2}"/>
              </a:ext>
            </a:extLst>
          </p:cNvPr>
          <p:cNvSpPr/>
          <p:nvPr/>
        </p:nvSpPr>
        <p:spPr>
          <a:xfrm>
            <a:off x="152400" y="133230"/>
            <a:ext cx="8839200" cy="6586331"/>
          </a:xfrm>
          <a:prstGeom prst="rect">
            <a:avLst/>
          </a:prstGeom>
          <a:ln w="60325">
            <a:solidFill>
              <a:schemeClr val="tx1"/>
            </a:solid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ln w="0"/>
                <a:solidFill>
                  <a:schemeClr val="tx1"/>
                </a:solidFill>
                <a:latin typeface="Times New Roman" panose="02020603050405020304" pitchFamily="18" charset="0"/>
                <a:cs typeface="Times New Roman" panose="02020603050405020304" pitchFamily="18" charset="0"/>
              </a:rPr>
              <a:t>Micro-Credit Project </a:t>
            </a:r>
          </a:p>
          <a:p>
            <a:pPr algn="ctr"/>
            <a:endParaRPr lang="en-IN" sz="3200" b="1" dirty="0">
              <a:effectLst>
                <a:outerShdw blurRad="60007" dist="200025" dir="15000000" sy="30000" kx="-1800000" algn="bl" rotWithShape="0">
                  <a:prstClr val="black">
                    <a:alpha val="32000"/>
                  </a:prstClr>
                </a:outerShdw>
              </a:effectLst>
            </a:endParaRPr>
          </a:p>
          <a:p>
            <a:pPr algn="ctr"/>
            <a:r>
              <a:rPr lang="en-IN" sz="2400" dirty="0">
                <a:ln w="0"/>
                <a:solidFill>
                  <a:schemeClr val="tx1"/>
                </a:solidFill>
                <a:latin typeface="Times New Roman" panose="02020603050405020304" pitchFamily="18" charset="0"/>
                <a:cs typeface="Times New Roman" panose="02020603050405020304" pitchFamily="18" charset="0"/>
              </a:rPr>
              <a:t>by</a:t>
            </a:r>
          </a:p>
          <a:p>
            <a:pPr algn="ctr"/>
            <a:r>
              <a:rPr lang="en-IN" sz="2400" dirty="0">
                <a:ln w="0"/>
                <a:solidFill>
                  <a:schemeClr val="tx1"/>
                </a:solidFill>
                <a:latin typeface="Times New Roman" panose="02020603050405020304" pitchFamily="18" charset="0"/>
                <a:cs typeface="Times New Roman" panose="02020603050405020304" pitchFamily="18" charset="0"/>
              </a:rPr>
              <a:t>Vaishnavi Balaji</a:t>
            </a:r>
          </a:p>
          <a:p>
            <a:pPr algn="ctr"/>
            <a:r>
              <a:rPr lang="en-IN" sz="2400" dirty="0">
                <a:ln w="0"/>
                <a:solidFill>
                  <a:schemeClr val="tx1"/>
                </a:solidFill>
                <a:latin typeface="Times New Roman" panose="02020603050405020304" pitchFamily="18" charset="0"/>
                <a:cs typeface="Times New Roman" panose="02020603050405020304" pitchFamily="18" charset="0"/>
              </a:rPr>
              <a:t>Internship-31</a:t>
            </a:r>
          </a:p>
          <a:p>
            <a:pPr algn="ctr"/>
            <a:endParaRPr lang="en-IN" sz="3200" dirty="0">
              <a:ln w="0"/>
              <a:solidFill>
                <a:schemeClr val="tx1"/>
              </a:solidFill>
              <a:latin typeface="Times New Roman" panose="02020603050405020304" pitchFamily="18" charset="0"/>
              <a:cs typeface="Times New Roman" panose="02020603050405020304" pitchFamily="18" charset="0"/>
            </a:endParaRPr>
          </a:p>
          <a:p>
            <a:pPr algn="ctr"/>
            <a:r>
              <a:rPr lang="en-IN" sz="2400" dirty="0">
                <a:ln w="0"/>
                <a:solidFill>
                  <a:schemeClr val="tx1"/>
                </a:solidFill>
                <a:latin typeface="Times New Roman" panose="02020603050405020304" pitchFamily="18" charset="0"/>
                <a:cs typeface="Times New Roman" panose="02020603050405020304" pitchFamily="18" charset="0"/>
              </a:rPr>
              <a:t>SME- </a:t>
            </a:r>
            <a:r>
              <a:rPr lang="en-IN" sz="2400" dirty="0" err="1">
                <a:ln w="0"/>
                <a:solidFill>
                  <a:schemeClr val="tx1"/>
                </a:solidFill>
                <a:latin typeface="Times New Roman" panose="02020603050405020304" pitchFamily="18" charset="0"/>
                <a:cs typeface="Times New Roman" panose="02020603050405020304" pitchFamily="18" charset="0"/>
              </a:rPr>
              <a:t>Gulshana</a:t>
            </a:r>
            <a:r>
              <a:rPr lang="en-IN" sz="2400" dirty="0">
                <a:ln w="0"/>
                <a:solidFill>
                  <a:schemeClr val="tx1"/>
                </a:solidFill>
                <a:latin typeface="Times New Roman" panose="02020603050405020304" pitchFamily="18" charset="0"/>
                <a:cs typeface="Times New Roman" panose="02020603050405020304" pitchFamily="18" charset="0"/>
              </a:rPr>
              <a:t> Chaudhary</a:t>
            </a:r>
          </a:p>
          <a:p>
            <a:pPr algn="ctr"/>
            <a:endParaRPr lang="en-IN" sz="2400" dirty="0">
              <a:ln w="0"/>
              <a:solidFill>
                <a:schemeClr val="tx1"/>
              </a:solidFill>
              <a:latin typeface="Times New Roman" panose="02020603050405020304" pitchFamily="18" charset="0"/>
              <a:cs typeface="Times New Roman" panose="02020603050405020304" pitchFamily="18" charset="0"/>
            </a:endParaRPr>
          </a:p>
          <a:p>
            <a:pPr algn="ctr"/>
            <a:r>
              <a:rPr lang="en-IN" sz="2400" dirty="0">
                <a:ln w="0"/>
                <a:solidFill>
                  <a:schemeClr val="tx1"/>
                </a:solidFill>
                <a:latin typeface="Times New Roman" panose="02020603050405020304" pitchFamily="18" charset="0"/>
                <a:cs typeface="Times New Roman" panose="02020603050405020304" pitchFamily="18" charset="0"/>
              </a:rPr>
              <a:t>Flip Robo Technologies</a:t>
            </a:r>
          </a:p>
          <a:p>
            <a:pPr algn="ctr"/>
            <a:r>
              <a:rPr lang="en-IN" sz="2400" dirty="0">
                <a:ln w="0"/>
                <a:solidFill>
                  <a:schemeClr val="tx1"/>
                </a:solidFill>
                <a:latin typeface="Times New Roman" panose="02020603050405020304" pitchFamily="18" charset="0"/>
                <a:cs typeface="Times New Roman" panose="02020603050405020304" pitchFamily="18" charset="0"/>
              </a:rPr>
              <a:t>#39, NGEF Lane, 2nd Floor, Suite No.1759, Indiranagar, Bangalore, Karnataka, India 560 038</a:t>
            </a:r>
          </a:p>
          <a:p>
            <a:pPr algn="ctr"/>
            <a:endParaRPr lang="en-IN" dirty="0">
              <a:effectLst>
                <a:outerShdw blurRad="60007" dist="200025" dir="15000000" sy="30000" kx="-1800000" algn="bl" rotWithShape="0">
                  <a:prstClr val="black">
                    <a:alpha val="32000"/>
                  </a:prstClr>
                </a:outerShdw>
              </a:effectLst>
            </a:endParaRPr>
          </a:p>
        </p:txBody>
      </p:sp>
    </p:spTree>
    <p:extLst>
      <p:ext uri="{BB962C8B-B14F-4D97-AF65-F5344CB8AC3E}">
        <p14:creationId xmlns:p14="http://schemas.microsoft.com/office/powerpoint/2010/main" val="2103546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266276-D331-F607-3C38-F8E6579005B3}"/>
              </a:ext>
            </a:extLst>
          </p:cNvPr>
          <p:cNvPicPr>
            <a:picLocks noChangeAspect="1"/>
          </p:cNvPicPr>
          <p:nvPr/>
        </p:nvPicPr>
        <p:blipFill>
          <a:blip r:embed="rId2"/>
          <a:stretch>
            <a:fillRect/>
          </a:stretch>
        </p:blipFill>
        <p:spPr>
          <a:xfrm>
            <a:off x="0" y="-61042"/>
            <a:ext cx="254278" cy="6919042"/>
          </a:xfrm>
          <a:prstGeom prst="rect">
            <a:avLst/>
          </a:prstGeom>
        </p:spPr>
      </p:pic>
      <p:sp>
        <p:nvSpPr>
          <p:cNvPr id="2" name="Shape 111">
            <a:extLst>
              <a:ext uri="{FF2B5EF4-FFF2-40B4-BE49-F238E27FC236}">
                <a16:creationId xmlns:a16="http://schemas.microsoft.com/office/drawing/2014/main" id="{6651DF75-DE6C-32F0-D4CF-4CE5D9767804}"/>
              </a:ext>
            </a:extLst>
          </p:cNvPr>
          <p:cNvSpPr txBox="1">
            <a:spLocks/>
          </p:cNvSpPr>
          <p:nvPr/>
        </p:nvSpPr>
        <p:spPr>
          <a:xfrm>
            <a:off x="2182911" y="377687"/>
            <a:ext cx="5082978"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defRPr/>
            </a:pPr>
            <a:r>
              <a:rPr lang="en-IN" sz="2800" u="sng" dirty="0">
                <a:solidFill>
                  <a:prstClr val="black"/>
                </a:solidFill>
                <a:latin typeface="Times New Roman" panose="02020603050405020304" pitchFamily="18" charset="0"/>
                <a:cs typeface="Times New Roman" panose="02020603050405020304" pitchFamily="18" charset="0"/>
              </a:rPr>
              <a:t>Conclusions</a:t>
            </a:r>
          </a:p>
        </p:txBody>
      </p:sp>
      <p:sp>
        <p:nvSpPr>
          <p:cNvPr id="10" name="TextBox 9">
            <a:extLst>
              <a:ext uri="{FF2B5EF4-FFF2-40B4-BE49-F238E27FC236}">
                <a16:creationId xmlns:a16="http://schemas.microsoft.com/office/drawing/2014/main" id="{C2CA9FE1-CC66-D1CD-4D1D-96FF7E3F12F3}"/>
              </a:ext>
            </a:extLst>
          </p:cNvPr>
          <p:cNvSpPr txBox="1"/>
          <p:nvPr/>
        </p:nvSpPr>
        <p:spPr>
          <a:xfrm>
            <a:off x="470451" y="957538"/>
            <a:ext cx="8567531" cy="29578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Random Forest Model is the effective model for the case study since it has a good training score and the difference between training and testing score is less compared to Decision Tree Classifier.</a:t>
            </a:r>
          </a:p>
          <a:p>
            <a:pPr marL="285750" indent="-285750">
              <a:lnSpc>
                <a:spcPct val="15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Random Forest model was further analysed using the Randomised Search CV hyperparameter tuning algorithm and from the results the False Negative reduced from 163 to 158. </a:t>
            </a:r>
          </a:p>
          <a:p>
            <a:pPr marL="285750" indent="-285750">
              <a:lnSpc>
                <a:spcPct val="150000"/>
              </a:lnSpc>
              <a:buFont typeface="Arial" panose="020B0604020202020204" pitchFamily="34" charset="0"/>
              <a:buChar char="•"/>
            </a:pPr>
            <a:r>
              <a:rPr lang="en-US" dirty="0"/>
              <a:t>The roc curve of the developed classification model is shown below.</a:t>
            </a:r>
            <a:endParaRPr lang="en-IN" dirty="0"/>
          </a:p>
        </p:txBody>
      </p:sp>
      <p:pic>
        <p:nvPicPr>
          <p:cNvPr id="1026" name="Picture 2">
            <a:extLst>
              <a:ext uri="{FF2B5EF4-FFF2-40B4-BE49-F238E27FC236}">
                <a16:creationId xmlns:a16="http://schemas.microsoft.com/office/drawing/2014/main" id="{2B965412-1FE8-A0B3-5BC1-8474B6AB9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788" y="3878745"/>
            <a:ext cx="4233090" cy="287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824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15B9E8-7FE1-2F6F-523E-4D51E7FD80F6}"/>
              </a:ext>
            </a:extLst>
          </p:cNvPr>
          <p:cNvPicPr>
            <a:picLocks noChangeAspect="1"/>
          </p:cNvPicPr>
          <p:nvPr/>
        </p:nvPicPr>
        <p:blipFill>
          <a:blip r:embed="rId2"/>
          <a:stretch>
            <a:fillRect/>
          </a:stretch>
        </p:blipFill>
        <p:spPr>
          <a:xfrm>
            <a:off x="0" y="-61042"/>
            <a:ext cx="254278" cy="6919042"/>
          </a:xfrm>
          <a:prstGeom prst="rect">
            <a:avLst/>
          </a:prstGeom>
        </p:spPr>
      </p:pic>
      <p:sp>
        <p:nvSpPr>
          <p:cNvPr id="2" name="TextBox 1">
            <a:extLst>
              <a:ext uri="{FF2B5EF4-FFF2-40B4-BE49-F238E27FC236}">
                <a16:creationId xmlns:a16="http://schemas.microsoft.com/office/drawing/2014/main" id="{872166EB-0EE5-CD25-D2AB-67C589CC2394}"/>
              </a:ext>
            </a:extLst>
          </p:cNvPr>
          <p:cNvSpPr txBox="1"/>
          <p:nvPr/>
        </p:nvSpPr>
        <p:spPr>
          <a:xfrm>
            <a:off x="3037188" y="2505670"/>
            <a:ext cx="3069623" cy="923330"/>
          </a:xfrm>
          <a:prstGeom prst="rect">
            <a:avLst/>
          </a:prstGeom>
          <a:noFill/>
        </p:spPr>
        <p:txBody>
          <a:bodyPr wrap="none" rtlCol="0">
            <a:spAutoFit/>
          </a:bodyPr>
          <a:lstStyle/>
          <a:p>
            <a:r>
              <a:rPr lang="en-IN" sz="5400" dirty="0"/>
              <a:t>Thank You</a:t>
            </a:r>
          </a:p>
        </p:txBody>
      </p:sp>
    </p:spTree>
    <p:extLst>
      <p:ext uri="{BB962C8B-B14F-4D97-AF65-F5344CB8AC3E}">
        <p14:creationId xmlns:p14="http://schemas.microsoft.com/office/powerpoint/2010/main" val="3166953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16">
            <a:extLst>
              <a:ext uri="{FF2B5EF4-FFF2-40B4-BE49-F238E27FC236}">
                <a16:creationId xmlns:a16="http://schemas.microsoft.com/office/drawing/2014/main" id="{9EF336A3-6809-2E4D-BC96-64AF39CE47C5}"/>
              </a:ext>
            </a:extLst>
          </p:cNvPr>
          <p:cNvSpPr txBox="1">
            <a:spLocks/>
          </p:cNvSpPr>
          <p:nvPr/>
        </p:nvSpPr>
        <p:spPr>
          <a:xfrm>
            <a:off x="197047" y="465167"/>
            <a:ext cx="5478412" cy="459434"/>
          </a:xfrm>
          <a:prstGeom prst="rect">
            <a:avLst/>
          </a:prstGeom>
        </p:spPr>
        <p:txBody>
          <a:bodyPr spcFirstLastPara="1" vert="horz" wrap="square" lIns="68569" tIns="68569" rIns="68569" bIns="68569"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spcBef>
                <a:spcPts val="0"/>
              </a:spcBef>
              <a:defRPr/>
            </a:pPr>
            <a:r>
              <a:rPr lang="en-US" sz="2800" u="sng" dirty="0">
                <a:solidFill>
                  <a:prstClr val="black"/>
                </a:solidFill>
                <a:latin typeface="Times New Roman" panose="02020603050405020304" pitchFamily="18" charset="0"/>
                <a:cs typeface="Times New Roman" panose="02020603050405020304" pitchFamily="18" charset="0"/>
              </a:rPr>
              <a:t>Table of Contents</a:t>
            </a:r>
          </a:p>
        </p:txBody>
      </p:sp>
      <p:pic>
        <p:nvPicPr>
          <p:cNvPr id="5" name="Picture 4">
            <a:extLst>
              <a:ext uri="{FF2B5EF4-FFF2-40B4-BE49-F238E27FC236}">
                <a16:creationId xmlns:a16="http://schemas.microsoft.com/office/drawing/2014/main" id="{6BC714AD-3C06-4C4E-44E3-F408310AB884}"/>
              </a:ext>
            </a:extLst>
          </p:cNvPr>
          <p:cNvPicPr>
            <a:picLocks noChangeAspect="1"/>
          </p:cNvPicPr>
          <p:nvPr/>
        </p:nvPicPr>
        <p:blipFill rotWithShape="1">
          <a:blip r:embed="rId2"/>
          <a:srcRect l="31384" t="33222" r="65500" b="61236"/>
          <a:stretch/>
        </p:blipFill>
        <p:spPr>
          <a:xfrm>
            <a:off x="232117" y="1758448"/>
            <a:ext cx="284871" cy="284871"/>
          </a:xfrm>
          <a:prstGeom prst="rect">
            <a:avLst/>
          </a:prstGeom>
        </p:spPr>
      </p:pic>
      <p:pic>
        <p:nvPicPr>
          <p:cNvPr id="6" name="Picture 5">
            <a:extLst>
              <a:ext uri="{FF2B5EF4-FFF2-40B4-BE49-F238E27FC236}">
                <a16:creationId xmlns:a16="http://schemas.microsoft.com/office/drawing/2014/main" id="{1AF1F7CE-47D7-424A-0437-AB2695CE5523}"/>
              </a:ext>
            </a:extLst>
          </p:cNvPr>
          <p:cNvPicPr>
            <a:picLocks noChangeAspect="1"/>
          </p:cNvPicPr>
          <p:nvPr/>
        </p:nvPicPr>
        <p:blipFill rotWithShape="1">
          <a:blip r:embed="rId2"/>
          <a:srcRect l="31384" t="33222" r="65500" b="61236"/>
          <a:stretch/>
        </p:blipFill>
        <p:spPr>
          <a:xfrm>
            <a:off x="232117" y="2374609"/>
            <a:ext cx="284871" cy="284871"/>
          </a:xfrm>
          <a:prstGeom prst="rect">
            <a:avLst/>
          </a:prstGeom>
        </p:spPr>
      </p:pic>
      <p:pic>
        <p:nvPicPr>
          <p:cNvPr id="7" name="Picture 6">
            <a:extLst>
              <a:ext uri="{FF2B5EF4-FFF2-40B4-BE49-F238E27FC236}">
                <a16:creationId xmlns:a16="http://schemas.microsoft.com/office/drawing/2014/main" id="{F6F80D7C-55A0-5F58-B898-C940297764E3}"/>
              </a:ext>
            </a:extLst>
          </p:cNvPr>
          <p:cNvPicPr>
            <a:picLocks noChangeAspect="1"/>
          </p:cNvPicPr>
          <p:nvPr/>
        </p:nvPicPr>
        <p:blipFill rotWithShape="1">
          <a:blip r:embed="rId2"/>
          <a:srcRect l="31384" t="33222" r="65500" b="61236"/>
          <a:stretch/>
        </p:blipFill>
        <p:spPr>
          <a:xfrm>
            <a:off x="232117" y="2961455"/>
            <a:ext cx="284871" cy="284871"/>
          </a:xfrm>
          <a:prstGeom prst="rect">
            <a:avLst/>
          </a:prstGeom>
        </p:spPr>
      </p:pic>
      <p:sp>
        <p:nvSpPr>
          <p:cNvPr id="8" name="TextBox 7">
            <a:extLst>
              <a:ext uri="{FF2B5EF4-FFF2-40B4-BE49-F238E27FC236}">
                <a16:creationId xmlns:a16="http://schemas.microsoft.com/office/drawing/2014/main" id="{630F40D9-DEFB-D769-FA35-2B2EC508BB06}"/>
              </a:ext>
            </a:extLst>
          </p:cNvPr>
          <p:cNvSpPr txBox="1"/>
          <p:nvPr/>
        </p:nvSpPr>
        <p:spPr>
          <a:xfrm>
            <a:off x="663682" y="2284452"/>
            <a:ext cx="1533188"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Introduction</a:t>
            </a:r>
          </a:p>
        </p:txBody>
      </p:sp>
      <p:sp>
        <p:nvSpPr>
          <p:cNvPr id="9" name="TextBox 8">
            <a:extLst>
              <a:ext uri="{FF2B5EF4-FFF2-40B4-BE49-F238E27FC236}">
                <a16:creationId xmlns:a16="http://schemas.microsoft.com/office/drawing/2014/main" id="{FE0C6B89-583B-6108-13C0-C7625BE2B7E3}"/>
              </a:ext>
            </a:extLst>
          </p:cNvPr>
          <p:cNvSpPr txBox="1"/>
          <p:nvPr/>
        </p:nvSpPr>
        <p:spPr>
          <a:xfrm>
            <a:off x="649878" y="1673706"/>
            <a:ext cx="2275544"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Aim and Objectives</a:t>
            </a:r>
          </a:p>
        </p:txBody>
      </p:sp>
      <p:sp>
        <p:nvSpPr>
          <p:cNvPr id="10" name="TextBox 9">
            <a:extLst>
              <a:ext uri="{FF2B5EF4-FFF2-40B4-BE49-F238E27FC236}">
                <a16:creationId xmlns:a16="http://schemas.microsoft.com/office/drawing/2014/main" id="{9BCAEDB5-6067-80FD-D9B7-88F62317DEFA}"/>
              </a:ext>
            </a:extLst>
          </p:cNvPr>
          <p:cNvSpPr txBox="1"/>
          <p:nvPr/>
        </p:nvSpPr>
        <p:spPr>
          <a:xfrm>
            <a:off x="649878" y="1128648"/>
            <a:ext cx="2282108"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Problem Statement</a:t>
            </a:r>
          </a:p>
        </p:txBody>
      </p:sp>
      <p:sp>
        <p:nvSpPr>
          <p:cNvPr id="11" name="TextBox 10">
            <a:extLst>
              <a:ext uri="{FF2B5EF4-FFF2-40B4-BE49-F238E27FC236}">
                <a16:creationId xmlns:a16="http://schemas.microsoft.com/office/drawing/2014/main" id="{F03EC62E-4C35-05DA-5DB5-9061C4A46D29}"/>
              </a:ext>
            </a:extLst>
          </p:cNvPr>
          <p:cNvSpPr txBox="1"/>
          <p:nvPr/>
        </p:nvSpPr>
        <p:spPr>
          <a:xfrm flipH="1">
            <a:off x="660709" y="2898444"/>
            <a:ext cx="5641730"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Exploratory Data Analysis</a:t>
            </a:r>
          </a:p>
        </p:txBody>
      </p:sp>
      <p:pic>
        <p:nvPicPr>
          <p:cNvPr id="12" name="Picture 11">
            <a:extLst>
              <a:ext uri="{FF2B5EF4-FFF2-40B4-BE49-F238E27FC236}">
                <a16:creationId xmlns:a16="http://schemas.microsoft.com/office/drawing/2014/main" id="{6B2A15FE-3A17-4DEC-B6DB-D1A5082E6EF3}"/>
              </a:ext>
            </a:extLst>
          </p:cNvPr>
          <p:cNvPicPr>
            <a:picLocks noChangeAspect="1"/>
          </p:cNvPicPr>
          <p:nvPr/>
        </p:nvPicPr>
        <p:blipFill rotWithShape="1">
          <a:blip r:embed="rId2"/>
          <a:srcRect l="31384" t="33222" r="65500" b="61236"/>
          <a:stretch/>
        </p:blipFill>
        <p:spPr>
          <a:xfrm>
            <a:off x="232117" y="4215898"/>
            <a:ext cx="284871" cy="284871"/>
          </a:xfrm>
          <a:prstGeom prst="rect">
            <a:avLst/>
          </a:prstGeom>
        </p:spPr>
      </p:pic>
      <p:pic>
        <p:nvPicPr>
          <p:cNvPr id="13" name="Picture 12">
            <a:extLst>
              <a:ext uri="{FF2B5EF4-FFF2-40B4-BE49-F238E27FC236}">
                <a16:creationId xmlns:a16="http://schemas.microsoft.com/office/drawing/2014/main" id="{7835B792-5BC9-5F77-0663-9A28BE688382}"/>
              </a:ext>
            </a:extLst>
          </p:cNvPr>
          <p:cNvPicPr>
            <a:picLocks noChangeAspect="1"/>
          </p:cNvPicPr>
          <p:nvPr/>
        </p:nvPicPr>
        <p:blipFill rotWithShape="1">
          <a:blip r:embed="rId2"/>
          <a:srcRect l="31384" t="33222" r="65500" b="61236"/>
          <a:stretch/>
        </p:blipFill>
        <p:spPr>
          <a:xfrm>
            <a:off x="232117" y="1200932"/>
            <a:ext cx="284871" cy="284871"/>
          </a:xfrm>
          <a:prstGeom prst="rect">
            <a:avLst/>
          </a:prstGeom>
        </p:spPr>
      </p:pic>
      <p:sp>
        <p:nvSpPr>
          <p:cNvPr id="14" name="TextBox 13">
            <a:extLst>
              <a:ext uri="{FF2B5EF4-FFF2-40B4-BE49-F238E27FC236}">
                <a16:creationId xmlns:a16="http://schemas.microsoft.com/office/drawing/2014/main" id="{1216129D-CAF8-2D10-855D-93C48513016C}"/>
              </a:ext>
            </a:extLst>
          </p:cNvPr>
          <p:cNvSpPr txBox="1"/>
          <p:nvPr/>
        </p:nvSpPr>
        <p:spPr>
          <a:xfrm flipH="1">
            <a:off x="663682" y="4151977"/>
            <a:ext cx="7324203"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Model Training and Testing</a:t>
            </a:r>
          </a:p>
        </p:txBody>
      </p:sp>
      <p:pic>
        <p:nvPicPr>
          <p:cNvPr id="15" name="Picture 14">
            <a:extLst>
              <a:ext uri="{FF2B5EF4-FFF2-40B4-BE49-F238E27FC236}">
                <a16:creationId xmlns:a16="http://schemas.microsoft.com/office/drawing/2014/main" id="{3A0EDCFC-DDD8-D7F1-C4DB-1E11DD5728F9}"/>
              </a:ext>
            </a:extLst>
          </p:cNvPr>
          <p:cNvPicPr>
            <a:picLocks noChangeAspect="1"/>
          </p:cNvPicPr>
          <p:nvPr/>
        </p:nvPicPr>
        <p:blipFill rotWithShape="1">
          <a:blip r:embed="rId2"/>
          <a:srcRect l="31384" t="33222" r="65500" b="61236"/>
          <a:stretch/>
        </p:blipFill>
        <p:spPr>
          <a:xfrm>
            <a:off x="218313" y="3589131"/>
            <a:ext cx="284871" cy="284871"/>
          </a:xfrm>
          <a:prstGeom prst="rect">
            <a:avLst/>
          </a:prstGeom>
        </p:spPr>
      </p:pic>
      <p:sp>
        <p:nvSpPr>
          <p:cNvPr id="16" name="TextBox 15">
            <a:extLst>
              <a:ext uri="{FF2B5EF4-FFF2-40B4-BE49-F238E27FC236}">
                <a16:creationId xmlns:a16="http://schemas.microsoft.com/office/drawing/2014/main" id="{F21FB622-41DB-BCF8-434A-06E8C19BFC8C}"/>
              </a:ext>
            </a:extLst>
          </p:cNvPr>
          <p:cNvSpPr txBox="1"/>
          <p:nvPr/>
        </p:nvSpPr>
        <p:spPr>
          <a:xfrm flipH="1">
            <a:off x="649878" y="3525210"/>
            <a:ext cx="7324203"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Data Pre-processing</a:t>
            </a:r>
          </a:p>
        </p:txBody>
      </p:sp>
      <p:pic>
        <p:nvPicPr>
          <p:cNvPr id="17" name="Picture 16">
            <a:extLst>
              <a:ext uri="{FF2B5EF4-FFF2-40B4-BE49-F238E27FC236}">
                <a16:creationId xmlns:a16="http://schemas.microsoft.com/office/drawing/2014/main" id="{6E15FBAC-374F-3B6C-6A2A-0778D152FB1B}"/>
              </a:ext>
            </a:extLst>
          </p:cNvPr>
          <p:cNvPicPr>
            <a:picLocks noChangeAspect="1"/>
          </p:cNvPicPr>
          <p:nvPr/>
        </p:nvPicPr>
        <p:blipFill rotWithShape="1">
          <a:blip r:embed="rId2"/>
          <a:srcRect l="31384" t="33222" r="65500" b="61236"/>
          <a:stretch/>
        </p:blipFill>
        <p:spPr>
          <a:xfrm>
            <a:off x="279736" y="4792419"/>
            <a:ext cx="284871" cy="284871"/>
          </a:xfrm>
          <a:prstGeom prst="rect">
            <a:avLst/>
          </a:prstGeom>
        </p:spPr>
      </p:pic>
      <p:sp>
        <p:nvSpPr>
          <p:cNvPr id="18" name="TextBox 17">
            <a:extLst>
              <a:ext uri="{FF2B5EF4-FFF2-40B4-BE49-F238E27FC236}">
                <a16:creationId xmlns:a16="http://schemas.microsoft.com/office/drawing/2014/main" id="{03D30819-BC37-F661-E1EE-D4CD5B7AFFBC}"/>
              </a:ext>
            </a:extLst>
          </p:cNvPr>
          <p:cNvSpPr txBox="1"/>
          <p:nvPr/>
        </p:nvSpPr>
        <p:spPr>
          <a:xfrm flipH="1">
            <a:off x="711301" y="4728498"/>
            <a:ext cx="7324203"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68764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B5C27B-5DDC-BF8D-59F6-EDCE369193DF}"/>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58">
            <a:extLst>
              <a:ext uri="{FF2B5EF4-FFF2-40B4-BE49-F238E27FC236}">
                <a16:creationId xmlns:a16="http://schemas.microsoft.com/office/drawing/2014/main" id="{15D5D1F9-5DFF-1E97-7C0F-AA0571ECB36A}"/>
              </a:ext>
            </a:extLst>
          </p:cNvPr>
          <p:cNvSpPr txBox="1">
            <a:spLocks/>
          </p:cNvSpPr>
          <p:nvPr/>
        </p:nvSpPr>
        <p:spPr>
          <a:xfrm>
            <a:off x="254278" y="-34538"/>
            <a:ext cx="7862888" cy="65405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700" u="sng" dirty="0">
                <a:latin typeface="Times New Roman" panose="02020603050405020304" pitchFamily="18" charset="0"/>
                <a:cs typeface="Times New Roman" panose="02020603050405020304" pitchFamily="18" charset="0"/>
              </a:rPr>
              <a:t>Problem Statement</a:t>
            </a:r>
          </a:p>
        </p:txBody>
      </p:sp>
      <p:pic>
        <p:nvPicPr>
          <p:cNvPr id="3" name="Picture 2">
            <a:extLst>
              <a:ext uri="{FF2B5EF4-FFF2-40B4-BE49-F238E27FC236}">
                <a16:creationId xmlns:a16="http://schemas.microsoft.com/office/drawing/2014/main" id="{FF3FD86E-171C-E94C-DFCD-EE26CFBD2601}"/>
              </a:ext>
            </a:extLst>
          </p:cNvPr>
          <p:cNvPicPr>
            <a:picLocks noChangeAspect="1"/>
          </p:cNvPicPr>
          <p:nvPr/>
        </p:nvPicPr>
        <p:blipFill rotWithShape="1">
          <a:blip r:embed="rId3"/>
          <a:srcRect l="10145" t="23886" r="32608" b="19139"/>
          <a:stretch/>
        </p:blipFill>
        <p:spPr>
          <a:xfrm>
            <a:off x="3697357" y="593008"/>
            <a:ext cx="5234609" cy="2941983"/>
          </a:xfrm>
          <a:prstGeom prst="rect">
            <a:avLst/>
          </a:prstGeom>
        </p:spPr>
      </p:pic>
      <p:sp>
        <p:nvSpPr>
          <p:cNvPr id="7" name="TextBox 6">
            <a:extLst>
              <a:ext uri="{FF2B5EF4-FFF2-40B4-BE49-F238E27FC236}">
                <a16:creationId xmlns:a16="http://schemas.microsoft.com/office/drawing/2014/main" id="{EA92CA19-F9CB-D8C8-8980-FB2B5EE81D2B}"/>
              </a:ext>
            </a:extLst>
          </p:cNvPr>
          <p:cNvSpPr txBox="1"/>
          <p:nvPr/>
        </p:nvSpPr>
        <p:spPr>
          <a:xfrm>
            <a:off x="254278" y="790346"/>
            <a:ext cx="3443079" cy="3139321"/>
          </a:xfrm>
          <a:prstGeom prst="rect">
            <a:avLst/>
          </a:prstGeom>
          <a:noFill/>
        </p:spPr>
        <p:txBody>
          <a:bodyPr wrap="square">
            <a:spAutoFit/>
          </a:bodyPr>
          <a:lstStyle/>
          <a:p>
            <a:pPr marL="285750" indent="-285750" algn="jus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 income populations. </a:t>
            </a:r>
          </a:p>
          <a:p>
            <a:pPr marL="285750" indent="-285750" algn="jus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Mobile financial system becomes very useful when targeting especially the unbanked poor families living in remote areas with not much sources of income.</a:t>
            </a:r>
          </a:p>
          <a:p>
            <a:pPr marL="285750" indent="-285750" algn="just">
              <a:buFont typeface="Arial" panose="020B0604020202020204" pitchFamily="34" charset="0"/>
              <a:buChar char="•"/>
            </a:pPr>
            <a:endParaRPr lang="en-IN" dirty="0"/>
          </a:p>
        </p:txBody>
      </p:sp>
      <p:sp>
        <p:nvSpPr>
          <p:cNvPr id="9" name="TextBox 8">
            <a:extLst>
              <a:ext uri="{FF2B5EF4-FFF2-40B4-BE49-F238E27FC236}">
                <a16:creationId xmlns:a16="http://schemas.microsoft.com/office/drawing/2014/main" id="{2016EFBF-0B76-FC39-AFB9-8F23520DBB53}"/>
              </a:ext>
            </a:extLst>
          </p:cNvPr>
          <p:cNvSpPr txBox="1"/>
          <p:nvPr/>
        </p:nvSpPr>
        <p:spPr>
          <a:xfrm>
            <a:off x="254278" y="3732329"/>
            <a:ext cx="8783705" cy="3416320"/>
          </a:xfrm>
          <a:prstGeom prst="rect">
            <a:avLst/>
          </a:prstGeom>
          <a:noFill/>
        </p:spPr>
        <p:txBody>
          <a:bodyPr wrap="square" rtlCol="0">
            <a:spAutoFit/>
          </a:bodyPr>
          <a:lstStyle/>
          <a:p>
            <a:pPr marL="285750" indent="-285750" algn="jus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 telecom service provider has introduced a number of products and built its company and organisation around the budget operator model, giving superior products to all price-conscious clients at lower prices. </a:t>
            </a:r>
          </a:p>
          <a:p>
            <a:pPr marL="285750" indent="-285750" algn="jus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focus on offering their services and goods to low-income families and underprivileged consumers in order to aid them when they are in need because they recognize the value of communication and how it influences a person's life.</a:t>
            </a:r>
          </a:p>
          <a:p>
            <a:pPr marL="285750" indent="-285750" algn="jus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They are working with an MFI to offer microcredit on cell phone balances with a 5-day repayment period. If the Consumer does not repay the lent money within the allotted five days, he is considered to be in default.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682976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6">
            <a:extLst>
              <a:ext uri="{FF2B5EF4-FFF2-40B4-BE49-F238E27FC236}">
                <a16:creationId xmlns:a16="http://schemas.microsoft.com/office/drawing/2014/main" id="{B990E16C-CC00-49E8-2623-881EDB8BCCE1}"/>
              </a:ext>
            </a:extLst>
          </p:cNvPr>
          <p:cNvSpPr txBox="1">
            <a:spLocks/>
          </p:cNvSpPr>
          <p:nvPr/>
        </p:nvSpPr>
        <p:spPr>
          <a:xfrm>
            <a:off x="324788" y="172278"/>
            <a:ext cx="8819212" cy="2555377"/>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u="sng" dirty="0">
                <a:latin typeface="Times New Roman" panose="02020603050405020304" pitchFamily="18" charset="0"/>
                <a:cs typeface="Times New Roman" panose="02020603050405020304" pitchFamily="18" charset="0"/>
              </a:rPr>
              <a:t>Aim :</a:t>
            </a:r>
          </a:p>
          <a:p>
            <a:endParaRPr lang="en-IN" sz="1800" b="1" u="sng"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The goal is to create a model that can be used to estimate, in terms of a likelihood, whether the customer will repay the lent amount within 5 days of loan insurance for each loan transaction. Label "1" in this instance denotes a paid debt, or a non-defaulter, while Label "0" denotes a loan that has not been paid, or a defaulter.</a:t>
            </a:r>
            <a:endParaRPr lang="en-IN" sz="1800" b="1" u="sng" dirty="0">
              <a:latin typeface="Times New Roman" panose="02020603050405020304" pitchFamily="18" charset="0"/>
              <a:cs typeface="Times New Roman" panose="02020603050405020304" pitchFamily="18" charset="0"/>
            </a:endParaRPr>
          </a:p>
        </p:txBody>
      </p:sp>
      <p:sp>
        <p:nvSpPr>
          <p:cNvPr id="5" name="Shape 243">
            <a:extLst>
              <a:ext uri="{FF2B5EF4-FFF2-40B4-BE49-F238E27FC236}">
                <a16:creationId xmlns:a16="http://schemas.microsoft.com/office/drawing/2014/main" id="{36A61A51-051F-1991-3923-FE5BC581FCB0}"/>
              </a:ext>
            </a:extLst>
          </p:cNvPr>
          <p:cNvSpPr txBox="1">
            <a:spLocks/>
          </p:cNvSpPr>
          <p:nvPr/>
        </p:nvSpPr>
        <p:spPr>
          <a:xfrm>
            <a:off x="324788" y="3001638"/>
            <a:ext cx="7987519" cy="4267180"/>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u="sng" dirty="0">
                <a:latin typeface="Times New Roman" panose="02020603050405020304" pitchFamily="18" charset="0"/>
                <a:cs typeface="Times New Roman" panose="02020603050405020304" pitchFamily="18" charset="0"/>
              </a:rPr>
              <a:t>Objectives :</a:t>
            </a:r>
          </a:p>
          <a:p>
            <a:r>
              <a:rPr lang="en-IN" sz="1800" b="1" u="sng" dirty="0">
                <a:latin typeface="Times New Roman" panose="02020603050405020304" pitchFamily="18" charset="0"/>
                <a:cs typeface="Times New Roman" panose="02020603050405020304" pitchFamily="18" charset="0"/>
              </a:rPr>
              <a:t> </a:t>
            </a:r>
          </a:p>
          <a:p>
            <a:endParaRPr lang="en-IN" sz="18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Perform Exploratory Data Analysis on the data set.</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Handle numerical and categorical variables.</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Analyse the relationship between the features and target.</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Train multiple models and select the efficient model.</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Perform hyperparameter tuning on the selected model and analyse the performance metrics.</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59A31BA-0E59-3793-2C0E-4D53926374AF}"/>
              </a:ext>
            </a:extLst>
          </p:cNvPr>
          <p:cNvPicPr>
            <a:picLocks noChangeAspect="1"/>
          </p:cNvPicPr>
          <p:nvPr/>
        </p:nvPicPr>
        <p:blipFill>
          <a:blip r:embed="rId2"/>
          <a:stretch>
            <a:fillRect/>
          </a:stretch>
        </p:blipFill>
        <p:spPr>
          <a:xfrm>
            <a:off x="0" y="-61042"/>
            <a:ext cx="254278" cy="6919042"/>
          </a:xfrm>
          <a:prstGeom prst="rect">
            <a:avLst/>
          </a:prstGeom>
        </p:spPr>
      </p:pic>
    </p:spTree>
    <p:extLst>
      <p:ext uri="{BB962C8B-B14F-4D97-AF65-F5344CB8AC3E}">
        <p14:creationId xmlns:p14="http://schemas.microsoft.com/office/powerpoint/2010/main" val="1058599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4D830F-70E5-18D8-54A3-9F4524406855}"/>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5C966545-7E38-9527-23A3-57973F17AA0C}"/>
              </a:ext>
            </a:extLst>
          </p:cNvPr>
          <p:cNvSpPr txBox="1">
            <a:spLocks/>
          </p:cNvSpPr>
          <p:nvPr/>
        </p:nvSpPr>
        <p:spPr>
          <a:xfrm>
            <a:off x="3398413" y="165134"/>
            <a:ext cx="2347174"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u="sng" dirty="0">
                <a:latin typeface="Times New Roman" panose="02020603050405020304" pitchFamily="18" charset="0"/>
                <a:cs typeface="Times New Roman" panose="02020603050405020304" pitchFamily="18" charset="0"/>
              </a:rPr>
              <a:t>Introduction</a:t>
            </a:r>
          </a:p>
        </p:txBody>
      </p:sp>
      <p:sp>
        <p:nvSpPr>
          <p:cNvPr id="8" name="TextBox 7">
            <a:extLst>
              <a:ext uri="{FF2B5EF4-FFF2-40B4-BE49-F238E27FC236}">
                <a16:creationId xmlns:a16="http://schemas.microsoft.com/office/drawing/2014/main" id="{2A0618F3-584F-CDAD-59E4-0C384492D9EB}"/>
              </a:ext>
            </a:extLst>
          </p:cNvPr>
          <p:cNvSpPr txBox="1"/>
          <p:nvPr/>
        </p:nvSpPr>
        <p:spPr>
          <a:xfrm>
            <a:off x="384313" y="952089"/>
            <a:ext cx="8759687" cy="545085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For financial organizations, credit risk management is crucial since it has a direct impact on financial performance. </a:t>
            </a:r>
          </a:p>
          <a:p>
            <a:pPr marL="285750" indent="-285750" algn="just">
              <a:lnSpc>
                <a:spcPct val="150000"/>
              </a:lnSpc>
              <a:buFont typeface="Arial" panose="020B0604020202020204" pitchFamily="34" charset="0"/>
              <a:buChar char="•"/>
            </a:pPr>
            <a:r>
              <a:rPr lang="en-US" dirty="0"/>
              <a:t>Microcredit organizations still use traditional credit scoring methods based on linear calculation of a limited number of indicators, even though artificial intelligence (AI) and machine learning are not new.</a:t>
            </a:r>
          </a:p>
          <a:p>
            <a:pPr marL="285750" indent="-285750" algn="just">
              <a:lnSpc>
                <a:spcPct val="150000"/>
              </a:lnSpc>
              <a:buFont typeface="Arial" panose="020B0604020202020204" pitchFamily="34" charset="0"/>
              <a:buChar char="•"/>
            </a:pPr>
            <a:r>
              <a:rPr lang="en-US" dirty="0"/>
              <a:t>Instead, these organizations are reluctant to accept these techniques in their credit risk assessment process. On the other hand, machine learning nonetheless, provides a far larger perspective of a client and can be used to handle all business risks, not just credit risk. </a:t>
            </a:r>
          </a:p>
          <a:p>
            <a:pPr marL="285750" indent="-285750" algn="just">
              <a:lnSpc>
                <a:spcPct val="15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Despite the fact that banks have a diversified portfolio, credit risk is still the most crucial to control. Credit risk is a financial loss that results from a counterparty's inability to meet their contractual commitments (such as the timely payment of interest or principal) or from a higher chance of default over the course of the transaction. </a:t>
            </a:r>
            <a:endParaRPr lang="en-IN" dirty="0"/>
          </a:p>
        </p:txBody>
      </p:sp>
    </p:spTree>
    <p:extLst>
      <p:ext uri="{BB962C8B-B14F-4D97-AF65-F5344CB8AC3E}">
        <p14:creationId xmlns:p14="http://schemas.microsoft.com/office/powerpoint/2010/main" val="379569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DF5D2F-8524-4AE8-38EF-0B5E4C9774D2}"/>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B4A5E93D-C7E3-496C-82C8-DBEB257B1FEC}"/>
              </a:ext>
            </a:extLst>
          </p:cNvPr>
          <p:cNvSpPr txBox="1">
            <a:spLocks/>
          </p:cNvSpPr>
          <p:nvPr/>
        </p:nvSpPr>
        <p:spPr>
          <a:xfrm>
            <a:off x="2464518" y="236615"/>
            <a:ext cx="4486630"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u="sng" dirty="0">
                <a:latin typeface="Times New Roman" panose="02020603050405020304" pitchFamily="18" charset="0"/>
                <a:cs typeface="Times New Roman" panose="02020603050405020304" pitchFamily="18" charset="0"/>
              </a:rPr>
              <a:t>Exploratory Data Analysis</a:t>
            </a:r>
          </a:p>
        </p:txBody>
      </p:sp>
      <p:sp>
        <p:nvSpPr>
          <p:cNvPr id="9" name="TextBox 8">
            <a:extLst>
              <a:ext uri="{FF2B5EF4-FFF2-40B4-BE49-F238E27FC236}">
                <a16:creationId xmlns:a16="http://schemas.microsoft.com/office/drawing/2014/main" id="{68116B00-A132-2814-075F-67FB9ECC6615}"/>
              </a:ext>
            </a:extLst>
          </p:cNvPr>
          <p:cNvSpPr txBox="1"/>
          <p:nvPr/>
        </p:nvSpPr>
        <p:spPr>
          <a:xfrm>
            <a:off x="404189" y="1088552"/>
            <a:ext cx="8607287" cy="586635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The offered sample data is taken from the client database. The client needs some predictions that might aid them in future investments and better customer selection in order to increase the selection of clients for credit.</a:t>
            </a:r>
          </a:p>
          <a:p>
            <a:pPr marL="285750" indent="-285750">
              <a:lnSpc>
                <a:spcPct val="150000"/>
              </a:lnSpc>
              <a:buFont typeface="Arial" panose="020B0604020202020204" pitchFamily="34" charset="0"/>
              <a:buChar char="•"/>
            </a:pPr>
            <a:r>
              <a:rPr lang="en-US" dirty="0"/>
              <a:t>There are 209593 entries and 36 columns. </a:t>
            </a:r>
          </a:p>
          <a:p>
            <a:pPr marL="285750" indent="-285750">
              <a:lnSpc>
                <a:spcPct val="150000"/>
              </a:lnSpc>
              <a:buFont typeface="Arial" panose="020B0604020202020204" pitchFamily="34" charset="0"/>
              <a:buChar char="•"/>
            </a:pPr>
            <a:r>
              <a:rPr lang="en-US" dirty="0"/>
              <a:t>There are no null values in the dataset.</a:t>
            </a:r>
          </a:p>
          <a:p>
            <a:pPr marL="285750" indent="-285750">
              <a:lnSpc>
                <a:spcPct val="150000"/>
              </a:lnSpc>
              <a:buFont typeface="Arial" panose="020B0604020202020204" pitchFamily="34" charset="0"/>
              <a:buChar char="•"/>
            </a:pPr>
            <a:r>
              <a:rPr lang="en-US" dirty="0"/>
              <a:t>There are 3 categorical columns, 12 numerical columns and 21 float columns.</a:t>
            </a:r>
          </a:p>
          <a:p>
            <a:pPr marL="285750" indent="-285750">
              <a:lnSpc>
                <a:spcPct val="150000"/>
              </a:lnSpc>
              <a:buFont typeface="Arial" panose="020B0604020202020204" pitchFamily="34" charset="0"/>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msisdn</a:t>
            </a:r>
            <a:r>
              <a:rPr lang="en-IN" sz="1800" dirty="0">
                <a:effectLst/>
                <a:latin typeface="Calibri" panose="020F0502020204030204" pitchFamily="34" charset="0"/>
                <a:ea typeface="Calibri" panose="020F0502020204030204" pitchFamily="34" charset="0"/>
                <a:cs typeface="Times New Roman" panose="02020603050405020304" pitchFamily="18" charset="0"/>
              </a:rPr>
              <a:t> column has mobile numbers of customers which are unique and entries are not available for every customer since there are 209593 entries and 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msisdn</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there are only 186243 values, hence eliminating the column. </a:t>
            </a:r>
            <a:endParaRPr lang="en-US" dirty="0"/>
          </a:p>
          <a:p>
            <a:pPr marL="285750" indent="-285750">
              <a:lnSpc>
                <a:spcPct val="150000"/>
              </a:lnSpc>
              <a:buFont typeface="Arial" panose="020B0604020202020204" pitchFamily="34" charset="0"/>
              <a:buChar char="•"/>
            </a:pPr>
            <a:r>
              <a:rPr lang="en-US" dirty="0"/>
              <a:t>All the entries are for the year 2016 hence removing the year column.</a:t>
            </a:r>
          </a:p>
          <a:p>
            <a:pPr marL="285750" indent="-285750">
              <a:lnSpc>
                <a:spcPct val="15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Mean is greater than median in all the columns so aur data is right skewed.</a:t>
            </a:r>
          </a:p>
          <a:p>
            <a:pPr marL="285750" indent="-285750">
              <a:lnSpc>
                <a:spcPct val="15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features-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pdate_year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pcircle</a:t>
            </a:r>
            <a:r>
              <a:rPr lang="en-IN" sz="1800" dirty="0">
                <a:effectLst/>
                <a:latin typeface="Calibri" panose="020F0502020204030204" pitchFamily="34" charset="0"/>
                <a:ea typeface="Calibri" panose="020F0502020204030204" pitchFamily="34" charset="0"/>
                <a:cs typeface="Times New Roman" panose="02020603050405020304" pitchFamily="18" charset="0"/>
              </a:rPr>
              <a:t> has only one value for the complete dataset hence eliminating the same.</a:t>
            </a:r>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3207642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AE2E44-18A9-796D-0F2D-6E8F806B1DCD}"/>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E66B379C-4C2B-6926-8711-EC019A2A8A34}"/>
              </a:ext>
            </a:extLst>
          </p:cNvPr>
          <p:cNvSpPr txBox="1">
            <a:spLocks/>
          </p:cNvSpPr>
          <p:nvPr/>
        </p:nvSpPr>
        <p:spPr>
          <a:xfrm>
            <a:off x="254278" y="0"/>
            <a:ext cx="2347174"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u="sng" dirty="0">
                <a:latin typeface="Times New Roman" panose="02020603050405020304" pitchFamily="18" charset="0"/>
                <a:cs typeface="Times New Roman" panose="02020603050405020304" pitchFamily="18" charset="0"/>
              </a:rPr>
              <a:t>Contd.</a:t>
            </a:r>
          </a:p>
        </p:txBody>
      </p:sp>
      <p:sp>
        <p:nvSpPr>
          <p:cNvPr id="7" name="TextBox 6">
            <a:extLst>
              <a:ext uri="{FF2B5EF4-FFF2-40B4-BE49-F238E27FC236}">
                <a16:creationId xmlns:a16="http://schemas.microsoft.com/office/drawing/2014/main" id="{B7567249-F13E-94FC-59FD-8FA5A08DF401}"/>
              </a:ext>
            </a:extLst>
          </p:cNvPr>
          <p:cNvSpPr txBox="1"/>
          <p:nvPr/>
        </p:nvSpPr>
        <p:spPr>
          <a:xfrm>
            <a:off x="315451" y="964240"/>
            <a:ext cx="8576757" cy="2585323"/>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difference between 75% and maximum is higher that's why outliers are high which needs to be removed. </a:t>
            </a:r>
          </a:p>
          <a:p>
            <a:pPr marL="285750" indent="-285750" algn="jus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pdate</a:t>
            </a:r>
            <a:r>
              <a:rPr lang="en-IN" sz="1800" dirty="0">
                <a:effectLst/>
                <a:latin typeface="Calibri" panose="020F0502020204030204" pitchFamily="34" charset="0"/>
                <a:ea typeface="Calibri" panose="020F0502020204030204" pitchFamily="34" charset="0"/>
                <a:cs typeface="Times New Roman" panose="02020603050405020304" pitchFamily="18" charset="0"/>
              </a:rPr>
              <a:t> column tells the date when the data is collected. It contains only three-month data. </a:t>
            </a:r>
          </a:p>
          <a:p>
            <a:pPr marL="285750" indent="-285750" algn="just">
              <a:buFont typeface="Arial" panose="020B0604020202020204" pitchFamily="34" charset="0"/>
              <a:buChar char="•"/>
            </a:pPr>
            <a:r>
              <a:rPr lang="en-US" dirty="0"/>
              <a:t>The features which are highly correlated with each other are daily_decr30, daily_decr90, rental30, rental90, cnt_loans30, amount_loans30, amount_loans30, amount_loans90 column medianamnt_loans30, medianamnt_loans90. We have to drop one of the features which are highly correlated with other features.</a:t>
            </a:r>
          </a:p>
          <a:p>
            <a:pPr marL="285750" indent="-285750" algn="just">
              <a:buFont typeface="Arial" panose="020B0604020202020204" pitchFamily="34" charset="0"/>
              <a:buChar char="•"/>
            </a:pPr>
            <a:endParaRPr lang="en-IN" dirty="0"/>
          </a:p>
        </p:txBody>
      </p:sp>
      <p:pic>
        <p:nvPicPr>
          <p:cNvPr id="9" name="Picture 8">
            <a:extLst>
              <a:ext uri="{FF2B5EF4-FFF2-40B4-BE49-F238E27FC236}">
                <a16:creationId xmlns:a16="http://schemas.microsoft.com/office/drawing/2014/main" id="{47E2A5D0-901C-708E-66F9-6C9F989A0334}"/>
              </a:ext>
            </a:extLst>
          </p:cNvPr>
          <p:cNvPicPr>
            <a:picLocks noChangeAspect="1"/>
          </p:cNvPicPr>
          <p:nvPr/>
        </p:nvPicPr>
        <p:blipFill rotWithShape="1">
          <a:blip r:embed="rId3"/>
          <a:srcRect l="-85" t="9488" r="59216" b="50000"/>
          <a:stretch/>
        </p:blipFill>
        <p:spPr>
          <a:xfrm>
            <a:off x="1509100" y="3309731"/>
            <a:ext cx="6125800" cy="3429000"/>
          </a:xfrm>
          <a:prstGeom prst="rect">
            <a:avLst/>
          </a:prstGeom>
        </p:spPr>
      </p:pic>
    </p:spTree>
    <p:extLst>
      <p:ext uri="{BB962C8B-B14F-4D97-AF65-F5344CB8AC3E}">
        <p14:creationId xmlns:p14="http://schemas.microsoft.com/office/powerpoint/2010/main" val="326673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24382A-FD62-2683-3661-F23C29AB79F2}"/>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AC9E4A8E-3DCC-98A2-9C10-80645D02E3FB}"/>
              </a:ext>
            </a:extLst>
          </p:cNvPr>
          <p:cNvSpPr txBox="1">
            <a:spLocks/>
          </p:cNvSpPr>
          <p:nvPr/>
        </p:nvSpPr>
        <p:spPr>
          <a:xfrm>
            <a:off x="2311736" y="0"/>
            <a:ext cx="5082978"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u="sng" dirty="0">
                <a:latin typeface="Times New Roman" panose="02020603050405020304" pitchFamily="18" charset="0"/>
                <a:cs typeface="Times New Roman" panose="02020603050405020304" pitchFamily="18" charset="0"/>
              </a:rPr>
              <a:t>Data Pre-processing</a:t>
            </a:r>
          </a:p>
        </p:txBody>
      </p:sp>
      <p:sp>
        <p:nvSpPr>
          <p:cNvPr id="7" name="TextBox 6">
            <a:extLst>
              <a:ext uri="{FF2B5EF4-FFF2-40B4-BE49-F238E27FC236}">
                <a16:creationId xmlns:a16="http://schemas.microsoft.com/office/drawing/2014/main" id="{DE0B070B-D44A-E3FC-966B-C76F5009B584}"/>
              </a:ext>
            </a:extLst>
          </p:cNvPr>
          <p:cNvSpPr txBox="1"/>
          <p:nvPr/>
        </p:nvSpPr>
        <p:spPr>
          <a:xfrm>
            <a:off x="0" y="579851"/>
            <a:ext cx="8804826" cy="2062552"/>
          </a:xfrm>
          <a:prstGeom prst="rect">
            <a:avLst/>
          </a:prstGeom>
          <a:noFill/>
        </p:spPr>
        <p:txBody>
          <a:bodyPr wrap="square">
            <a:spAutoFit/>
          </a:bodyPr>
          <a:lstStyle/>
          <a:p>
            <a:pPr marL="742950" indent="-285750" algn="just">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many outliers in the data which </a:t>
            </a:r>
            <a:r>
              <a:rPr lang="en-IN" dirty="0">
                <a:latin typeface="Calibri" panose="020F0502020204030204" pitchFamily="34" charset="0"/>
                <a:ea typeface="Calibri" panose="020F0502020204030204" pitchFamily="34" charset="0"/>
                <a:cs typeface="Times New Roman" panose="02020603050405020304" pitchFamily="18" charset="0"/>
              </a:rPr>
              <a:t>were</a:t>
            </a:r>
            <a:r>
              <a:rPr lang="en-IN" sz="1800" dirty="0">
                <a:effectLst/>
                <a:latin typeface="Calibri" panose="020F0502020204030204" pitchFamily="34" charset="0"/>
                <a:ea typeface="Calibri" panose="020F0502020204030204" pitchFamily="34" charset="0"/>
                <a:cs typeface="Times New Roman" panose="02020603050405020304" pitchFamily="18" charset="0"/>
              </a:rPr>
              <a:t> removed using the z-score.</a:t>
            </a:r>
          </a:p>
          <a:p>
            <a:pPr marL="742950" indent="-28575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T</a:t>
            </a:r>
            <a:r>
              <a:rPr lang="en-IN" sz="1800" dirty="0">
                <a:effectLst/>
                <a:latin typeface="Calibri" panose="020F0502020204030204" pitchFamily="34" charset="0"/>
                <a:ea typeface="Calibri" panose="020F0502020204030204" pitchFamily="34" charset="0"/>
                <a:cs typeface="Times New Roman" panose="02020603050405020304" pitchFamily="18" charset="0"/>
              </a:rPr>
              <a:t>he target variable is imbalanced and resampling algorithm is applied on the target column.</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features and target were split from the database and Chi square test was utilised in determining the feature importance and 21 features are required to retain all the information for model development.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8CA7096-BB36-B8D4-EA4F-A5413699DF25}"/>
              </a:ext>
            </a:extLst>
          </p:cNvPr>
          <p:cNvPicPr>
            <a:picLocks noChangeAspect="1"/>
          </p:cNvPicPr>
          <p:nvPr/>
        </p:nvPicPr>
        <p:blipFill rotWithShape="1">
          <a:blip r:embed="rId3"/>
          <a:srcRect l="7246" t="13364" r="7536" b="8872"/>
          <a:stretch/>
        </p:blipFill>
        <p:spPr>
          <a:xfrm>
            <a:off x="675860" y="2642403"/>
            <a:ext cx="7792279" cy="4015409"/>
          </a:xfrm>
          <a:prstGeom prst="rect">
            <a:avLst/>
          </a:prstGeom>
        </p:spPr>
      </p:pic>
    </p:spTree>
    <p:extLst>
      <p:ext uri="{BB962C8B-B14F-4D97-AF65-F5344CB8AC3E}">
        <p14:creationId xmlns:p14="http://schemas.microsoft.com/office/powerpoint/2010/main" val="886895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2BE8A0-73D2-64CF-C555-5ED9D285245D}"/>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F80D2C3F-0264-F78D-7066-0D746B7F3A86}"/>
              </a:ext>
            </a:extLst>
          </p:cNvPr>
          <p:cNvSpPr txBox="1">
            <a:spLocks/>
          </p:cNvSpPr>
          <p:nvPr/>
        </p:nvSpPr>
        <p:spPr>
          <a:xfrm>
            <a:off x="2311736" y="0"/>
            <a:ext cx="5082978"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u="sng" dirty="0">
                <a:latin typeface="Times New Roman" panose="02020603050405020304" pitchFamily="18" charset="0"/>
                <a:cs typeface="Times New Roman" panose="02020603050405020304" pitchFamily="18" charset="0"/>
              </a:rPr>
              <a:t>Model Training and Testing</a:t>
            </a:r>
          </a:p>
        </p:txBody>
      </p:sp>
      <p:sp>
        <p:nvSpPr>
          <p:cNvPr id="9" name="TextBox 8">
            <a:extLst>
              <a:ext uri="{FF2B5EF4-FFF2-40B4-BE49-F238E27FC236}">
                <a16:creationId xmlns:a16="http://schemas.microsoft.com/office/drawing/2014/main" id="{86048588-5AB3-6495-716A-2243761CF40A}"/>
              </a:ext>
            </a:extLst>
          </p:cNvPr>
          <p:cNvSpPr txBox="1"/>
          <p:nvPr/>
        </p:nvSpPr>
        <p:spPr>
          <a:xfrm>
            <a:off x="443946" y="871399"/>
            <a:ext cx="8594035" cy="5515997"/>
          </a:xfrm>
          <a:prstGeom prst="rect">
            <a:avLst/>
          </a:prstGeom>
          <a:noFill/>
        </p:spPr>
        <p:txBody>
          <a:bodyPr wrap="square">
            <a:spAutoFit/>
          </a:bodyPr>
          <a:lstStyle/>
          <a:p>
            <a:pPr marL="285750" indent="-285750" algn="just">
              <a:buFont typeface="Arial" panose="020B0604020202020204" pitchFamily="34" charset="0"/>
              <a:buChar char="•"/>
            </a:pPr>
            <a:r>
              <a:rPr lang="en-US" dirty="0"/>
              <a:t>The features and target are split into train and test sections using the </a:t>
            </a:r>
            <a:r>
              <a:rPr lang="en-US" dirty="0" err="1"/>
              <a:t>train_test_split</a:t>
            </a:r>
            <a:r>
              <a:rPr lang="en-US" dirty="0"/>
              <a:t> function for random state-4 and test-size-0.30. The algorithms used for model training and testing are Logistic Regression, Random Forest Classifier, Decision Tree Classifier and Gaussian NB Classifier.</a:t>
            </a:r>
          </a:p>
          <a:p>
            <a:pPr marL="285750" indent="-285750" algn="jus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Linear Regression models had no difference in accuracy score of training and testing data which is beneficial but the training score is only 74%.</a:t>
            </a:r>
          </a:p>
          <a:p>
            <a:pPr marL="285750" indent="-285750" algn="jus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Random Forest Classifier had difference of 3 units between accuracy score of training and test data.</a:t>
            </a:r>
          </a:p>
          <a:p>
            <a:pPr marL="285750" indent="-285750" algn="jus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Decision Tree Classifier had difference of 5 units between accuracy score of training and test data.</a:t>
            </a:r>
          </a:p>
          <a:p>
            <a:pPr marL="285750" indent="-285750" algn="jus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Gaussian NB Classifier had no difference of accuracy score between training and test data.</a:t>
            </a:r>
          </a:p>
          <a:p>
            <a:pPr marL="285750" indent="-285750" algn="jus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four algorithms were employed in model development and the model was selected based on the accuracy score and f1 score on training and testing data and the results are as below,</a:t>
            </a: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dirty="0"/>
          </a:p>
          <a:p>
            <a:pPr algn="just"/>
            <a:endParaRPr lang="en-US" dirty="0"/>
          </a:p>
          <a:p>
            <a:pPr algn="just"/>
            <a:endParaRPr lang="en-US" dirty="0"/>
          </a:p>
        </p:txBody>
      </p:sp>
      <p:graphicFrame>
        <p:nvGraphicFramePr>
          <p:cNvPr id="14" name="Table 13">
            <a:extLst>
              <a:ext uri="{FF2B5EF4-FFF2-40B4-BE49-F238E27FC236}">
                <a16:creationId xmlns:a16="http://schemas.microsoft.com/office/drawing/2014/main" id="{20F1F4B5-8C4C-A5BD-7652-BCD1A2683CF8}"/>
              </a:ext>
            </a:extLst>
          </p:cNvPr>
          <p:cNvGraphicFramePr>
            <a:graphicFrameLocks noGrp="1"/>
          </p:cNvGraphicFramePr>
          <p:nvPr>
            <p:extLst>
              <p:ext uri="{D42A27DB-BD31-4B8C-83A1-F6EECF244321}">
                <p14:modId xmlns:p14="http://schemas.microsoft.com/office/powerpoint/2010/main" val="3986485990"/>
              </p:ext>
            </p:extLst>
          </p:nvPr>
        </p:nvGraphicFramePr>
        <p:xfrm>
          <a:off x="2045803" y="5126072"/>
          <a:ext cx="4699553" cy="1552872"/>
        </p:xfrm>
        <a:graphic>
          <a:graphicData uri="http://schemas.openxmlformats.org/drawingml/2006/table">
            <a:tbl>
              <a:tblPr firstRow="1" firstCol="1" bandRow="1">
                <a:tableStyleId>{5C22544A-7EE6-4342-B048-85BDC9FD1C3A}</a:tableStyleId>
              </a:tblPr>
              <a:tblGrid>
                <a:gridCol w="1699273">
                  <a:extLst>
                    <a:ext uri="{9D8B030D-6E8A-4147-A177-3AD203B41FA5}">
                      <a16:colId xmlns:a16="http://schemas.microsoft.com/office/drawing/2014/main" val="581256515"/>
                    </a:ext>
                  </a:extLst>
                </a:gridCol>
                <a:gridCol w="939247">
                  <a:extLst>
                    <a:ext uri="{9D8B030D-6E8A-4147-A177-3AD203B41FA5}">
                      <a16:colId xmlns:a16="http://schemas.microsoft.com/office/drawing/2014/main" val="1715866564"/>
                    </a:ext>
                  </a:extLst>
                </a:gridCol>
                <a:gridCol w="786578">
                  <a:extLst>
                    <a:ext uri="{9D8B030D-6E8A-4147-A177-3AD203B41FA5}">
                      <a16:colId xmlns:a16="http://schemas.microsoft.com/office/drawing/2014/main" val="741447266"/>
                    </a:ext>
                  </a:extLst>
                </a:gridCol>
                <a:gridCol w="693649">
                  <a:extLst>
                    <a:ext uri="{9D8B030D-6E8A-4147-A177-3AD203B41FA5}">
                      <a16:colId xmlns:a16="http://schemas.microsoft.com/office/drawing/2014/main" val="818756404"/>
                    </a:ext>
                  </a:extLst>
                </a:gridCol>
                <a:gridCol w="580806">
                  <a:extLst>
                    <a:ext uri="{9D8B030D-6E8A-4147-A177-3AD203B41FA5}">
                      <a16:colId xmlns:a16="http://schemas.microsoft.com/office/drawing/2014/main" val="3635123161"/>
                    </a:ext>
                  </a:extLst>
                </a:gridCol>
              </a:tblGrid>
              <a:tr h="258812">
                <a:tc rowSpan="2">
                  <a:txBody>
                    <a:bodyPr/>
                    <a:lstStyle/>
                    <a:p>
                      <a:pPr algn="ctr">
                        <a:lnSpc>
                          <a:spcPct val="107000"/>
                        </a:lnSpc>
                        <a:spcAft>
                          <a:spcPts val="800"/>
                        </a:spcAft>
                      </a:pPr>
                      <a:r>
                        <a:rPr lang="en-IN" sz="1100">
                          <a:effectLst/>
                        </a:rPr>
                        <a:t>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07000"/>
                        </a:lnSpc>
                        <a:spcAft>
                          <a:spcPts val="800"/>
                        </a:spcAft>
                      </a:pPr>
                      <a:r>
                        <a:rPr lang="en-IN" sz="1100">
                          <a:effectLst/>
                        </a:rPr>
                        <a:t>Accuracy Score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gridSpan="2">
                  <a:txBody>
                    <a:bodyPr/>
                    <a:lstStyle/>
                    <a:p>
                      <a:pPr algn="ctr">
                        <a:lnSpc>
                          <a:spcPct val="107000"/>
                        </a:lnSpc>
                        <a:spcAft>
                          <a:spcPts val="800"/>
                        </a:spcAft>
                      </a:pPr>
                      <a:r>
                        <a:rPr lang="en-IN" sz="1100">
                          <a:effectLst/>
                        </a:rPr>
                        <a:t>F1-Score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1460107457"/>
                  </a:ext>
                </a:extLst>
              </a:tr>
              <a:tr h="258812">
                <a:tc vMerge="1">
                  <a:txBody>
                    <a:bodyPr/>
                    <a:lstStyle/>
                    <a:p>
                      <a:endParaRPr lang="en-IN"/>
                    </a:p>
                  </a:txBody>
                  <a:tcPr/>
                </a:tc>
                <a:tc>
                  <a:txBody>
                    <a:bodyPr/>
                    <a:lstStyle/>
                    <a:p>
                      <a:pPr algn="ctr">
                        <a:lnSpc>
                          <a:spcPct val="107000"/>
                        </a:lnSpc>
                        <a:spcAft>
                          <a:spcPts val="800"/>
                        </a:spcAft>
                      </a:pPr>
                      <a:r>
                        <a:rPr lang="en-IN" sz="1100">
                          <a:effectLst/>
                        </a:rPr>
                        <a:t>Train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Test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Train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Test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51614947"/>
                  </a:ext>
                </a:extLst>
              </a:tr>
              <a:tr h="258812">
                <a:tc>
                  <a:txBody>
                    <a:bodyPr/>
                    <a:lstStyle/>
                    <a:p>
                      <a:pPr algn="ctr">
                        <a:lnSpc>
                          <a:spcPct val="107000"/>
                        </a:lnSpc>
                        <a:spcAft>
                          <a:spcPts val="800"/>
                        </a:spcAft>
                      </a:pPr>
                      <a:r>
                        <a:rPr lang="en-IN" sz="1100">
                          <a:effectLst/>
                        </a:rPr>
                        <a:t>Logistic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74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74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74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74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5823025"/>
                  </a:ext>
                </a:extLst>
              </a:tr>
              <a:tr h="258812">
                <a:tc>
                  <a:txBody>
                    <a:bodyPr/>
                    <a:lstStyle/>
                    <a:p>
                      <a:pPr algn="ctr">
                        <a:lnSpc>
                          <a:spcPct val="107000"/>
                        </a:lnSpc>
                        <a:spcAft>
                          <a:spcPts val="800"/>
                        </a:spcAft>
                      </a:pPr>
                      <a:r>
                        <a:rPr lang="en-IN" sz="1100">
                          <a:effectLst/>
                        </a:rPr>
                        <a:t>Random Forest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5830690"/>
                  </a:ext>
                </a:extLst>
              </a:tr>
              <a:tr h="258812">
                <a:tc>
                  <a:txBody>
                    <a:bodyPr/>
                    <a:lstStyle/>
                    <a:p>
                      <a:pPr algn="ctr">
                        <a:lnSpc>
                          <a:spcPct val="107000"/>
                        </a:lnSpc>
                        <a:spcAft>
                          <a:spcPts val="800"/>
                        </a:spcAft>
                      </a:pPr>
                      <a:r>
                        <a:rPr lang="en-IN" sz="1100">
                          <a:effectLst/>
                        </a:rPr>
                        <a:t>Decision Tree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5781377"/>
                  </a:ext>
                </a:extLst>
              </a:tr>
              <a:tr h="258812">
                <a:tc>
                  <a:txBody>
                    <a:bodyPr/>
                    <a:lstStyle/>
                    <a:p>
                      <a:pPr algn="ctr">
                        <a:lnSpc>
                          <a:spcPct val="107000"/>
                        </a:lnSpc>
                        <a:spcAft>
                          <a:spcPts val="800"/>
                        </a:spcAft>
                      </a:pPr>
                      <a:r>
                        <a:rPr lang="en-IN" sz="1100">
                          <a:effectLst/>
                        </a:rPr>
                        <a:t>Gaussian NB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dirty="0">
                          <a:effectLst/>
                        </a:rPr>
                        <a:t>64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3909277"/>
                  </a:ext>
                </a:extLst>
              </a:tr>
            </a:tbl>
          </a:graphicData>
        </a:graphic>
      </p:graphicFrame>
    </p:spTree>
    <p:extLst>
      <p:ext uri="{BB962C8B-B14F-4D97-AF65-F5344CB8AC3E}">
        <p14:creationId xmlns:p14="http://schemas.microsoft.com/office/powerpoint/2010/main" val="28508861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1442</TotalTime>
  <Words>1101</Words>
  <Application>Microsoft Office PowerPoint</Application>
  <PresentationFormat>On-screen Show (4:3)</PresentationFormat>
  <Paragraphs>103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Balaji</dc:creator>
  <cp:lastModifiedBy>Vaishnavi Balaji</cp:lastModifiedBy>
  <cp:revision>40</cp:revision>
  <dcterms:created xsi:type="dcterms:W3CDTF">2022-11-01T09:26:12Z</dcterms:created>
  <dcterms:modified xsi:type="dcterms:W3CDTF">2022-11-05T09:46:12Z</dcterms:modified>
</cp:coreProperties>
</file>