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304" r:id="rId7"/>
    <p:sldId id="298" r:id="rId8"/>
    <p:sldId id="299" r:id="rId9"/>
    <p:sldId id="306" r:id="rId10"/>
    <p:sldId id="300" r:id="rId11"/>
    <p:sldId id="260" r:id="rId12"/>
    <p:sldId id="302" r:id="rId13"/>
    <p:sldId id="303" r:id="rId14"/>
    <p:sldId id="296" r:id="rId15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7"/>
      <p:bold r:id="rId18"/>
    </p:embeddedFont>
    <p:embeddedFont>
      <p:font typeface="Fira Sans Condensed Medium" panose="020F0502020204030204" pitchFamily="34" charset="0"/>
      <p:regular r:id="rId19"/>
      <p:bold r:id="rId20"/>
      <p:italic r:id="rId21"/>
      <p:boldItalic r:id="rId22"/>
    </p:embeddedFont>
    <p:embeddedFont>
      <p:font typeface="Livvic Light" panose="020F0302020204030204" pitchFamily="34" charset="0"/>
      <p:regular r:id="rId23"/>
      <p:italic r:id="rId24"/>
    </p:embeddedFont>
    <p:embeddedFont>
      <p:font typeface="Maven Pro" pitchFamily="2" charset="77"/>
      <p:regular r:id="rId25"/>
      <p:bold r:id="rId26"/>
    </p:embeddedFont>
    <p:embeddedFont>
      <p:font typeface="Nunito Light" panose="020F0302020204030204" pitchFamily="34" charset="0"/>
      <p:regular r:id="rId27"/>
      <p:italic r:id="rId28"/>
    </p:embeddedFont>
    <p:embeddedFont>
      <p:font typeface="Proxima Nova" panose="02000506030000020004" pitchFamily="2" charset="0"/>
      <p:regular r:id="rId29"/>
      <p:bold r:id="rId30"/>
      <p:italic r:id="rId31"/>
      <p:boldItalic r:id="rId32"/>
    </p:embeddedFont>
    <p:embeddedFont>
      <p:font typeface="Share Tech" pitchFamily="2" charset="7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8C745-5F5E-4FC8-817A-1C8B8F842725}" v="16" dt="2022-04-29T08:36:34.734"/>
  </p1510:revLst>
</p1510:revInfo>
</file>

<file path=ppt/tableStyles.xml><?xml version="1.0" encoding="utf-8"?>
<a:tblStyleLst xmlns:a="http://schemas.openxmlformats.org/drawingml/2006/main" def="{7EBED938-DD8D-436B-BB3F-6010BF109BB1}">
  <a:tblStyle styleId="{7EBED938-DD8D-436B-BB3F-6010BF109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>
      <p:cViewPr varScale="1">
        <p:scale>
          <a:sx n="137" d="100"/>
          <a:sy n="13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 Killedar" userId="S::killedar.a@northeastern.edu::c6ce4ed2-f02b-4583-8348-b9dace70df97" providerId="AD" clId="Web-{EC78C745-5F5E-4FC8-817A-1C8B8F842725}"/>
    <pc:docChg chg="modSld">
      <pc:chgData name="Abdulla Killedar" userId="S::killedar.a@northeastern.edu::c6ce4ed2-f02b-4583-8348-b9dace70df97" providerId="AD" clId="Web-{EC78C745-5F5E-4FC8-817A-1C8B8F842725}" dt="2022-04-29T08:36:34.734" v="15" actId="20577"/>
      <pc:docMkLst>
        <pc:docMk/>
      </pc:docMkLst>
      <pc:sldChg chg="modSp">
        <pc:chgData name="Abdulla Killedar" userId="S::killedar.a@northeastern.edu::c6ce4ed2-f02b-4583-8348-b9dace70df97" providerId="AD" clId="Web-{EC78C745-5F5E-4FC8-817A-1C8B8F842725}" dt="2022-04-29T08:35:59.716" v="13" actId="20577"/>
        <pc:sldMkLst>
          <pc:docMk/>
          <pc:sldMk cId="0" sldId="257"/>
        </pc:sldMkLst>
        <pc:spChg chg="mod">
          <ac:chgData name="Abdulla Killedar" userId="S::killedar.a@northeastern.edu::c6ce4ed2-f02b-4583-8348-b9dace70df97" providerId="AD" clId="Web-{EC78C745-5F5E-4FC8-817A-1C8B8F842725}" dt="2022-04-29T08:35:59.716" v="13" actId="20577"/>
          <ac:spMkLst>
            <pc:docMk/>
            <pc:sldMk cId="0" sldId="257"/>
            <ac:spMk id="465" creationId="{00000000-0000-0000-0000-000000000000}"/>
          </ac:spMkLst>
        </pc:spChg>
      </pc:sldChg>
      <pc:sldChg chg="modSp">
        <pc:chgData name="Abdulla Killedar" userId="S::killedar.a@northeastern.edu::c6ce4ed2-f02b-4583-8348-b9dace70df97" providerId="AD" clId="Web-{EC78C745-5F5E-4FC8-817A-1C8B8F842725}" dt="2022-04-29T08:36:34.734" v="15" actId="20577"/>
        <pc:sldMkLst>
          <pc:docMk/>
          <pc:sldMk cId="0" sldId="260"/>
        </pc:sldMkLst>
        <pc:spChg chg="mod">
          <ac:chgData name="Abdulla Killedar" userId="S::killedar.a@northeastern.edu::c6ce4ed2-f02b-4583-8348-b9dace70df97" providerId="AD" clId="Web-{EC78C745-5F5E-4FC8-817A-1C8B8F842725}" dt="2022-04-29T08:36:34.734" v="15" actId="20577"/>
          <ac:spMkLst>
            <pc:docMk/>
            <pc:sldMk cId="0" sldId="260"/>
            <ac:spMk id="5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759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628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0" name="Google Shape;13790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1" name="Google Shape;13791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80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57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31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18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180048" y="3034495"/>
            <a:ext cx="4468082" cy="151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hare Tech" panose="020B0604020202020204" charset="0"/>
              </a:rPr>
              <a:t>Amulya Rao          (001586084)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hare Tech" panose="020B0604020202020204" charset="0"/>
              </a:rPr>
              <a:t>Abdulla </a:t>
            </a:r>
            <a:r>
              <a:rPr lang="en" sz="2200" b="1" dirty="0" err="1">
                <a:latin typeface="Share Tech" panose="020B0604020202020204" charset="0"/>
              </a:rPr>
              <a:t>Killedar</a:t>
            </a:r>
            <a:r>
              <a:rPr lang="en" sz="2200" b="1" dirty="0">
                <a:latin typeface="Share Tech" panose="020B0604020202020204" charset="0"/>
              </a:rPr>
              <a:t>    (001519675)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hare Tech" panose="020B0604020202020204" charset="0"/>
              </a:rPr>
              <a:t>Chintan Bhargave (001004651)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Share Tech" panose="020B0604020202020204" charset="0"/>
              </a:rPr>
              <a:t>Vaishnavi Gadve   (001568298)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455870" y="41164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BREAST CANCER DETECTION </a:t>
            </a:r>
            <a:r>
              <a:rPr lang="en" sz="1600" dirty="0">
                <a:latin typeface="Share Tech" panose="020B0604020202020204" charset="0"/>
              </a:rPr>
              <a:t>by</a:t>
            </a:r>
            <a:r>
              <a:rPr lang="en" sz="2000" dirty="0">
                <a:latin typeface="Share Tech" panose="020B0604020202020204" charset="0"/>
              </a:rPr>
              <a:t> </a:t>
            </a:r>
            <a:br>
              <a:rPr lang="en" sz="2500" dirty="0">
                <a:latin typeface="Share Tech" panose="020B0604020202020204" charset="0"/>
              </a:rPr>
            </a:br>
            <a:r>
              <a:rPr lang="en" sz="1900" dirty="0">
                <a:latin typeface="Share Tech" panose="020B0604020202020204" charset="0"/>
              </a:rPr>
              <a:t>Team CAVA</a:t>
            </a:r>
            <a:endParaRPr sz="1900" dirty="0">
              <a:latin typeface="Share Tech" panose="020B0604020202020204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Models Used</a:t>
            </a:r>
            <a:endParaRPr dirty="0">
              <a:latin typeface="Share Tech" panose="020B0604020202020204" charset="0"/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1647687" y="1732884"/>
            <a:ext cx="5296452" cy="2998941"/>
            <a:chOff x="4447355" y="2439811"/>
            <a:chExt cx="1131194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5" y="2469658"/>
              <a:ext cx="618094" cy="413087"/>
              <a:chOff x="4960455" y="2469658"/>
              <a:chExt cx="618094" cy="413087"/>
            </a:xfrm>
          </p:grpSpPr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Share Tech" panose="020B0604020202020204" charset="0"/>
                  </a:rPr>
                  <a:t>Recurrent Neural Network</a:t>
                </a:r>
                <a:endParaRPr dirty="0">
                  <a:latin typeface="Share Tech" panose="020B0604020202020204" charset="0"/>
                </a:endParaRPr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61809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Share Tech" panose="020B0604020202020204" charset="0"/>
                  </a:rPr>
                  <a:t>Artificial Neural Network</a:t>
                </a:r>
                <a:endParaRPr dirty="0">
                  <a:latin typeface="Share Tech" panose="020B0604020202020204" charset="0"/>
                </a:endParaRPr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3437" y="2469658"/>
                <a:ext cx="615112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Share Tech" panose="020B0604020202020204" charset="0"/>
                  </a:rPr>
                  <a:t>Convolutional Neural network</a:t>
                </a:r>
                <a:endParaRPr dirty="0">
                  <a:latin typeface="Share Tech" panose="020B0604020202020204" charset="0"/>
                </a:endParaRPr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4447355" y="2469658"/>
              <a:ext cx="516519" cy="413087"/>
              <a:chOff x="4447355" y="2469658"/>
              <a:chExt cx="516519" cy="413087"/>
            </a:xfrm>
          </p:grpSpPr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Share Tech" panose="020B0604020202020204" charset="0"/>
                  </a:rPr>
                  <a:t>RNN</a:t>
                </a:r>
                <a:endParaRPr sz="1600" dirty="0">
                  <a:latin typeface="Share Tech" panose="020B0604020202020204" charset="0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Share Tech" panose="020B0604020202020204" charset="0"/>
                  </a:rPr>
                  <a:t>ANN</a:t>
                </a:r>
                <a:endParaRPr sz="1600" dirty="0">
                  <a:latin typeface="Share Tech" panose="020B0604020202020204" charset="0"/>
                </a:endParaRPr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Share Tech" panose="020B0604020202020204" charset="0"/>
                  </a:rPr>
                  <a:t>CNN</a:t>
                </a:r>
                <a:endParaRPr sz="1600" dirty="0">
                  <a:latin typeface="Share Tech" panose="020B0604020202020204" charset="0"/>
                </a:endParaRPr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8"/>
          <p:cNvGrpSpPr/>
          <p:nvPr/>
        </p:nvGrpSpPr>
        <p:grpSpPr>
          <a:xfrm>
            <a:off x="4641898" y="313635"/>
            <a:ext cx="4399511" cy="4529639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F29C99E-CE85-4C39-880C-54EEEF75506A}"/>
              </a:ext>
            </a:extLst>
          </p:cNvPr>
          <p:cNvSpPr txBox="1"/>
          <p:nvPr/>
        </p:nvSpPr>
        <p:spPr>
          <a:xfrm>
            <a:off x="467833" y="1063252"/>
            <a:ext cx="4034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hare Tech" panose="020B0604020202020204" charset="0"/>
              </a:rPr>
              <a:t>Confusion Matrix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 panose="020B0604020202020204" charset="0"/>
              </a:rPr>
              <a:t>Used to compare the frequency of predicted classes to expected classes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 panose="020B0604020202020204" charset="0"/>
              </a:rPr>
              <a:t>It shows the ways in which your classification model is confused when it makes a prediction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F1C11-22B3-4A45-94E3-B6C7AFE0BFD5}"/>
              </a:ext>
            </a:extLst>
          </p:cNvPr>
          <p:cNvSpPr txBox="1"/>
          <p:nvPr/>
        </p:nvSpPr>
        <p:spPr>
          <a:xfrm>
            <a:off x="204147" y="359839"/>
            <a:ext cx="4516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hare Tech" panose="020B0604020202020204" charset="0"/>
              </a:rPr>
              <a:t>To gauge the performance of Models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E3D95-CF52-49C6-8442-762B11EA1BC4}"/>
              </a:ext>
            </a:extLst>
          </p:cNvPr>
          <p:cNvSpPr txBox="1"/>
          <p:nvPr/>
        </p:nvSpPr>
        <p:spPr>
          <a:xfrm>
            <a:off x="497603" y="2761127"/>
            <a:ext cx="4034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hare Tech" panose="020B0604020202020204" charset="0"/>
              </a:rPr>
              <a:t>AUC – ROC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 panose="020B0604020202020204" charset="0"/>
              </a:rPr>
              <a:t>It measures performance at a different threshold settings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 panose="020B0604020202020204" charset="0"/>
              </a:rPr>
              <a:t>AUC represents the degree or measure of separability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 panose="020B0604020202020204" charset="0"/>
              </a:rPr>
              <a:t>ROC is the probability curve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AE83E-9028-4113-94D3-C50AE1A5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94" y="594793"/>
            <a:ext cx="3252973" cy="1779548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AC6FFA4-11EC-4EF5-B411-844708A71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56" y="2438401"/>
            <a:ext cx="2554009" cy="21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5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8"/>
          <p:cNvGrpSpPr/>
          <p:nvPr/>
        </p:nvGrpSpPr>
        <p:grpSpPr>
          <a:xfrm>
            <a:off x="4757529" y="967409"/>
            <a:ext cx="4283879" cy="3875865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F29C99E-CE85-4C39-880C-54EEEF75506A}"/>
              </a:ext>
            </a:extLst>
          </p:cNvPr>
          <p:cNvSpPr txBox="1"/>
          <p:nvPr/>
        </p:nvSpPr>
        <p:spPr>
          <a:xfrm>
            <a:off x="306219" y="914400"/>
            <a:ext cx="4195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Share Tech" panose="020B0604020202020204" charset="0"/>
              </a:rPr>
              <a:t>According to the parameters that we used for gauging the model performance we found that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bg1"/>
                </a:solidFill>
                <a:latin typeface="Share Tech" panose="020B0604020202020204" charset="0"/>
              </a:rPr>
              <a:t>ANN model is the best for Breast Cancer Prediction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hare Tech" panose="020B0604020202020204" charset="0"/>
              </a:rPr>
              <a:t>AUC for CNN and ANN showed equal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hare Tech" panose="020B0604020202020204" charset="0"/>
              </a:rPr>
              <a:t>ROC curves for both models also show a good fit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hare Tech" panose="020B0604020202020204" charset="0"/>
              </a:rPr>
              <a:t>If we consider run time for both ANN requires less time to run as compared to 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F1C11-22B3-4A45-94E3-B6C7AFE0BFD5}"/>
              </a:ext>
            </a:extLst>
          </p:cNvPr>
          <p:cNvSpPr txBox="1"/>
          <p:nvPr/>
        </p:nvSpPr>
        <p:spPr>
          <a:xfrm>
            <a:off x="306219" y="277123"/>
            <a:ext cx="5448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hare Tech" panose="020B0604020202020204" charset="0"/>
              </a:rPr>
              <a:t>Conclusion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EE729F-06AC-4ADA-AC78-887A502A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32" y="1423482"/>
            <a:ext cx="3571734" cy="30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2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3F198-EA34-418A-A7B2-05F8C55B60E4}"/>
              </a:ext>
            </a:extLst>
          </p:cNvPr>
          <p:cNvSpPr txBox="1"/>
          <p:nvPr/>
        </p:nvSpPr>
        <p:spPr>
          <a:xfrm>
            <a:off x="1207860" y="1905355"/>
            <a:ext cx="637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hare Tech" panose="020B060402020202020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1147E-2366-41B4-95B9-B61216DFC0F4}"/>
              </a:ext>
            </a:extLst>
          </p:cNvPr>
          <p:cNvSpPr txBox="1"/>
          <p:nvPr/>
        </p:nvSpPr>
        <p:spPr>
          <a:xfrm>
            <a:off x="765544" y="1165327"/>
            <a:ext cx="7323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hare Tech" panose="020B0604020202020204" charset="0"/>
              </a:rPr>
              <a:t>Breast cancer point of origination and Development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hare Tech" panose="020B0604020202020204" charset="0"/>
              </a:rPr>
              <a:t>Most common type - Invasive Ductal Carcinoma(IDC)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hare Tech" panose="020B0604020202020204" charset="0"/>
              </a:rPr>
              <a:t>Steps Involved in diagnostics –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hare Tech" panose="020B0604020202020204" charset="0"/>
              </a:rPr>
              <a:t>Ultrasound, Mammogram, MRI, Biopsy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hare Tech" panose="020B0604020202020204" charset="0"/>
              </a:rPr>
              <a:t>These methods take a lot of time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hare Tech" panose="020B0604020202020204" charset="0"/>
              </a:rPr>
              <a:t>Time sensitive issue</a:t>
            </a: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54544" y="3126231"/>
            <a:ext cx="2251800" cy="470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TARGET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556337" y="3554857"/>
            <a:ext cx="1757744" cy="514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hare Tech" panose="020B0604020202020204" charset="0"/>
              </a:rPr>
              <a:t>To fast differentiate between the 2 without patient going through biopsy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36817" y="3326122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Why use this model?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17283" y="3072364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hare Tech" panose="020B0604020202020204" charset="0"/>
              </a:rPr>
              <a:t>Which model?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117283" y="3669689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hare Tech" panose="020B0604020202020204" charset="0"/>
              </a:rPr>
              <a:t>Used Deep Learning Model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117283" y="257520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 panose="020B0604020202020204" charset="0"/>
              </a:rPr>
              <a:t>01</a:t>
            </a:r>
            <a:endParaRPr>
              <a:latin typeface="Share Tech" panose="020B0604020202020204" charset="0"/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36810" y="3759002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hare Tech" panose="020B0604020202020204" charset="0"/>
              </a:rPr>
              <a:t>To easily identify Cancerous and non-cancerous cells</a:t>
            </a:r>
            <a:endParaRPr dirty="0">
              <a:latin typeface="Share Tech" panose="020B0604020202020204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36810" y="257520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 panose="020B0604020202020204" charset="0"/>
              </a:rPr>
              <a:t>02</a:t>
            </a:r>
            <a:endParaRPr>
              <a:latin typeface="Share Tech" panose="020B0604020202020204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65816" y="276388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hare Tech" panose="020B0604020202020204" charset="0"/>
              </a:rPr>
              <a:t>GOAL</a:t>
            </a:r>
            <a:endParaRPr sz="3200" dirty="0">
              <a:latin typeface="Share Tech" panose="020B0604020202020204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559687" y="257520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re Tech" panose="020B0604020202020204" charset="0"/>
              </a:rPr>
              <a:t>03</a:t>
            </a:r>
            <a:endParaRPr>
              <a:latin typeface="Share Tech" panose="020B0604020202020204" charset="0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117283" y="1492072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3836810" y="149207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6559687" y="1492072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117283" y="190412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836810" y="190412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559687" y="190412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156730" y="102432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7383791" y="231618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1240732" y="1598589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re Tech" panose="020B0604020202020204" charset="0"/>
            </a:endParaRPr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969541" y="1613982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83151" y="1613969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27376" y="992314"/>
            <a:ext cx="4203466" cy="3014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hare Tech" panose="020B0604020202020204" charset="0"/>
              </a:rPr>
              <a:t>We downloaded the dataset from </a:t>
            </a:r>
            <a:r>
              <a:rPr lang="en-US" dirty="0" err="1">
                <a:latin typeface="Share Tech" panose="020B0604020202020204" charset="0"/>
              </a:rPr>
              <a:t>Kaggle.com</a:t>
            </a:r>
            <a:endParaRPr lang="en-US" dirty="0">
              <a:latin typeface="Share Tech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hare Tech" panose="020B0604020202020204" charset="0"/>
              </a:rPr>
              <a:t>The dataset had a lot of Images, which we needed to unzip in order to display the images as well as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 panose="020B0604020202020204" charset="0"/>
              </a:rPr>
              <a:t>We then started with Visualizing the number of patches per patient we used a box plot for Visualization purposes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Share Tech" panose="020B0604020202020204" charset="0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98338" y="287995"/>
            <a:ext cx="37490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Dataset Information</a:t>
            </a:r>
            <a:endParaRPr dirty="0">
              <a:latin typeface="Share Tech" panose="020B060402020202020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461931" y="865795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6226512" y="1245284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84992" y="1770021"/>
            <a:ext cx="6021943" cy="1416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Share Tech" panose="020B0604020202020204" charset="0"/>
              </a:rPr>
              <a:t>Visualizations</a:t>
            </a:r>
            <a:br>
              <a:rPr lang="en-US" dirty="0">
                <a:latin typeface="Share Tech" panose="020B0604020202020204" charset="0"/>
              </a:rPr>
            </a:br>
            <a:r>
              <a:rPr lang="en-US" dirty="0">
                <a:latin typeface="Share Tech" panose="020B0604020202020204" charset="0"/>
              </a:rPr>
              <a:t>Exploratory Data Analysis</a:t>
            </a:r>
            <a:endParaRPr dirty="0">
              <a:latin typeface="Share Tech" panose="020B060402020202020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768626" y="993913"/>
            <a:ext cx="6947307" cy="3314856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72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950558" y="165001"/>
            <a:ext cx="58670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Box Plot: Range of Patches</a:t>
            </a:r>
            <a:endParaRPr dirty="0">
              <a:latin typeface="Share Tech" panose="020B060402020202020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790713" y="958574"/>
            <a:ext cx="7010400" cy="3586675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22166E-10A0-464F-8847-70754660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18" y="1208535"/>
            <a:ext cx="4156971" cy="3158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54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018607" y="193489"/>
            <a:ext cx="5626835" cy="545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Patches Per Patient</a:t>
            </a:r>
            <a:endParaRPr dirty="0">
              <a:latin typeface="Share Tech" panose="020B060402020202020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233191" y="1063256"/>
            <a:ext cx="8468496" cy="3635414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7B3341-B38F-435E-B72F-F68BEE9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357295"/>
            <a:ext cx="6368309" cy="30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2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937532" y="255537"/>
            <a:ext cx="58670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hare Tech" panose="020B0604020202020204" charset="0"/>
              </a:rPr>
              <a:t>Cancerous vs Non-Cancerous Patches</a:t>
            </a:r>
            <a:endParaRPr dirty="0">
              <a:latin typeface="Share Tech" panose="020B0604020202020204" charset="0"/>
            </a:endParaRP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618434" y="1267767"/>
            <a:ext cx="6263861" cy="3333187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9C4F558-D938-4CB1-BAEC-BFA11797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45" y="1522977"/>
            <a:ext cx="3128933" cy="27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3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8"/>
          <p:cNvGrpSpPr/>
          <p:nvPr/>
        </p:nvGrpSpPr>
        <p:grpSpPr>
          <a:xfrm>
            <a:off x="4641897" y="989475"/>
            <a:ext cx="4399512" cy="3853799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re Tech" panose="020B060402020202020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4064119-7EE6-477F-B63B-CB0D0B1B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89" y="1393645"/>
            <a:ext cx="3668145" cy="30679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216CE3-3612-4A0D-806A-C0ADF7D24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hare Tech" panose="020B0604020202020204" charset="0"/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8526F-0351-450C-A97F-9F798D7816D2}"/>
              </a:ext>
            </a:extLst>
          </p:cNvPr>
          <p:cNvSpPr txBox="1"/>
          <p:nvPr/>
        </p:nvSpPr>
        <p:spPr>
          <a:xfrm>
            <a:off x="484845" y="1301177"/>
            <a:ext cx="40871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Share Tech" panose="020B0604020202020204" charset="0"/>
              </a:rPr>
              <a:t>We have 2 variables </a:t>
            </a:r>
            <a:r>
              <a:rPr lang="en-US" sz="1700" dirty="0" err="1">
                <a:solidFill>
                  <a:schemeClr val="bg1"/>
                </a:solidFill>
                <a:latin typeface="Share Tech" panose="020B0604020202020204" charset="0"/>
              </a:rPr>
              <a:t>wo_cancer</a:t>
            </a:r>
            <a:r>
              <a:rPr lang="en-US" sz="1700" dirty="0">
                <a:solidFill>
                  <a:schemeClr val="bg1"/>
                </a:solidFill>
                <a:latin typeface="Share Tech" panose="020B0604020202020204" charset="0"/>
              </a:rPr>
              <a:t> and </a:t>
            </a:r>
            <a:r>
              <a:rPr lang="en-US" sz="1700" dirty="0" err="1">
                <a:solidFill>
                  <a:schemeClr val="bg1"/>
                </a:solidFill>
                <a:latin typeface="Share Tech" panose="020B0604020202020204" charset="0"/>
              </a:rPr>
              <a:t>w_cancer</a:t>
            </a:r>
            <a:endParaRPr lang="en-US" sz="1700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Share Tech" panose="020B0604020202020204" charset="0"/>
              </a:rPr>
              <a:t>These are the patches (</a:t>
            </a:r>
            <a:r>
              <a:rPr lang="en-US" sz="1700" dirty="0" err="1">
                <a:solidFill>
                  <a:schemeClr val="bg1"/>
                </a:solidFill>
                <a:latin typeface="Share Tech" panose="020B0604020202020204" charset="0"/>
              </a:rPr>
              <a:t>ie</a:t>
            </a:r>
            <a:r>
              <a:rPr lang="en-US" sz="1700" dirty="0">
                <a:solidFill>
                  <a:schemeClr val="bg1"/>
                </a:solidFill>
                <a:latin typeface="Share Tech" panose="020B0604020202020204" charset="0"/>
              </a:rPr>
              <a:t>. collection of cells) that are without cancer and with cancer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Share Tech" panose="020B0604020202020204" charset="0"/>
              </a:rPr>
              <a:t>This code is separating out the cancerous and non-cancerous patches and displays the result in numbers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Share Tech" panose="020B0604020202020204" charset="0"/>
              </a:rPr>
              <a:t>We found 198738 Patches without cancer and 78768 Patches with cancer </a:t>
            </a:r>
          </a:p>
        </p:txBody>
      </p:sp>
    </p:spTree>
    <p:extLst>
      <p:ext uri="{BB962C8B-B14F-4D97-AF65-F5344CB8AC3E}">
        <p14:creationId xmlns:p14="http://schemas.microsoft.com/office/powerpoint/2010/main" val="3797326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367</Words>
  <Application>Microsoft Macintosh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Advent Pro SemiBold</vt:lpstr>
      <vt:lpstr>Proxima Nova Semibold</vt:lpstr>
      <vt:lpstr>Arial</vt:lpstr>
      <vt:lpstr>Fira Sans Condensed Medium</vt:lpstr>
      <vt:lpstr>Nunito Light</vt:lpstr>
      <vt:lpstr>Livvic Light</vt:lpstr>
      <vt:lpstr>Proxima Nova</vt:lpstr>
      <vt:lpstr>Maven Pro</vt:lpstr>
      <vt:lpstr>Fira Sans Extra Condensed Medium</vt:lpstr>
      <vt:lpstr>Share Tech</vt:lpstr>
      <vt:lpstr>Data Science Consulting by Slidesgo</vt:lpstr>
      <vt:lpstr>Slidesgo Final Pages</vt:lpstr>
      <vt:lpstr>BREAST CANCER DETECTION by  Team CAVA</vt:lpstr>
      <vt:lpstr>PROBLEM STATEMENT</vt:lpstr>
      <vt:lpstr>TARGET</vt:lpstr>
      <vt:lpstr>Dataset Information</vt:lpstr>
      <vt:lpstr>Visualizations Exploratory Data Analysis</vt:lpstr>
      <vt:lpstr>Box Plot: Range of Patches</vt:lpstr>
      <vt:lpstr>Patches Per Patient</vt:lpstr>
      <vt:lpstr>Cancerous vs Non-Cancerous Patches</vt:lpstr>
      <vt:lpstr>Code</vt:lpstr>
      <vt:lpstr>Models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</dc:title>
  <cp:lastModifiedBy>Chintan Chandrashekhar Bhargave</cp:lastModifiedBy>
  <cp:revision>39</cp:revision>
  <dcterms:modified xsi:type="dcterms:W3CDTF">2022-05-01T15:51:13Z</dcterms:modified>
</cp:coreProperties>
</file>