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5"/>
  </p:notesMasterIdLst>
  <p:sldIdLst>
    <p:sldId id="256" r:id="rId5"/>
    <p:sldId id="257" r:id="rId6"/>
    <p:sldId id="286" r:id="rId7"/>
    <p:sldId id="287" r:id="rId8"/>
    <p:sldId id="288" r:id="rId9"/>
    <p:sldId id="290" r:id="rId10"/>
    <p:sldId id="291" r:id="rId11"/>
    <p:sldId id="292" r:id="rId12"/>
    <p:sldId id="294" r:id="rId13"/>
    <p:sldId id="29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atrick Hand SC" panose="020B0604020202020204" charset="0"/>
      <p:regular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Ravichandran" initials="KR" lastIdx="2" clrIdx="0">
    <p:extLst>
      <p:ext uri="{19B8F6BF-5375-455C-9EA6-DF929625EA0E}">
        <p15:presenceInfo xmlns:p15="http://schemas.microsoft.com/office/powerpoint/2012/main" userId="Krishna Ravichand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D2D72-9C00-4214-92D3-02EAB0325A49}" v="1" dt="2021-04-15T02:41:13.771"/>
  </p1510:revLst>
</p1510:revInfo>
</file>

<file path=ppt/tableStyles.xml><?xml version="1.0" encoding="utf-8"?>
<a:tblStyleLst xmlns:a="http://schemas.openxmlformats.org/drawingml/2006/main" def="{D597F141-EADC-4211-97C5-382671234657}">
  <a:tblStyle styleId="{D597F141-EADC-4211-97C5-3826712346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96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Gadve" userId="S::gadve.v@northeastern.edu::427b9dc6-db04-41a5-9603-51f5ab153a5e" providerId="AD" clId="Web-{F39D2D72-9C00-4214-92D3-02EAB0325A49}"/>
    <pc:docChg chg="delSld">
      <pc:chgData name="Vaishnavi Gadve" userId="S::gadve.v@northeastern.edu::427b9dc6-db04-41a5-9603-51f5ab153a5e" providerId="AD" clId="Web-{F39D2D72-9C00-4214-92D3-02EAB0325A49}" dt="2021-04-15T02:41:13.771" v="0"/>
      <pc:docMkLst>
        <pc:docMk/>
      </pc:docMkLst>
      <pc:sldChg chg="del">
        <pc:chgData name="Vaishnavi Gadve" userId="S::gadve.v@northeastern.edu::427b9dc6-db04-41a5-9603-51f5ab153a5e" providerId="AD" clId="Web-{F39D2D72-9C00-4214-92D3-02EAB0325A49}" dt="2021-04-15T02:41:13.771" v="0"/>
        <pc:sldMkLst>
          <pc:docMk/>
          <pc:sldMk cId="197251261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24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59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2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2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10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53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99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32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220875" y="929473"/>
            <a:ext cx="6180050" cy="427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tx1"/>
                </a:solidFill>
                <a:cs typeface="Arial"/>
                <a:sym typeface="Arial"/>
              </a:rPr>
              <a:t>INFO 6210 Database Management and Database Design </a:t>
            </a:r>
            <a:br>
              <a:rPr lang="en-IN" sz="20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sz="2000" dirty="0"/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7B674CC3-E6DE-443B-B5B0-8AE52C37C12F}"/>
              </a:ext>
            </a:extLst>
          </p:cNvPr>
          <p:cNvSpPr txBox="1">
            <a:spLocks/>
          </p:cNvSpPr>
          <p:nvPr/>
        </p:nvSpPr>
        <p:spPr>
          <a:xfrm>
            <a:off x="4616246" y="1622305"/>
            <a:ext cx="3126981" cy="2291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Team 20 </a:t>
            </a:r>
          </a:p>
          <a:p>
            <a:pPr algn="l"/>
            <a:endParaRPr lang="en-IN" dirty="0">
              <a:solidFill>
                <a:schemeClr val="tx1"/>
              </a:solidFill>
              <a:latin typeface="Patrick Hand SC"/>
              <a:sym typeface="Patrick Hand SC"/>
            </a:endParaRPr>
          </a:p>
          <a:p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Patrick Hand SC"/>
                <a:sym typeface="Patrick Hand SC"/>
              </a:rPr>
              <a:t>Amulya</a:t>
            </a:r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 Rao Ravindra</a:t>
            </a:r>
          </a:p>
          <a:p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 Krishna Ravichandran</a:t>
            </a:r>
          </a:p>
          <a:p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 Sanjeev Kumar </a:t>
            </a:r>
            <a:r>
              <a:rPr lang="en-IN" dirty="0" err="1">
                <a:solidFill>
                  <a:schemeClr val="tx1"/>
                </a:solidFill>
                <a:latin typeface="Patrick Hand SC"/>
                <a:sym typeface="Patrick Hand SC"/>
              </a:rPr>
              <a:t>Sugumar</a:t>
            </a:r>
            <a:endParaRPr lang="en-IN" dirty="0">
              <a:solidFill>
                <a:schemeClr val="tx1"/>
              </a:solidFill>
              <a:latin typeface="Patrick Hand SC"/>
              <a:sym typeface="Patrick Hand SC"/>
            </a:endParaRPr>
          </a:p>
          <a:p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 Sneha Ravichandran</a:t>
            </a:r>
          </a:p>
          <a:p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 Sriram Ravindran</a:t>
            </a:r>
          </a:p>
          <a:p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 Vaishnavi </a:t>
            </a:r>
            <a:r>
              <a:rPr lang="en-IN" dirty="0" err="1">
                <a:solidFill>
                  <a:schemeClr val="tx1"/>
                </a:solidFill>
                <a:latin typeface="Patrick Hand SC"/>
                <a:sym typeface="Patrick Hand SC"/>
              </a:rPr>
              <a:t>Gadve</a:t>
            </a:r>
            <a:r>
              <a:rPr lang="en-IN" dirty="0">
                <a:solidFill>
                  <a:schemeClr val="tx1"/>
                </a:solidFill>
                <a:latin typeface="Patrick Hand SC"/>
                <a:sym typeface="Patrick Hand SC"/>
              </a:rPr>
              <a:t> </a:t>
            </a:r>
          </a:p>
          <a:p>
            <a:pPr>
              <a:spcBef>
                <a:spcPts val="600"/>
              </a:spcBef>
            </a:pP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904351" y="1814237"/>
            <a:ext cx="301952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solidFill>
                  <a:schemeClr val="accent1"/>
                </a:solidFill>
                <a:latin typeface="Patrick Hand SC"/>
              </a:rPr>
              <a:t>	</a:t>
            </a:r>
            <a:r>
              <a:rPr lang="en-IN" sz="2000">
                <a:solidFill>
                  <a:schemeClr val="tx1"/>
                </a:solidFill>
                <a:latin typeface="Patrick Hand SC"/>
                <a:sym typeface="Patrick Hand SC"/>
              </a:rPr>
              <a:t>CITIZEN  RECORD 	  	  MANAGEMENT</a:t>
            </a:r>
          </a:p>
          <a:p>
            <a:r>
              <a:rPr lang="en-IN" sz="2000">
                <a:solidFill>
                  <a:schemeClr val="tx1"/>
                </a:solidFill>
                <a:latin typeface="Patrick Hand SC"/>
                <a:sym typeface="Patrick Hand SC"/>
              </a:rPr>
              <a:t>	    SYSTEM 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994787" y="614495"/>
            <a:ext cx="337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COMPUTED COLUMNS-2</a:t>
            </a:r>
            <a:endParaRPr lang="en-I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23C29-DBB5-4F85-8150-98EC6EB0C5BF}"/>
              </a:ext>
            </a:extLst>
          </p:cNvPr>
          <p:cNvSpPr txBox="1"/>
          <p:nvPr/>
        </p:nvSpPr>
        <p:spPr>
          <a:xfrm>
            <a:off x="4572000" y="1069871"/>
            <a:ext cx="3084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Explanation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522CA8-B290-4A4A-9D2B-71AA5468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44" y="2571750"/>
            <a:ext cx="3592286" cy="1631729"/>
          </a:xfrm>
          <a:prstGeom prst="rect">
            <a:avLst/>
          </a:prstGeom>
        </p:spPr>
      </p:pic>
      <p:pic>
        <p:nvPicPr>
          <p:cNvPr id="7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314212-2638-4D63-B26E-290CEC228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270" y="1113736"/>
            <a:ext cx="2840790" cy="18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904981" y="610620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Agenda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4C959A-3723-486B-B187-6F07D2E5464F}"/>
              </a:ext>
            </a:extLst>
          </p:cNvPr>
          <p:cNvCxnSpPr>
            <a:cxnSpLocks/>
          </p:cNvCxnSpPr>
          <p:nvPr/>
        </p:nvCxnSpPr>
        <p:spPr>
          <a:xfrm>
            <a:off x="1527350" y="2677886"/>
            <a:ext cx="556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47CD82-1310-4937-BA41-87835E533BEE}"/>
              </a:ext>
            </a:extLst>
          </p:cNvPr>
          <p:cNvCxnSpPr/>
          <p:nvPr/>
        </p:nvCxnSpPr>
        <p:spPr>
          <a:xfrm>
            <a:off x="1527350" y="2677886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DA1CDF-C966-4A94-9C8A-65135E13549C}"/>
              </a:ext>
            </a:extLst>
          </p:cNvPr>
          <p:cNvCxnSpPr/>
          <p:nvPr/>
        </p:nvCxnSpPr>
        <p:spPr>
          <a:xfrm>
            <a:off x="2373086" y="2286000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188EB7-222D-4E4F-A606-80ED6DA230CF}"/>
              </a:ext>
            </a:extLst>
          </p:cNvPr>
          <p:cNvCxnSpPr/>
          <p:nvPr/>
        </p:nvCxnSpPr>
        <p:spPr>
          <a:xfrm>
            <a:off x="3207099" y="2677886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B59511-BD9A-4457-A0F6-3B3F4678266B}"/>
              </a:ext>
            </a:extLst>
          </p:cNvPr>
          <p:cNvCxnSpPr/>
          <p:nvPr/>
        </p:nvCxnSpPr>
        <p:spPr>
          <a:xfrm>
            <a:off x="4156668" y="2286000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5C1245-D4AC-4901-A087-0334FAB0812D}"/>
              </a:ext>
            </a:extLst>
          </p:cNvPr>
          <p:cNvCxnSpPr/>
          <p:nvPr/>
        </p:nvCxnSpPr>
        <p:spPr>
          <a:xfrm>
            <a:off x="5076093" y="2677886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904ED7-0031-4168-B541-8A3FEF9B0C3B}"/>
              </a:ext>
            </a:extLst>
          </p:cNvPr>
          <p:cNvCxnSpPr/>
          <p:nvPr/>
        </p:nvCxnSpPr>
        <p:spPr>
          <a:xfrm>
            <a:off x="6052458" y="2286000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8B1C16-1A4F-40FD-8130-73BC80FAB24B}"/>
              </a:ext>
            </a:extLst>
          </p:cNvPr>
          <p:cNvCxnSpPr/>
          <p:nvPr/>
        </p:nvCxnSpPr>
        <p:spPr>
          <a:xfrm>
            <a:off x="7092462" y="2677886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988468-4F12-4A1B-9CED-4011E37916AF}"/>
              </a:ext>
            </a:extLst>
          </p:cNvPr>
          <p:cNvSpPr txBox="1"/>
          <p:nvPr/>
        </p:nvSpPr>
        <p:spPr>
          <a:xfrm>
            <a:off x="1271134" y="3073389"/>
            <a:ext cx="90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E2F9C-7BC1-457A-AE5C-A6C103711CD7}"/>
              </a:ext>
            </a:extLst>
          </p:cNvPr>
          <p:cNvSpPr txBox="1"/>
          <p:nvPr/>
        </p:nvSpPr>
        <p:spPr>
          <a:xfrm>
            <a:off x="1291238" y="3069772"/>
            <a:ext cx="90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en-IN" b="1" dirty="0">
                <a:solidFill>
                  <a:schemeClr val="tx1"/>
                </a:solidFill>
                <a:latin typeface="Patrick Hand SC"/>
                <a:sym typeface="Patrick Hand SC"/>
              </a:rPr>
              <a:t>Topic</a:t>
            </a:r>
          </a:p>
          <a:p>
            <a:pPr>
              <a:buClr>
                <a:schemeClr val="accent1"/>
              </a:buClr>
              <a:buSzPts val="3000"/>
            </a:pPr>
            <a:r>
              <a:rPr lang="en-IN" b="1" dirty="0">
                <a:solidFill>
                  <a:schemeClr val="tx1"/>
                </a:solidFill>
                <a:latin typeface="Patrick Hand SC"/>
                <a:sym typeface="Patrick Hand SC"/>
              </a:rPr>
              <a:t>Business Rules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157750-B512-4FB2-AB1F-2262341DE4E0}"/>
              </a:ext>
            </a:extLst>
          </p:cNvPr>
          <p:cNvSpPr txBox="1"/>
          <p:nvPr/>
        </p:nvSpPr>
        <p:spPr>
          <a:xfrm>
            <a:off x="2016393" y="1546464"/>
            <a:ext cx="909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en-IN" b="1" dirty="0">
                <a:solidFill>
                  <a:schemeClr val="tx1"/>
                </a:solidFill>
                <a:latin typeface="Patrick Hand SC"/>
                <a:sym typeface="Patrick Hand SC"/>
              </a:rPr>
              <a:t>Database Design &amp; Purpose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B3ECB-98E9-4480-84E8-19B0DD43A3E6}"/>
              </a:ext>
            </a:extLst>
          </p:cNvPr>
          <p:cNvSpPr txBox="1"/>
          <p:nvPr/>
        </p:nvSpPr>
        <p:spPr>
          <a:xfrm>
            <a:off x="3670192" y="1399452"/>
            <a:ext cx="1167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en-IN" b="1" dirty="0">
                <a:solidFill>
                  <a:schemeClr val="tx1"/>
                </a:solidFill>
                <a:latin typeface="Patrick Hand SC"/>
                <a:sym typeface="Patrick Hand SC"/>
              </a:rPr>
              <a:t>Design Implementation &amp; Code Explanation </a:t>
            </a:r>
          </a:p>
          <a:p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4390F5-7470-438F-870A-B9D645894541}"/>
              </a:ext>
            </a:extLst>
          </p:cNvPr>
          <p:cNvSpPr txBox="1"/>
          <p:nvPr/>
        </p:nvSpPr>
        <p:spPr>
          <a:xfrm>
            <a:off x="2810611" y="3069772"/>
            <a:ext cx="80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Patrick Hand SC"/>
                <a:sym typeface="Patrick Hand SC"/>
              </a:rPr>
              <a:t>Final ERD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1492A-9156-4F6B-8232-43674D8B7CD8}"/>
              </a:ext>
            </a:extLst>
          </p:cNvPr>
          <p:cNvSpPr txBox="1"/>
          <p:nvPr/>
        </p:nvSpPr>
        <p:spPr>
          <a:xfrm>
            <a:off x="6637782" y="3108059"/>
            <a:ext cx="909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en-IN" b="1" dirty="0">
                <a:solidFill>
                  <a:schemeClr val="tx1"/>
                </a:solidFill>
                <a:latin typeface="Patrick Hand SC"/>
                <a:sym typeface="Patrick Hand SC"/>
              </a:rPr>
              <a:t>Thank You Q&amp;A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649AC5-C73F-4747-A834-7A9F77340C2A}"/>
              </a:ext>
            </a:extLst>
          </p:cNvPr>
          <p:cNvSpPr txBox="1"/>
          <p:nvPr/>
        </p:nvSpPr>
        <p:spPr>
          <a:xfrm>
            <a:off x="5293824" y="1939937"/>
            <a:ext cx="1507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Patrick Hand SC"/>
                <a:sym typeface="Patrick Hand SC"/>
              </a:rPr>
              <a:t>Data Visualization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DE02B-F8C9-4FA0-91CA-089B731D16C2}"/>
              </a:ext>
            </a:extLst>
          </p:cNvPr>
          <p:cNvSpPr txBox="1"/>
          <p:nvPr/>
        </p:nvSpPr>
        <p:spPr>
          <a:xfrm>
            <a:off x="4576205" y="3080440"/>
            <a:ext cx="1387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Patrick Hand SC"/>
                <a:sym typeface="Patrick Hand SC"/>
              </a:rPr>
              <a:t>Table Constrains , Computed columns &amp; 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7B674CC3-E6DE-443B-B5B0-8AE52C37C12F}"/>
              </a:ext>
            </a:extLst>
          </p:cNvPr>
          <p:cNvSpPr txBox="1">
            <a:spLocks/>
          </p:cNvSpPr>
          <p:nvPr/>
        </p:nvSpPr>
        <p:spPr>
          <a:xfrm>
            <a:off x="4195188" y="783772"/>
            <a:ext cx="3774128" cy="334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IN" sz="2000">
                <a:solidFill>
                  <a:schemeClr val="accent1"/>
                </a:solidFill>
                <a:latin typeface="Patrick Hand SC"/>
                <a:sym typeface="Patrick Hand SC"/>
              </a:rPr>
              <a:t>Business Rules</a:t>
            </a:r>
          </a:p>
          <a:p>
            <a:pPr marL="0" indent="0">
              <a:buNone/>
            </a:pPr>
            <a:endParaRPr lang="en-IN">
              <a:solidFill>
                <a:schemeClr val="accent1"/>
              </a:solidFill>
              <a:latin typeface="Patrick Hand SC"/>
              <a:sym typeface="Patrick Hand SC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  <a:latin typeface="Patrick Hand SC"/>
                <a:sym typeface="Patrick Hand SC"/>
              </a:rPr>
              <a:t>Each citizen will have only one Phone Number entered.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  <a:latin typeface="Patrick Hand SC"/>
                <a:sym typeface="Patrick Hand SC"/>
              </a:rPr>
              <a:t>For the first travel of a citizen, the country of exit will not be recorded.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  <a:latin typeface="Patrick Hand SC"/>
                <a:sym typeface="Patrick Hand SC"/>
              </a:rPr>
              <a:t>A property can be owned by only one citizen.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  <a:latin typeface="Patrick Hand SC"/>
                <a:sym typeface="Patrick Hand SC"/>
              </a:rPr>
              <a:t>Joint bank accounts are not allowed for a citizen.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  <a:latin typeface="Patrick Hand SC"/>
                <a:sym typeface="Patrick Hand SC"/>
              </a:rPr>
              <a:t>For each citizen, a new utility record will be created.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  <a:latin typeface="Patrick Hand SC"/>
                <a:sym typeface="Patrick Hand SC"/>
              </a:rPr>
              <a:t>A citizen can have only one address.</a:t>
            </a:r>
            <a:r>
              <a:rPr lang="en-IN">
                <a:solidFill>
                  <a:schemeClr val="accent1"/>
                </a:solidFill>
                <a:latin typeface="Patrick Hand SC"/>
                <a:sym typeface="Patrick Hand SC"/>
              </a:rPr>
              <a:t> </a:t>
            </a:r>
          </a:p>
          <a:p>
            <a:pPr algn="l"/>
            <a:endParaRPr lang="en-IN">
              <a:solidFill>
                <a:schemeClr val="accent1"/>
              </a:solidFill>
              <a:latin typeface="Patrick Hand SC"/>
              <a:sym typeface="Patrick Hand SC"/>
            </a:endParaRPr>
          </a:p>
          <a:p>
            <a:r>
              <a:rPr lang="en-IN">
                <a:solidFill>
                  <a:schemeClr val="accent1"/>
                </a:solidFill>
                <a:latin typeface="Patrick Hand SC"/>
                <a:sym typeface="Patrick Hand SC"/>
              </a:rPr>
              <a:t> 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1220875" y="879231"/>
            <a:ext cx="2843683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Patrick Hand SC"/>
              </a:rPr>
              <a:t> </a:t>
            </a:r>
            <a:r>
              <a:rPr lang="en-US" sz="2000">
                <a:solidFill>
                  <a:schemeClr val="accent1"/>
                </a:solidFill>
                <a:latin typeface="Patrick Hand SC"/>
              </a:rPr>
              <a:t>Database Purpose: </a:t>
            </a:r>
          </a:p>
          <a:p>
            <a:pPr algn="l"/>
            <a:endParaRPr lang="en-US" sz="1050">
              <a:solidFill>
                <a:schemeClr val="accent1"/>
              </a:solidFill>
              <a:latin typeface="Patrick Hand SC"/>
              <a:sym typeface="Sniglet"/>
            </a:endParaRPr>
          </a:p>
          <a:p>
            <a:pPr algn="l"/>
            <a:r>
              <a:rPr lang="en-US" sz="1100">
                <a:solidFill>
                  <a:srgbClr val="434343"/>
                </a:solidFill>
                <a:latin typeface="Sniglet"/>
                <a:sym typeface="Sniglet"/>
              </a:rPr>
              <a:t>The purpose of this database is to create a central repository to capture and maintain information about the country's citizens. </a:t>
            </a:r>
          </a:p>
          <a:p>
            <a:pPr algn="l"/>
            <a:r>
              <a:rPr lang="en-US" sz="1100">
                <a:solidFill>
                  <a:srgbClr val="434343"/>
                </a:solidFill>
                <a:latin typeface="Sniglet"/>
                <a:sym typeface="Sniglet"/>
              </a:rPr>
              <a:t>It can only be accessed by the government and its agencies to maintain secrecy and confidentiality of</a:t>
            </a:r>
            <a:r>
              <a:rPr lang="en-US" sz="1100">
                <a:solidFill>
                  <a:srgbClr val="434343"/>
                </a:solidFill>
                <a:latin typeface="Sniglet"/>
              </a:rPr>
              <a:t> the citizen's information, and no other authority or individual will be allowed to access this database. </a:t>
            </a:r>
          </a:p>
          <a:p>
            <a:pPr algn="l"/>
            <a:endParaRPr lang="en-IN" sz="1050">
              <a:solidFill>
                <a:srgbClr val="434343"/>
              </a:solidFill>
              <a:latin typeface="Sniglet"/>
              <a:sym typeface="Sniglet"/>
            </a:endParaRPr>
          </a:p>
          <a:p>
            <a:endParaRPr lang="en-IN" b="1">
              <a:solidFill>
                <a:schemeClr val="accent1"/>
              </a:solidFill>
              <a:latin typeface="Patrick Hand SC"/>
            </a:endParaRPr>
          </a:p>
          <a:p>
            <a:endParaRPr lang="en-IN" b="1">
              <a:solidFill>
                <a:schemeClr val="accent1"/>
              </a:solidFill>
              <a:latin typeface="Patrick Hand SC"/>
            </a:endParaRPr>
          </a:p>
          <a:p>
            <a:endParaRPr lang="en-IN" b="1">
              <a:solidFill>
                <a:schemeClr val="accent1"/>
              </a:solidFill>
              <a:latin typeface="Patrick Hand SC"/>
            </a:endParaRPr>
          </a:p>
          <a:p>
            <a:endParaRPr lang="en-IN" b="1">
              <a:solidFill>
                <a:schemeClr val="accent1"/>
              </a:solidFill>
              <a:latin typeface="Patrick Hand SC"/>
            </a:endParaRPr>
          </a:p>
          <a:p>
            <a:endParaRPr lang="en-IN" b="1">
              <a:solidFill>
                <a:schemeClr val="accent1"/>
              </a:solidFill>
              <a:latin typeface="Patrick Hand SC"/>
            </a:endParaRPr>
          </a:p>
          <a:p>
            <a:endParaRPr lang="en-IN" b="1">
              <a:solidFill>
                <a:schemeClr val="accent1"/>
              </a:solidFill>
              <a:latin typeface="Patrick Hand SC"/>
            </a:endParaRPr>
          </a:p>
          <a:p>
            <a:endParaRPr lang="en-IN" b="1">
              <a:solidFill>
                <a:schemeClr val="accent1"/>
              </a:solidFill>
              <a:latin typeface="Patrick Hand SC"/>
            </a:endParaRPr>
          </a:p>
          <a:p>
            <a:r>
              <a:rPr lang="en-IN" b="1">
                <a:solidFill>
                  <a:schemeClr val="accent1"/>
                </a:solidFill>
                <a:latin typeface="Patrick Hand SC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6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994788" y="614495"/>
            <a:ext cx="974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Patrick Hand SC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Patrick Hand SC"/>
              </a:rPr>
              <a:t>Final ERD</a:t>
            </a:r>
            <a:endParaRPr lang="en-IN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32B0ED-36DE-4736-84A3-D2E50031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19" y="953049"/>
            <a:ext cx="6125162" cy="33222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DD5F5B-E59D-4201-864F-DD1C037808E9}"/>
              </a:ext>
            </a:extLst>
          </p:cNvPr>
          <p:cNvSpPr/>
          <p:nvPr/>
        </p:nvSpPr>
        <p:spPr>
          <a:xfrm>
            <a:off x="1296237" y="953049"/>
            <a:ext cx="2707352" cy="153118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44AE7-79D2-4DE0-8DE1-DC0961A51F74}"/>
              </a:ext>
            </a:extLst>
          </p:cNvPr>
          <p:cNvSpPr/>
          <p:nvPr/>
        </p:nvSpPr>
        <p:spPr>
          <a:xfrm>
            <a:off x="4108622" y="1933832"/>
            <a:ext cx="1031791" cy="15075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994787" y="614495"/>
            <a:ext cx="12610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Patrick Hand SC"/>
              </a:rPr>
              <a:t> Final ERD</a:t>
            </a:r>
            <a:endParaRPr lang="en-IN" sz="2000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32B0ED-36DE-4736-84A3-D2E50031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19" y="953049"/>
            <a:ext cx="6125162" cy="3322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0BE06A-76F1-4057-A876-FD7EBD3816FB}"/>
              </a:ext>
            </a:extLst>
          </p:cNvPr>
          <p:cNvSpPr/>
          <p:nvPr/>
        </p:nvSpPr>
        <p:spPr>
          <a:xfrm>
            <a:off x="5993027" y="2835876"/>
            <a:ext cx="1563130" cy="13545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F5CB6-3F41-461E-8E1D-B5B14D13A955}"/>
              </a:ext>
            </a:extLst>
          </p:cNvPr>
          <p:cNvSpPr/>
          <p:nvPr/>
        </p:nvSpPr>
        <p:spPr>
          <a:xfrm>
            <a:off x="5146589" y="953049"/>
            <a:ext cx="1297460" cy="9190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994788" y="614495"/>
            <a:ext cx="2677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chemeClr val="accent1"/>
                </a:solidFill>
                <a:latin typeface="Patrick Hand SC"/>
              </a:rPr>
              <a:t> Database Implementation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ED5DC-16D8-4774-83F2-58845301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4788" y="1014605"/>
            <a:ext cx="3657600" cy="3110824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904BCD1A-50D5-42E1-9DD5-F6118466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05521" y="1014605"/>
            <a:ext cx="3657600" cy="31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0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994788" y="614495"/>
            <a:ext cx="2677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Patrick Hand SC"/>
              </a:rPr>
              <a:t> Database Implementation</a:t>
            </a:r>
            <a:endParaRPr lang="en-IN" sz="2000" dirty="0"/>
          </a:p>
        </p:txBody>
      </p:sp>
      <p:pic>
        <p:nvPicPr>
          <p:cNvPr id="2" name="Picture 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50A6D91-8C2B-4C74-AACA-AC847CBB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94788" y="1080059"/>
            <a:ext cx="4110302" cy="3134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EA6A7-2A8C-4FA3-9670-82EE638E99A9}"/>
              </a:ext>
            </a:extLst>
          </p:cNvPr>
          <p:cNvSpPr txBox="1"/>
          <p:nvPr/>
        </p:nvSpPr>
        <p:spPr>
          <a:xfrm>
            <a:off x="5566787" y="1150536"/>
            <a:ext cx="24266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73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994788" y="614495"/>
            <a:ext cx="2677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Patrick Hand SC"/>
              </a:rPr>
              <a:t> Views - I</a:t>
            </a:r>
            <a:endParaRPr lang="en-IN" sz="2000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CD4454C7-E9BC-434B-89D6-66EBEEF2A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8" b="-2"/>
          <a:stretch/>
        </p:blipFill>
        <p:spPr>
          <a:xfrm>
            <a:off x="4572000" y="2327107"/>
            <a:ext cx="3376928" cy="1911542"/>
          </a:xfrm>
          <a:prstGeom prst="rect">
            <a:avLst/>
          </a:prstGeom>
        </p:spPr>
      </p:pic>
      <p:pic>
        <p:nvPicPr>
          <p:cNvPr id="8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E41AC-1BBB-4C82-8AEE-ABE5B3593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06"/>
          <a:stretch/>
        </p:blipFill>
        <p:spPr>
          <a:xfrm>
            <a:off x="1105319" y="1065625"/>
            <a:ext cx="3326004" cy="19852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523C29-DBB5-4F85-8150-98EC6EB0C5BF}"/>
              </a:ext>
            </a:extLst>
          </p:cNvPr>
          <p:cNvSpPr txBox="1"/>
          <p:nvPr/>
        </p:nvSpPr>
        <p:spPr>
          <a:xfrm>
            <a:off x="4848330" y="808892"/>
            <a:ext cx="3014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Explanation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12EA6-4F6D-494C-B7EE-E2B718604E11}"/>
              </a:ext>
            </a:extLst>
          </p:cNvPr>
          <p:cNvSpPr txBox="1"/>
          <p:nvPr/>
        </p:nvSpPr>
        <p:spPr>
          <a:xfrm>
            <a:off x="1031630" y="3207098"/>
            <a:ext cx="3014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Explanation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68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CC03F0-4CFC-4273-9D41-90972CC71698}"/>
              </a:ext>
            </a:extLst>
          </p:cNvPr>
          <p:cNvSpPr txBox="1"/>
          <p:nvPr/>
        </p:nvSpPr>
        <p:spPr>
          <a:xfrm>
            <a:off x="994787" y="614495"/>
            <a:ext cx="337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COMPUTED COLUMNS-1</a:t>
            </a:r>
            <a:endParaRPr lang="en-I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23C29-DBB5-4F85-8150-98EC6EB0C5BF}"/>
              </a:ext>
            </a:extLst>
          </p:cNvPr>
          <p:cNvSpPr txBox="1"/>
          <p:nvPr/>
        </p:nvSpPr>
        <p:spPr>
          <a:xfrm>
            <a:off x="4724540" y="1014605"/>
            <a:ext cx="3014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Explanation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61C0E1-9A3A-4E59-9997-9470A24BC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2" r="5" b="3301"/>
          <a:stretch/>
        </p:blipFill>
        <p:spPr>
          <a:xfrm>
            <a:off x="4642338" y="2556399"/>
            <a:ext cx="3178911" cy="1844779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5B2212B-95A8-41A1-92F9-AE76E4F5EE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8114" y="1135184"/>
            <a:ext cx="3102758" cy="22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33644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89F5A8D8B5D429CB7F68162C54741" ma:contentTypeVersion="10" ma:contentTypeDescription="Create a new document." ma:contentTypeScope="" ma:versionID="55b50468f4c69f01eb08c461441fefda">
  <xsd:schema xmlns:xsd="http://www.w3.org/2001/XMLSchema" xmlns:xs="http://www.w3.org/2001/XMLSchema" xmlns:p="http://schemas.microsoft.com/office/2006/metadata/properties" xmlns:ns2="724d0fc5-c62e-4bab-a0f1-f92955ce5682" xmlns:ns3="d7895188-08cf-460a-9d26-3acc8ed7af87" targetNamespace="http://schemas.microsoft.com/office/2006/metadata/properties" ma:root="true" ma:fieldsID="fdbb5ff08c3eb06924455ac1674c1586" ns2:_="" ns3:_="">
    <xsd:import namespace="724d0fc5-c62e-4bab-a0f1-f92955ce5682"/>
    <xsd:import namespace="d7895188-08cf-460a-9d26-3acc8ed7af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d0fc5-c62e-4bab-a0f1-f92955ce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95188-08cf-460a-9d26-3acc8ed7af8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F1A22E-7C5A-4DA1-A121-8FE855B53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4d0fc5-c62e-4bab-a0f1-f92955ce5682"/>
    <ds:schemaRef ds:uri="d7895188-08cf-460a-9d26-3acc8ed7af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878C89-9DBE-4D61-8D4B-507198EE77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933139-4146-48DE-B9E2-A342A18A49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537</TotalTime>
  <Words>235</Words>
  <Application>Microsoft Office PowerPoint</Application>
  <PresentationFormat>On-screen Show (16:9)</PresentationFormat>
  <Paragraphs>81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Seyton template</vt:lpstr>
      <vt:lpstr>INFO 6210 Database Management and Database Design 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6210 Database Management and Database Design</dc:title>
  <dc:creator>Krishna R</dc:creator>
  <cp:lastModifiedBy>Krishna Ravichandran</cp:lastModifiedBy>
  <cp:revision>21</cp:revision>
  <dcterms:modified xsi:type="dcterms:W3CDTF">2021-04-15T02:41:15Z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0x0101005DC89F5A8D8B5D429CB7F68162C54741</vt:lpwstr>
  </property>
</Properties>
</file>