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88" r:id="rId4"/>
    <p:sldId id="263" r:id="rId5"/>
    <p:sldId id="264" r:id="rId6"/>
    <p:sldId id="265" r:id="rId7"/>
    <p:sldId id="266" r:id="rId8"/>
    <p:sldId id="298" r:id="rId9"/>
    <p:sldId id="294" r:id="rId10"/>
    <p:sldId id="295" r:id="rId11"/>
    <p:sldId id="296" r:id="rId12"/>
    <p:sldId id="270" r:id="rId13"/>
    <p:sldId id="287" r:id="rId14"/>
    <p:sldId id="286" r:id="rId15"/>
    <p:sldId id="293" r:id="rId16"/>
    <p:sldId id="291" r:id="rId17"/>
    <p:sldId id="273" r:id="rId18"/>
    <p:sldId id="274" r:id="rId19"/>
    <p:sldId id="277" r:id="rId20"/>
    <p:sldId id="262"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95806" autoAdjust="0"/>
  </p:normalViewPr>
  <p:slideViewPr>
    <p:cSldViewPr>
      <p:cViewPr varScale="1">
        <p:scale>
          <a:sx n="86" d="100"/>
          <a:sy n="86" d="100"/>
        </p:scale>
        <p:origin x="446" y="-6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Holder 6"/>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4" name="Holder 4"/>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3" name="Holder 3"/>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812800" y="1566874"/>
            <a:ext cx="6207760" cy="109855"/>
          </a:xfrm>
          <a:custGeom>
            <a:avLst/>
            <a:gdLst/>
            <a:ahLst/>
            <a:cxnLst/>
            <a:rect l="l" t="t" r="r" b="b"/>
            <a:pathLst>
              <a:path w="6207759" h="109855">
                <a:moveTo>
                  <a:pt x="6207341" y="0"/>
                </a:moveTo>
                <a:lnTo>
                  <a:pt x="0" y="0"/>
                </a:lnTo>
                <a:lnTo>
                  <a:pt x="0" y="109537"/>
                </a:lnTo>
                <a:lnTo>
                  <a:pt x="6207341" y="109537"/>
                </a:lnTo>
                <a:lnTo>
                  <a:pt x="6207341" y="0"/>
                </a:lnTo>
                <a:close/>
              </a:path>
            </a:pathLst>
          </a:custGeom>
          <a:solidFill>
            <a:srgbClr val="CC0000"/>
          </a:solidFill>
        </p:spPr>
        <p:txBody>
          <a:bodyPr wrap="square" lIns="0" tIns="0" rIns="0" bIns="0" rtlCol="0"/>
          <a:lstStyle/>
          <a:p>
            <a:endParaRPr/>
          </a:p>
        </p:txBody>
      </p:sp>
      <p:sp>
        <p:nvSpPr>
          <p:cNvPr id="18" name="bg object 18"/>
          <p:cNvSpPr/>
          <p:nvPr/>
        </p:nvSpPr>
        <p:spPr>
          <a:xfrm>
            <a:off x="812800" y="1566863"/>
            <a:ext cx="10610850" cy="0"/>
          </a:xfrm>
          <a:custGeom>
            <a:avLst/>
            <a:gdLst/>
            <a:ahLst/>
            <a:cxnLst/>
            <a:rect l="l" t="t" r="r" b="b"/>
            <a:pathLst>
              <a:path w="10610850">
                <a:moveTo>
                  <a:pt x="0" y="0"/>
                </a:moveTo>
                <a:lnTo>
                  <a:pt x="10610850" y="0"/>
                </a:lnTo>
              </a:path>
            </a:pathLst>
          </a:custGeom>
          <a:ln w="9524">
            <a:solidFill>
              <a:srgbClr val="CC0000"/>
            </a:solidFill>
          </a:ln>
        </p:spPr>
        <p:txBody>
          <a:bodyPr wrap="square" lIns="0" tIns="0" rIns="0" bIns="0" rtlCol="0"/>
          <a:lstStyle/>
          <a:p>
            <a:endParaRPr/>
          </a:p>
        </p:txBody>
      </p:sp>
      <p:sp>
        <p:nvSpPr>
          <p:cNvPr id="19" name="bg object 19"/>
          <p:cNvSpPr/>
          <p:nvPr/>
        </p:nvSpPr>
        <p:spPr>
          <a:xfrm>
            <a:off x="812800" y="6172200"/>
            <a:ext cx="10566400" cy="0"/>
          </a:xfrm>
          <a:custGeom>
            <a:avLst/>
            <a:gdLst/>
            <a:ahLst/>
            <a:cxnLst/>
            <a:rect l="l" t="t" r="r" b="b"/>
            <a:pathLst>
              <a:path w="10566400">
                <a:moveTo>
                  <a:pt x="0" y="0"/>
                </a:moveTo>
                <a:lnTo>
                  <a:pt x="10566399" y="0"/>
                </a:lnTo>
              </a:path>
            </a:pathLst>
          </a:custGeom>
          <a:ln w="9524">
            <a:solidFill>
              <a:srgbClr val="CC0000"/>
            </a:solidFill>
          </a:ln>
        </p:spPr>
        <p:txBody>
          <a:bodyPr wrap="square" lIns="0" tIns="0" rIns="0" bIns="0" rtlCol="0"/>
          <a:lstStyle/>
          <a:p>
            <a:endParaRPr/>
          </a:p>
        </p:txBody>
      </p:sp>
      <p:sp>
        <p:nvSpPr>
          <p:cNvPr id="2" name="Holder 2"/>
          <p:cNvSpPr>
            <a:spLocks noGrp="1"/>
          </p:cNvSpPr>
          <p:nvPr>
            <p:ph type="title"/>
          </p:nvPr>
        </p:nvSpPr>
        <p:spPr>
          <a:xfrm>
            <a:off x="839258" y="871477"/>
            <a:ext cx="10513483" cy="604519"/>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828675" y="1765808"/>
            <a:ext cx="10520045" cy="36830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635388" y="6263711"/>
            <a:ext cx="2919095" cy="39370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Holder 5"/>
          <p:cNvSpPr>
            <a:spLocks noGrp="1"/>
          </p:cNvSpPr>
          <p:nvPr>
            <p:ph type="dt" sz="half" idx="6"/>
          </p:nvPr>
        </p:nvSpPr>
        <p:spPr>
          <a:xfrm>
            <a:off x="885825" y="6263711"/>
            <a:ext cx="1123950"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6" name="Holder 6"/>
          <p:cNvSpPr>
            <a:spLocks noGrp="1"/>
          </p:cNvSpPr>
          <p:nvPr>
            <p:ph type="sldNum" sz="quarter" idx="7"/>
          </p:nvPr>
        </p:nvSpPr>
        <p:spPr>
          <a:xfrm>
            <a:off x="11158487" y="6263711"/>
            <a:ext cx="186054"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6200"/>
            <a:ext cx="12192000" cy="6858000"/>
          </a:xfrm>
          <a:prstGeom prst="rect">
            <a:avLst/>
          </a:prstGeom>
        </p:spPr>
      </p:pic>
      <p:grpSp>
        <p:nvGrpSpPr>
          <p:cNvPr id="3" name="object 3"/>
          <p:cNvGrpSpPr/>
          <p:nvPr/>
        </p:nvGrpSpPr>
        <p:grpSpPr>
          <a:xfrm>
            <a:off x="914400" y="2389187"/>
            <a:ext cx="10363200" cy="114300"/>
            <a:chOff x="914400" y="2389187"/>
            <a:chExt cx="10363200" cy="114300"/>
          </a:xfrm>
        </p:grpSpPr>
        <p:sp>
          <p:nvSpPr>
            <p:cNvPr id="4" name="object 4"/>
            <p:cNvSpPr/>
            <p:nvPr/>
          </p:nvSpPr>
          <p:spPr>
            <a:xfrm>
              <a:off x="914400" y="2393962"/>
              <a:ext cx="6404610" cy="109855"/>
            </a:xfrm>
            <a:custGeom>
              <a:avLst/>
              <a:gdLst/>
              <a:ahLst/>
              <a:cxnLst/>
              <a:rect l="l" t="t" r="r" b="b"/>
              <a:pathLst>
                <a:path w="6404609" h="109855">
                  <a:moveTo>
                    <a:pt x="6404445" y="0"/>
                  </a:moveTo>
                  <a:lnTo>
                    <a:pt x="0" y="0"/>
                  </a:lnTo>
                  <a:lnTo>
                    <a:pt x="0" y="109537"/>
                  </a:lnTo>
                  <a:lnTo>
                    <a:pt x="6404445" y="109537"/>
                  </a:lnTo>
                  <a:lnTo>
                    <a:pt x="6404445" y="0"/>
                  </a:lnTo>
                  <a:close/>
                </a:path>
              </a:pathLst>
            </a:custGeom>
            <a:solidFill>
              <a:srgbClr val="CC0000"/>
            </a:solidFill>
          </p:spPr>
          <p:txBody>
            <a:bodyPr wrap="square" lIns="0" tIns="0" rIns="0" bIns="0" rtlCol="0"/>
            <a:lstStyle/>
            <a:p>
              <a:endParaRPr/>
            </a:p>
          </p:txBody>
        </p:sp>
        <p:sp>
          <p:nvSpPr>
            <p:cNvPr id="5" name="object 5"/>
            <p:cNvSpPr/>
            <p:nvPr/>
          </p:nvSpPr>
          <p:spPr>
            <a:xfrm>
              <a:off x="914400" y="2393950"/>
              <a:ext cx="10363200" cy="0"/>
            </a:xfrm>
            <a:custGeom>
              <a:avLst/>
              <a:gdLst/>
              <a:ahLst/>
              <a:cxnLst/>
              <a:rect l="l" t="t" r="r" b="b"/>
              <a:pathLst>
                <a:path w="10363200">
                  <a:moveTo>
                    <a:pt x="0" y="0"/>
                  </a:moveTo>
                  <a:lnTo>
                    <a:pt x="10363199" y="0"/>
                  </a:lnTo>
                </a:path>
              </a:pathLst>
            </a:custGeom>
            <a:ln w="9524">
              <a:solidFill>
                <a:srgbClr val="CC0000"/>
              </a:solidFill>
            </a:ln>
          </p:spPr>
          <p:txBody>
            <a:bodyPr wrap="square" lIns="0" tIns="0" rIns="0" bIns="0" rtlCol="0"/>
            <a:lstStyle/>
            <a:p>
              <a:endParaRPr/>
            </a:p>
          </p:txBody>
        </p:sp>
      </p:grpSp>
      <p:pic>
        <p:nvPicPr>
          <p:cNvPr id="6" name="object 6"/>
          <p:cNvPicPr/>
          <p:nvPr/>
        </p:nvPicPr>
        <p:blipFill>
          <a:blip r:embed="rId3" cstate="print"/>
          <a:stretch>
            <a:fillRect/>
          </a:stretch>
        </p:blipFill>
        <p:spPr>
          <a:xfrm>
            <a:off x="80384" y="89477"/>
            <a:ext cx="2924174" cy="952499"/>
          </a:xfrm>
          <a:prstGeom prst="rect">
            <a:avLst/>
          </a:prstGeom>
        </p:spPr>
      </p:pic>
      <p:pic>
        <p:nvPicPr>
          <p:cNvPr id="7" name="object 7"/>
          <p:cNvPicPr/>
          <p:nvPr/>
        </p:nvPicPr>
        <p:blipFill>
          <a:blip r:embed="rId4" cstate="print"/>
          <a:stretch>
            <a:fillRect/>
          </a:stretch>
        </p:blipFill>
        <p:spPr>
          <a:xfrm>
            <a:off x="11111490" y="64076"/>
            <a:ext cx="1000124" cy="1142999"/>
          </a:xfrm>
          <a:prstGeom prst="rect">
            <a:avLst/>
          </a:prstGeom>
        </p:spPr>
      </p:pic>
      <p:sp>
        <p:nvSpPr>
          <p:cNvPr id="8" name="object 8"/>
          <p:cNvSpPr txBox="1"/>
          <p:nvPr/>
        </p:nvSpPr>
        <p:spPr>
          <a:xfrm>
            <a:off x="1014547" y="2609301"/>
            <a:ext cx="10060940" cy="2846933"/>
          </a:xfrm>
          <a:prstGeom prst="rect">
            <a:avLst/>
          </a:prstGeom>
        </p:spPr>
        <p:txBody>
          <a:bodyPr vert="horz" wrap="square" lIns="0" tIns="76200" rIns="0" bIns="0" rtlCol="0">
            <a:spAutoFit/>
          </a:bodyPr>
          <a:lstStyle/>
          <a:p>
            <a:pPr marL="78740" marR="60325" algn="ctr" rtl="0">
              <a:spcBef>
                <a:spcPts val="300"/>
              </a:spcBef>
              <a:spcAft>
                <a:spcPts val="0"/>
              </a:spcAft>
            </a:pPr>
            <a:r>
              <a:rPr lang="en-US" sz="3600" b="1" dirty="0">
                <a:solidFill>
                  <a:srgbClr val="000000"/>
                </a:solidFill>
                <a:latin typeface="Verdana" panose="020B0604030504040204" pitchFamily="34" charset="0"/>
                <a:ea typeface="Verdana" panose="020B0604030504040204" pitchFamily="34" charset="0"/>
              </a:rPr>
              <a:t>Detecting Cyberbullying Text Using TF-IDF Vectorization and Support Vector Machine Classification</a:t>
            </a:r>
            <a:endParaRPr lang="en-US" sz="3600" b="1" dirty="0">
              <a:effectLst/>
              <a:latin typeface="Verdana" panose="020B0604030504040204" pitchFamily="34" charset="0"/>
              <a:ea typeface="Verdana" panose="020B0604030504040204" pitchFamily="34" charset="0"/>
            </a:endParaRPr>
          </a:p>
          <a:p>
            <a:br>
              <a:rPr lang="en-US" sz="3600" dirty="0"/>
            </a:br>
            <a:endParaRPr lang="en-US" sz="3600" b="0" dirty="0">
              <a:effectLst/>
            </a:endParaRPr>
          </a:p>
        </p:txBody>
      </p:sp>
      <p:sp>
        <p:nvSpPr>
          <p:cNvPr id="9" name="object 9"/>
          <p:cNvSpPr txBox="1"/>
          <p:nvPr/>
        </p:nvSpPr>
        <p:spPr>
          <a:xfrm>
            <a:off x="457200" y="4547452"/>
            <a:ext cx="5638800" cy="1502976"/>
          </a:xfrm>
          <a:prstGeom prst="rect">
            <a:avLst/>
          </a:prstGeom>
        </p:spPr>
        <p:txBody>
          <a:bodyPr vert="horz" wrap="square" lIns="0" tIns="12700" rIns="0" bIns="0" rtlCol="0">
            <a:spAutoFit/>
          </a:bodyPr>
          <a:lstStyle/>
          <a:p>
            <a:pPr marL="12700" marR="5080">
              <a:lnSpc>
                <a:spcPct val="100000"/>
              </a:lnSpc>
              <a:spcBef>
                <a:spcPts val="100"/>
              </a:spcBef>
            </a:pPr>
            <a:r>
              <a:rPr lang="en-US" sz="2400" b="1" spc="-10" dirty="0">
                <a:latin typeface="Verdana"/>
                <a:cs typeface="Verdana"/>
              </a:rPr>
              <a:t> </a:t>
            </a:r>
            <a:r>
              <a:rPr lang="en-US" sz="2400" b="1" spc="-10" dirty="0">
                <a:latin typeface="Verdana" panose="020B0604030504040204" pitchFamily="34" charset="0"/>
                <a:ea typeface="Verdana" panose="020B0604030504040204" pitchFamily="34" charset="0"/>
                <a:cs typeface="Times New Roman" panose="02020603050405020304" pitchFamily="18" charset="0"/>
              </a:rPr>
              <a:t>V Karthick</a:t>
            </a:r>
          </a:p>
          <a:p>
            <a:pPr marL="12700" marR="5080">
              <a:lnSpc>
                <a:spcPct val="100000"/>
              </a:lnSpc>
              <a:spcBef>
                <a:spcPts val="100"/>
              </a:spcBef>
            </a:pPr>
            <a:r>
              <a:rPr lang="en-US" sz="2400" b="1" spc="-10" dirty="0">
                <a:latin typeface="Verdana" panose="020B0604030504040204" pitchFamily="34" charset="0"/>
                <a:ea typeface="Verdana" panose="020B0604030504040204" pitchFamily="34" charset="0"/>
                <a:cs typeface="Times New Roman" panose="02020603050405020304" pitchFamily="18" charset="0"/>
              </a:rPr>
              <a:t>Associate Professor</a:t>
            </a:r>
          </a:p>
          <a:p>
            <a:pPr marL="12700" marR="5080">
              <a:lnSpc>
                <a:spcPct val="100000"/>
              </a:lnSpc>
              <a:spcBef>
                <a:spcPts val="100"/>
              </a:spcBef>
            </a:pPr>
            <a:r>
              <a:rPr lang="en-US" sz="2400" b="1" spc="-10" dirty="0">
                <a:latin typeface="Verdana" panose="020B0604030504040204" pitchFamily="34" charset="0"/>
                <a:ea typeface="Verdana" panose="020B0604030504040204" pitchFamily="34" charset="0"/>
                <a:cs typeface="Times New Roman" panose="02020603050405020304" pitchFamily="18" charset="0"/>
              </a:rPr>
              <a:t>Department of Computer Science and Engineering</a:t>
            </a:r>
            <a:endParaRPr sz="2400" dirty="0">
              <a:latin typeface="Verdana" panose="020B0604030504040204" pitchFamily="34" charset="0"/>
              <a:ea typeface="Verdana" panose="020B0604030504040204" pitchFamily="34" charset="0"/>
              <a:cs typeface="Times New Roman" panose="02020603050405020304" pitchFamily="18" charset="0"/>
            </a:endParaRPr>
          </a:p>
        </p:txBody>
      </p:sp>
      <p:sp>
        <p:nvSpPr>
          <p:cNvPr id="10" name="object 10"/>
          <p:cNvSpPr txBox="1"/>
          <p:nvPr/>
        </p:nvSpPr>
        <p:spPr>
          <a:xfrm>
            <a:off x="5886455" y="4690257"/>
            <a:ext cx="5638800" cy="1502968"/>
          </a:xfrm>
          <a:prstGeom prst="rect">
            <a:avLst/>
          </a:prstGeom>
        </p:spPr>
        <p:txBody>
          <a:bodyPr vert="horz" wrap="square" lIns="0" tIns="12700" rIns="0" bIns="0" rtlCol="0">
            <a:spAutoFit/>
          </a:bodyPr>
          <a:lstStyle/>
          <a:p>
            <a:pPr marL="12700" marR="5080">
              <a:lnSpc>
                <a:spcPct val="100000"/>
              </a:lnSpc>
              <a:spcBef>
                <a:spcPts val="100"/>
              </a:spcBef>
            </a:pPr>
            <a:r>
              <a:rPr lang="en-US" sz="2400" b="1" spc="-10" dirty="0">
                <a:latin typeface="Verdana"/>
                <a:cs typeface="Verdana"/>
              </a:rPr>
              <a:t>Presented by</a:t>
            </a:r>
          </a:p>
          <a:p>
            <a:pPr marL="12700" marR="5080">
              <a:lnSpc>
                <a:spcPct val="100000"/>
              </a:lnSpc>
              <a:spcBef>
                <a:spcPts val="100"/>
              </a:spcBef>
            </a:pPr>
            <a:endParaRPr lang="en-US" sz="2400" b="1" spc="-10" dirty="0">
              <a:latin typeface="Verdana"/>
              <a:cs typeface="Verdana"/>
            </a:endParaRPr>
          </a:p>
          <a:p>
            <a:pPr marL="12700" marR="5080">
              <a:lnSpc>
                <a:spcPct val="100000"/>
              </a:lnSpc>
              <a:spcBef>
                <a:spcPts val="100"/>
              </a:spcBef>
            </a:pPr>
            <a:r>
              <a:rPr lang="en-US" sz="2400" b="1" spc="-10" dirty="0">
                <a:latin typeface="Verdana"/>
                <a:cs typeface="Verdana"/>
              </a:rPr>
              <a:t>Vaishnavi C</a:t>
            </a:r>
            <a:r>
              <a:rPr sz="2400" b="1" spc="-10" dirty="0">
                <a:latin typeface="Verdana"/>
                <a:cs typeface="Verdana"/>
              </a:rPr>
              <a:t>(210701</a:t>
            </a:r>
            <a:r>
              <a:rPr lang="en-US" sz="2400" b="1" spc="-10" dirty="0">
                <a:latin typeface="Verdana"/>
                <a:cs typeface="Verdana"/>
              </a:rPr>
              <a:t>298</a:t>
            </a:r>
            <a:r>
              <a:rPr sz="2400" b="1" spc="-10" dirty="0">
                <a:latin typeface="Verdana"/>
                <a:cs typeface="Verdana"/>
              </a:rPr>
              <a:t>) </a:t>
            </a:r>
            <a:r>
              <a:rPr lang="en-US" sz="2400" b="1" spc="-10" dirty="0">
                <a:latin typeface="Verdana"/>
                <a:cs typeface="Verdana"/>
              </a:rPr>
              <a:t>Vaishnavi Sri S.M</a:t>
            </a:r>
            <a:r>
              <a:rPr sz="2400" b="1" spc="-10" dirty="0">
                <a:latin typeface="Verdana"/>
                <a:cs typeface="Verdana"/>
              </a:rPr>
              <a:t>(210701</a:t>
            </a:r>
            <a:r>
              <a:rPr lang="en-US" sz="2400" b="1" spc="-10" dirty="0">
                <a:latin typeface="Verdana"/>
                <a:cs typeface="Verdana"/>
              </a:rPr>
              <a:t>299</a:t>
            </a:r>
            <a:r>
              <a:rPr sz="2400" b="1" spc="-10" dirty="0">
                <a:latin typeface="Verdana"/>
                <a:cs typeface="Verdana"/>
              </a:rPr>
              <a:t>) </a:t>
            </a:r>
            <a:endParaRPr sz="2400" dirty="0">
              <a:latin typeface="Verdana"/>
              <a:cs typeface="Verdana"/>
            </a:endParaRPr>
          </a:p>
        </p:txBody>
      </p:sp>
      <p:sp>
        <p:nvSpPr>
          <p:cNvPr id="11" name="object 11"/>
          <p:cNvSpPr txBox="1">
            <a:spLocks noGrp="1"/>
          </p:cNvSpPr>
          <p:nvPr>
            <p:ph type="title"/>
          </p:nvPr>
        </p:nvSpPr>
        <p:spPr>
          <a:xfrm>
            <a:off x="959358" y="1321279"/>
            <a:ext cx="1001141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2060"/>
                </a:solidFill>
              </a:rPr>
              <a:t>Department</a:t>
            </a:r>
            <a:r>
              <a:rPr sz="2800" spc="-145" dirty="0">
                <a:solidFill>
                  <a:srgbClr val="002060"/>
                </a:solidFill>
              </a:rPr>
              <a:t> </a:t>
            </a:r>
            <a:r>
              <a:rPr sz="2800" dirty="0">
                <a:solidFill>
                  <a:srgbClr val="002060"/>
                </a:solidFill>
              </a:rPr>
              <a:t>of</a:t>
            </a:r>
            <a:r>
              <a:rPr sz="2800" spc="-140" dirty="0">
                <a:solidFill>
                  <a:srgbClr val="002060"/>
                </a:solidFill>
              </a:rPr>
              <a:t> </a:t>
            </a:r>
            <a:r>
              <a:rPr sz="2800" dirty="0">
                <a:solidFill>
                  <a:srgbClr val="002060"/>
                </a:solidFill>
              </a:rPr>
              <a:t>Computer</a:t>
            </a:r>
            <a:r>
              <a:rPr sz="2800" spc="-140" dirty="0">
                <a:solidFill>
                  <a:srgbClr val="002060"/>
                </a:solidFill>
              </a:rPr>
              <a:t> </a:t>
            </a:r>
            <a:r>
              <a:rPr sz="2800" dirty="0">
                <a:solidFill>
                  <a:srgbClr val="002060"/>
                </a:solidFill>
              </a:rPr>
              <a:t>Science</a:t>
            </a:r>
            <a:r>
              <a:rPr sz="2800" spc="-140" dirty="0">
                <a:solidFill>
                  <a:srgbClr val="002060"/>
                </a:solidFill>
              </a:rPr>
              <a:t> </a:t>
            </a:r>
            <a:r>
              <a:rPr sz="2800" dirty="0">
                <a:solidFill>
                  <a:srgbClr val="002060"/>
                </a:solidFill>
              </a:rPr>
              <a:t>and</a:t>
            </a:r>
            <a:r>
              <a:rPr sz="2800" spc="-140" dirty="0">
                <a:solidFill>
                  <a:srgbClr val="002060"/>
                </a:solidFill>
              </a:rPr>
              <a:t> </a:t>
            </a:r>
            <a:r>
              <a:rPr sz="2800" spc="-10" dirty="0">
                <a:solidFill>
                  <a:srgbClr val="002060"/>
                </a:solidFill>
              </a:rPr>
              <a:t>Engineering</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EBB5-969D-883C-E86C-6E601196E65A}"/>
              </a:ext>
            </a:extLst>
          </p:cNvPr>
          <p:cNvSpPr>
            <a:spLocks noGrp="1"/>
          </p:cNvSpPr>
          <p:nvPr>
            <p:ph type="title"/>
          </p:nvPr>
        </p:nvSpPr>
        <p:spPr>
          <a:xfrm>
            <a:off x="839258" y="871477"/>
            <a:ext cx="10513483" cy="492443"/>
          </a:xfrm>
        </p:spPr>
        <p:txBody>
          <a:bodyPr/>
          <a:lstStyle/>
          <a:p>
            <a:r>
              <a:rPr lang="en-IN" dirty="0"/>
              <a:t>PROPOSED METHODOLOGY</a:t>
            </a:r>
          </a:p>
        </p:txBody>
      </p:sp>
      <p:sp>
        <p:nvSpPr>
          <p:cNvPr id="3" name="Text Placeholder 2">
            <a:extLst>
              <a:ext uri="{FF2B5EF4-FFF2-40B4-BE49-F238E27FC236}">
                <a16:creationId xmlns:a16="http://schemas.microsoft.com/office/drawing/2014/main" id="{04EB51B9-5B7A-98C1-581D-7CDDD9B123AA}"/>
              </a:ext>
            </a:extLst>
          </p:cNvPr>
          <p:cNvSpPr>
            <a:spLocks noGrp="1"/>
          </p:cNvSpPr>
          <p:nvPr>
            <p:ph type="body" idx="1"/>
          </p:nvPr>
        </p:nvSpPr>
        <p:spPr>
          <a:xfrm>
            <a:off x="828675" y="1765808"/>
            <a:ext cx="10520045" cy="4127284"/>
          </a:xfrm>
        </p:spPr>
        <p:txBody>
          <a:bodyPr/>
          <a:lstStyle/>
          <a:p>
            <a:pPr marL="342900" lvl="0" indent="-342900">
              <a:lnSpc>
                <a:spcPct val="107000"/>
              </a:lnSpc>
              <a:spcAft>
                <a:spcPts val="800"/>
              </a:spcAft>
              <a:buFont typeface="+mj-lt"/>
              <a:buAutoNum type="arabicPeriod" startAt="4"/>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Feature Extraction with TF-IDF</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Times New Roman" panose="02020603050405020304" pitchFamily="18" charset="0"/>
              <a:buChar char="•"/>
              <a:tabLst>
                <a:tab pos="9144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Use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TfidfVectorizer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to convert text data into numerical feature vectors.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Times New Roman" panose="02020603050405020304" pitchFamily="18" charset="0"/>
              <a:buChar char="•"/>
              <a:tabLst>
                <a:tab pos="9144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Transform the preprocessed text into a matrix of TF-IDF features.</a:t>
            </a:r>
            <a:endParaRPr kumimoji="0" lang="en-US" altLang="en-US" sz="1200" b="1"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Support Vector Machine (SVM) Model</a:t>
            </a: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Train an SVM model with a linear kernel using the training 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SVM efficiently handles high-dimensional text data.</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Model Evaluation</a:t>
            </a: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Calculate the model’s performance on the test set (e.g., accuracy).</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0893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60D6-B632-B072-7313-0B47E12ED189}"/>
              </a:ext>
            </a:extLst>
          </p:cNvPr>
          <p:cNvSpPr>
            <a:spLocks noGrp="1"/>
          </p:cNvSpPr>
          <p:nvPr>
            <p:ph type="title"/>
          </p:nvPr>
        </p:nvSpPr>
        <p:spPr>
          <a:xfrm>
            <a:off x="839258" y="871477"/>
            <a:ext cx="10513483" cy="492443"/>
          </a:xfrm>
        </p:spPr>
        <p:txBody>
          <a:bodyPr/>
          <a:lstStyle/>
          <a:p>
            <a:r>
              <a:rPr lang="en-IN" dirty="0"/>
              <a:t>PROPOSED METHODOLOGY</a:t>
            </a:r>
          </a:p>
        </p:txBody>
      </p:sp>
      <p:sp>
        <p:nvSpPr>
          <p:cNvPr id="3" name="Text Placeholder 2">
            <a:extLst>
              <a:ext uri="{FF2B5EF4-FFF2-40B4-BE49-F238E27FC236}">
                <a16:creationId xmlns:a16="http://schemas.microsoft.com/office/drawing/2014/main" id="{FB936BAE-7518-73D2-D4D6-A028FF06FEF1}"/>
              </a:ext>
            </a:extLst>
          </p:cNvPr>
          <p:cNvSpPr>
            <a:spLocks noGrp="1"/>
          </p:cNvSpPr>
          <p:nvPr>
            <p:ph type="body" idx="1"/>
          </p:nvPr>
        </p:nvSpPr>
        <p:spPr>
          <a:xfrm>
            <a:off x="828675" y="1765808"/>
            <a:ext cx="10520045" cy="4062651"/>
          </a:xfrm>
        </p:spPr>
        <p:txBody>
          <a:bodyPr/>
          <a:lstStyle/>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Reusability and Deployment</a:t>
            </a: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Save the trained SVM model and TF-IDF vectorizer to disk using pickle.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Enable reusability without re-tutoring for future predictions.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endParaRPr kumimoji="0" lang="en-US" altLang="en-US" sz="20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Custom Input Prediction</a:t>
            </a: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Create a function (</a:t>
            </a:r>
            <a:r>
              <a:rPr kumimoji="0" lang="en-US" altLang="en-US" sz="2000" b="0" i="0" u="none" strike="noStrike" cap="none" normalizeH="0" baseline="0" dirty="0" err="1">
                <a:ln>
                  <a:noFill/>
                </a:ln>
                <a:solidFill>
                  <a:srgbClr val="111111"/>
                </a:solidFill>
                <a:effectLst/>
                <a:latin typeface="Times New Roman" panose="02020603050405020304" pitchFamily="18" charset="0"/>
                <a:cs typeface="Times New Roman" panose="02020603050405020304" pitchFamily="18" charset="0"/>
              </a:rPr>
              <a:t>custom_input_prediction</a:t>
            </a: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to predict cyberbullying type for new text inputs.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Preprocess input text using the saved TF-IDF vectorizer.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Apply the loaded SVM model to make predictions.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Map numerical predictions back to correct labels.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0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Practical Application</a:t>
            </a: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 trained model can be used to identify cyberbullying in real-world scenarios.</a:t>
            </a:r>
          </a:p>
          <a:p>
            <a:endParaRPr lang="en-IN" dirty="0"/>
          </a:p>
        </p:txBody>
      </p:sp>
    </p:spTree>
    <p:extLst>
      <p:ext uri="{BB962C8B-B14F-4D97-AF65-F5344CB8AC3E}">
        <p14:creationId xmlns:p14="http://schemas.microsoft.com/office/powerpoint/2010/main" val="421156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0937-0277-5019-738E-BE554279DDFB}"/>
              </a:ext>
            </a:extLst>
          </p:cNvPr>
          <p:cNvSpPr>
            <a:spLocks noGrp="1"/>
          </p:cNvSpPr>
          <p:nvPr>
            <p:ph type="title"/>
          </p:nvPr>
        </p:nvSpPr>
        <p:spPr>
          <a:xfrm>
            <a:off x="839258" y="871477"/>
            <a:ext cx="10513483" cy="492443"/>
          </a:xfrm>
        </p:spPr>
        <p:txBody>
          <a:bodyPr/>
          <a:lstStyle/>
          <a:p>
            <a:r>
              <a:rPr lang="en-IN" dirty="0"/>
              <a:t>PROPOSED METHODOLOGY</a:t>
            </a:r>
          </a:p>
        </p:txBody>
      </p:sp>
      <p:pic>
        <p:nvPicPr>
          <p:cNvPr id="5122" name="Picture 2">
            <a:extLst>
              <a:ext uri="{FF2B5EF4-FFF2-40B4-BE49-F238E27FC236}">
                <a16:creationId xmlns:a16="http://schemas.microsoft.com/office/drawing/2014/main" id="{17C7F986-9DD8-E563-ED06-2FD90807D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258" y="1981200"/>
            <a:ext cx="10285942"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362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US" dirty="0"/>
              <a:t>WORD CLOUD</a:t>
            </a:r>
            <a:endParaRPr lang="en-IN" dirty="0"/>
          </a:p>
        </p:txBody>
      </p:sp>
      <p:pic>
        <p:nvPicPr>
          <p:cNvPr id="1026" name="Picture 2">
            <a:extLst>
              <a:ext uri="{FF2B5EF4-FFF2-40B4-BE49-F238E27FC236}">
                <a16:creationId xmlns:a16="http://schemas.microsoft.com/office/drawing/2014/main" id="{91C3EC73-D07C-5C08-C46A-9C472D171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81200"/>
            <a:ext cx="7772400" cy="38318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49C3B7-B3E5-5840-BA77-04FA3112E001}"/>
              </a:ext>
            </a:extLst>
          </p:cNvPr>
          <p:cNvSpPr txBox="1"/>
          <p:nvPr/>
        </p:nvSpPr>
        <p:spPr>
          <a:xfrm>
            <a:off x="3434380" y="5796912"/>
            <a:ext cx="6094206" cy="369332"/>
          </a:xfrm>
          <a:prstGeom prst="rect">
            <a:avLst/>
          </a:prstGeom>
          <a:noFill/>
        </p:spPr>
        <p:txBody>
          <a:bodyPr wrap="square">
            <a:spAutoFit/>
          </a:bodyPr>
          <a:lstStyle/>
          <a:p>
            <a:r>
              <a:rPr lang="en-IN" sz="1800" b="0" i="0" u="none" strike="noStrike" dirty="0">
                <a:solidFill>
                  <a:srgbClr val="000000"/>
                </a:solidFill>
                <a:effectLst/>
                <a:latin typeface="Times New Roman" panose="02020603050405020304" pitchFamily="18" charset="0"/>
              </a:rPr>
              <a:t>   </a:t>
            </a:r>
            <a:r>
              <a:rPr lang="en-IN" sz="1800" b="1" i="0" u="none" strike="noStrike" dirty="0">
                <a:solidFill>
                  <a:srgbClr val="000000"/>
                </a:solidFill>
                <a:effectLst/>
                <a:latin typeface="Times New Roman" panose="02020603050405020304" pitchFamily="18" charset="0"/>
              </a:rPr>
              <a:t>Fig.</a:t>
            </a:r>
            <a:r>
              <a:rPr lang="en-IN" b="1" dirty="0">
                <a:solidFill>
                  <a:srgbClr val="000000"/>
                </a:solidFill>
                <a:latin typeface="Times New Roman" panose="02020603050405020304" pitchFamily="18" charset="0"/>
              </a:rPr>
              <a:t>1 Word Cloud</a:t>
            </a:r>
            <a:r>
              <a:rPr lang="en-IN" sz="1800" b="0" i="0" u="none" strike="noStrike" dirty="0">
                <a:solidFill>
                  <a:srgbClr val="000000"/>
                </a:solidFill>
                <a:effectLst/>
                <a:latin typeface="Times New Roman" panose="02020603050405020304" pitchFamily="18" charset="0"/>
              </a:rPr>
              <a:t>   </a:t>
            </a:r>
            <a:endParaRPr lang="en-IN" dirty="0"/>
          </a:p>
        </p:txBody>
      </p:sp>
    </p:spTree>
    <p:extLst>
      <p:ext uri="{BB962C8B-B14F-4D97-AF65-F5344CB8AC3E}">
        <p14:creationId xmlns:p14="http://schemas.microsoft.com/office/powerpoint/2010/main" val="2401668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US" dirty="0"/>
              <a:t>WORD CLOUD</a:t>
            </a:r>
            <a:endParaRPr lang="en-IN" dirty="0"/>
          </a:p>
        </p:txBody>
      </p:sp>
      <p:pic>
        <p:nvPicPr>
          <p:cNvPr id="2050" name="Picture 2">
            <a:extLst>
              <a:ext uri="{FF2B5EF4-FFF2-40B4-BE49-F238E27FC236}">
                <a16:creationId xmlns:a16="http://schemas.microsoft.com/office/drawing/2014/main" id="{E3C9CE70-0879-2C9E-F387-D30BBF107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7254598" cy="3733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F7ED499-0782-8E71-1470-2E6F6C508271}"/>
              </a:ext>
            </a:extLst>
          </p:cNvPr>
          <p:cNvSpPr txBox="1"/>
          <p:nvPr/>
        </p:nvSpPr>
        <p:spPr>
          <a:xfrm>
            <a:off x="2667000" y="5638800"/>
            <a:ext cx="6094206" cy="1051570"/>
          </a:xfrm>
          <a:prstGeom prst="rect">
            <a:avLst/>
          </a:prstGeom>
          <a:noFill/>
        </p:spPr>
        <p:txBody>
          <a:bodyPr wrap="square">
            <a:spAutoFit/>
          </a:bodyPr>
          <a:lstStyle/>
          <a:p>
            <a:pPr algn="just" rtl="0">
              <a:spcBef>
                <a:spcPts val="0"/>
              </a:spcBef>
              <a:spcAft>
                <a:spcPts val="1000"/>
              </a:spcAft>
            </a:pPr>
            <a:r>
              <a:rPr lang="en-IN" sz="1800" b="1" i="0" u="none" strike="noStrike" dirty="0">
                <a:solidFill>
                  <a:srgbClr val="000000"/>
                </a:solidFill>
                <a:effectLst/>
                <a:latin typeface="Times New Roman" panose="02020603050405020304" pitchFamily="18" charset="0"/>
              </a:rPr>
              <a:t>Fig.</a:t>
            </a:r>
            <a:r>
              <a:rPr lang="en-IN" b="1" dirty="0">
                <a:solidFill>
                  <a:srgbClr val="000000"/>
                </a:solidFill>
                <a:latin typeface="Times New Roman" panose="02020603050405020304" pitchFamily="18" charset="0"/>
              </a:rPr>
              <a:t>2 Word Cloud</a:t>
            </a:r>
            <a:endParaRPr lang="en-IN" b="0" dirty="0">
              <a:effectLst/>
            </a:endParaRPr>
          </a:p>
          <a:p>
            <a:br>
              <a:rPr lang="en-IN" b="0" dirty="0">
                <a:effectLst/>
              </a:rPr>
            </a:br>
            <a:endParaRPr lang="en-IN" dirty="0"/>
          </a:p>
        </p:txBody>
      </p:sp>
    </p:spTree>
    <p:extLst>
      <p:ext uri="{BB962C8B-B14F-4D97-AF65-F5344CB8AC3E}">
        <p14:creationId xmlns:p14="http://schemas.microsoft.com/office/powerpoint/2010/main" val="194235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IN" dirty="0"/>
              <a:t>RESULT AND DISCUSSION</a:t>
            </a:r>
          </a:p>
        </p:txBody>
      </p:sp>
      <p:pic>
        <p:nvPicPr>
          <p:cNvPr id="3" name="Picture 2">
            <a:extLst>
              <a:ext uri="{FF2B5EF4-FFF2-40B4-BE49-F238E27FC236}">
                <a16:creationId xmlns:a16="http://schemas.microsoft.com/office/drawing/2014/main" id="{7632A23F-9488-BD57-9E4A-24CBE53F5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76962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09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IN" dirty="0"/>
              <a:t>RESULT AND DISCUSSION</a:t>
            </a:r>
          </a:p>
        </p:txBody>
      </p:sp>
      <p:pic>
        <p:nvPicPr>
          <p:cNvPr id="4098" name="Picture 2">
            <a:extLst>
              <a:ext uri="{FF2B5EF4-FFF2-40B4-BE49-F238E27FC236}">
                <a16:creationId xmlns:a16="http://schemas.microsoft.com/office/drawing/2014/main" id="{0BF48D83-47BB-EF0E-CDDE-A8FD2AB79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828800"/>
            <a:ext cx="67246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922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E442-B30E-D22D-37AA-99DFE3CD5D8D}"/>
              </a:ext>
            </a:extLst>
          </p:cNvPr>
          <p:cNvSpPr>
            <a:spLocks noGrp="1"/>
          </p:cNvSpPr>
          <p:nvPr>
            <p:ph type="title"/>
          </p:nvPr>
        </p:nvSpPr>
        <p:spPr>
          <a:xfrm>
            <a:off x="839258" y="871477"/>
            <a:ext cx="10513483" cy="492443"/>
          </a:xfrm>
        </p:spPr>
        <p:txBody>
          <a:bodyPr/>
          <a:lstStyle/>
          <a:p>
            <a:r>
              <a:rPr lang="en-IN" dirty="0"/>
              <a:t>CONCLUSION &amp; FUTURE WORK</a:t>
            </a:r>
          </a:p>
        </p:txBody>
      </p:sp>
      <p:sp>
        <p:nvSpPr>
          <p:cNvPr id="3" name="Text Placeholder 2">
            <a:extLst>
              <a:ext uri="{FF2B5EF4-FFF2-40B4-BE49-F238E27FC236}">
                <a16:creationId xmlns:a16="http://schemas.microsoft.com/office/drawing/2014/main" id="{F561AE13-CA48-75C4-01BB-DE3C4A8300E5}"/>
              </a:ext>
            </a:extLst>
          </p:cNvPr>
          <p:cNvSpPr>
            <a:spLocks noGrp="1"/>
          </p:cNvSpPr>
          <p:nvPr>
            <p:ph type="body" idx="1"/>
          </p:nvPr>
        </p:nvSpPr>
        <p:spPr>
          <a:xfrm>
            <a:off x="685800" y="1676400"/>
            <a:ext cx="11049000" cy="4919616"/>
          </a:xfrm>
        </p:spPr>
        <p:txBody>
          <a:bodyPr/>
          <a:lstStyle/>
          <a:p>
            <a:pPr marL="270510" marR="594995" algn="just">
              <a:lnSpc>
                <a:spcPct val="150000"/>
              </a:lnSpc>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Our cyberbullying detection model, utilizing a Support Vector Machine (SVM) and Natural Language Toolkit (NLTK), achieves an impressive 82% accuracy. This model represents a significant step in combating online harassment by automatically identifying offensive content. Its user-friendly, text-based approach ensures practicality and immediate applicability. Future work includes exploring ensemble methods with decision trees, integrating the model into social media platforms, and extending its capabilities to process images and audio for more comprehensive cyberbullying detection.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marR="594995" algn="just">
              <a:lnSpc>
                <a:spcPct val="150000"/>
              </a:lnSpc>
              <a:spcAft>
                <a:spcPts val="0"/>
              </a:spcAft>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7847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8807-0551-B1F0-FD3F-EDEAF321BDE4}"/>
              </a:ext>
            </a:extLst>
          </p:cNvPr>
          <p:cNvSpPr>
            <a:spLocks noGrp="1"/>
          </p:cNvSpPr>
          <p:nvPr>
            <p:ph type="title"/>
          </p:nvPr>
        </p:nvSpPr>
        <p:spPr>
          <a:xfrm>
            <a:off x="839258" y="871477"/>
            <a:ext cx="10513483" cy="492443"/>
          </a:xfrm>
        </p:spPr>
        <p:txBody>
          <a:bodyPr/>
          <a:lstStyle/>
          <a:p>
            <a:r>
              <a:rPr lang="en-IN" dirty="0"/>
              <a:t>REFERENCES</a:t>
            </a:r>
          </a:p>
        </p:txBody>
      </p:sp>
      <p:sp>
        <p:nvSpPr>
          <p:cNvPr id="3" name="Text Placeholder 2">
            <a:extLst>
              <a:ext uri="{FF2B5EF4-FFF2-40B4-BE49-F238E27FC236}">
                <a16:creationId xmlns:a16="http://schemas.microsoft.com/office/drawing/2014/main" id="{07DB3872-3817-4825-D265-2C3A4EC2FFB1}"/>
              </a:ext>
            </a:extLst>
          </p:cNvPr>
          <p:cNvSpPr>
            <a:spLocks noGrp="1"/>
          </p:cNvSpPr>
          <p:nvPr>
            <p:ph type="body" idx="1"/>
          </p:nvPr>
        </p:nvSpPr>
        <p:spPr>
          <a:xfrm>
            <a:off x="609600" y="1752600"/>
            <a:ext cx="11163301" cy="4801314"/>
          </a:xfrm>
        </p:spPr>
        <p:txBody>
          <a:bodyPr/>
          <a:lstStyle/>
          <a:p>
            <a:pPr marL="299085" marR="24765" algn="l" rtl="0">
              <a:spcBef>
                <a:spcPts val="0"/>
              </a:spcBef>
              <a:spcAft>
                <a:spcPts val="0"/>
              </a:spcAft>
            </a:pPr>
            <a:r>
              <a:rPr lang="en-IN" i="0" strike="noStrike" dirty="0">
                <a:effectLst/>
                <a:latin typeface="Times New Roman" panose="02020603050405020304" pitchFamily="18" charset="0"/>
              </a:rPr>
              <a:t>[1] </a:t>
            </a:r>
            <a:r>
              <a:rPr lang="en-IN" dirty="0">
                <a:latin typeface="Times New Roman" panose="02020603050405020304" pitchFamily="18" charset="0"/>
              </a:rPr>
              <a:t>J. Wang and J. Wu, "SVM-based Deep Stacking Networks," 2019.</a:t>
            </a:r>
            <a:endParaRPr lang="en-IN" dirty="0">
              <a:effectLst/>
            </a:endParaRPr>
          </a:p>
          <a:p>
            <a:pPr marL="299085" marR="24765" algn="l" rtl="0">
              <a:spcBef>
                <a:spcPts val="0"/>
              </a:spcBef>
              <a:spcAft>
                <a:spcPts val="0"/>
              </a:spcAft>
            </a:pPr>
            <a:br>
              <a:rPr lang="en-IN" dirty="0">
                <a:effectLst/>
              </a:rPr>
            </a:br>
            <a:r>
              <a:rPr lang="en-IN" i="0" strike="noStrike" dirty="0">
                <a:effectLst/>
                <a:latin typeface="Times New Roman" panose="02020603050405020304" pitchFamily="18" charset="0"/>
              </a:rPr>
              <a:t>[2] </a:t>
            </a:r>
            <a:r>
              <a:rPr lang="en-IN" dirty="0">
                <a:latin typeface="Times New Roman" panose="02020603050405020304" pitchFamily="18" charset="0"/>
              </a:rPr>
              <a:t>M. </a:t>
            </a:r>
            <a:r>
              <a:rPr lang="en-IN" dirty="0" err="1">
                <a:latin typeface="Times New Roman" panose="02020603050405020304" pitchFamily="18" charset="0"/>
              </a:rPr>
              <a:t>Hadjar</a:t>
            </a:r>
            <a:r>
              <a:rPr lang="en-IN" dirty="0">
                <a:latin typeface="Times New Roman" panose="02020603050405020304" pitchFamily="18" charset="0"/>
              </a:rPr>
              <a:t>, M. </a:t>
            </a:r>
            <a:r>
              <a:rPr lang="en-IN" dirty="0" err="1">
                <a:latin typeface="Times New Roman" panose="02020603050405020304" pitchFamily="18" charset="0"/>
              </a:rPr>
              <a:t>Hadhoud</a:t>
            </a:r>
            <a:r>
              <a:rPr lang="en-IN" dirty="0">
                <a:latin typeface="Times New Roman" panose="02020603050405020304" pitchFamily="18" charset="0"/>
              </a:rPr>
              <a:t>, and Y. </a:t>
            </a:r>
            <a:r>
              <a:rPr lang="en-IN" dirty="0" err="1">
                <a:latin typeface="Times New Roman" panose="02020603050405020304" pitchFamily="18" charset="0"/>
              </a:rPr>
              <a:t>Elkhatib</a:t>
            </a:r>
            <a:r>
              <a:rPr lang="en-IN" dirty="0">
                <a:latin typeface="Times New Roman" panose="02020603050405020304" pitchFamily="18" charset="0"/>
              </a:rPr>
              <a:t>, "Contextualized Word Embeddings for Cross-Domain Text Classification Using Transfer Learning," 2021</a:t>
            </a:r>
            <a:endParaRPr lang="en-IN" dirty="0">
              <a:effectLst/>
            </a:endParaRPr>
          </a:p>
          <a:p>
            <a:pPr marL="299085" marR="24765" algn="l" rtl="0">
              <a:spcBef>
                <a:spcPts val="0"/>
              </a:spcBef>
              <a:spcAft>
                <a:spcPts val="0"/>
              </a:spcAft>
            </a:pPr>
            <a:br>
              <a:rPr lang="en-IN" dirty="0">
                <a:effectLst/>
              </a:rPr>
            </a:br>
            <a:r>
              <a:rPr lang="en-IN" i="0" strike="noStrike" dirty="0">
                <a:effectLst/>
                <a:latin typeface="Times New Roman" panose="02020603050405020304" pitchFamily="18" charset="0"/>
              </a:rPr>
              <a:t>[3] </a:t>
            </a:r>
            <a:r>
              <a:rPr lang="en-IN" dirty="0">
                <a:latin typeface="Times New Roman" panose="02020603050405020304" pitchFamily="18" charset="0"/>
              </a:rPr>
              <a:t>E. </a:t>
            </a:r>
            <a:r>
              <a:rPr lang="en-IN" dirty="0" err="1">
                <a:latin typeface="Times New Roman" panose="02020603050405020304" pitchFamily="18" charset="0"/>
              </a:rPr>
              <a:t>Karaca</a:t>
            </a:r>
            <a:r>
              <a:rPr lang="en-IN" dirty="0">
                <a:latin typeface="Times New Roman" panose="02020603050405020304" pitchFamily="18" charset="0"/>
              </a:rPr>
              <a:t>, A. </a:t>
            </a:r>
            <a:r>
              <a:rPr lang="en-IN" dirty="0" err="1">
                <a:latin typeface="Times New Roman" panose="02020603050405020304" pitchFamily="18" charset="0"/>
              </a:rPr>
              <a:t>Özyer</a:t>
            </a:r>
            <a:r>
              <a:rPr lang="en-IN" dirty="0">
                <a:latin typeface="Times New Roman" panose="02020603050405020304" pitchFamily="18" charset="0"/>
              </a:rPr>
              <a:t>, S. Demirci, and C. </a:t>
            </a:r>
            <a:r>
              <a:rPr lang="en-IN" dirty="0" err="1">
                <a:latin typeface="Times New Roman" panose="02020603050405020304" pitchFamily="18" charset="0"/>
              </a:rPr>
              <a:t>Aydın</a:t>
            </a:r>
            <a:r>
              <a:rPr lang="en-IN" dirty="0">
                <a:latin typeface="Times New Roman" panose="02020603050405020304" pitchFamily="18" charset="0"/>
              </a:rPr>
              <a:t>, "A Novel Radiomics-Based Technique for Identifying Cardiovascular Diseases," 2024.</a:t>
            </a:r>
            <a:br>
              <a:rPr lang="en-IN" dirty="0">
                <a:effectLst/>
              </a:rPr>
            </a:br>
            <a:r>
              <a:rPr lang="en-IN" i="0" strike="noStrike" dirty="0">
                <a:effectLst/>
                <a:latin typeface="Times New Roman" panose="02020603050405020304" pitchFamily="18" charset="0"/>
              </a:rPr>
              <a:t>[4] </a:t>
            </a:r>
            <a:r>
              <a:rPr lang="en-IN" dirty="0">
                <a:latin typeface="Times New Roman" panose="02020603050405020304" pitchFamily="18" charset="0"/>
              </a:rPr>
              <a:t>Y. Gu, "Automated Text Analysis for Political Sentiment Using Machine Learning," 2019.</a:t>
            </a:r>
            <a:br>
              <a:rPr lang="en-IN" dirty="0">
                <a:effectLst/>
              </a:rPr>
            </a:br>
            <a:r>
              <a:rPr lang="en-IN" i="0" strike="noStrike" dirty="0">
                <a:effectLst/>
                <a:latin typeface="Times New Roman" panose="02020603050405020304" pitchFamily="18" charset="0"/>
              </a:rPr>
              <a:t>[5] </a:t>
            </a:r>
            <a:r>
              <a:rPr lang="en-IN" dirty="0">
                <a:latin typeface="Times New Roman" panose="02020603050405020304" pitchFamily="18" charset="0"/>
              </a:rPr>
              <a:t>Editorial Board, "Coronary Artery Disease: Current Research and Future Directions," 2024.</a:t>
            </a:r>
            <a:endParaRPr lang="en-IN" dirty="0">
              <a:effectLst/>
            </a:endParaRPr>
          </a:p>
          <a:p>
            <a:br>
              <a:rPr lang="en-IN" dirty="0">
                <a:effectLst/>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39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8807-0551-B1F0-FD3F-EDEAF321BDE4}"/>
              </a:ext>
            </a:extLst>
          </p:cNvPr>
          <p:cNvSpPr>
            <a:spLocks noGrp="1"/>
          </p:cNvSpPr>
          <p:nvPr>
            <p:ph type="title"/>
          </p:nvPr>
        </p:nvSpPr>
        <p:spPr>
          <a:xfrm>
            <a:off x="839258" y="871477"/>
            <a:ext cx="10513483" cy="492443"/>
          </a:xfrm>
        </p:spPr>
        <p:txBody>
          <a:bodyPr/>
          <a:lstStyle/>
          <a:p>
            <a:r>
              <a:rPr lang="en-IN" dirty="0"/>
              <a:t>REFERENCES</a:t>
            </a:r>
          </a:p>
        </p:txBody>
      </p:sp>
      <p:sp>
        <p:nvSpPr>
          <p:cNvPr id="3" name="Text Placeholder 2">
            <a:extLst>
              <a:ext uri="{FF2B5EF4-FFF2-40B4-BE49-F238E27FC236}">
                <a16:creationId xmlns:a16="http://schemas.microsoft.com/office/drawing/2014/main" id="{07DB3872-3817-4825-D265-2C3A4EC2FFB1}"/>
              </a:ext>
            </a:extLst>
          </p:cNvPr>
          <p:cNvSpPr>
            <a:spLocks noGrp="1"/>
          </p:cNvSpPr>
          <p:nvPr>
            <p:ph type="body" idx="1"/>
          </p:nvPr>
        </p:nvSpPr>
        <p:spPr>
          <a:xfrm>
            <a:off x="685800" y="1740218"/>
            <a:ext cx="11125200" cy="10710624"/>
          </a:xfrm>
        </p:spPr>
        <p:txBody>
          <a:bodyPr/>
          <a:lstStyle/>
          <a:p>
            <a:pPr marL="299085" marR="24765" algn="l" rtl="0">
              <a:spcBef>
                <a:spcPts val="0"/>
              </a:spcBef>
              <a:spcAft>
                <a:spcPts val="0"/>
              </a:spcAft>
            </a:pPr>
            <a:r>
              <a:rPr lang="en-IN" i="0" strike="noStrike" dirty="0">
                <a:effectLst/>
                <a:latin typeface="Times New Roman" panose="02020603050405020304" pitchFamily="18" charset="0"/>
              </a:rPr>
              <a:t>[6] </a:t>
            </a:r>
            <a:r>
              <a:rPr lang="en-IN" dirty="0">
                <a:latin typeface="Times New Roman" panose="02020603050405020304" pitchFamily="18" charset="0"/>
              </a:rPr>
              <a:t>M. Smith, J. Brown, and L. Wilson, "Enhancing NLP Models Using SVMs for Text Classification," 2022.</a:t>
            </a:r>
            <a:br>
              <a:rPr lang="en-IN" dirty="0">
                <a:effectLst/>
              </a:rPr>
            </a:br>
            <a:r>
              <a:rPr lang="en-IN" i="0" strike="noStrike" dirty="0">
                <a:effectLst/>
                <a:latin typeface="Times New Roman" panose="02020603050405020304" pitchFamily="18" charset="0"/>
              </a:rPr>
              <a:t>[7]  </a:t>
            </a:r>
            <a:r>
              <a:rPr lang="en-IN" dirty="0">
                <a:latin typeface="Times New Roman" panose="02020603050405020304" pitchFamily="18" charset="0"/>
              </a:rPr>
              <a:t>A. Kumar, S. Verma, and P. Singh, "Hybrid Approaches for Sentiment Analysis Combining TF-IDF and Deep Learning," 2023.</a:t>
            </a:r>
            <a:endParaRPr lang="en-IN" dirty="0">
              <a:effectLst/>
            </a:endParaRPr>
          </a:p>
          <a:p>
            <a:pPr marL="299085" marR="24765" algn="l" rtl="0">
              <a:spcBef>
                <a:spcPts val="0"/>
              </a:spcBef>
              <a:spcAft>
                <a:spcPts val="0"/>
              </a:spcAft>
            </a:pPr>
            <a:br>
              <a:rPr lang="en-IN" dirty="0">
                <a:effectLst/>
              </a:rPr>
            </a:br>
            <a:r>
              <a:rPr lang="en-IN" i="0" strike="noStrike" dirty="0">
                <a:effectLst/>
                <a:latin typeface="Times New Roman" panose="02020603050405020304" pitchFamily="18" charset="0"/>
              </a:rPr>
              <a:t>[8] </a:t>
            </a:r>
            <a:r>
              <a:rPr lang="en-IN" dirty="0">
                <a:latin typeface="Times New Roman" panose="02020603050405020304" pitchFamily="18" charset="0"/>
              </a:rPr>
              <a:t>L. Zhang and K. Zhou, "Application of SVM in Biomedical Text Mining," 2023.</a:t>
            </a:r>
          </a:p>
          <a:p>
            <a:pPr marL="299085" marR="24765" algn="l" rtl="0">
              <a:spcBef>
                <a:spcPts val="0"/>
              </a:spcBef>
              <a:spcAft>
                <a:spcPts val="0"/>
              </a:spcAft>
            </a:pPr>
            <a:br>
              <a:rPr lang="en-IN" dirty="0">
                <a:effectLst/>
              </a:rPr>
            </a:br>
            <a:r>
              <a:rPr lang="en-IN" i="0" strike="noStrike" dirty="0">
                <a:effectLst/>
                <a:latin typeface="Times New Roman" panose="02020603050405020304" pitchFamily="18" charset="0"/>
              </a:rPr>
              <a:t>[9] </a:t>
            </a:r>
            <a:r>
              <a:rPr lang="en-IN" dirty="0">
                <a:latin typeface="Times New Roman" panose="02020603050405020304" pitchFamily="18" charset="0"/>
              </a:rPr>
              <a:t>R. Fernandez, C. Rios, and M. Gomez, "Leveraging NLTK for Improved Text Mining in Medical Research," 2023.</a:t>
            </a:r>
          </a:p>
          <a:p>
            <a:pPr marL="299085" marR="24765" algn="l" rtl="0">
              <a:spcBef>
                <a:spcPts val="0"/>
              </a:spcBef>
              <a:spcAft>
                <a:spcPts val="0"/>
              </a:spcAft>
            </a:pPr>
            <a:br>
              <a:rPr lang="en-IN" dirty="0">
                <a:effectLst/>
              </a:rPr>
            </a:br>
            <a:r>
              <a:rPr lang="en-IN" i="0" strike="noStrike" dirty="0">
                <a:effectLst/>
                <a:latin typeface="Times New Roman" panose="02020603050405020304" pitchFamily="18" charset="0"/>
              </a:rPr>
              <a:t>[10] </a:t>
            </a:r>
            <a:r>
              <a:rPr lang="en-IN" dirty="0">
                <a:latin typeface="Times New Roman" panose="02020603050405020304" pitchFamily="18" charset="0"/>
              </a:rPr>
              <a:t>T. Nguyen and B. Tran, "Combining TF-IDF and Machine Learning for Efficient Document Classification," 2024.</a:t>
            </a:r>
            <a:endParaRPr lang="en-IN" dirty="0">
              <a:effectLst/>
            </a:endParaRPr>
          </a:p>
          <a:p>
            <a:pPr algn="just" rtl="0">
              <a:spcBef>
                <a:spcPts val="0"/>
              </a:spcBef>
              <a:spcAft>
                <a:spcPts val="0"/>
              </a:spcAft>
            </a:pP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endParaRPr lang="en-IN" b="0" dirty="0">
              <a:effectLst/>
            </a:endParaRPr>
          </a:p>
          <a:p>
            <a:br>
              <a:rPr lang="en-IN" b="0" dirty="0">
                <a:effectLst/>
              </a:rPr>
            </a:br>
            <a:br>
              <a:rPr lang="en-IN" b="0" dirty="0">
                <a:effectLst/>
              </a:rPr>
            </a:br>
            <a:br>
              <a:rPr lang="en-IN" b="0" dirty="0">
                <a:effectLst/>
              </a:rPr>
            </a:br>
            <a:br>
              <a:rPr lang="en-IN" b="0" dirty="0">
                <a:effectLst/>
              </a:rPr>
            </a:br>
            <a:br>
              <a:rPr lang="en-IN" b="0" dirty="0">
                <a:effectLst/>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2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2C56-7E0F-B61E-3C3C-858083217526}"/>
              </a:ext>
            </a:extLst>
          </p:cNvPr>
          <p:cNvSpPr>
            <a:spLocks noGrp="1"/>
          </p:cNvSpPr>
          <p:nvPr>
            <p:ph type="title"/>
          </p:nvPr>
        </p:nvSpPr>
        <p:spPr>
          <a:xfrm>
            <a:off x="839258" y="990600"/>
            <a:ext cx="10513483" cy="492443"/>
          </a:xfrm>
        </p:spPr>
        <p:txBody>
          <a:bodyPr/>
          <a:lstStyle/>
          <a:p>
            <a:pPr algn="l"/>
            <a:r>
              <a:rPr lang="en-IN" dirty="0">
                <a:solidFill>
                  <a:schemeClr val="tx1">
                    <a:lumMod val="95000"/>
                    <a:lumOff val="5000"/>
                  </a:schemeClr>
                </a:solidFill>
              </a:rPr>
              <a:t>ABSTRACT</a:t>
            </a:r>
            <a:endParaRPr lang="en-IN" dirty="0"/>
          </a:p>
        </p:txBody>
      </p:sp>
      <p:sp>
        <p:nvSpPr>
          <p:cNvPr id="3" name="Text Placeholder 2">
            <a:extLst>
              <a:ext uri="{FF2B5EF4-FFF2-40B4-BE49-F238E27FC236}">
                <a16:creationId xmlns:a16="http://schemas.microsoft.com/office/drawing/2014/main" id="{A57AC93D-B34D-5599-7BFE-6C4255FADCDD}"/>
              </a:ext>
            </a:extLst>
          </p:cNvPr>
          <p:cNvSpPr>
            <a:spLocks noGrp="1"/>
          </p:cNvSpPr>
          <p:nvPr>
            <p:ph type="body" idx="1"/>
          </p:nvPr>
        </p:nvSpPr>
        <p:spPr>
          <a:xfrm>
            <a:off x="829110" y="1828800"/>
            <a:ext cx="10520045" cy="6406882"/>
          </a:xfrm>
        </p:spPr>
        <p:txBody>
          <a:bodyPr/>
          <a:lstStyle/>
          <a:p>
            <a:pPr marL="69850" marR="24130" algn="just" rtl="0">
              <a:spcBef>
                <a:spcPts val="460"/>
              </a:spcBef>
              <a:spcAft>
                <a:spcPts val="0"/>
              </a:spcAft>
            </a:pPr>
            <a:r>
              <a:rPr lang="en-US" b="0" i="0" u="none" strike="noStrike" dirty="0">
                <a:solidFill>
                  <a:srgbClr val="000000"/>
                </a:solidFill>
                <a:effectLst/>
                <a:latin typeface="Times New Roman" panose="02020603050405020304" pitchFamily="18" charset="0"/>
              </a:rPr>
              <a:t>Cyberbullying is a prevalent form of harassment in India. It encompasses various behaviors that degrade human body features and sentiments in every conceivable way. Victims of cyberbullying often experience psychological distress such as depression and agitation. To address this issue, we have developed a website capable of detecting cyberbullying based on factors such as generation, cultural background, gender identity, and faith. The ML model we have used here is SVM, which classifies texts and makes predictions on test data with the help of TF-IDF. TF-IDF converts text into numerical values to fit the data into the training model. Additionally, in the preprocessing of the data, NLTK is used to convert the text into base forms to classify the data into the categories above.</a:t>
            </a:r>
            <a:endParaRPr lang="en-US" b="0" dirty="0">
              <a:effectLst/>
            </a:endParaRPr>
          </a:p>
          <a:p>
            <a:pPr marL="69850" marR="24130" algn="just" rtl="0">
              <a:spcBef>
                <a:spcPts val="460"/>
              </a:spcBef>
              <a:spcAft>
                <a:spcPts val="0"/>
              </a:spcAft>
            </a:pPr>
            <a:r>
              <a:rPr lang="en-US" sz="2000" b="1" i="1" u="none" strike="noStrike" dirty="0">
                <a:solidFill>
                  <a:srgbClr val="000000"/>
                </a:solidFill>
                <a:effectLst/>
                <a:latin typeface="Times New Roman" panose="02020603050405020304" pitchFamily="18" charset="0"/>
              </a:rPr>
              <a:t>Keywords - Cyberbullying detection , SVM , NLTK , </a:t>
            </a:r>
            <a:endParaRPr lang="en-US" sz="2000" b="0" dirty="0">
              <a:effectLst/>
            </a:endParaRPr>
          </a:p>
          <a:p>
            <a:pPr marL="69850" marR="24130" algn="just" rtl="0">
              <a:spcBef>
                <a:spcPts val="460"/>
              </a:spcBef>
              <a:spcAft>
                <a:spcPts val="0"/>
              </a:spcAft>
            </a:pPr>
            <a:r>
              <a:rPr lang="en-US" sz="2000" b="1" i="1" u="none" strike="noStrike" dirty="0">
                <a:solidFill>
                  <a:srgbClr val="000000"/>
                </a:solidFill>
                <a:effectLst/>
                <a:latin typeface="Times New Roman" panose="02020603050405020304" pitchFamily="18" charset="0"/>
              </a:rPr>
              <a:t>TF-IDF.</a:t>
            </a:r>
            <a:endParaRPr lang="en-US" sz="2000" b="0" dirty="0">
              <a:effectLst/>
            </a:endParaRPr>
          </a:p>
          <a:p>
            <a:br>
              <a:rPr lang="en-US" sz="1400" dirty="0"/>
            </a:br>
            <a:r>
              <a:rPr lang="en-IN" sz="18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b="0" dirty="0">
              <a:effectLst/>
              <a:latin typeface="Times New Roman" panose="02020603050405020304" pitchFamily="18" charset="0"/>
              <a:cs typeface="Times New Roman" panose="02020603050405020304" pitchFamily="18" charset="0"/>
            </a:endParaRPr>
          </a:p>
          <a:p>
            <a:br>
              <a:rPr lang="en-IN" dirty="0"/>
            </a:br>
            <a:r>
              <a:rPr lang="en-US" b="0" i="0" u="none" strike="noStrike" dirty="0">
                <a:solidFill>
                  <a:srgbClr val="0D0D0D"/>
                </a:solidFill>
                <a:effectLst/>
                <a:highlight>
                  <a:srgbClr val="FFFFFF"/>
                </a:highlight>
                <a:latin typeface="Times New Roman" panose="02020603050405020304" pitchFamily="18" charset="0"/>
              </a:rPr>
              <a:t>﻿</a:t>
            </a:r>
            <a:br>
              <a:rPr lang="en-US" b="0" dirty="0">
                <a:effectLst/>
              </a:rPr>
            </a:br>
            <a:br>
              <a:rPr lang="en-US" dirty="0"/>
            </a:br>
            <a:endParaRPr lang="en-IN" dirty="0"/>
          </a:p>
        </p:txBody>
      </p:sp>
    </p:spTree>
    <p:extLst>
      <p:ext uri="{BB962C8B-B14F-4D97-AF65-F5344CB8AC3E}">
        <p14:creationId xmlns:p14="http://schemas.microsoft.com/office/powerpoint/2010/main" val="2911356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8242" y="3438266"/>
            <a:ext cx="3031490" cy="635000"/>
          </a:xfrm>
          <a:prstGeom prst="rect">
            <a:avLst/>
          </a:prstGeom>
        </p:spPr>
        <p:txBody>
          <a:bodyPr vert="horz" wrap="square" lIns="0" tIns="12700" rIns="0" bIns="0" rtlCol="0">
            <a:spAutoFit/>
          </a:bodyPr>
          <a:lstStyle/>
          <a:p>
            <a:pPr marL="12700">
              <a:lnSpc>
                <a:spcPct val="100000"/>
              </a:lnSpc>
              <a:spcBef>
                <a:spcPts val="100"/>
              </a:spcBef>
            </a:pPr>
            <a:r>
              <a:rPr sz="4000" dirty="0"/>
              <a:t>Thank</a:t>
            </a:r>
            <a:r>
              <a:rPr sz="4000" spc="-170" dirty="0"/>
              <a:t> </a:t>
            </a:r>
            <a:r>
              <a:rPr sz="4000" spc="-25" dirty="0"/>
              <a:t>You</a:t>
            </a:r>
            <a:endParaRPr sz="4000"/>
          </a:p>
        </p:txBody>
      </p:sp>
      <p:sp>
        <p:nvSpPr>
          <p:cNvPr id="3" name="object 3"/>
          <p:cNvSpPr txBox="1">
            <a:spLocks noGrp="1"/>
          </p:cNvSpPr>
          <p:nvPr>
            <p:ph type="dt" sz="half" idx="6"/>
          </p:nvPr>
        </p:nvSpPr>
        <p:spPr>
          <a:xfrm>
            <a:off x="885825" y="6263711"/>
            <a:ext cx="1123950" cy="198131"/>
          </a:xfrm>
          <a:prstGeom prst="rect">
            <a:avLst/>
          </a:prstGeom>
        </p:spPr>
        <p:txBody>
          <a:bodyPr vert="horz" wrap="square" lIns="0" tIns="13335" rIns="0" bIns="0" rtlCol="0">
            <a:spAutoFit/>
          </a:bodyPr>
          <a:lstStyle/>
          <a:p>
            <a:pPr marL="12700">
              <a:lnSpc>
                <a:spcPct val="100000"/>
              </a:lnSpc>
              <a:spcBef>
                <a:spcPts val="105"/>
              </a:spcBef>
            </a:pPr>
            <a:r>
              <a:rPr lang="en-US" spc="-10" dirty="0"/>
              <a:t>Final </a:t>
            </a:r>
            <a:r>
              <a:rPr spc="-10" dirty="0"/>
              <a:t>Review</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20</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2C56-7E0F-B61E-3C3C-858083217526}"/>
              </a:ext>
            </a:extLst>
          </p:cNvPr>
          <p:cNvSpPr>
            <a:spLocks noGrp="1"/>
          </p:cNvSpPr>
          <p:nvPr>
            <p:ph type="title"/>
          </p:nvPr>
        </p:nvSpPr>
        <p:spPr>
          <a:xfrm>
            <a:off x="839258" y="990600"/>
            <a:ext cx="10513483" cy="984885"/>
          </a:xfrm>
        </p:spPr>
        <p:txBody>
          <a:bodyPr/>
          <a:lstStyle/>
          <a:p>
            <a:pPr algn="l"/>
            <a:r>
              <a:rPr lang="en-IN" dirty="0">
                <a:solidFill>
                  <a:schemeClr val="tx1">
                    <a:lumMod val="95000"/>
                    <a:lumOff val="5000"/>
                  </a:schemeClr>
                </a:solidFill>
              </a:rPr>
              <a:t>INTRODUCTION </a:t>
            </a:r>
            <a:br>
              <a:rPr lang="en-IN" sz="3200" b="1" dirty="0">
                <a:solidFill>
                  <a:schemeClr val="tx1">
                    <a:lumMod val="95000"/>
                    <a:lumOff val="5000"/>
                  </a:schemeClr>
                </a:solidFill>
                <a:latin typeface="Verdana" panose="020B0604030504040204" pitchFamily="34" charset="0"/>
                <a:ea typeface="+mn-ea"/>
                <a:cs typeface="+mn-cs"/>
              </a:rPr>
            </a:br>
            <a:endParaRPr lang="en-IN" dirty="0"/>
          </a:p>
        </p:txBody>
      </p:sp>
      <p:sp>
        <p:nvSpPr>
          <p:cNvPr id="3" name="Text Placeholder 2">
            <a:extLst>
              <a:ext uri="{FF2B5EF4-FFF2-40B4-BE49-F238E27FC236}">
                <a16:creationId xmlns:a16="http://schemas.microsoft.com/office/drawing/2014/main" id="{A57AC93D-B34D-5599-7BFE-6C4255FADCDD}"/>
              </a:ext>
            </a:extLst>
          </p:cNvPr>
          <p:cNvSpPr>
            <a:spLocks noGrp="1"/>
          </p:cNvSpPr>
          <p:nvPr>
            <p:ph type="body" idx="1"/>
          </p:nvPr>
        </p:nvSpPr>
        <p:spPr>
          <a:xfrm>
            <a:off x="609600" y="1956659"/>
            <a:ext cx="10520045" cy="4431983"/>
          </a:xfrm>
        </p:spPr>
        <p:txBody>
          <a:bodyPr/>
          <a:lstStyle/>
          <a:p>
            <a:pPr algn="just"/>
            <a:r>
              <a:rPr lang="en-US" b="0" i="0" u="none" strike="noStrike"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Cyberbullying detection holds extreme importance in our environment as it serves as a protector against social media harassment. Cyberbullying is timeless; it can happen over any period of time and easily hurt the feelings of the victim.</a:t>
            </a:r>
            <a:r>
              <a:rPr lang="en-US" b="0" i="0" dirty="0">
                <a:solidFill>
                  <a:srgbClr val="111111"/>
                </a:solidFill>
                <a:effectLst/>
                <a:highlight>
                  <a:srgbClr val="F7F7F7"/>
                </a:highlight>
                <a:latin typeface="Times New Roman" panose="02020603050405020304" pitchFamily="18" charset="0"/>
                <a:ea typeface="Verdana" panose="020B0604030504040204" pitchFamily="34" charset="0"/>
                <a:cs typeface="Times New Roman" panose="02020603050405020304" pitchFamily="18" charset="0"/>
              </a:rPr>
              <a:t> In our approach, we employ Support Vector Machine (SVM), a powerful algorithm for text classification. SVM analyzes features like word frequency and language characteristics to determine whether a given text contains cyberbullying content. TF-IDF assigns weights to terms, emphasizing rare words and downplaying common ones. This technique ensures computational efficiency and </a:t>
            </a:r>
            <a:r>
              <a:rPr lang="en-US" b="0" i="0" dirty="0" err="1">
                <a:solidFill>
                  <a:srgbClr val="111111"/>
                </a:solidFill>
                <a:effectLst/>
                <a:highlight>
                  <a:srgbClr val="F7F7F7"/>
                </a:highlight>
                <a:latin typeface="Times New Roman" panose="02020603050405020304" pitchFamily="18" charset="0"/>
                <a:ea typeface="Verdana" panose="020B0604030504040204" pitchFamily="34" charset="0"/>
                <a:cs typeface="Times New Roman" panose="02020603050405020304" pitchFamily="18" charset="0"/>
              </a:rPr>
              <a:t>scalability.Additionally</a:t>
            </a:r>
            <a:r>
              <a:rPr lang="en-US" b="0" i="0" dirty="0">
                <a:solidFill>
                  <a:srgbClr val="111111"/>
                </a:solidFill>
                <a:effectLst/>
                <a:highlight>
                  <a:srgbClr val="F7F7F7"/>
                </a:highlight>
                <a:latin typeface="Times New Roman" panose="02020603050405020304" pitchFamily="18" charset="0"/>
                <a:ea typeface="Verdana" panose="020B0604030504040204" pitchFamily="34" charset="0"/>
                <a:cs typeface="Times New Roman" panose="02020603050405020304" pitchFamily="18" charset="0"/>
              </a:rPr>
              <a:t>, we utilize the Natural Language Toolkit (NLTK) for tokenization, lemmatization, and stemming. NLTK enhances data quality by converting words to their base forms, contributing to effective modeling.</a:t>
            </a:r>
          </a:p>
          <a:p>
            <a:pPr algn="just"/>
            <a:endParaRPr lang="en-IN" dirty="0"/>
          </a:p>
        </p:txBody>
      </p:sp>
    </p:spTree>
    <p:extLst>
      <p:ext uri="{BB962C8B-B14F-4D97-AF65-F5344CB8AC3E}">
        <p14:creationId xmlns:p14="http://schemas.microsoft.com/office/powerpoint/2010/main" val="17399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AD60-8EA0-B496-C6DC-BBC7DDB3831A}"/>
              </a:ext>
            </a:extLst>
          </p:cNvPr>
          <p:cNvSpPr>
            <a:spLocks noGrp="1"/>
          </p:cNvSpPr>
          <p:nvPr>
            <p:ph type="title"/>
          </p:nvPr>
        </p:nvSpPr>
        <p:spPr>
          <a:xfrm>
            <a:off x="293587" y="922630"/>
            <a:ext cx="10513483" cy="492443"/>
          </a:xfrm>
        </p:spPr>
        <p:txBody>
          <a:bodyPr/>
          <a:lstStyle/>
          <a:p>
            <a:pPr algn="l"/>
            <a:r>
              <a:rPr lang="en-IN" dirty="0"/>
              <a:t>LITERATURE SURVEY</a:t>
            </a:r>
          </a:p>
        </p:txBody>
      </p:sp>
      <p:graphicFrame>
        <p:nvGraphicFramePr>
          <p:cNvPr id="4" name="Table 3">
            <a:extLst>
              <a:ext uri="{FF2B5EF4-FFF2-40B4-BE49-F238E27FC236}">
                <a16:creationId xmlns:a16="http://schemas.microsoft.com/office/drawing/2014/main" id="{0105BFF1-029B-6968-852F-5BF2A64EAEE6}"/>
              </a:ext>
            </a:extLst>
          </p:cNvPr>
          <p:cNvGraphicFramePr>
            <a:graphicFrameLocks noGrp="1"/>
          </p:cNvGraphicFramePr>
          <p:nvPr>
            <p:extLst>
              <p:ext uri="{D42A27DB-BD31-4B8C-83A1-F6EECF244321}">
                <p14:modId xmlns:p14="http://schemas.microsoft.com/office/powerpoint/2010/main" val="2529913768"/>
              </p:ext>
            </p:extLst>
          </p:nvPr>
        </p:nvGraphicFramePr>
        <p:xfrm>
          <a:off x="293588" y="1752600"/>
          <a:ext cx="11212615" cy="4448771"/>
        </p:xfrm>
        <a:graphic>
          <a:graphicData uri="http://schemas.openxmlformats.org/drawingml/2006/table">
            <a:tbl>
              <a:tblPr firstRow="1" bandRow="1">
                <a:tableStyleId>{21E4AEA4-8DFA-4A89-87EB-49C32662AFE0}</a:tableStyleId>
              </a:tblPr>
              <a:tblGrid>
                <a:gridCol w="544653">
                  <a:extLst>
                    <a:ext uri="{9D8B030D-6E8A-4147-A177-3AD203B41FA5}">
                      <a16:colId xmlns:a16="http://schemas.microsoft.com/office/drawing/2014/main" val="86043686"/>
                    </a:ext>
                  </a:extLst>
                </a:gridCol>
                <a:gridCol w="1852064">
                  <a:extLst>
                    <a:ext uri="{9D8B030D-6E8A-4147-A177-3AD203B41FA5}">
                      <a16:colId xmlns:a16="http://schemas.microsoft.com/office/drawing/2014/main" val="4159019688"/>
                    </a:ext>
                  </a:extLst>
                </a:gridCol>
                <a:gridCol w="3704430">
                  <a:extLst>
                    <a:ext uri="{9D8B030D-6E8A-4147-A177-3AD203B41FA5}">
                      <a16:colId xmlns:a16="http://schemas.microsoft.com/office/drawing/2014/main" val="840755869"/>
                    </a:ext>
                  </a:extLst>
                </a:gridCol>
                <a:gridCol w="1934321">
                  <a:extLst>
                    <a:ext uri="{9D8B030D-6E8A-4147-A177-3AD203B41FA5}">
                      <a16:colId xmlns:a16="http://schemas.microsoft.com/office/drawing/2014/main" val="2205654574"/>
                    </a:ext>
                  </a:extLst>
                </a:gridCol>
                <a:gridCol w="1201013">
                  <a:extLst>
                    <a:ext uri="{9D8B030D-6E8A-4147-A177-3AD203B41FA5}">
                      <a16:colId xmlns:a16="http://schemas.microsoft.com/office/drawing/2014/main" val="492348124"/>
                    </a:ext>
                  </a:extLst>
                </a:gridCol>
                <a:gridCol w="1976134">
                  <a:extLst>
                    <a:ext uri="{9D8B030D-6E8A-4147-A177-3AD203B41FA5}">
                      <a16:colId xmlns:a16="http://schemas.microsoft.com/office/drawing/2014/main" val="466792608"/>
                    </a:ext>
                  </a:extLst>
                </a:gridCol>
              </a:tblGrid>
              <a:tr h="785374">
                <a:tc>
                  <a:txBody>
                    <a:bodyPr/>
                    <a:lstStyle/>
                    <a:p>
                      <a:r>
                        <a:rPr lang="en-IN" dirty="0"/>
                        <a:t>SNO</a:t>
                      </a:r>
                    </a:p>
                  </a:txBody>
                  <a:tcPr/>
                </a:tc>
                <a:tc>
                  <a:txBody>
                    <a:bodyPr/>
                    <a:lstStyle/>
                    <a:p>
                      <a:pPr algn="ctr"/>
                      <a:r>
                        <a:rPr lang="en-IN" dirty="0"/>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JOURNAL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YEAR PUBLISHED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CONTRIBUTION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1405644"/>
                  </a:ext>
                </a:extLst>
              </a:tr>
              <a:tr h="1492211">
                <a:tc>
                  <a:txBody>
                    <a:bodyPr/>
                    <a:lstStyle/>
                    <a:p>
                      <a:pPr algn="ctr"/>
                      <a:r>
                        <a:rPr lang="en-IN" dirty="0"/>
                        <a:t>1</a:t>
                      </a:r>
                    </a:p>
                  </a:txBody>
                  <a:tcPr/>
                </a:tc>
                <a:tc>
                  <a:txBody>
                    <a:bodyPr/>
                    <a:lstStyle/>
                    <a:p>
                      <a:pPr algn="l" fontAlgn="base"/>
                      <a:r>
                        <a:rPr lang="en-IN" dirty="0">
                          <a:effectLst/>
                        </a:rPr>
                        <a:t>SVM-based Deep Stacking Networks</a:t>
                      </a:r>
                    </a:p>
                  </a:txBody>
                  <a:tcPr marL="30480" marR="30480" marT="60960" marB="60960" anchor="ctr"/>
                </a:tc>
                <a:tc>
                  <a:txBody>
                    <a:bodyPr/>
                    <a:lstStyle/>
                    <a:p>
                      <a:pPr marL="0" marR="0" lvl="0" indent="0" algn="l" defTabSz="914400" eaLnBrk="1" fontAlgn="base" latinLnBrk="0" hangingPunct="1">
                        <a:lnSpc>
                          <a:spcPct val="100000"/>
                        </a:lnSpc>
                        <a:spcBef>
                          <a:spcPts val="0"/>
                        </a:spcBef>
                        <a:spcAft>
                          <a:spcPts val="0"/>
                        </a:spcAft>
                        <a:buClrTx/>
                        <a:buSzTx/>
                        <a:buFontTx/>
                        <a:buNone/>
                        <a:tabLst/>
                        <a:defRPr/>
                      </a:pPr>
                      <a:r>
                        <a:rPr lang="en-IN" dirty="0">
                          <a:effectLst/>
                        </a:rPr>
                        <a:t>J. Wang and J. Wu</a:t>
                      </a:r>
                    </a:p>
                    <a:p>
                      <a:pPr algn="l" fontAlgn="base"/>
                      <a:endParaRPr lang="en-IN" dirty="0">
                        <a:effectLst/>
                      </a:endParaRPr>
                    </a:p>
                  </a:txBody>
                  <a:tcPr marL="30480" marR="30480" marT="60960" marB="60960" anchor="ctr"/>
                </a:tc>
                <a:tc>
                  <a:txBody>
                    <a:bodyPr/>
                    <a:lstStyle/>
                    <a:p>
                      <a:pPr algn="l" fontAlgn="base"/>
                      <a:endParaRPr lang="en-IN" dirty="0">
                        <a:effectLst/>
                      </a:endParaRPr>
                    </a:p>
                  </a:txBody>
                  <a:tcPr marL="30480" marR="30480" marT="60960" marB="60960" anchor="ctr"/>
                </a:tc>
                <a:tc>
                  <a:txBody>
                    <a:bodyPr/>
                    <a:lstStyle/>
                    <a:p>
                      <a:pPr marL="0" marR="0" lvl="0" indent="0" algn="l" defTabSz="914400" eaLnBrk="1" fontAlgn="base" latinLnBrk="0" hangingPunct="1">
                        <a:lnSpc>
                          <a:spcPct val="100000"/>
                        </a:lnSpc>
                        <a:spcBef>
                          <a:spcPts val="0"/>
                        </a:spcBef>
                        <a:spcAft>
                          <a:spcPts val="0"/>
                        </a:spcAft>
                        <a:buClrTx/>
                        <a:buSzTx/>
                        <a:buFontTx/>
                        <a:buNone/>
                        <a:tabLst/>
                        <a:defRPr/>
                      </a:pPr>
                      <a:r>
                        <a:rPr lang="en-IN" dirty="0">
                          <a:effectLst/>
                        </a:rPr>
                        <a:t>2019</a:t>
                      </a:r>
                    </a:p>
                    <a:p>
                      <a:pPr algn="l" fontAlgn="base"/>
                      <a:endParaRPr lang="en-US" dirty="0">
                        <a:effectLst/>
                      </a:endParaRPr>
                    </a:p>
                  </a:txBody>
                  <a:tcPr marL="30480" marR="30480" marT="60960" marB="60960"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dirty="0">
                          <a:effectLst/>
                        </a:rPr>
                        <a:t>Utilizes SVM-based deep stacking networks for text classification</a:t>
                      </a:r>
                    </a:p>
                    <a:p>
                      <a:endParaRPr lang="en-IN" dirty="0"/>
                    </a:p>
                  </a:txBody>
                  <a:tcPr/>
                </a:tc>
                <a:extLst>
                  <a:ext uri="{0D108BD9-81ED-4DB2-BD59-A6C34878D82A}">
                    <a16:rowId xmlns:a16="http://schemas.microsoft.com/office/drawing/2014/main" val="3467762955"/>
                  </a:ext>
                </a:extLst>
              </a:tr>
              <a:tr h="1989615">
                <a:tc>
                  <a:txBody>
                    <a:bodyPr/>
                    <a:lstStyle/>
                    <a:p>
                      <a:pPr algn="ctr"/>
                      <a:r>
                        <a:rPr lang="en-IN" dirty="0"/>
                        <a:t>2</a:t>
                      </a:r>
                    </a:p>
                  </a:txBody>
                  <a:tcPr/>
                </a:tc>
                <a:tc>
                  <a:txBody>
                    <a:bodyPr/>
                    <a:lstStyle/>
                    <a:p>
                      <a:pPr marL="0" marR="0" lvl="0" indent="0" algn="l" defTabSz="914400" eaLnBrk="1" fontAlgn="base" latinLnBrk="0" hangingPunct="1">
                        <a:lnSpc>
                          <a:spcPct val="100000"/>
                        </a:lnSpc>
                        <a:spcBef>
                          <a:spcPts val="0"/>
                        </a:spcBef>
                        <a:spcAft>
                          <a:spcPts val="0"/>
                        </a:spcAft>
                        <a:buClrTx/>
                        <a:buSzTx/>
                        <a:buFontTx/>
                        <a:buNone/>
                        <a:tabLst/>
                        <a:defRPr/>
                      </a:pPr>
                      <a:r>
                        <a:rPr lang="en-US" dirty="0">
                          <a:effectLst/>
                        </a:rPr>
                        <a:t>Contextualized Word Embeddings for Cross-Domain Text Classification Using Transfer Learning</a:t>
                      </a:r>
                    </a:p>
                    <a:p>
                      <a:pPr algn="l" fontAlgn="base"/>
                      <a:endParaRPr lang="en-IN" dirty="0">
                        <a:effectLst/>
                      </a:endParaRPr>
                    </a:p>
                  </a:txBody>
                  <a:tcPr marL="30480" marR="30480" marT="60960" marB="60960" anchor="ctr"/>
                </a:tc>
                <a:tc>
                  <a:txBody>
                    <a:bodyPr/>
                    <a:lstStyle/>
                    <a:p>
                      <a:pPr marL="0" marR="0" lvl="0" indent="0" algn="l" defTabSz="914400" eaLnBrk="1" fontAlgn="base" latinLnBrk="0" hangingPunct="1">
                        <a:lnSpc>
                          <a:spcPct val="100000"/>
                        </a:lnSpc>
                        <a:spcBef>
                          <a:spcPts val="0"/>
                        </a:spcBef>
                        <a:spcAft>
                          <a:spcPts val="0"/>
                        </a:spcAft>
                        <a:buClrTx/>
                        <a:buSzTx/>
                        <a:buFontTx/>
                        <a:buNone/>
                        <a:tabLst/>
                        <a:defRPr/>
                      </a:pPr>
                      <a:r>
                        <a:rPr lang="en-IN" dirty="0">
                          <a:effectLst/>
                        </a:rPr>
                        <a:t>M. </a:t>
                      </a:r>
                      <a:r>
                        <a:rPr lang="en-IN" dirty="0" err="1">
                          <a:effectLst/>
                        </a:rPr>
                        <a:t>Hadjar</a:t>
                      </a:r>
                      <a:r>
                        <a:rPr lang="en-IN" dirty="0">
                          <a:effectLst/>
                        </a:rPr>
                        <a:t>, M. </a:t>
                      </a:r>
                      <a:r>
                        <a:rPr lang="en-IN" dirty="0" err="1">
                          <a:effectLst/>
                        </a:rPr>
                        <a:t>Hadhoud</a:t>
                      </a:r>
                      <a:r>
                        <a:rPr lang="en-IN" dirty="0">
                          <a:effectLst/>
                        </a:rPr>
                        <a:t>, and Y. </a:t>
                      </a:r>
                      <a:r>
                        <a:rPr lang="en-IN" dirty="0" err="1">
                          <a:effectLst/>
                        </a:rPr>
                        <a:t>Elkhatib</a:t>
                      </a:r>
                      <a:endParaRPr lang="en-IN" dirty="0">
                        <a:effectLst/>
                      </a:endParaRPr>
                    </a:p>
                    <a:p>
                      <a:pPr algn="l" fontAlgn="base"/>
                      <a:endParaRPr lang="en-IN" dirty="0">
                        <a:effectLst/>
                      </a:endParaRPr>
                    </a:p>
                  </a:txBody>
                  <a:tcPr marL="30480" marR="30480" marT="60960" marB="60960" anchor="ctr"/>
                </a:tc>
                <a:tc>
                  <a:txBody>
                    <a:bodyPr/>
                    <a:lstStyle/>
                    <a:p>
                      <a:pPr algn="l" fontAlgn="base"/>
                      <a:r>
                        <a:rPr lang="en-IN" dirty="0">
                          <a:effectLst/>
                        </a:rPr>
                        <a:t>Not specified</a:t>
                      </a:r>
                    </a:p>
                  </a:txBody>
                  <a:tcPr marL="30480" marR="30480" marT="60960" marB="60960" anchor="ctr"/>
                </a:tc>
                <a:tc>
                  <a:txBody>
                    <a:bodyPr/>
                    <a:lstStyle/>
                    <a:p>
                      <a:pPr algn="l" fontAlgn="base"/>
                      <a:r>
                        <a:rPr lang="en-IN" dirty="0">
                          <a:effectLst/>
                        </a:rPr>
                        <a:t>2021</a:t>
                      </a:r>
                    </a:p>
                  </a:txBody>
                  <a:tcPr marL="30480" marR="30480" marT="60960" marB="60960" anchor="ctr"/>
                </a:tc>
                <a:tc>
                  <a:txBody>
                    <a:bodyPr/>
                    <a:lstStyle/>
                    <a:p>
                      <a:pPr algn="l" fontAlgn="base"/>
                      <a:r>
                        <a:rPr lang="en-US" dirty="0">
                          <a:effectLst/>
                        </a:rPr>
                        <a:t>Explores contextualized word embeddings in cross-domain text classification</a:t>
                      </a:r>
                    </a:p>
                  </a:txBody>
                  <a:tcPr marL="30480" marR="30480" marT="60960" marB="60960" anchor="ctr"/>
                </a:tc>
                <a:extLst>
                  <a:ext uri="{0D108BD9-81ED-4DB2-BD59-A6C34878D82A}">
                    <a16:rowId xmlns:a16="http://schemas.microsoft.com/office/drawing/2014/main" val="457451718"/>
                  </a:ext>
                </a:extLst>
              </a:tr>
            </a:tbl>
          </a:graphicData>
        </a:graphic>
      </p:graphicFrame>
    </p:spTree>
    <p:extLst>
      <p:ext uri="{BB962C8B-B14F-4D97-AF65-F5344CB8AC3E}">
        <p14:creationId xmlns:p14="http://schemas.microsoft.com/office/powerpoint/2010/main" val="344777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8CE572F-D96A-00B3-401D-FC5CAA3D40B6}"/>
              </a:ext>
            </a:extLst>
          </p:cNvPr>
          <p:cNvGraphicFramePr>
            <a:graphicFrameLocks noGrp="1"/>
          </p:cNvGraphicFramePr>
          <p:nvPr>
            <p:extLst>
              <p:ext uri="{D42A27DB-BD31-4B8C-83A1-F6EECF244321}">
                <p14:modId xmlns:p14="http://schemas.microsoft.com/office/powerpoint/2010/main" val="2968856828"/>
              </p:ext>
            </p:extLst>
          </p:nvPr>
        </p:nvGraphicFramePr>
        <p:xfrm>
          <a:off x="228600" y="152401"/>
          <a:ext cx="11658600" cy="6429698"/>
        </p:xfrm>
        <a:graphic>
          <a:graphicData uri="http://schemas.openxmlformats.org/drawingml/2006/table">
            <a:tbl>
              <a:tblPr firstRow="1" bandRow="1">
                <a:tableStyleId>{21E4AEA4-8DFA-4A89-87EB-49C32662AFE0}</a:tableStyleId>
              </a:tblPr>
              <a:tblGrid>
                <a:gridCol w="711490">
                  <a:extLst>
                    <a:ext uri="{9D8B030D-6E8A-4147-A177-3AD203B41FA5}">
                      <a16:colId xmlns:a16="http://schemas.microsoft.com/office/drawing/2014/main" val="3933136759"/>
                    </a:ext>
                  </a:extLst>
                </a:gridCol>
                <a:gridCol w="1959103">
                  <a:extLst>
                    <a:ext uri="{9D8B030D-6E8A-4147-A177-3AD203B41FA5}">
                      <a16:colId xmlns:a16="http://schemas.microsoft.com/office/drawing/2014/main" val="77367763"/>
                    </a:ext>
                  </a:extLst>
                </a:gridCol>
                <a:gridCol w="2484490">
                  <a:extLst>
                    <a:ext uri="{9D8B030D-6E8A-4147-A177-3AD203B41FA5}">
                      <a16:colId xmlns:a16="http://schemas.microsoft.com/office/drawing/2014/main" val="1307705361"/>
                    </a:ext>
                  </a:extLst>
                </a:gridCol>
                <a:gridCol w="2338343">
                  <a:extLst>
                    <a:ext uri="{9D8B030D-6E8A-4147-A177-3AD203B41FA5}">
                      <a16:colId xmlns:a16="http://schemas.microsoft.com/office/drawing/2014/main" val="3206594013"/>
                    </a:ext>
                  </a:extLst>
                </a:gridCol>
                <a:gridCol w="1534538">
                  <a:extLst>
                    <a:ext uri="{9D8B030D-6E8A-4147-A177-3AD203B41FA5}">
                      <a16:colId xmlns:a16="http://schemas.microsoft.com/office/drawing/2014/main" val="1431609099"/>
                    </a:ext>
                  </a:extLst>
                </a:gridCol>
                <a:gridCol w="2630636">
                  <a:extLst>
                    <a:ext uri="{9D8B030D-6E8A-4147-A177-3AD203B41FA5}">
                      <a16:colId xmlns:a16="http://schemas.microsoft.com/office/drawing/2014/main" val="5654286"/>
                    </a:ext>
                  </a:extLst>
                </a:gridCol>
              </a:tblGrid>
              <a:tr h="597302">
                <a:tc>
                  <a:txBody>
                    <a:bodyPr/>
                    <a:lstStyle/>
                    <a:p>
                      <a:r>
                        <a:rPr lang="en-IN" dirty="0"/>
                        <a:t>s.no</a:t>
                      </a:r>
                    </a:p>
                  </a:txBody>
                  <a:tcPr/>
                </a:tc>
                <a:tc>
                  <a:txBody>
                    <a:bodyPr/>
                    <a:lstStyle/>
                    <a:p>
                      <a:pPr algn="ctr"/>
                      <a:r>
                        <a:rPr lang="en-IN" dirty="0"/>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JOURNAL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CONTRIBUTION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5734770"/>
                  </a:ext>
                </a:extLst>
              </a:tr>
              <a:tr h="1934119">
                <a:tc>
                  <a:txBody>
                    <a:bodyPr/>
                    <a:lstStyle/>
                    <a:p>
                      <a:pPr algn="ctr"/>
                      <a:r>
                        <a:rPr lang="en-IN" dirty="0"/>
                        <a:t>3</a:t>
                      </a:r>
                    </a:p>
                  </a:txBody>
                  <a:tcPr/>
                </a:tc>
                <a:tc>
                  <a:txBody>
                    <a:bodyPr/>
                    <a:lstStyle/>
                    <a:p>
                      <a:pPr algn="l" fontAlgn="base"/>
                      <a:r>
                        <a:rPr lang="en-US" sz="1600" b="0" dirty="0">
                          <a:effectLst/>
                        </a:rPr>
                        <a:t>An Improved Detection of Cyberbullying on Social Media Using Machine Learning Algorithms</a:t>
                      </a:r>
                    </a:p>
                  </a:txBody>
                  <a:tcPr marL="30480" marR="30480" marT="60960" marB="60960" anchor="ctr"/>
                </a:tc>
                <a:tc>
                  <a:txBody>
                    <a:bodyPr/>
                    <a:lstStyle/>
                    <a:p>
                      <a:pPr algn="l" fontAlgn="base"/>
                      <a:r>
                        <a:rPr lang="en-US" sz="1600" dirty="0">
                          <a:effectLst/>
                        </a:rPr>
                        <a:t>E</a:t>
                      </a:r>
                      <a:r>
                        <a:rPr lang="en-IN" sz="1600" dirty="0" err="1">
                          <a:effectLst/>
                        </a:rPr>
                        <a:t>ditorial</a:t>
                      </a:r>
                      <a:r>
                        <a:rPr lang="en-IN" sz="1600" dirty="0">
                          <a:effectLst/>
                        </a:rPr>
                        <a:t> Board</a:t>
                      </a:r>
                    </a:p>
                  </a:txBody>
                  <a:tcPr marL="30480" marR="30480" marT="60960" marB="60960" anchor="ctr"/>
                </a:tc>
                <a:tc>
                  <a:txBody>
                    <a:bodyPr/>
                    <a:lstStyle/>
                    <a:p>
                      <a:pPr algn="l" fontAlgn="base"/>
                      <a:r>
                        <a:rPr lang="en-US" sz="1600" i="1">
                          <a:effectLst/>
                        </a:rPr>
                        <a:t>Journal of Social Media Studies</a:t>
                      </a:r>
                      <a:endParaRPr lang="en-US" sz="1600">
                        <a:effectLst/>
                      </a:endParaRPr>
                    </a:p>
                  </a:txBody>
                  <a:tcPr marL="30480" marR="30480" marT="60960" marB="60960" anchor="ctr"/>
                </a:tc>
                <a:tc>
                  <a:txBody>
                    <a:bodyPr/>
                    <a:lstStyle/>
                    <a:p>
                      <a:pPr algn="l" fontAlgn="base"/>
                      <a:r>
                        <a:rPr lang="en-IN" sz="1600">
                          <a:effectLst/>
                        </a:rPr>
                        <a:t>2023</a:t>
                      </a:r>
                    </a:p>
                  </a:txBody>
                  <a:tcPr marL="30480" marR="30480" marT="60960" marB="60960" anchor="ctr"/>
                </a:tc>
                <a:tc>
                  <a:txBody>
                    <a:bodyPr/>
                    <a:lstStyle/>
                    <a:p>
                      <a:pPr algn="l" fontAlgn="base"/>
                      <a:r>
                        <a:rPr lang="en-IN" sz="1600" dirty="0">
                          <a:effectLst/>
                        </a:rPr>
                        <a:t>Executed various machine learning algorithms (including SVM) on a benchmark cyberbullying-representations dataset from Twitter. SVM outperformed the baseline score after randomized oversampling.</a:t>
                      </a:r>
                    </a:p>
                  </a:txBody>
                  <a:tcPr marL="30480" marR="30480" marT="60960" marB="60960" anchor="ctr"/>
                </a:tc>
                <a:extLst>
                  <a:ext uri="{0D108BD9-81ED-4DB2-BD59-A6C34878D82A}">
                    <a16:rowId xmlns:a16="http://schemas.microsoft.com/office/drawing/2014/main" val="2465459064"/>
                  </a:ext>
                </a:extLst>
              </a:tr>
              <a:tr h="1555315">
                <a:tc>
                  <a:txBody>
                    <a:bodyPr/>
                    <a:lstStyle/>
                    <a:p>
                      <a:pPr algn="ctr"/>
                      <a:r>
                        <a:rPr lang="en-US" dirty="0"/>
                        <a:t>4</a:t>
                      </a:r>
                      <a:endParaRPr lang="en-IN" dirty="0"/>
                    </a:p>
                  </a:txBody>
                  <a:tcPr/>
                </a:tc>
                <a:tc>
                  <a:txBody>
                    <a:bodyPr/>
                    <a:lstStyle/>
                    <a:p>
                      <a:pPr algn="l" fontAlgn="base"/>
                      <a:r>
                        <a:rPr lang="en-US" sz="1600" b="0" dirty="0">
                          <a:effectLst/>
                        </a:rPr>
                        <a:t>Automated Text Analysis for Political Sentiment Using Machine Learning</a:t>
                      </a:r>
                    </a:p>
                  </a:txBody>
                  <a:tcPr marL="30480" marR="30480" marT="60960" marB="60960" anchor="ctr"/>
                </a:tc>
                <a:tc>
                  <a:txBody>
                    <a:bodyPr/>
                    <a:lstStyle/>
                    <a:p>
                      <a:pPr algn="l" fontAlgn="base"/>
                      <a:r>
                        <a:rPr lang="en-IN" sz="1600" dirty="0">
                          <a:effectLst/>
                        </a:rPr>
                        <a:t>Y. Gu</a:t>
                      </a:r>
                    </a:p>
                  </a:txBody>
                  <a:tcPr marL="30480" marR="30480" marT="60960" marB="60960" anchor="ctr"/>
                </a:tc>
                <a:tc>
                  <a:txBody>
                    <a:bodyPr/>
                    <a:lstStyle/>
                    <a:p>
                      <a:pPr algn="l" fontAlgn="base"/>
                      <a:r>
                        <a:rPr lang="en-IN" sz="1600" i="1" dirty="0">
                          <a:effectLst/>
                        </a:rPr>
                        <a:t>Political Communication Research</a:t>
                      </a:r>
                      <a:endParaRPr lang="en-IN" sz="1600" dirty="0">
                        <a:effectLst/>
                      </a:endParaRPr>
                    </a:p>
                  </a:txBody>
                  <a:tcPr marL="30480" marR="30480" marT="60960" marB="60960" anchor="ctr"/>
                </a:tc>
                <a:tc>
                  <a:txBody>
                    <a:bodyPr/>
                    <a:lstStyle/>
                    <a:p>
                      <a:pPr algn="l" fontAlgn="base"/>
                      <a:r>
                        <a:rPr lang="en-IN" sz="1600" dirty="0">
                          <a:effectLst/>
                        </a:rPr>
                        <a:t>2019</a:t>
                      </a:r>
                    </a:p>
                  </a:txBody>
                  <a:tcPr marL="30480" marR="30480" marT="60960" marB="60960" anchor="ctr"/>
                </a:tc>
                <a:tc>
                  <a:txBody>
                    <a:bodyPr/>
                    <a:lstStyle/>
                    <a:p>
                      <a:pPr algn="l" fontAlgn="base"/>
                      <a:r>
                        <a:rPr lang="en-US" sz="1600" dirty="0">
                          <a:effectLst/>
                        </a:rPr>
                        <a:t> Aims to understand public opinion and trends by analyzing large volumes of political texts efficiently.</a:t>
                      </a:r>
                    </a:p>
                  </a:txBody>
                  <a:tcPr marL="30480" marR="30480" marT="60960" marB="60960" anchor="ctr"/>
                </a:tc>
                <a:extLst>
                  <a:ext uri="{0D108BD9-81ED-4DB2-BD59-A6C34878D82A}">
                    <a16:rowId xmlns:a16="http://schemas.microsoft.com/office/drawing/2014/main" val="510626430"/>
                  </a:ext>
                </a:extLst>
              </a:tr>
              <a:tr h="2161663">
                <a:tc>
                  <a:txBody>
                    <a:bodyPr/>
                    <a:lstStyle/>
                    <a:p>
                      <a:r>
                        <a:rPr lang="en-IN" dirty="0"/>
                        <a:t>   5</a:t>
                      </a:r>
                    </a:p>
                  </a:txBody>
                  <a:tcPr/>
                </a:tc>
                <a:tc>
                  <a:txBody>
                    <a:bodyPr/>
                    <a:lstStyle/>
                    <a:p>
                      <a:pPr algn="l" fontAlgn="base"/>
                      <a:r>
                        <a:rPr lang="en-US" sz="1600" b="0" i="0" dirty="0">
                          <a:solidFill>
                            <a:schemeClr val="dk1"/>
                          </a:solidFill>
                          <a:effectLst/>
                          <a:latin typeface="+mn-lt"/>
                          <a:ea typeface="+mn-ea"/>
                          <a:cs typeface="+mn-cs"/>
                        </a:rPr>
                        <a:t>A Novel Radiomics-Based Technique for Identifying Cardiovascular Diseases</a:t>
                      </a:r>
                      <a:endParaRPr lang="en-US" sz="1600" b="0" dirty="0">
                        <a:effectLst/>
                      </a:endParaRPr>
                    </a:p>
                  </a:txBody>
                  <a:tcPr marL="30480" marR="30480" marT="60960" marB="60960" anchor="ctr"/>
                </a:tc>
                <a:tc>
                  <a:txBody>
                    <a:bodyPr/>
                    <a:lstStyle/>
                    <a:p>
                      <a:pPr algn="l" fontAlgn="base"/>
                      <a:r>
                        <a:rPr lang="en-US" sz="1600" b="0" i="0" dirty="0">
                          <a:solidFill>
                            <a:schemeClr val="dk1"/>
                          </a:solidFill>
                          <a:effectLst/>
                          <a:latin typeface="+mn-lt"/>
                          <a:ea typeface="+mn-ea"/>
                          <a:cs typeface="+mn-cs"/>
                        </a:rPr>
                        <a:t>E. </a:t>
                      </a:r>
                      <a:r>
                        <a:rPr lang="en-US" sz="1600" b="0" i="0" dirty="0" err="1">
                          <a:solidFill>
                            <a:schemeClr val="dk1"/>
                          </a:solidFill>
                          <a:effectLst/>
                          <a:latin typeface="+mn-lt"/>
                          <a:ea typeface="+mn-ea"/>
                          <a:cs typeface="+mn-cs"/>
                        </a:rPr>
                        <a:t>Karaca</a:t>
                      </a:r>
                      <a:r>
                        <a:rPr lang="en-US" sz="1600" b="0" i="0" dirty="0">
                          <a:solidFill>
                            <a:schemeClr val="dk1"/>
                          </a:solidFill>
                          <a:effectLst/>
                          <a:latin typeface="+mn-lt"/>
                          <a:ea typeface="+mn-ea"/>
                          <a:cs typeface="+mn-cs"/>
                        </a:rPr>
                        <a:t>, A. </a:t>
                      </a:r>
                      <a:r>
                        <a:rPr lang="en-US" sz="1600" b="0" i="0" dirty="0" err="1">
                          <a:solidFill>
                            <a:schemeClr val="dk1"/>
                          </a:solidFill>
                          <a:effectLst/>
                          <a:latin typeface="+mn-lt"/>
                          <a:ea typeface="+mn-ea"/>
                          <a:cs typeface="+mn-cs"/>
                        </a:rPr>
                        <a:t>Özyer</a:t>
                      </a:r>
                      <a:r>
                        <a:rPr lang="en-US" sz="1600" b="0" i="0" dirty="0">
                          <a:solidFill>
                            <a:schemeClr val="dk1"/>
                          </a:solidFill>
                          <a:effectLst/>
                          <a:latin typeface="+mn-lt"/>
                          <a:ea typeface="+mn-ea"/>
                          <a:cs typeface="+mn-cs"/>
                        </a:rPr>
                        <a:t>, S. Demirci, and C. </a:t>
                      </a:r>
                      <a:r>
                        <a:rPr lang="en-US" sz="1600" b="0" i="0" dirty="0" err="1">
                          <a:solidFill>
                            <a:schemeClr val="dk1"/>
                          </a:solidFill>
                          <a:effectLst/>
                          <a:latin typeface="+mn-lt"/>
                          <a:ea typeface="+mn-ea"/>
                          <a:cs typeface="+mn-cs"/>
                        </a:rPr>
                        <a:t>Aydın</a:t>
                      </a:r>
                      <a:r>
                        <a:rPr lang="en-US" sz="1600" b="0" i="0" dirty="0">
                          <a:solidFill>
                            <a:schemeClr val="dk1"/>
                          </a:solidFill>
                          <a:effectLst/>
                          <a:latin typeface="+mn-lt"/>
                          <a:ea typeface="+mn-ea"/>
                          <a:cs typeface="+mn-cs"/>
                        </a:rPr>
                        <a:t>,</a:t>
                      </a:r>
                      <a:endParaRPr lang="en-US" sz="1600" dirty="0">
                        <a:effectLst/>
                      </a:endParaRPr>
                    </a:p>
                  </a:txBody>
                  <a:tcPr marL="30480" marR="30480" marT="60960" marB="60960" anchor="ctr"/>
                </a:tc>
                <a:tc>
                  <a:txBody>
                    <a:bodyPr/>
                    <a:lstStyle/>
                    <a:p>
                      <a:pPr algn="l" fontAlgn="base"/>
                      <a:endParaRPr lang="en-US" sz="1600" dirty="0">
                        <a:effectLst/>
                      </a:endParaRPr>
                    </a:p>
                  </a:txBody>
                  <a:tcPr marL="30480" marR="30480" marT="60960" marB="60960" anchor="ctr"/>
                </a:tc>
                <a:tc>
                  <a:txBody>
                    <a:bodyPr/>
                    <a:lstStyle/>
                    <a:p>
                      <a:pPr algn="l" fontAlgn="base"/>
                      <a:r>
                        <a:rPr lang="en-IN" sz="1600" b="0" i="0" dirty="0">
                          <a:solidFill>
                            <a:schemeClr val="dk1"/>
                          </a:solidFill>
                          <a:effectLst/>
                          <a:latin typeface="+mn-lt"/>
                          <a:ea typeface="+mn-ea"/>
                          <a:cs typeface="+mn-cs"/>
                        </a:rPr>
                        <a:t>2024</a:t>
                      </a:r>
                      <a:endParaRPr lang="en-IN" sz="1600" dirty="0">
                        <a:effectLst/>
                      </a:endParaRPr>
                    </a:p>
                  </a:txBody>
                  <a:tcPr marL="30480" marR="30480" marT="60960" marB="60960" anchor="ctr"/>
                </a:tc>
                <a:tc>
                  <a:txBody>
                    <a:bodyPr/>
                    <a:lstStyle/>
                    <a:p>
                      <a:pPr algn="l" fontAlgn="base"/>
                      <a:r>
                        <a:rPr lang="en-US" sz="1600" b="0" i="0" dirty="0">
                          <a:solidFill>
                            <a:schemeClr val="dk1"/>
                          </a:solidFill>
                          <a:effectLst/>
                          <a:latin typeface="+mn-lt"/>
                          <a:ea typeface="+mn-ea"/>
                          <a:cs typeface="+mn-cs"/>
                        </a:rPr>
                        <a:t>This study proposes a new technique that uses radiomics, a field that extracts a large number of features from medical images, to identify cardiovascular diseases. The approach aims to enhance the diagnosis and treatment.</a:t>
                      </a:r>
                      <a:endParaRPr lang="en-US" sz="1600" dirty="0">
                        <a:effectLst/>
                      </a:endParaRPr>
                    </a:p>
                  </a:txBody>
                  <a:tcPr marL="30480" marR="30480" marT="60960" marB="60960" anchor="ctr"/>
                </a:tc>
                <a:extLst>
                  <a:ext uri="{0D108BD9-81ED-4DB2-BD59-A6C34878D82A}">
                    <a16:rowId xmlns:a16="http://schemas.microsoft.com/office/drawing/2014/main" val="2065400849"/>
                  </a:ext>
                </a:extLst>
              </a:tr>
            </a:tbl>
          </a:graphicData>
        </a:graphic>
      </p:graphicFrame>
    </p:spTree>
    <p:extLst>
      <p:ext uri="{BB962C8B-B14F-4D97-AF65-F5344CB8AC3E}">
        <p14:creationId xmlns:p14="http://schemas.microsoft.com/office/powerpoint/2010/main" val="270011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3787F6-6E39-5018-4DA1-0349CBBBA3D6}"/>
              </a:ext>
            </a:extLst>
          </p:cNvPr>
          <p:cNvGraphicFramePr>
            <a:graphicFrameLocks noGrp="1"/>
          </p:cNvGraphicFramePr>
          <p:nvPr>
            <p:extLst>
              <p:ext uri="{D42A27DB-BD31-4B8C-83A1-F6EECF244321}">
                <p14:modId xmlns:p14="http://schemas.microsoft.com/office/powerpoint/2010/main" val="2931156622"/>
              </p:ext>
            </p:extLst>
          </p:nvPr>
        </p:nvGraphicFramePr>
        <p:xfrm>
          <a:off x="114300" y="0"/>
          <a:ext cx="12001499" cy="6312969"/>
        </p:xfrm>
        <a:graphic>
          <a:graphicData uri="http://schemas.openxmlformats.org/drawingml/2006/table">
            <a:tbl>
              <a:tblPr firstRow="1" bandRow="1">
                <a:tableStyleId>{21E4AEA4-8DFA-4A89-87EB-49C32662AFE0}</a:tableStyleId>
              </a:tblPr>
              <a:tblGrid>
                <a:gridCol w="687984">
                  <a:extLst>
                    <a:ext uri="{9D8B030D-6E8A-4147-A177-3AD203B41FA5}">
                      <a16:colId xmlns:a16="http://schemas.microsoft.com/office/drawing/2014/main" val="2107696005"/>
                    </a:ext>
                  </a:extLst>
                </a:gridCol>
                <a:gridCol w="2216837">
                  <a:extLst>
                    <a:ext uri="{9D8B030D-6E8A-4147-A177-3AD203B41FA5}">
                      <a16:colId xmlns:a16="http://schemas.microsoft.com/office/drawing/2014/main" val="2038900130"/>
                    </a:ext>
                  </a:extLst>
                </a:gridCol>
                <a:gridCol w="1987509">
                  <a:extLst>
                    <a:ext uri="{9D8B030D-6E8A-4147-A177-3AD203B41FA5}">
                      <a16:colId xmlns:a16="http://schemas.microsoft.com/office/drawing/2014/main" val="3181251059"/>
                    </a:ext>
                  </a:extLst>
                </a:gridCol>
                <a:gridCol w="2446166">
                  <a:extLst>
                    <a:ext uri="{9D8B030D-6E8A-4147-A177-3AD203B41FA5}">
                      <a16:colId xmlns:a16="http://schemas.microsoft.com/office/drawing/2014/main" val="1523426423"/>
                    </a:ext>
                  </a:extLst>
                </a:gridCol>
                <a:gridCol w="1605296">
                  <a:extLst>
                    <a:ext uri="{9D8B030D-6E8A-4147-A177-3AD203B41FA5}">
                      <a16:colId xmlns:a16="http://schemas.microsoft.com/office/drawing/2014/main" val="220179484"/>
                    </a:ext>
                  </a:extLst>
                </a:gridCol>
                <a:gridCol w="3057707">
                  <a:extLst>
                    <a:ext uri="{9D8B030D-6E8A-4147-A177-3AD203B41FA5}">
                      <a16:colId xmlns:a16="http://schemas.microsoft.com/office/drawing/2014/main" val="2156115262"/>
                    </a:ext>
                  </a:extLst>
                </a:gridCol>
              </a:tblGrid>
              <a:tr h="575511">
                <a:tc>
                  <a:txBody>
                    <a:bodyPr/>
                    <a:lstStyle/>
                    <a:p>
                      <a:r>
                        <a:rPr lang="en-IN" dirty="0"/>
                        <a:t>SNO</a:t>
                      </a:r>
                    </a:p>
                  </a:txBody>
                  <a:tcPr/>
                </a:tc>
                <a:tc>
                  <a:txBody>
                    <a:bodyPr/>
                    <a:lstStyle/>
                    <a:p>
                      <a:pPr algn="ctr"/>
                      <a:r>
                        <a:rPr lang="en-IN" dirty="0"/>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JOURNAL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CONTRIBUTION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538772"/>
                  </a:ext>
                </a:extLst>
              </a:tr>
              <a:tr h="2055395">
                <a:tc>
                  <a:txBody>
                    <a:bodyPr/>
                    <a:lstStyle/>
                    <a:p>
                      <a:r>
                        <a:rPr lang="en-IN" dirty="0"/>
                        <a:t>    6</a:t>
                      </a:r>
                    </a:p>
                  </a:txBody>
                  <a:tcPr/>
                </a:tc>
                <a:tc>
                  <a:txBody>
                    <a:bodyPr/>
                    <a:lstStyle/>
                    <a:p>
                      <a:pPr algn="l" fontAlgn="base"/>
                      <a:r>
                        <a:rPr lang="en-US" sz="1800" b="0" dirty="0">
                          <a:effectLst/>
                        </a:rPr>
                        <a:t>Hybrid Approaches for Sentiment Analysis Combining TF-IDF and Deep Learning</a:t>
                      </a:r>
                    </a:p>
                  </a:txBody>
                  <a:tcPr marL="30480" marR="30480" marT="60960" marB="60960" anchor="ctr"/>
                </a:tc>
                <a:tc>
                  <a:txBody>
                    <a:bodyPr/>
                    <a:lstStyle/>
                    <a:p>
                      <a:pPr algn="l" fontAlgn="base"/>
                      <a:r>
                        <a:rPr lang="en-IN" sz="1800" dirty="0">
                          <a:effectLst/>
                        </a:rPr>
                        <a:t>Kumar, S. Verma, and P. Singh</a:t>
                      </a:r>
                    </a:p>
                  </a:txBody>
                  <a:tcPr marL="30480" marR="30480" marT="60960" marB="60960" anchor="ctr"/>
                </a:tc>
                <a:tc>
                  <a:txBody>
                    <a:bodyPr/>
                    <a:lstStyle/>
                    <a:p>
                      <a:pPr algn="l" fontAlgn="base"/>
                      <a:r>
                        <a:rPr lang="en-IN" sz="1800" i="1" dirty="0">
                          <a:effectLst/>
                        </a:rPr>
                        <a:t>Journal of Sentiment Analysis</a:t>
                      </a:r>
                      <a:endParaRPr lang="en-IN" sz="1800" dirty="0">
                        <a:effectLst/>
                      </a:endParaRPr>
                    </a:p>
                  </a:txBody>
                  <a:tcPr marL="30480" marR="30480" marT="60960" marB="60960" anchor="ctr"/>
                </a:tc>
                <a:tc>
                  <a:txBody>
                    <a:bodyPr/>
                    <a:lstStyle/>
                    <a:p>
                      <a:pPr algn="l" fontAlgn="base"/>
                      <a:r>
                        <a:rPr lang="en-IN" sz="1800" dirty="0">
                          <a:effectLst/>
                        </a:rPr>
                        <a:t>2023</a:t>
                      </a:r>
                    </a:p>
                  </a:txBody>
                  <a:tcPr marL="30480" marR="30480" marT="60960" marB="60960" anchor="ctr"/>
                </a:tc>
                <a:tc>
                  <a:txBody>
                    <a:bodyPr/>
                    <a:lstStyle/>
                    <a:p>
                      <a:pPr algn="l" fontAlgn="base"/>
                      <a:r>
                        <a:rPr lang="en-US" sz="1800" dirty="0">
                          <a:effectLst/>
                        </a:rPr>
                        <a:t>Presented hybrid methods merging TF-IDF and deep learning for sentiment analysis. Aims to capture nuances of sentiment in texts, improving analysis effectiveness.</a:t>
                      </a:r>
                    </a:p>
                  </a:txBody>
                  <a:tcPr marL="30480" marR="30480" marT="60960" marB="60960" anchor="ctr"/>
                </a:tc>
                <a:extLst>
                  <a:ext uri="{0D108BD9-81ED-4DB2-BD59-A6C34878D82A}">
                    <a16:rowId xmlns:a16="http://schemas.microsoft.com/office/drawing/2014/main" val="470045196"/>
                  </a:ext>
                </a:extLst>
              </a:tr>
              <a:tr h="1808747">
                <a:tc>
                  <a:txBody>
                    <a:bodyPr/>
                    <a:lstStyle/>
                    <a:p>
                      <a:r>
                        <a:rPr lang="en-IN" dirty="0"/>
                        <a:t>   7</a:t>
                      </a:r>
                    </a:p>
                  </a:txBody>
                  <a:tcPr/>
                </a:tc>
                <a:tc>
                  <a:txBody>
                    <a:bodyPr/>
                    <a:lstStyle/>
                    <a:p>
                      <a:pPr algn="l" fontAlgn="base"/>
                      <a:r>
                        <a:rPr lang="en-US" b="0" dirty="0">
                          <a:effectLst/>
                        </a:rPr>
                        <a:t>Application of SVM in Biomedical Text Mining</a:t>
                      </a:r>
                    </a:p>
                  </a:txBody>
                  <a:tcPr marL="30480" marR="30480" marT="60960" marB="60960" anchor="ctr"/>
                </a:tc>
                <a:tc>
                  <a:txBody>
                    <a:bodyPr/>
                    <a:lstStyle/>
                    <a:p>
                      <a:pPr algn="l" fontAlgn="base"/>
                      <a:r>
                        <a:rPr lang="en-US" b="0">
                          <a:effectLst/>
                        </a:rPr>
                        <a:t>L. Zhang and K. Zhou</a:t>
                      </a:r>
                    </a:p>
                  </a:txBody>
                  <a:tcPr marL="30480" marR="30480" marT="60960" marB="60960" anchor="ctr"/>
                </a:tc>
                <a:tc>
                  <a:txBody>
                    <a:bodyPr/>
                    <a:lstStyle/>
                    <a:p>
                      <a:pPr algn="l" fontAlgn="base"/>
                      <a:r>
                        <a:rPr lang="en-IN" b="0" i="1">
                          <a:effectLst/>
                        </a:rPr>
                        <a:t>Journal of Biomedical Informatics</a:t>
                      </a:r>
                      <a:endParaRPr lang="en-IN" b="0">
                        <a:effectLst/>
                      </a:endParaRPr>
                    </a:p>
                  </a:txBody>
                  <a:tcPr marL="30480" marR="30480" marT="60960" marB="60960" anchor="ctr"/>
                </a:tc>
                <a:tc>
                  <a:txBody>
                    <a:bodyPr/>
                    <a:lstStyle/>
                    <a:p>
                      <a:pPr algn="l" fontAlgn="base"/>
                      <a:r>
                        <a:rPr lang="en-IN" b="0">
                          <a:effectLst/>
                        </a:rPr>
                        <a:t>2023</a:t>
                      </a:r>
                    </a:p>
                  </a:txBody>
                  <a:tcPr marL="30480" marR="30480" marT="60960" marB="60960" anchor="ctr"/>
                </a:tc>
                <a:tc>
                  <a:txBody>
                    <a:bodyPr/>
                    <a:lstStyle/>
                    <a:p>
                      <a:pPr algn="l" fontAlgn="base"/>
                      <a:r>
                        <a:rPr lang="en-US" b="0">
                          <a:effectLst/>
                        </a:rPr>
                        <a:t>Discussed SVM application in biomedical text mining, extracting meaningful information from biomedical literature to enhance research and discovery.</a:t>
                      </a:r>
                    </a:p>
                  </a:txBody>
                  <a:tcPr marL="30480" marR="30480" marT="60960" marB="60960" anchor="ctr"/>
                </a:tc>
                <a:extLst>
                  <a:ext uri="{0D108BD9-81ED-4DB2-BD59-A6C34878D82A}">
                    <a16:rowId xmlns:a16="http://schemas.microsoft.com/office/drawing/2014/main" val="2645834564"/>
                  </a:ext>
                </a:extLst>
              </a:tr>
              <a:tr h="1808747">
                <a:tc>
                  <a:txBody>
                    <a:bodyPr/>
                    <a:lstStyle/>
                    <a:p>
                      <a:r>
                        <a:rPr lang="en-IN" dirty="0"/>
                        <a:t>  8</a:t>
                      </a:r>
                    </a:p>
                  </a:txBody>
                  <a:tcPr/>
                </a:tc>
                <a:tc>
                  <a:txBody>
                    <a:bodyPr/>
                    <a:lstStyle/>
                    <a:p>
                      <a:pPr algn="l" fontAlgn="base"/>
                      <a:r>
                        <a:rPr lang="en-US" b="0">
                          <a:effectLst/>
                        </a:rPr>
                        <a:t>Leveraging NLTK for Improved Text Mining in Medical Research</a:t>
                      </a:r>
                    </a:p>
                  </a:txBody>
                  <a:tcPr marL="30480" marR="30480" marT="60960" marB="60960" anchor="ctr"/>
                </a:tc>
                <a:tc>
                  <a:txBody>
                    <a:bodyPr/>
                    <a:lstStyle/>
                    <a:p>
                      <a:pPr algn="l" fontAlgn="base"/>
                      <a:r>
                        <a:rPr lang="pt-BR" b="0">
                          <a:effectLst/>
                        </a:rPr>
                        <a:t>R. Fernandez, C. Rios, and M. Gomez</a:t>
                      </a:r>
                    </a:p>
                  </a:txBody>
                  <a:tcPr marL="30480" marR="30480" marT="60960" marB="60960" anchor="ctr"/>
                </a:tc>
                <a:tc>
                  <a:txBody>
                    <a:bodyPr/>
                    <a:lstStyle/>
                    <a:p>
                      <a:pPr algn="l" fontAlgn="base"/>
                      <a:r>
                        <a:rPr lang="en-US" b="0" i="1">
                          <a:effectLst/>
                        </a:rPr>
                        <a:t>Journal of Medical Text Mining</a:t>
                      </a:r>
                      <a:endParaRPr lang="en-US" b="0">
                        <a:effectLst/>
                      </a:endParaRPr>
                    </a:p>
                  </a:txBody>
                  <a:tcPr marL="30480" marR="30480" marT="60960" marB="60960" anchor="ctr"/>
                </a:tc>
                <a:tc>
                  <a:txBody>
                    <a:bodyPr/>
                    <a:lstStyle/>
                    <a:p>
                      <a:pPr algn="l" fontAlgn="base"/>
                      <a:r>
                        <a:rPr lang="en-IN" b="0">
                          <a:effectLst/>
                        </a:rPr>
                        <a:t>2023</a:t>
                      </a:r>
                    </a:p>
                  </a:txBody>
                  <a:tcPr marL="30480" marR="30480" marT="60960" marB="60960" anchor="ctr"/>
                </a:tc>
                <a:tc>
                  <a:txBody>
                    <a:bodyPr/>
                    <a:lstStyle/>
                    <a:p>
                      <a:pPr algn="l" fontAlgn="base"/>
                      <a:r>
                        <a:rPr lang="en-US" b="0" dirty="0">
                          <a:effectLst/>
                        </a:rPr>
                        <a:t>Examined NLTK use for text mining in medical research, improving extraction and analysis of information from medical texts.</a:t>
                      </a:r>
                    </a:p>
                  </a:txBody>
                  <a:tcPr marL="30480" marR="30480" marT="60960" marB="60960" anchor="ctr"/>
                </a:tc>
                <a:extLst>
                  <a:ext uri="{0D108BD9-81ED-4DB2-BD59-A6C34878D82A}">
                    <a16:rowId xmlns:a16="http://schemas.microsoft.com/office/drawing/2014/main" val="3982124666"/>
                  </a:ext>
                </a:extLst>
              </a:tr>
            </a:tbl>
          </a:graphicData>
        </a:graphic>
      </p:graphicFrame>
    </p:spTree>
    <p:extLst>
      <p:ext uri="{BB962C8B-B14F-4D97-AF65-F5344CB8AC3E}">
        <p14:creationId xmlns:p14="http://schemas.microsoft.com/office/powerpoint/2010/main" val="334924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78BFF9-8E67-5E93-3A31-D7EA6CD37DBC}"/>
              </a:ext>
            </a:extLst>
          </p:cNvPr>
          <p:cNvGraphicFramePr>
            <a:graphicFrameLocks noGrp="1"/>
          </p:cNvGraphicFramePr>
          <p:nvPr>
            <p:extLst>
              <p:ext uri="{D42A27DB-BD31-4B8C-83A1-F6EECF244321}">
                <p14:modId xmlns:p14="http://schemas.microsoft.com/office/powerpoint/2010/main" val="1341010279"/>
              </p:ext>
            </p:extLst>
          </p:nvPr>
        </p:nvGraphicFramePr>
        <p:xfrm>
          <a:off x="304800" y="914400"/>
          <a:ext cx="11734800" cy="5547360"/>
        </p:xfrm>
        <a:graphic>
          <a:graphicData uri="http://schemas.openxmlformats.org/drawingml/2006/table">
            <a:tbl>
              <a:tblPr firstRow="1" bandRow="1">
                <a:tableStyleId>{21E4AEA4-8DFA-4A89-87EB-49C32662AFE0}</a:tableStyleId>
              </a:tblPr>
              <a:tblGrid>
                <a:gridCol w="685800">
                  <a:extLst>
                    <a:ext uri="{9D8B030D-6E8A-4147-A177-3AD203B41FA5}">
                      <a16:colId xmlns:a16="http://schemas.microsoft.com/office/drawing/2014/main" val="2976722079"/>
                    </a:ext>
                  </a:extLst>
                </a:gridCol>
                <a:gridCol w="2438400">
                  <a:extLst>
                    <a:ext uri="{9D8B030D-6E8A-4147-A177-3AD203B41FA5}">
                      <a16:colId xmlns:a16="http://schemas.microsoft.com/office/drawing/2014/main" val="1626481734"/>
                    </a:ext>
                  </a:extLst>
                </a:gridCol>
                <a:gridCol w="2590800">
                  <a:extLst>
                    <a:ext uri="{9D8B030D-6E8A-4147-A177-3AD203B41FA5}">
                      <a16:colId xmlns:a16="http://schemas.microsoft.com/office/drawing/2014/main" val="771456056"/>
                    </a:ext>
                  </a:extLst>
                </a:gridCol>
                <a:gridCol w="2413000">
                  <a:extLst>
                    <a:ext uri="{9D8B030D-6E8A-4147-A177-3AD203B41FA5}">
                      <a16:colId xmlns:a16="http://schemas.microsoft.com/office/drawing/2014/main" val="3072209287"/>
                    </a:ext>
                  </a:extLst>
                </a:gridCol>
                <a:gridCol w="1320800">
                  <a:extLst>
                    <a:ext uri="{9D8B030D-6E8A-4147-A177-3AD203B41FA5}">
                      <a16:colId xmlns:a16="http://schemas.microsoft.com/office/drawing/2014/main" val="1006428320"/>
                    </a:ext>
                  </a:extLst>
                </a:gridCol>
                <a:gridCol w="2286000">
                  <a:extLst>
                    <a:ext uri="{9D8B030D-6E8A-4147-A177-3AD203B41FA5}">
                      <a16:colId xmlns:a16="http://schemas.microsoft.com/office/drawing/2014/main" val="2701319709"/>
                    </a:ext>
                  </a:extLst>
                </a:gridCol>
              </a:tblGrid>
              <a:tr h="304800">
                <a:tc>
                  <a:txBody>
                    <a:bodyPr/>
                    <a:lstStyle/>
                    <a:p>
                      <a:r>
                        <a:rPr lang="en-IN" dirty="0"/>
                        <a:t>SNO</a:t>
                      </a:r>
                    </a:p>
                  </a:txBody>
                  <a:tcPr/>
                </a:tc>
                <a:tc>
                  <a:txBody>
                    <a:bodyPr/>
                    <a:lstStyle/>
                    <a:p>
                      <a:pPr algn="ctr"/>
                      <a:r>
                        <a:rPr lang="en-IN" dirty="0"/>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JOURNAL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CONTRIBUTION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6628290"/>
                  </a:ext>
                </a:extLst>
              </a:tr>
              <a:tr h="1798320">
                <a:tc>
                  <a:txBody>
                    <a:bodyPr/>
                    <a:lstStyle/>
                    <a:p>
                      <a:r>
                        <a:rPr lang="en-IN" dirty="0"/>
                        <a:t>  9</a:t>
                      </a:r>
                    </a:p>
                  </a:txBody>
                  <a:tcPr/>
                </a:tc>
                <a:tc>
                  <a:txBody>
                    <a:bodyPr/>
                    <a:lstStyle/>
                    <a:p>
                      <a:pPr algn="l" fontAlgn="base"/>
                      <a:r>
                        <a:rPr lang="en-US" sz="1800" b="0" dirty="0">
                          <a:effectLst/>
                        </a:rPr>
                        <a:t>Enhancing NLP Models Using SVMs for Text Classification</a:t>
                      </a:r>
                    </a:p>
                  </a:txBody>
                  <a:tcPr marL="30480" marR="30480" marT="60960" marB="60960" anchor="ctr"/>
                </a:tc>
                <a:tc>
                  <a:txBody>
                    <a:bodyPr/>
                    <a:lstStyle/>
                    <a:p>
                      <a:pPr algn="l" fontAlgn="base"/>
                      <a:r>
                        <a:rPr lang="en-US" sz="1800" dirty="0">
                          <a:effectLst/>
                        </a:rPr>
                        <a:t>M. Smith, J. Brown, and L. Wilson</a:t>
                      </a:r>
                    </a:p>
                  </a:txBody>
                  <a:tcPr marL="30480" marR="30480" marT="60960" marB="60960" anchor="ctr"/>
                </a:tc>
                <a:tc>
                  <a:txBody>
                    <a:bodyPr/>
                    <a:lstStyle/>
                    <a:p>
                      <a:pPr algn="l" fontAlgn="base"/>
                      <a:r>
                        <a:rPr lang="en-US" sz="1800" i="1" dirty="0">
                          <a:effectLst/>
                        </a:rPr>
                        <a:t>Journal of Natural Language Processing</a:t>
                      </a:r>
                      <a:endParaRPr lang="en-US" sz="1800" dirty="0">
                        <a:effectLst/>
                      </a:endParaRPr>
                    </a:p>
                  </a:txBody>
                  <a:tcPr marL="30480" marR="30480" marT="60960" marB="60960" anchor="ctr"/>
                </a:tc>
                <a:tc>
                  <a:txBody>
                    <a:bodyPr/>
                    <a:lstStyle/>
                    <a:p>
                      <a:pPr algn="l" fontAlgn="base"/>
                      <a:r>
                        <a:rPr lang="en-IN" sz="1800" dirty="0">
                          <a:effectLst/>
                        </a:rPr>
                        <a:t>2022</a:t>
                      </a:r>
                    </a:p>
                  </a:txBody>
                  <a:tcPr marL="30480" marR="30480" marT="60960" marB="60960" anchor="ctr"/>
                </a:tc>
                <a:tc>
                  <a:txBody>
                    <a:bodyPr/>
                    <a:lstStyle/>
                    <a:p>
                      <a:pPr algn="l" fontAlgn="base"/>
                      <a:r>
                        <a:rPr lang="en-US" sz="1800" dirty="0">
                          <a:effectLst/>
                        </a:rPr>
                        <a:t>Explored how SVMs can improve Natural Language Processing (NLP) models for text classification, enhancing accuracy in classifying various text types.</a:t>
                      </a:r>
                    </a:p>
                  </a:txBody>
                  <a:tcPr marL="30480" marR="30480" marT="60960" marB="60960" anchor="ctr"/>
                </a:tc>
                <a:extLst>
                  <a:ext uri="{0D108BD9-81ED-4DB2-BD59-A6C34878D82A}">
                    <a16:rowId xmlns:a16="http://schemas.microsoft.com/office/drawing/2014/main" val="2690060676"/>
                  </a:ext>
                </a:extLst>
              </a:tr>
              <a:tr h="2590800">
                <a:tc>
                  <a:txBody>
                    <a:bodyPr/>
                    <a:lstStyle/>
                    <a:p>
                      <a:r>
                        <a:rPr lang="en-IN" dirty="0"/>
                        <a:t>  10</a:t>
                      </a:r>
                    </a:p>
                  </a:txBody>
                  <a:tcPr/>
                </a:tc>
                <a:tc>
                  <a:txBody>
                    <a:bodyPr/>
                    <a:lstStyle/>
                    <a:p>
                      <a:pPr algn="l" fontAlgn="base"/>
                      <a:r>
                        <a:rPr lang="en-US" b="0" dirty="0">
                          <a:effectLst/>
                        </a:rPr>
                        <a:t>Combining TF-IDF and Machine Learning for Efficient Document Classification</a:t>
                      </a:r>
                    </a:p>
                  </a:txBody>
                  <a:tcPr marL="30480" marR="30480" marT="60960" marB="60960" anchor="ctr"/>
                </a:tc>
                <a:tc>
                  <a:txBody>
                    <a:bodyPr/>
                    <a:lstStyle/>
                    <a:p>
                      <a:pPr algn="l" fontAlgn="base"/>
                      <a:r>
                        <a:rPr lang="en-US" b="0">
                          <a:effectLst/>
                        </a:rPr>
                        <a:t>T. Nguyen and B. Tran</a:t>
                      </a:r>
                    </a:p>
                  </a:txBody>
                  <a:tcPr marL="30480" marR="30480" marT="60960" marB="60960" anchor="ctr"/>
                </a:tc>
                <a:tc>
                  <a:txBody>
                    <a:bodyPr/>
                    <a:lstStyle/>
                    <a:p>
                      <a:pPr algn="l" fontAlgn="base"/>
                      <a:r>
                        <a:rPr lang="en-IN" b="0" i="1">
                          <a:effectLst/>
                        </a:rPr>
                        <a:t>Journal of Document Classification and Information Retrieval</a:t>
                      </a:r>
                      <a:endParaRPr lang="en-IN" b="0">
                        <a:effectLst/>
                      </a:endParaRPr>
                    </a:p>
                  </a:txBody>
                  <a:tcPr marL="30480" marR="30480" marT="60960" marB="60960" anchor="ctr"/>
                </a:tc>
                <a:tc>
                  <a:txBody>
                    <a:bodyPr/>
                    <a:lstStyle/>
                    <a:p>
                      <a:pPr algn="l" fontAlgn="base"/>
                      <a:r>
                        <a:rPr lang="en-IN" b="0">
                          <a:effectLst/>
                        </a:rPr>
                        <a:t>2024</a:t>
                      </a:r>
                    </a:p>
                  </a:txBody>
                  <a:tcPr marL="30480" marR="30480" marT="60960" marB="60960" anchor="ctr"/>
                </a:tc>
                <a:tc>
                  <a:txBody>
                    <a:bodyPr/>
                    <a:lstStyle/>
                    <a:p>
                      <a:pPr algn="l" fontAlgn="base"/>
                      <a:r>
                        <a:rPr lang="en-US" b="0" dirty="0">
                          <a:effectLst/>
                        </a:rPr>
                        <a:t>Proposed combining TF-IDF with machine learning for efficient document classification, leveraging strengths of both techniques.</a:t>
                      </a:r>
                    </a:p>
                  </a:txBody>
                  <a:tcPr marL="30480" marR="30480" marT="60960" marB="60960" anchor="ctr"/>
                </a:tc>
                <a:extLst>
                  <a:ext uri="{0D108BD9-81ED-4DB2-BD59-A6C34878D82A}">
                    <a16:rowId xmlns:a16="http://schemas.microsoft.com/office/drawing/2014/main" val="2154108897"/>
                  </a:ext>
                </a:extLst>
              </a:tr>
            </a:tbl>
          </a:graphicData>
        </a:graphic>
      </p:graphicFrame>
    </p:spTree>
    <p:extLst>
      <p:ext uri="{BB962C8B-B14F-4D97-AF65-F5344CB8AC3E}">
        <p14:creationId xmlns:p14="http://schemas.microsoft.com/office/powerpoint/2010/main" val="155895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63DE-EEB6-11F2-A62D-42257DDA13CA}"/>
              </a:ext>
            </a:extLst>
          </p:cNvPr>
          <p:cNvSpPr>
            <a:spLocks noGrp="1"/>
          </p:cNvSpPr>
          <p:nvPr>
            <p:ph type="title"/>
          </p:nvPr>
        </p:nvSpPr>
        <p:spPr>
          <a:xfrm>
            <a:off x="839258" y="871477"/>
            <a:ext cx="10513483" cy="492443"/>
          </a:xfrm>
        </p:spPr>
        <p:txBody>
          <a:bodyPr/>
          <a:lstStyle/>
          <a:p>
            <a:r>
              <a:rPr lang="en-US" dirty="0"/>
              <a:t>EXISTING SYSTEM</a:t>
            </a:r>
            <a:endParaRPr lang="en-IN" dirty="0"/>
          </a:p>
        </p:txBody>
      </p:sp>
      <p:sp>
        <p:nvSpPr>
          <p:cNvPr id="3" name="Text Placeholder 2">
            <a:extLst>
              <a:ext uri="{FF2B5EF4-FFF2-40B4-BE49-F238E27FC236}">
                <a16:creationId xmlns:a16="http://schemas.microsoft.com/office/drawing/2014/main" id="{8A7F78B1-C98D-CE23-EB42-14299E5C702A}"/>
              </a:ext>
            </a:extLst>
          </p:cNvPr>
          <p:cNvSpPr>
            <a:spLocks noGrp="1"/>
          </p:cNvSpPr>
          <p:nvPr>
            <p:ph type="body" idx="1"/>
          </p:nvPr>
        </p:nvSpPr>
        <p:spPr>
          <a:xfrm>
            <a:off x="828675" y="1765808"/>
            <a:ext cx="10520045" cy="4431983"/>
          </a:xfrm>
        </p:spPr>
        <p:txBody>
          <a:bodyPr/>
          <a:lstStyle/>
          <a:p>
            <a:pPr algn="just"/>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Cyberbullying detection systems utilizing Convolutional Neural Networks (CNN) and Long Short-Term Memory (LSTM) networks combine the strengths of both architectures to enhance detection accuracy. CNNs excel at capturing local features and patterns within the text, while LSTMs are adept at understanding long-term dependencies and contextual information. In a typical workflow, text data from social media is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(cleaning, tokenization), transformed into word embeddings, and then processed through CNN layers to extract features. These features are passed through LSTM layers to capture sequential dependencies before final classification. This hybrid approach has shown promising results, with studies reporting accuracies ranging from 70% and 80%, although challenges such as handling imbalanced datasets and detecting nuanced language persist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28†source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29†source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48771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7E61-B2A8-E73B-F294-C0A61D708CED}"/>
              </a:ext>
            </a:extLst>
          </p:cNvPr>
          <p:cNvSpPr>
            <a:spLocks noGrp="1"/>
          </p:cNvSpPr>
          <p:nvPr>
            <p:ph type="title"/>
          </p:nvPr>
        </p:nvSpPr>
        <p:spPr>
          <a:xfrm>
            <a:off x="839258" y="871477"/>
            <a:ext cx="10513483" cy="492443"/>
          </a:xfrm>
        </p:spPr>
        <p:txBody>
          <a:bodyPr/>
          <a:lstStyle/>
          <a:p>
            <a:r>
              <a:rPr lang="en-IN" dirty="0"/>
              <a:t>PROPOSED METHODOLOGY</a:t>
            </a:r>
          </a:p>
        </p:txBody>
      </p:sp>
      <p:sp>
        <p:nvSpPr>
          <p:cNvPr id="5" name="Text Placeholder 4">
            <a:extLst>
              <a:ext uri="{FF2B5EF4-FFF2-40B4-BE49-F238E27FC236}">
                <a16:creationId xmlns:a16="http://schemas.microsoft.com/office/drawing/2014/main" id="{66CBE5C3-B226-C75D-81E3-4D7974A0D89B}"/>
              </a:ext>
            </a:extLst>
          </p:cNvPr>
          <p:cNvSpPr>
            <a:spLocks noGrp="1"/>
          </p:cNvSpPr>
          <p:nvPr>
            <p:ph type="body" idx="1"/>
          </p:nvPr>
        </p:nvSpPr>
        <p:spPr>
          <a:xfrm>
            <a:off x="828675" y="1765808"/>
            <a:ext cx="10520045" cy="4256550"/>
          </a:xfrm>
        </p:spPr>
        <p:txBody>
          <a:bodyPr/>
          <a:lstStyle/>
          <a:p>
            <a:pPr marL="342900" lvl="0" indent="-342900">
              <a:lnSpc>
                <a:spcPct val="107000"/>
              </a:lnSpc>
              <a:spcAft>
                <a:spcPts val="800"/>
              </a:spcAft>
              <a:buFont typeface="+mj-lt"/>
              <a:buAutoNum type="arabicPeriod"/>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Data Preparation and Cleaning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Times New Roman" panose="02020603050405020304" pitchFamily="18" charset="0"/>
              <a:buChar char="•"/>
              <a:tabLst>
                <a:tab pos="9144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Import necessary libraries for data manipulation, NLP, and ML.</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Times New Roman" panose="02020603050405020304" pitchFamily="18" charset="0"/>
              <a:buChar char="•"/>
              <a:tabLst>
                <a:tab pos="9144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Load the dataset (e.g., cyberbullying_tweets.csv) into a Pandas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Times New Roman" panose="02020603050405020304" pitchFamily="18" charset="0"/>
              <a:buChar char="•"/>
              <a:tabLst>
                <a:tab pos="9144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Clean the data by removing stop words, punctuation, URLs, and numeric values.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Times New Roman" panose="02020603050405020304" pitchFamily="18" charset="0"/>
              <a:buChar char="•"/>
              <a:tabLst>
                <a:tab pos="9144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Tokenize the text and apply stemming and lemmatization.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2"/>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Encoding Labels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Times New Roman" panose="02020603050405020304" pitchFamily="18" charset="0"/>
              <a:buChar char="•"/>
              <a:tabLst>
                <a:tab pos="9144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Encode the target variable (e.g.,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cyberbullying_type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into numerical values using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LabelEncoder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3"/>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Train-Test Split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Times New Roman" panose="02020603050405020304" pitchFamily="18" charset="0"/>
              <a:buChar char="•"/>
              <a:tabLst>
                <a:tab pos="9144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Split the preprocessed text data into training and testing sets using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train_test_split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2949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2158</TotalTime>
  <Words>1629</Words>
  <Application>Microsoft Office PowerPoint</Application>
  <PresentationFormat>Widescreen</PresentationFormat>
  <Paragraphs>162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-apple-system</vt:lpstr>
      <vt:lpstr>Times New Roman</vt:lpstr>
      <vt:lpstr>Verdana</vt:lpstr>
      <vt:lpstr>Office Theme</vt:lpstr>
      <vt:lpstr>Department of Computer Science and Engineering</vt:lpstr>
      <vt:lpstr>ABSTRACT</vt:lpstr>
      <vt:lpstr>INTRODUCTION  </vt:lpstr>
      <vt:lpstr>LITERATURE SURVEY</vt:lpstr>
      <vt:lpstr>PowerPoint Presentation</vt:lpstr>
      <vt:lpstr>PowerPoint Presentation</vt:lpstr>
      <vt:lpstr>PowerPoint Presentation</vt:lpstr>
      <vt:lpstr>EXISTING SYSTEM</vt:lpstr>
      <vt:lpstr>PROPOSED METHODOLOGY</vt:lpstr>
      <vt:lpstr>PROPOSED METHODOLOGY</vt:lpstr>
      <vt:lpstr>PROPOSED METHODOLOGY</vt:lpstr>
      <vt:lpstr>PROPOSED METHODOLOGY</vt:lpstr>
      <vt:lpstr>WORD CLOUD</vt:lpstr>
      <vt:lpstr>WORD CLOUD</vt:lpstr>
      <vt:lpstr>RESULT AND DISCUSSION</vt:lpstr>
      <vt:lpstr>RESULT AND DISCUSSION</vt:lpstr>
      <vt:lpstr>CONCLUSION &amp; FUTURE WORK</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Review - PPT Template.pptx</dc:title>
  <dc:creator>Thrisha</dc:creator>
  <cp:lastModifiedBy>vaishnavi sri S M</cp:lastModifiedBy>
  <cp:revision>18</cp:revision>
  <dcterms:created xsi:type="dcterms:W3CDTF">2023-11-09T15:04:08Z</dcterms:created>
  <dcterms:modified xsi:type="dcterms:W3CDTF">2024-05-26T05:32:42Z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