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79" r:id="rId3"/>
    <p:sldId id="257" r:id="rId4"/>
    <p:sldId id="280"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Lst>
  <p:sldSz cx="9144000" cy="5143500" type="screen16x9"/>
  <p:notesSz cx="6858000" cy="9144000"/>
  <p:embeddedFontLst>
    <p:embeddedFont>
      <p:font typeface="Corbel" panose="020B0503020204020204" pitchFamily="34" charset="0"/>
      <p:regular r:id="rId26"/>
      <p:bold r:id="rId27"/>
      <p:italic r:id="rId28"/>
      <p:boldItalic r:id="rId29"/>
    </p:embeddedFont>
    <p:embeddedFont>
      <p:font typeface="Wingdings 2" panose="05020102010507070707" pitchFamily="18" charset="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01C05-BED0-D674-2785-CF73917A092D}" v="120" dt="2023-10-31T07:19:57.494"/>
    <p1510:client id="{E724330B-4790-6839-F795-6EC1553A913A}" v="17" dt="2023-11-03T09:33:32.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acdbd5dc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acdbd5dc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acdbd5dc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acdbd5dc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acdbd5dc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acdbd5dc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acdbd5dc0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acdbd5dc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4acdbd5dc0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acdbd5dc0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acdbd5dc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acdbd5dc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acdbd5dc0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acdbd5dc0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acdbd5dc0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acdbd5dc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4acdbd5dc0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4acdbd5dc0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4acdbd5dc0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4acdbd5dc0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b09557e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b09557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4acdbd5dc0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4acdbd5dc0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b09557ee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4b09557ee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b09557e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b09557ee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b09557e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b09557e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acdbd5dc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acdbd5dc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acdbd5dc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acdbd5dc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acdbd5dc0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4acdbd5dc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acdbd5dc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acdbd5dc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4acdbd5dc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4acdbd5dc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10489" spc="-178"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3911" cap="none" spc="0" baseline="0">
                <a:solidFill>
                  <a:schemeClr val="accent1">
                    <a:lumMod val="20000"/>
                    <a:lumOff val="80000"/>
                  </a:schemeClr>
                </a:solidFill>
              </a:defRPr>
            </a:lvl1pPr>
            <a:lvl2pPr marL="812810" indent="0" algn="ctr">
              <a:buNone/>
              <a:defRPr sz="3911"/>
            </a:lvl2pPr>
            <a:lvl3pPr marL="1625620" indent="0" algn="ctr">
              <a:buNone/>
              <a:defRPr sz="3911"/>
            </a:lvl3pPr>
            <a:lvl4pPr marL="2438430" indent="0" algn="ctr">
              <a:buNone/>
              <a:defRPr sz="3556"/>
            </a:lvl4pPr>
            <a:lvl5pPr marL="3251241" indent="0" algn="ctr">
              <a:buNone/>
              <a:defRPr sz="3556"/>
            </a:lvl5pPr>
            <a:lvl6pPr marL="4064051" indent="0" algn="ctr">
              <a:buNone/>
              <a:defRPr sz="3556"/>
            </a:lvl6pPr>
            <a:lvl7pPr marL="4876861" indent="0" algn="ctr">
              <a:buNone/>
              <a:defRPr sz="3556"/>
            </a:lvl7pPr>
            <a:lvl8pPr marL="5689671" indent="0" algn="ctr">
              <a:buNone/>
              <a:defRPr sz="3556"/>
            </a:lvl8pPr>
            <a:lvl9pPr marL="6502481" indent="0" algn="ctr">
              <a:buNone/>
              <a:defRPr sz="3556"/>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9525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1987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2258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7514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5520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10489" b="0" spc="-178"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3911" cap="none" spc="0" baseline="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0203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900934" y="651510"/>
            <a:ext cx="2606040" cy="384048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63590" y="651510"/>
            <a:ext cx="2606040" cy="384048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2234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3556" b="1">
                <a:solidFill>
                  <a:schemeClr val="tx1">
                    <a:lumMod val="65000"/>
                    <a:lumOff val="3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3556" b="1">
                <a:solidFill>
                  <a:schemeClr val="tx1">
                    <a:lumMod val="65000"/>
                    <a:lumOff val="35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7086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096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6217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5689" b="0" baseline="0"/>
            </a:lvl1pPr>
          </a:lstStyle>
          <a:p>
            <a:r>
              <a:rPr lang="en-US" dirty="0"/>
              <a:t>Click to edit Master title style</a:t>
            </a:r>
          </a:p>
        </p:txBody>
      </p:sp>
      <p:sp>
        <p:nvSpPr>
          <p:cNvPr id="3" name="Content Placeholder 2"/>
          <p:cNvSpPr>
            <a:spLocks noGrp="1"/>
          </p:cNvSpPr>
          <p:nvPr>
            <p:ph idx="1"/>
          </p:nvPr>
        </p:nvSpPr>
        <p:spPr>
          <a:xfrm>
            <a:off x="2900934" y="651510"/>
            <a:ext cx="5486400" cy="3840480"/>
          </a:xfrm>
        </p:spPr>
        <p:txBody>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2489">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2978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5689" b="0"/>
            </a:lvl1pPr>
          </a:lstStyle>
          <a:p>
            <a:r>
              <a:rPr lang="en-US" dirty="0"/>
              <a:t>Click to edit Master title style</a:t>
            </a:r>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2489">
                <a:solidFill>
                  <a:srgbClr val="FFFFFF"/>
                </a:solidFill>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11/3/2023</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6553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1956">
                <a:solidFill>
                  <a:schemeClr val="tx1">
                    <a:lumMod val="50000"/>
                    <a:lumOff val="50000"/>
                  </a:schemeClr>
                </a:solidFill>
              </a:defRPr>
            </a:lvl1pPr>
          </a:lstStyle>
          <a:p>
            <a:fld id="{5586B75A-687E-405C-8A0B-8D00578BA2C3}" type="datetimeFigureOut">
              <a:rPr lang="en-US" dirty="0"/>
              <a:pPr/>
              <a:t>11/3/2023</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1956">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2133"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15778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rmAutofit/>
          </a:bodyPr>
          <a:lstStyle/>
          <a:p>
            <a:pPr>
              <a:spcBef>
                <a:spcPts val="0"/>
              </a:spcBef>
            </a:pPr>
            <a:r>
              <a:rPr lang="en" sz="4000" dirty="0">
                <a:latin typeface="Arial"/>
                <a:ea typeface="Arial"/>
                <a:cs typeface="Arial"/>
                <a:sym typeface="Arial"/>
              </a:rPr>
              <a:t>Dental Cavity Detection System Using </a:t>
            </a:r>
            <a:r>
              <a:rPr lang="en" sz="4000" b="0" dirty="0">
                <a:latin typeface="Arial"/>
                <a:ea typeface="Arial"/>
                <a:cs typeface="Arial"/>
                <a:sym typeface="Arial"/>
              </a:rPr>
              <a:t>CNN​</a:t>
            </a:r>
            <a:endParaRPr dirty="0"/>
          </a:p>
        </p:txBody>
      </p:sp>
      <p:sp>
        <p:nvSpPr>
          <p:cNvPr id="87" name="Google Shape;87;p13"/>
          <p:cNvSpPr txBox="1">
            <a:spLocks noGrp="1"/>
          </p:cNvSpPr>
          <p:nvPr>
            <p:ph type="subTitle" idx="1"/>
          </p:nvPr>
        </p:nvSpPr>
        <p:spPr>
          <a:xfrm>
            <a:off x="729625" y="3172900"/>
            <a:ext cx="5154091" cy="945974"/>
          </a:xfrm>
          <a:prstGeom prst="rect">
            <a:avLst/>
          </a:prstGeom>
        </p:spPr>
        <p:txBody>
          <a:bodyPr spcFirstLastPara="1" wrap="square" lIns="91425" tIns="91425" rIns="91425" bIns="91425" anchor="t" anchorCtr="0">
            <a:normAutofit fontScale="77500" lnSpcReduction="20000"/>
          </a:bodyPr>
          <a:lstStyle/>
          <a:p>
            <a:pPr marL="0" marR="0" lvl="0" indent="0" algn="l" rtl="0">
              <a:lnSpc>
                <a:spcPct val="100000"/>
              </a:lnSpc>
              <a:spcBef>
                <a:spcPts val="0"/>
              </a:spcBef>
              <a:spcAft>
                <a:spcPts val="0"/>
              </a:spcAft>
              <a:buNone/>
            </a:pPr>
            <a:r>
              <a:rPr lang="en" sz="4000" dirty="0">
                <a:solidFill>
                  <a:schemeClr val="dk2"/>
                </a:solidFill>
                <a:latin typeface="Arial"/>
                <a:ea typeface="Arial"/>
                <a:cs typeface="Arial"/>
                <a:sym typeface="Arial"/>
              </a:rPr>
              <a:t>Navya Verma (20BAI1178)</a:t>
            </a:r>
            <a:endParaRPr sz="4000" dirty="0">
              <a:solidFill>
                <a:schemeClr val="dk2"/>
              </a:solidFill>
              <a:latin typeface="Arial"/>
              <a:ea typeface="Arial"/>
              <a:cs typeface="Arial"/>
              <a:sym typeface="Arial"/>
            </a:endParaRPr>
          </a:p>
          <a:p>
            <a:pPr>
              <a:lnSpc>
                <a:spcPct val="100000"/>
              </a:lnSpc>
              <a:spcBef>
                <a:spcPts val="0"/>
              </a:spcBef>
            </a:pPr>
            <a:r>
              <a:rPr lang="en" sz="4000" dirty="0">
                <a:solidFill>
                  <a:schemeClr val="dk2"/>
                </a:solidFill>
                <a:latin typeface="Arial"/>
                <a:ea typeface="Arial"/>
                <a:cs typeface="Arial"/>
              </a:rPr>
              <a:t>Vaishnavi (20BAI1151)</a:t>
            </a:r>
          </a:p>
          <a:p>
            <a:pPr>
              <a:lnSpc>
                <a:spcPct val="100000"/>
              </a:lnSpc>
              <a:spcBef>
                <a:spcPts val="0"/>
              </a:spcBef>
            </a:pPr>
            <a:endParaRPr lang="en-US" sz="4000">
              <a:solidFill>
                <a:schemeClr val="dk2"/>
              </a:solidFill>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2" name="Google Shape;132;p20"/>
          <p:cNvPicPr preferRelativeResize="0"/>
          <p:nvPr/>
        </p:nvPicPr>
        <p:blipFill>
          <a:blip r:embed="rId3">
            <a:alphaModFix/>
          </a:blip>
          <a:stretch>
            <a:fillRect/>
          </a:stretch>
        </p:blipFill>
        <p:spPr>
          <a:xfrm>
            <a:off x="188825" y="1096475"/>
            <a:ext cx="8654424" cy="3127166"/>
          </a:xfrm>
          <a:prstGeom prst="rect">
            <a:avLst/>
          </a:prstGeom>
          <a:noFill/>
          <a:ln>
            <a:noFill/>
          </a:ln>
        </p:spPr>
      </p:pic>
      <p:sp>
        <p:nvSpPr>
          <p:cNvPr id="133" name="Google Shape;133;p20"/>
          <p:cNvSpPr txBox="1"/>
          <p:nvPr/>
        </p:nvSpPr>
        <p:spPr>
          <a:xfrm>
            <a:off x="485336" y="13349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39" name="Google Shape;139;p21"/>
          <p:cNvSpPr txBox="1"/>
          <p:nvPr/>
        </p:nvSpPr>
        <p:spPr>
          <a:xfrm>
            <a:off x="485336" y="13349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40" name="Google Shape;140;p21"/>
          <p:cNvPicPr preferRelativeResize="0"/>
          <p:nvPr/>
        </p:nvPicPr>
        <p:blipFill>
          <a:blip r:embed="rId3">
            <a:alphaModFix/>
          </a:blip>
          <a:stretch>
            <a:fillRect/>
          </a:stretch>
        </p:blipFill>
        <p:spPr>
          <a:xfrm>
            <a:off x="188825" y="476075"/>
            <a:ext cx="8735351" cy="4021387"/>
          </a:xfrm>
          <a:prstGeom prst="rect">
            <a:avLst/>
          </a:prstGeom>
          <a:noFill/>
          <a:ln>
            <a:noFill/>
          </a:ln>
        </p:spPr>
      </p:pic>
      <p:sp>
        <p:nvSpPr>
          <p:cNvPr id="141" name="Google Shape;141;p21"/>
          <p:cNvSpPr txBox="1"/>
          <p:nvPr/>
        </p:nvSpPr>
        <p:spPr>
          <a:xfrm>
            <a:off x="568523" y="706692"/>
            <a:ext cx="7474500" cy="4539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7" name="Google Shape;147;p22"/>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48" name="Google Shape;148;p22"/>
          <p:cNvPicPr preferRelativeResize="0"/>
          <p:nvPr/>
        </p:nvPicPr>
        <p:blipFill>
          <a:blip r:embed="rId3">
            <a:alphaModFix/>
          </a:blip>
          <a:stretch>
            <a:fillRect/>
          </a:stretch>
        </p:blipFill>
        <p:spPr>
          <a:xfrm>
            <a:off x="651425" y="1550725"/>
            <a:ext cx="7388450" cy="1762725"/>
          </a:xfrm>
          <a:prstGeom prst="rect">
            <a:avLst/>
          </a:prstGeom>
          <a:noFill/>
          <a:ln>
            <a:noFill/>
          </a:ln>
        </p:spPr>
      </p:pic>
      <p:sp>
        <p:nvSpPr>
          <p:cNvPr id="149" name="Google Shape;149;p22"/>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5" name="Google Shape;155;p23"/>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56" name="Google Shape;156;p23"/>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57" name="Google Shape;157;p23"/>
          <p:cNvPicPr preferRelativeResize="0"/>
          <p:nvPr/>
        </p:nvPicPr>
        <p:blipFill>
          <a:blip r:embed="rId3">
            <a:alphaModFix/>
          </a:blip>
          <a:stretch>
            <a:fillRect/>
          </a:stretch>
        </p:blipFill>
        <p:spPr>
          <a:xfrm>
            <a:off x="433600" y="664900"/>
            <a:ext cx="8276800" cy="4162258"/>
          </a:xfrm>
          <a:prstGeom prst="rect">
            <a:avLst/>
          </a:prstGeom>
          <a:noFill/>
          <a:ln>
            <a:noFill/>
          </a:ln>
        </p:spPr>
      </p:pic>
      <p:sp>
        <p:nvSpPr>
          <p:cNvPr id="158" name="Google Shape;158;p23"/>
          <p:cNvSpPr txBox="1"/>
          <p:nvPr/>
        </p:nvSpPr>
        <p:spPr>
          <a:xfrm>
            <a:off x="769714" y="906190"/>
            <a:ext cx="6616500" cy="474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64" name="Google Shape;164;p24"/>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65" name="Google Shape;165;p24"/>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66" name="Google Shape;166;p24"/>
          <p:cNvPicPr preferRelativeResize="0"/>
          <p:nvPr/>
        </p:nvPicPr>
        <p:blipFill>
          <a:blip r:embed="rId3">
            <a:alphaModFix/>
          </a:blip>
          <a:stretch>
            <a:fillRect/>
          </a:stretch>
        </p:blipFill>
        <p:spPr>
          <a:xfrm>
            <a:off x="188825" y="840225"/>
            <a:ext cx="8560025" cy="2311448"/>
          </a:xfrm>
          <a:prstGeom prst="rect">
            <a:avLst/>
          </a:prstGeom>
          <a:noFill/>
          <a:ln>
            <a:noFill/>
          </a:ln>
        </p:spPr>
      </p:pic>
      <p:sp>
        <p:nvSpPr>
          <p:cNvPr id="167" name="Google Shape;167;p24"/>
          <p:cNvSpPr txBox="1"/>
          <p:nvPr/>
        </p:nvSpPr>
        <p:spPr>
          <a:xfrm>
            <a:off x="508826" y="1063015"/>
            <a:ext cx="6299100" cy="4385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3" name="Google Shape;173;p25"/>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74" name="Google Shape;174;p25"/>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75" name="Google Shape;175;p25"/>
          <p:cNvPicPr preferRelativeResize="0"/>
          <p:nvPr/>
        </p:nvPicPr>
        <p:blipFill>
          <a:blip r:embed="rId3">
            <a:alphaModFix/>
          </a:blip>
          <a:stretch>
            <a:fillRect/>
          </a:stretch>
        </p:blipFill>
        <p:spPr>
          <a:xfrm>
            <a:off x="188825" y="517013"/>
            <a:ext cx="8506074" cy="4084518"/>
          </a:xfrm>
          <a:prstGeom prst="rect">
            <a:avLst/>
          </a:prstGeom>
          <a:noFill/>
          <a:ln>
            <a:noFill/>
          </a:ln>
        </p:spPr>
      </p:pic>
      <p:sp>
        <p:nvSpPr>
          <p:cNvPr id="176" name="Google Shape;176;p25"/>
          <p:cNvSpPr txBox="1"/>
          <p:nvPr/>
        </p:nvSpPr>
        <p:spPr>
          <a:xfrm>
            <a:off x="541408" y="743930"/>
            <a:ext cx="6940500" cy="4467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2" name="Google Shape;182;p26"/>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83" name="Google Shape;183;p26"/>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84" name="Google Shape;184;p26"/>
          <p:cNvPicPr preferRelativeResize="0"/>
          <p:nvPr/>
        </p:nvPicPr>
        <p:blipFill>
          <a:blip r:embed="rId3">
            <a:alphaModFix/>
          </a:blip>
          <a:stretch>
            <a:fillRect/>
          </a:stretch>
        </p:blipFill>
        <p:spPr>
          <a:xfrm>
            <a:off x="125450" y="1550663"/>
            <a:ext cx="8627450" cy="1701882"/>
          </a:xfrm>
          <a:prstGeom prst="rect">
            <a:avLst/>
          </a:prstGeom>
          <a:noFill/>
          <a:ln>
            <a:noFill/>
          </a:ln>
        </p:spPr>
      </p:pic>
      <p:sp>
        <p:nvSpPr>
          <p:cNvPr id="185" name="Google Shape;185;p26"/>
          <p:cNvSpPr txBox="1"/>
          <p:nvPr/>
        </p:nvSpPr>
        <p:spPr>
          <a:xfrm>
            <a:off x="410655" y="1777580"/>
            <a:ext cx="5614200" cy="4467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91" name="Google Shape;191;p27"/>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92" name="Google Shape;192;p27"/>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93" name="Google Shape;193;p27"/>
          <p:cNvPicPr preferRelativeResize="0"/>
          <p:nvPr/>
        </p:nvPicPr>
        <p:blipFill>
          <a:blip r:embed="rId3">
            <a:alphaModFix/>
          </a:blip>
          <a:stretch>
            <a:fillRect/>
          </a:stretch>
        </p:blipFill>
        <p:spPr>
          <a:xfrm>
            <a:off x="1986600" y="579925"/>
            <a:ext cx="4455797" cy="4342800"/>
          </a:xfrm>
          <a:prstGeom prst="rect">
            <a:avLst/>
          </a:prstGeom>
          <a:noFill/>
          <a:ln>
            <a:noFill/>
          </a:ln>
        </p:spPr>
      </p:pic>
      <p:sp>
        <p:nvSpPr>
          <p:cNvPr id="194" name="Google Shape;194;p27"/>
          <p:cNvSpPr txBox="1"/>
          <p:nvPr/>
        </p:nvSpPr>
        <p:spPr>
          <a:xfrm>
            <a:off x="2192950" y="35875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0" name="Google Shape;200;p28"/>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01" name="Google Shape;201;p28"/>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202" name="Google Shape;202;p28"/>
          <p:cNvPicPr preferRelativeResize="0"/>
          <p:nvPr/>
        </p:nvPicPr>
        <p:blipFill>
          <a:blip r:embed="rId3">
            <a:alphaModFix/>
          </a:blip>
          <a:stretch>
            <a:fillRect/>
          </a:stretch>
        </p:blipFill>
        <p:spPr>
          <a:xfrm>
            <a:off x="2024358" y="674336"/>
            <a:ext cx="4735650" cy="3819705"/>
          </a:xfrm>
          <a:prstGeom prst="rect">
            <a:avLst/>
          </a:prstGeom>
          <a:noFill/>
          <a:ln>
            <a:noFill/>
          </a:ln>
        </p:spPr>
      </p:pic>
      <p:sp>
        <p:nvSpPr>
          <p:cNvPr id="203" name="Google Shape;203;p28"/>
          <p:cNvSpPr txBox="1"/>
          <p:nvPr/>
        </p:nvSpPr>
        <p:spPr>
          <a:xfrm>
            <a:off x="2165975" y="9130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09" name="Google Shape;209;p29"/>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10" name="Google Shape;210;p29"/>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11" name="Google Shape;211;p29"/>
          <p:cNvSpPr txBox="1"/>
          <p:nvPr/>
        </p:nvSpPr>
        <p:spPr>
          <a:xfrm>
            <a:off x="2165975" y="9130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212" name="Google Shape;212;p29"/>
          <p:cNvPicPr preferRelativeResize="0"/>
          <p:nvPr/>
        </p:nvPicPr>
        <p:blipFill>
          <a:blip r:embed="rId3">
            <a:alphaModFix/>
          </a:blip>
          <a:stretch>
            <a:fillRect/>
          </a:stretch>
        </p:blipFill>
        <p:spPr>
          <a:xfrm>
            <a:off x="1797775" y="586634"/>
            <a:ext cx="4752975" cy="4016675"/>
          </a:xfrm>
          <a:prstGeom prst="rect">
            <a:avLst/>
          </a:prstGeom>
          <a:noFill/>
          <a:ln>
            <a:noFill/>
          </a:ln>
        </p:spPr>
      </p:pic>
      <p:sp>
        <p:nvSpPr>
          <p:cNvPr id="213" name="Google Shape;213;p29"/>
          <p:cNvSpPr txBox="1"/>
          <p:nvPr/>
        </p:nvSpPr>
        <p:spPr>
          <a:xfrm>
            <a:off x="1950175" y="7606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AA19-3DED-B620-DBB2-89E64F1BD129}"/>
              </a:ext>
            </a:extLst>
          </p:cNvPr>
          <p:cNvSpPr>
            <a:spLocks noGrp="1"/>
          </p:cNvSpPr>
          <p:nvPr>
            <p:ph type="title"/>
          </p:nvPr>
        </p:nvSpPr>
        <p:spPr>
          <a:xfrm>
            <a:off x="157340" y="648783"/>
            <a:ext cx="2210612" cy="970793"/>
          </a:xfrm>
        </p:spPr>
        <p:txBody>
          <a:bodyPr/>
          <a:lstStyle/>
          <a:p>
            <a:r>
              <a:rPr lang="en-US" dirty="0"/>
              <a:t>Abstract</a:t>
            </a:r>
          </a:p>
        </p:txBody>
      </p:sp>
      <p:sp>
        <p:nvSpPr>
          <p:cNvPr id="3" name="Content Placeholder 2">
            <a:extLst>
              <a:ext uri="{FF2B5EF4-FFF2-40B4-BE49-F238E27FC236}">
                <a16:creationId xmlns:a16="http://schemas.microsoft.com/office/drawing/2014/main" id="{23CDC57E-B12B-6F69-4D60-D254362F5DD6}"/>
              </a:ext>
            </a:extLst>
          </p:cNvPr>
          <p:cNvSpPr>
            <a:spLocks noGrp="1"/>
          </p:cNvSpPr>
          <p:nvPr>
            <p:ph idx="1"/>
          </p:nvPr>
        </p:nvSpPr>
        <p:spPr/>
        <p:txBody>
          <a:bodyPr>
            <a:normAutofit fontScale="85000" lnSpcReduction="20000"/>
          </a:bodyPr>
          <a:lstStyle/>
          <a:p>
            <a:pPr>
              <a:lnSpc>
                <a:spcPct val="100000"/>
              </a:lnSpc>
              <a:spcBef>
                <a:spcPts val="0"/>
              </a:spcBef>
            </a:pPr>
            <a:r>
              <a:rPr lang="en-IN" dirty="0">
                <a:solidFill>
                  <a:srgbClr val="534949"/>
                </a:solidFill>
                <a:latin typeface="Arial"/>
                <a:cs typeface="Arial"/>
              </a:rPr>
              <a:t>Dental carries is a major public health problem. The Global Burden of Disease Study 2019 estimated that oral diseases affect close to 3.5 billion people worldwide, with carries of permanent teeth being the most common condition.</a:t>
            </a:r>
            <a:endParaRPr lang="en-US" dirty="0">
              <a:solidFill>
                <a:srgbClr val="534949"/>
              </a:solidFill>
              <a:latin typeface="Arial"/>
              <a:cs typeface="Arial"/>
            </a:endParaRPr>
          </a:p>
          <a:p>
            <a:pPr>
              <a:lnSpc>
                <a:spcPct val="100000"/>
              </a:lnSpc>
              <a:spcBef>
                <a:spcPts val="0"/>
              </a:spcBef>
            </a:pPr>
            <a:r>
              <a:rPr lang="en-IN" dirty="0">
                <a:solidFill>
                  <a:srgbClr val="534949"/>
                </a:solidFill>
                <a:latin typeface="Arial"/>
                <a:cs typeface="Arial"/>
              </a:rPr>
              <a:t>The real disease burden is the number of unmet needs or the untreated decay.</a:t>
            </a:r>
            <a:endParaRPr lang="en-US" dirty="0">
              <a:solidFill>
                <a:srgbClr val="534949"/>
              </a:solidFill>
              <a:latin typeface="Arial"/>
              <a:cs typeface="Arial"/>
            </a:endParaRPr>
          </a:p>
          <a:p>
            <a:pPr>
              <a:lnSpc>
                <a:spcPct val="100000"/>
              </a:lnSpc>
              <a:spcBef>
                <a:spcPts val="0"/>
              </a:spcBef>
            </a:pPr>
            <a:r>
              <a:rPr lang="en-IN" dirty="0">
                <a:solidFill>
                  <a:srgbClr val="534949"/>
                </a:solidFill>
                <a:latin typeface="Arial"/>
                <a:cs typeface="Arial"/>
              </a:rPr>
              <a:t>Among children and adolescents, dental carries is 4 to 5 times more common than asthma.</a:t>
            </a:r>
            <a:endParaRPr lang="en-US" dirty="0">
              <a:solidFill>
                <a:srgbClr val="534949"/>
              </a:solidFill>
              <a:latin typeface="Arial"/>
              <a:cs typeface="Arial"/>
            </a:endParaRPr>
          </a:p>
          <a:p>
            <a:pPr>
              <a:lnSpc>
                <a:spcPct val="100000"/>
              </a:lnSpc>
              <a:spcBef>
                <a:spcPts val="0"/>
              </a:spcBef>
            </a:pPr>
            <a:r>
              <a:rPr lang="en-IN" dirty="0">
                <a:solidFill>
                  <a:srgbClr val="534949"/>
                </a:solidFill>
                <a:latin typeface="Arial"/>
                <a:cs typeface="Arial"/>
              </a:rPr>
              <a:t>Large segments of the population experience various barriers to care.</a:t>
            </a:r>
            <a:endParaRPr lang="en-US" dirty="0">
              <a:solidFill>
                <a:srgbClr val="534949"/>
              </a:solidFill>
              <a:latin typeface="Arial"/>
              <a:cs typeface="Arial"/>
            </a:endParaRPr>
          </a:p>
          <a:p>
            <a:pPr>
              <a:lnSpc>
                <a:spcPct val="100000"/>
              </a:lnSpc>
              <a:spcBef>
                <a:spcPts val="0"/>
              </a:spcBef>
            </a:pPr>
            <a:r>
              <a:rPr lang="en-IN" dirty="0">
                <a:solidFill>
                  <a:srgbClr val="534949"/>
                </a:solidFill>
                <a:latin typeface="Arial"/>
                <a:cs typeface="Arial"/>
              </a:rPr>
              <a:t>Data from the National Health and Nutrition Examination Survey 2011-2012 show that among children aged 2 to 8 years 37% had dental carries in their primary teeth. Among adolescents aged 12-19, the prevalence in permanent teeth was about 58%. About 90% of the adults aged &gt;=20 had dental carries.</a:t>
            </a:r>
            <a:endParaRPr lang="en-US" dirty="0">
              <a:solidFill>
                <a:srgbClr val="534949"/>
              </a:solidFill>
              <a:latin typeface="Arial"/>
              <a:cs typeface="Arial"/>
            </a:endParaRPr>
          </a:p>
        </p:txBody>
      </p:sp>
    </p:spTree>
    <p:extLst>
      <p:ext uri="{BB962C8B-B14F-4D97-AF65-F5344CB8AC3E}">
        <p14:creationId xmlns:p14="http://schemas.microsoft.com/office/powerpoint/2010/main" val="1499289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19" name="Google Shape;219;p30"/>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20" name="Google Shape;220;p30"/>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21" name="Google Shape;221;p30"/>
          <p:cNvSpPr txBox="1"/>
          <p:nvPr/>
        </p:nvSpPr>
        <p:spPr>
          <a:xfrm>
            <a:off x="2165975" y="9130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22" name="Google Shape;222;p30"/>
          <p:cNvSpPr txBox="1"/>
          <p:nvPr/>
        </p:nvSpPr>
        <p:spPr>
          <a:xfrm>
            <a:off x="1950175" y="7606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223" name="Google Shape;223;p30"/>
          <p:cNvPicPr preferRelativeResize="0"/>
          <p:nvPr/>
        </p:nvPicPr>
        <p:blipFill>
          <a:blip r:embed="rId3">
            <a:alphaModFix/>
          </a:blip>
          <a:stretch>
            <a:fillRect/>
          </a:stretch>
        </p:blipFill>
        <p:spPr>
          <a:xfrm>
            <a:off x="1950175" y="586634"/>
            <a:ext cx="4752976" cy="3962760"/>
          </a:xfrm>
          <a:prstGeom prst="rect">
            <a:avLst/>
          </a:prstGeom>
          <a:noFill/>
          <a:ln>
            <a:noFill/>
          </a:ln>
        </p:spPr>
      </p:pic>
      <p:sp>
        <p:nvSpPr>
          <p:cNvPr id="224" name="Google Shape;224;p30"/>
          <p:cNvSpPr txBox="1"/>
          <p:nvPr/>
        </p:nvSpPr>
        <p:spPr>
          <a:xfrm>
            <a:off x="2102575" y="7606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0" name="Google Shape;230;p31"/>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31" name="Google Shape;231;p31"/>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32" name="Google Shape;232;p31"/>
          <p:cNvSpPr txBox="1"/>
          <p:nvPr/>
        </p:nvSpPr>
        <p:spPr>
          <a:xfrm>
            <a:off x="2165975" y="9130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33" name="Google Shape;233;p31"/>
          <p:cNvSpPr txBox="1"/>
          <p:nvPr/>
        </p:nvSpPr>
        <p:spPr>
          <a:xfrm>
            <a:off x="1950175" y="7606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34" name="Google Shape;234;p31"/>
          <p:cNvSpPr txBox="1"/>
          <p:nvPr/>
        </p:nvSpPr>
        <p:spPr>
          <a:xfrm>
            <a:off x="2102575" y="7606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235" name="Google Shape;235;p31"/>
          <p:cNvPicPr preferRelativeResize="0"/>
          <p:nvPr/>
        </p:nvPicPr>
        <p:blipFill>
          <a:blip r:embed="rId3">
            <a:alphaModFix/>
          </a:blip>
          <a:stretch>
            <a:fillRect/>
          </a:stretch>
        </p:blipFill>
        <p:spPr>
          <a:xfrm>
            <a:off x="2237387" y="587592"/>
            <a:ext cx="4755530" cy="3968511"/>
          </a:xfrm>
          <a:prstGeom prst="rect">
            <a:avLst/>
          </a:prstGeom>
          <a:noFill/>
          <a:ln>
            <a:noFill/>
          </a:ln>
        </p:spPr>
      </p:pic>
      <p:sp>
        <p:nvSpPr>
          <p:cNvPr id="236" name="Google Shape;236;p31"/>
          <p:cNvSpPr txBox="1"/>
          <p:nvPr/>
        </p:nvSpPr>
        <p:spPr>
          <a:xfrm>
            <a:off x="2357438" y="75077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42" name="Google Shape;242;p32"/>
          <p:cNvSpPr txBox="1"/>
          <p:nvPr/>
        </p:nvSpPr>
        <p:spPr>
          <a:xfrm>
            <a:off x="3047811" y="1550713"/>
            <a:ext cx="5836800" cy="4693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43" name="Google Shape;243;p32"/>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44" name="Google Shape;244;p32"/>
          <p:cNvSpPr txBox="1"/>
          <p:nvPr/>
        </p:nvSpPr>
        <p:spPr>
          <a:xfrm>
            <a:off x="2165975" y="9130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45" name="Google Shape;245;p32"/>
          <p:cNvSpPr txBox="1"/>
          <p:nvPr/>
        </p:nvSpPr>
        <p:spPr>
          <a:xfrm>
            <a:off x="1950175" y="7606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46" name="Google Shape;246;p32"/>
          <p:cNvSpPr txBox="1"/>
          <p:nvPr/>
        </p:nvSpPr>
        <p:spPr>
          <a:xfrm>
            <a:off x="2102575" y="7606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247" name="Google Shape;247;p32"/>
          <p:cNvSpPr txBox="1"/>
          <p:nvPr/>
        </p:nvSpPr>
        <p:spPr>
          <a:xfrm>
            <a:off x="2357438" y="75077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248" name="Google Shape;248;p32"/>
          <p:cNvPicPr preferRelativeResize="0"/>
          <p:nvPr/>
        </p:nvPicPr>
        <p:blipFill>
          <a:blip r:embed="rId3">
            <a:alphaModFix/>
          </a:blip>
          <a:stretch>
            <a:fillRect/>
          </a:stretch>
        </p:blipFill>
        <p:spPr>
          <a:xfrm>
            <a:off x="2048660" y="703450"/>
            <a:ext cx="4844990" cy="3772260"/>
          </a:xfrm>
          <a:prstGeom prst="rect">
            <a:avLst/>
          </a:prstGeom>
          <a:noFill/>
          <a:ln>
            <a:noFill/>
          </a:ln>
        </p:spPr>
      </p:pic>
      <p:sp>
        <p:nvSpPr>
          <p:cNvPr id="249" name="Google Shape;249;p32"/>
          <p:cNvSpPr txBox="1"/>
          <p:nvPr/>
        </p:nvSpPr>
        <p:spPr>
          <a:xfrm>
            <a:off x="2254975" y="85585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84" name="Google Shape;284;p35"/>
          <p:cNvSpPr txBox="1">
            <a:spLocks noGrp="1"/>
          </p:cNvSpPr>
          <p:nvPr>
            <p:ph type="body" idx="1"/>
          </p:nvPr>
        </p:nvSpPr>
        <p:spPr>
          <a:xfrm>
            <a:off x="2152808" y="903527"/>
            <a:ext cx="6265342" cy="3673674"/>
          </a:xfrm>
          <a:prstGeom prst="rect">
            <a:avLst/>
          </a:prstGeom>
        </p:spPr>
        <p:txBody>
          <a:bodyPr spcFirstLastPara="1" wrap="square" lIns="91425" tIns="91425" rIns="91425" bIns="91425" anchor="t" anchorCtr="0">
            <a:normAutofit lnSpcReduction="10000"/>
          </a:bodyPr>
          <a:lstStyle/>
          <a:p>
            <a:pPr marL="660400" indent="-272415">
              <a:buClr>
                <a:srgbClr val="000000"/>
              </a:buClr>
              <a:buSzPct val="56250"/>
              <a:buFont typeface="Arial"/>
              <a:buChar char="●"/>
            </a:pPr>
            <a:r>
              <a:rPr lang="en" sz="1600" dirty="0">
                <a:solidFill>
                  <a:srgbClr val="534949"/>
                </a:solidFill>
                <a:latin typeface="Arial"/>
                <a:ea typeface="Arial"/>
                <a:cs typeface="Arial"/>
                <a:sym typeface="Arial"/>
              </a:rPr>
              <a:t>In conclusion, the project aimed to develop a deep learning model for dental cavity detection using convolutional neural networks (CNNs). The project was planned to be different from existing work with the addition of both color and x-ray(greyscale) images to the prediction model compared to the mostly existing works done on just prediction from x-rays. The model was trained on both color images and X-rays to ensure the applicability of the approach in different dental imaging modalities. The proposed model achieved an average accuracy of 93% for color images and 83% for X-rays, indicating promising results for the early detection of dental cavities.​</a:t>
            </a:r>
            <a:endParaRPr lang="en-US" sz="1600" dirty="0">
              <a:solidFill>
                <a:srgbClr val="534949"/>
              </a:solidFill>
              <a:latin typeface="Arial"/>
              <a:ea typeface="Arial"/>
              <a:cs typeface="Arial"/>
            </a:endParaRPr>
          </a:p>
          <a:p>
            <a:pPr marL="660400" indent="-272415">
              <a:buClr>
                <a:srgbClr val="000000"/>
              </a:buClr>
              <a:buSzPct val="56250"/>
              <a:buFont typeface="Arial"/>
              <a:buChar char="●"/>
            </a:pPr>
            <a:endParaRPr lang="en" sz="1600" dirty="0">
              <a:solidFill>
                <a:srgbClr val="534949"/>
              </a:solidFill>
              <a:latin typeface="Arial"/>
              <a:ea typeface="Arial"/>
              <a:cs typeface="Arial"/>
              <a:sym typeface="Arial"/>
            </a:endParaRPr>
          </a:p>
          <a:p>
            <a:pPr marL="660400" indent="-272415">
              <a:buClr>
                <a:srgbClr val="000000"/>
              </a:buClr>
              <a:buSzPct val="56250"/>
              <a:buFont typeface="Arial"/>
              <a:buChar char="●"/>
            </a:pPr>
            <a:r>
              <a:rPr lang="en" sz="1600" dirty="0">
                <a:solidFill>
                  <a:srgbClr val="534949"/>
                </a:solidFill>
                <a:latin typeface="Arial"/>
                <a:ea typeface="Arial"/>
                <a:cs typeface="Arial"/>
                <a:sym typeface="Arial"/>
              </a:rPr>
              <a:t>The approach utilized a combination of image augmentation, and I added 10 layers to the Convolutional Neural Network to maximize the learned parameters and achieve fine-tuned results.​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2702741" y="1280932"/>
            <a:ext cx="5715409" cy="3059043"/>
          </a:xfrm>
          <a:prstGeom prst="rect">
            <a:avLst/>
          </a:prstGeom>
        </p:spPr>
        <p:txBody>
          <a:bodyPr spcFirstLastPara="1" wrap="square" lIns="91425" tIns="91425" rIns="91425" bIns="91425" anchor="t" anchorCtr="0">
            <a:normAutofit lnSpcReduction="10000"/>
          </a:bodyPr>
          <a:lstStyle/>
          <a:p>
            <a:pPr>
              <a:buClr>
                <a:srgbClr val="40BAD2"/>
              </a:buClr>
              <a:buSzPct val="57499"/>
              <a:buFont typeface="Arial,Sans-Serif"/>
              <a:buChar char="●"/>
            </a:pPr>
            <a:endParaRPr lang="en" dirty="0">
              <a:solidFill>
                <a:srgbClr val="534949"/>
              </a:solidFill>
              <a:latin typeface="Arial"/>
              <a:ea typeface="Arial"/>
              <a:cs typeface="Arial"/>
              <a:sym typeface="Arial"/>
            </a:endParaRPr>
          </a:p>
          <a:p>
            <a:pPr marL="274320">
              <a:lnSpc>
                <a:spcPct val="100000"/>
              </a:lnSpc>
              <a:buClr>
                <a:srgbClr val="40BAD2"/>
              </a:buClr>
              <a:buFont typeface="Wingdings 2"/>
              <a:buChar char="●"/>
            </a:pPr>
            <a:r>
              <a:rPr lang="en-IN" sz="2200" dirty="0">
                <a:solidFill>
                  <a:srgbClr val="534949"/>
                </a:solidFill>
                <a:latin typeface="Arial"/>
                <a:ea typeface="Arial"/>
                <a:cs typeface="Arial"/>
                <a:sym typeface="Arial"/>
              </a:rPr>
              <a:t>The aim was to develop a strong and accurate system for predicting whether cavities exist in an image of a tooth that has been presented to the system.</a:t>
            </a:r>
            <a:endParaRPr lang="en-US" sz="2200" dirty="0">
              <a:solidFill>
                <a:srgbClr val="534949"/>
              </a:solidFill>
              <a:latin typeface="Arial"/>
              <a:ea typeface="Arial"/>
              <a:cs typeface="Arial"/>
              <a:sym typeface="Arial"/>
            </a:endParaRPr>
          </a:p>
          <a:p>
            <a:pPr marL="274320">
              <a:lnSpc>
                <a:spcPct val="100000"/>
              </a:lnSpc>
              <a:buClr>
                <a:srgbClr val="40BAD2"/>
              </a:buClr>
              <a:buFont typeface="Wingdings 2"/>
              <a:buChar char="●"/>
            </a:pPr>
            <a:r>
              <a:rPr lang="en-IN" sz="2200" dirty="0">
                <a:solidFill>
                  <a:srgbClr val="534949"/>
                </a:solidFill>
                <a:latin typeface="Arial"/>
                <a:ea typeface="Arial"/>
                <a:cs typeface="Arial"/>
                <a:sym typeface="Arial"/>
              </a:rPr>
              <a:t>Using the Kaggle dataset for teeth cavities, I trained the model to classify it the image of the teeth has any detectable dental carries or not.</a:t>
            </a:r>
            <a:endParaRPr lang="en-US" sz="2200" dirty="0">
              <a:solidFill>
                <a:srgbClr val="534949"/>
              </a:solidFill>
              <a:latin typeface="Arial"/>
              <a:ea typeface="Arial"/>
              <a:cs typeface="Arial"/>
            </a:endParaRPr>
          </a:p>
          <a:p>
            <a:pPr marL="660400" lvl="0" indent="-285115" algn="l">
              <a:spcBef>
                <a:spcPts val="0"/>
              </a:spcBef>
              <a:spcAft>
                <a:spcPts val="0"/>
              </a:spcAft>
              <a:buClr>
                <a:srgbClr val="000000"/>
              </a:buClr>
              <a:buSzPct val="57499"/>
              <a:buFont typeface="Arial"/>
              <a:buChar char="●"/>
            </a:pPr>
            <a:endParaRPr lang="en" dirty="0">
              <a:solidFill>
                <a:srgbClr val="534949"/>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BFA3-1940-52E6-9ECE-A84CB5CB6BDE}"/>
              </a:ext>
            </a:extLst>
          </p:cNvPr>
          <p:cNvSpPr>
            <a:spLocks noGrp="1"/>
          </p:cNvSpPr>
          <p:nvPr>
            <p:ph type="title"/>
          </p:nvPr>
        </p:nvSpPr>
        <p:spPr>
          <a:xfrm>
            <a:off x="81859" y="767397"/>
            <a:ext cx="2458621" cy="377727"/>
          </a:xfrm>
        </p:spPr>
        <p:txBody>
          <a:bodyPr>
            <a:normAutofit fontScale="90000"/>
          </a:bodyPr>
          <a:lstStyle/>
          <a:p>
            <a:r>
              <a:rPr lang="en-US" dirty="0"/>
              <a:t>Future Scope</a:t>
            </a:r>
          </a:p>
        </p:txBody>
      </p:sp>
      <p:sp>
        <p:nvSpPr>
          <p:cNvPr id="3" name="Content Placeholder 2">
            <a:extLst>
              <a:ext uri="{FF2B5EF4-FFF2-40B4-BE49-F238E27FC236}">
                <a16:creationId xmlns:a16="http://schemas.microsoft.com/office/drawing/2014/main" id="{3AC53AE9-825E-9293-689F-8F2335912E65}"/>
              </a:ext>
            </a:extLst>
          </p:cNvPr>
          <p:cNvSpPr>
            <a:spLocks noGrp="1"/>
          </p:cNvSpPr>
          <p:nvPr>
            <p:ph idx="1"/>
          </p:nvPr>
        </p:nvSpPr>
        <p:spPr/>
        <p:txBody>
          <a:bodyPr/>
          <a:lstStyle/>
          <a:p>
            <a:pPr>
              <a:lnSpc>
                <a:spcPct val="100000"/>
              </a:lnSpc>
              <a:spcBef>
                <a:spcPts val="0"/>
              </a:spcBef>
            </a:pPr>
            <a:r>
              <a:rPr lang="en-IN" dirty="0">
                <a:solidFill>
                  <a:srgbClr val="534949"/>
                </a:solidFill>
                <a:latin typeface="Arial"/>
                <a:cs typeface="Arial"/>
              </a:rPr>
              <a:t>In the future, this project’s model can be integrated with a simple toothbrush with a small camera in order to remotely capture images of people’s teeth and then process the image in the model to further classify the presence of any sort of dental cavities.</a:t>
            </a:r>
            <a:endParaRPr lang="en-US" dirty="0">
              <a:solidFill>
                <a:srgbClr val="534949"/>
              </a:solidFill>
              <a:latin typeface="Arial"/>
              <a:cs typeface="Arial"/>
            </a:endParaRPr>
          </a:p>
          <a:p>
            <a:pPr>
              <a:lnSpc>
                <a:spcPct val="100000"/>
              </a:lnSpc>
              <a:spcBef>
                <a:spcPts val="0"/>
              </a:spcBef>
            </a:pPr>
            <a:endParaRPr lang="en-IN" dirty="0">
              <a:solidFill>
                <a:srgbClr val="534949"/>
              </a:solidFill>
              <a:latin typeface="Arial"/>
              <a:cs typeface="Arial"/>
            </a:endParaRPr>
          </a:p>
          <a:p>
            <a:pPr>
              <a:lnSpc>
                <a:spcPct val="100000"/>
              </a:lnSpc>
              <a:spcBef>
                <a:spcPts val="0"/>
              </a:spcBef>
            </a:pPr>
            <a:r>
              <a:rPr lang="en-IN" dirty="0">
                <a:solidFill>
                  <a:srgbClr val="534949"/>
                </a:solidFill>
                <a:latin typeface="Arial"/>
                <a:cs typeface="Arial"/>
              </a:rPr>
              <a:t>The model is aimed to solving the problem for people who do not have the means to go for dental appointments or for those who have a busy lifestyle.</a:t>
            </a:r>
            <a:endParaRPr lang="en-US" dirty="0">
              <a:solidFill>
                <a:srgbClr val="534949"/>
              </a:solidFill>
              <a:latin typeface="Arial"/>
              <a:cs typeface="Arial"/>
            </a:endParaRPr>
          </a:p>
        </p:txBody>
      </p:sp>
    </p:spTree>
    <p:extLst>
      <p:ext uri="{BB962C8B-B14F-4D97-AF65-F5344CB8AC3E}">
        <p14:creationId xmlns:p14="http://schemas.microsoft.com/office/powerpoint/2010/main" val="299239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p:txBody>
      </p:sp>
      <p:pic>
        <p:nvPicPr>
          <p:cNvPr id="99" name="Google Shape;99;p15"/>
          <p:cNvPicPr preferRelativeResize="0"/>
          <p:nvPr/>
        </p:nvPicPr>
        <p:blipFill>
          <a:blip r:embed="rId3">
            <a:alphaModFix/>
          </a:blip>
          <a:stretch>
            <a:fillRect/>
          </a:stretch>
        </p:blipFill>
        <p:spPr>
          <a:xfrm>
            <a:off x="1214686" y="643181"/>
            <a:ext cx="6288486" cy="3862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p:txBody>
      </p:sp>
      <p:pic>
        <p:nvPicPr>
          <p:cNvPr id="105" name="Google Shape;105;p16"/>
          <p:cNvPicPr preferRelativeResize="0"/>
          <p:nvPr/>
        </p:nvPicPr>
        <p:blipFill>
          <a:blip r:embed="rId3">
            <a:alphaModFix/>
          </a:blip>
          <a:stretch>
            <a:fillRect/>
          </a:stretch>
        </p:blipFill>
        <p:spPr>
          <a:xfrm>
            <a:off x="788025" y="2200100"/>
            <a:ext cx="7459800" cy="1501838"/>
          </a:xfrm>
          <a:prstGeom prst="rect">
            <a:avLst/>
          </a:prstGeom>
          <a:noFill/>
          <a:ln>
            <a:noFill/>
          </a:ln>
        </p:spPr>
      </p:pic>
      <p:sp>
        <p:nvSpPr>
          <p:cNvPr id="106" name="Google Shape;106;p16"/>
          <p:cNvSpPr txBox="1"/>
          <p:nvPr/>
        </p:nvSpPr>
        <p:spPr>
          <a:xfrm>
            <a:off x="1156947" y="2200091"/>
            <a:ext cx="3909600" cy="3970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17"/>
          <p:cNvPicPr preferRelativeResize="0"/>
          <p:nvPr/>
        </p:nvPicPr>
        <p:blipFill>
          <a:blip r:embed="rId3">
            <a:alphaModFix/>
          </a:blip>
          <a:stretch>
            <a:fillRect/>
          </a:stretch>
        </p:blipFill>
        <p:spPr>
          <a:xfrm>
            <a:off x="296700" y="687825"/>
            <a:ext cx="8591050" cy="409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8" name="Google Shape;118;p18"/>
          <p:cNvPicPr preferRelativeResize="0"/>
          <p:nvPr/>
        </p:nvPicPr>
        <p:blipFill>
          <a:blip r:embed="rId3">
            <a:alphaModFix/>
          </a:blip>
          <a:stretch>
            <a:fillRect/>
          </a:stretch>
        </p:blipFill>
        <p:spPr>
          <a:xfrm>
            <a:off x="209050" y="1325275"/>
            <a:ext cx="8725899" cy="2195940"/>
          </a:xfrm>
          <a:prstGeom prst="rect">
            <a:avLst/>
          </a:prstGeom>
          <a:noFill/>
          <a:ln>
            <a:noFill/>
          </a:ln>
        </p:spPr>
      </p:pic>
      <p:sp>
        <p:nvSpPr>
          <p:cNvPr id="119" name="Google Shape;119;p18"/>
          <p:cNvSpPr txBox="1"/>
          <p:nvPr/>
        </p:nvSpPr>
        <p:spPr>
          <a:xfrm>
            <a:off x="479621" y="1522663"/>
            <a:ext cx="5326200" cy="3885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188825" y="579925"/>
            <a:ext cx="8820300" cy="434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19"/>
          <p:cNvPicPr preferRelativeResize="0"/>
          <p:nvPr/>
        </p:nvPicPr>
        <p:blipFill>
          <a:blip r:embed="rId3">
            <a:alphaModFix/>
          </a:blip>
          <a:stretch>
            <a:fillRect/>
          </a:stretch>
        </p:blipFill>
        <p:spPr>
          <a:xfrm>
            <a:off x="1375650" y="678400"/>
            <a:ext cx="6352251" cy="3961026"/>
          </a:xfrm>
          <a:prstGeom prst="rect">
            <a:avLst/>
          </a:prstGeom>
          <a:noFill/>
          <a:ln>
            <a:noFill/>
          </a:ln>
        </p:spPr>
      </p:pic>
      <p:sp>
        <p:nvSpPr>
          <p:cNvPr id="126" name="Google Shape;126;p19"/>
          <p:cNvSpPr txBox="1"/>
          <p:nvPr/>
        </p:nvSpPr>
        <p:spPr>
          <a:xfrm>
            <a:off x="1641825" y="867583"/>
            <a:ext cx="5239800" cy="3723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23</Slides>
  <Notes>21</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Frame</vt:lpstr>
      <vt:lpstr>Dental Cavity Detection System Using CNN​</vt:lpstr>
      <vt:lpstr>Abstract</vt:lpstr>
      <vt:lpstr>Introduction</vt:lpstr>
      <vt:lpstr>Future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CAVITY CLASSIFICATION USING CNN​</dc:title>
  <cp:revision>64</cp:revision>
  <dcterms:modified xsi:type="dcterms:W3CDTF">2023-11-03T09:38:03Z</dcterms:modified>
</cp:coreProperties>
</file>