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IBM Plex Sans"/>
      <p:regular r:id="rId28"/>
      <p:bold r:id="rId29"/>
      <p:italic r:id="rId30"/>
      <p:boldItalic r:id="rId31"/>
    </p:embeddedFont>
    <p:embeddedFont>
      <p:font typeface="IBM Plex Sans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iBPukxUBD4G90AK0ZXScp29b6Z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IBMPlexSa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boldItalic.fntdata"/><Relationship Id="rId30" Type="http://schemas.openxmlformats.org/officeDocument/2006/relationships/font" Target="fonts/IBMPlexSans-italic.fntdata"/><Relationship Id="rId11" Type="http://schemas.openxmlformats.org/officeDocument/2006/relationships/slide" Target="slides/slide6.xml"/><Relationship Id="rId33" Type="http://schemas.openxmlformats.org/officeDocument/2006/relationships/font" Target="fonts/IBMPlexSansMedium-bold.fntdata"/><Relationship Id="rId10" Type="http://schemas.openxmlformats.org/officeDocument/2006/relationships/slide" Target="slides/slide5.xml"/><Relationship Id="rId32" Type="http://schemas.openxmlformats.org/officeDocument/2006/relationships/font" Target="fonts/IBMPlexSansMedium-regular.fntdata"/><Relationship Id="rId13" Type="http://schemas.openxmlformats.org/officeDocument/2006/relationships/slide" Target="slides/slide8.xml"/><Relationship Id="rId35" Type="http://schemas.openxmlformats.org/officeDocument/2006/relationships/font" Target="fonts/IBMPlexSansMedium-boldItalic.fntdata"/><Relationship Id="rId12" Type="http://schemas.openxmlformats.org/officeDocument/2006/relationships/slide" Target="slides/slide7.xml"/><Relationship Id="rId34" Type="http://schemas.openxmlformats.org/officeDocument/2006/relationships/font" Target="fonts/IBMPlexSansMedium-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0556040f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f0556040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556040f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f0556040f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0556040fd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f0556040f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556040fd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f0556040fd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0556040f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f0556040f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0556040fd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0556040fd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0556040fd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f0556040fd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0556040fd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f0556040f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0556040f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f0556040f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727"/>
        </a:solidFill>
      </p:bgPr>
    </p:bg>
    <p:spTree>
      <p:nvGrpSpPr>
        <p:cNvPr id="53" name="Shape 53"/>
        <p:cNvGrpSpPr/>
        <p:nvPr/>
      </p:nvGrpSpPr>
      <p:grpSpPr>
        <a:xfrm>
          <a:off x="0" y="0"/>
          <a:ext cx="0" cy="0"/>
          <a:chOff x="0" y="0"/>
          <a:chExt cx="0" cy="0"/>
        </a:xfrm>
      </p:grpSpPr>
      <p:sp>
        <p:nvSpPr>
          <p:cNvPr id="54" name="Google Shape;54;p1"/>
          <p:cNvSpPr txBox="1"/>
          <p:nvPr/>
        </p:nvSpPr>
        <p:spPr>
          <a:xfrm>
            <a:off x="208675" y="857600"/>
            <a:ext cx="6854400" cy="78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lt1"/>
                </a:solidFill>
                <a:latin typeface="IBM Plex Sans Medium"/>
                <a:ea typeface="IBM Plex Sans Medium"/>
                <a:cs typeface="IBM Plex Sans Medium"/>
                <a:sym typeface="IBM Plex Sans Medium"/>
              </a:rPr>
              <a:t>Data Analytics Internship Program 2024</a:t>
            </a:r>
            <a:br>
              <a:rPr b="0" i="0" lang="en-US" sz="1800" u="none" cap="none" strike="noStrike">
                <a:solidFill>
                  <a:schemeClr val="lt1"/>
                </a:solidFill>
                <a:latin typeface="IBM Plex Sans Medium"/>
                <a:ea typeface="IBM Plex Sans Medium"/>
                <a:cs typeface="IBM Plex Sans Medium"/>
                <a:sym typeface="IBM Plex Sans Medium"/>
              </a:rPr>
            </a:br>
            <a:r>
              <a:rPr b="0" i="0" lang="en-US" sz="1800" u="none" cap="none" strike="noStrike">
                <a:solidFill>
                  <a:schemeClr val="lt1"/>
                </a:solidFill>
                <a:latin typeface="IBM Plex Sans Medium"/>
                <a:ea typeface="IBM Plex Sans Medium"/>
                <a:cs typeface="IBM Plex Sans Medium"/>
                <a:sym typeface="IBM Plex Sans Medium"/>
              </a:rPr>
              <a:t>Final Project Presentation</a:t>
            </a:r>
            <a:endParaRPr b="0" i="0" sz="1800" u="none" cap="none" strike="noStrike">
              <a:solidFill>
                <a:schemeClr val="lt1"/>
              </a:solidFill>
              <a:latin typeface="IBM Plex Sans Medium"/>
              <a:ea typeface="IBM Plex Sans Medium"/>
              <a:cs typeface="IBM Plex Sans Medium"/>
              <a:sym typeface="IBM Plex Sans Medium"/>
            </a:endParaRPr>
          </a:p>
        </p:txBody>
      </p:sp>
      <p:sp>
        <p:nvSpPr>
          <p:cNvPr id="55" name="Google Shape;55;p1"/>
          <p:cNvSpPr txBox="1"/>
          <p:nvPr/>
        </p:nvSpPr>
        <p:spPr>
          <a:xfrm>
            <a:off x="4334400" y="50150"/>
            <a:ext cx="48096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IBM Plex Sans"/>
                <a:ea typeface="IBM Plex Sans"/>
                <a:cs typeface="IBM Plex Sans"/>
                <a:sym typeface="IBM Plex Sans"/>
              </a:rPr>
              <a:t>IBM</a:t>
            </a:r>
            <a:r>
              <a:rPr b="0" i="0" lang="en-US" sz="1600" u="none" cap="none" strike="noStrike">
                <a:solidFill>
                  <a:schemeClr val="lt1"/>
                </a:solidFill>
                <a:latin typeface="IBM Plex Sans Medium"/>
                <a:ea typeface="IBM Plex Sans Medium"/>
                <a:cs typeface="IBM Plex Sans Medium"/>
                <a:sym typeface="IBM Plex Sans Medium"/>
              </a:rPr>
              <a:t> </a:t>
            </a:r>
            <a:r>
              <a:rPr b="0" i="0" lang="en-US" sz="1600" u="none" cap="none" strike="noStrike">
                <a:solidFill>
                  <a:schemeClr val="lt1"/>
                </a:solidFill>
                <a:latin typeface="IBM Plex Sans"/>
                <a:ea typeface="IBM Plex Sans"/>
                <a:cs typeface="IBM Plex Sans"/>
                <a:sym typeface="IBM Plex Sans"/>
              </a:rPr>
              <a:t>SkillsBuild</a:t>
            </a:r>
            <a:r>
              <a:rPr b="1" i="0" lang="en-US" sz="1600" u="none" cap="none" strike="noStrike">
                <a:solidFill>
                  <a:schemeClr val="lt1"/>
                </a:solidFill>
                <a:latin typeface="IBM Plex Sans"/>
                <a:ea typeface="IBM Plex Sans"/>
                <a:cs typeface="IBM Plex Sans"/>
                <a:sym typeface="IBM Plex Sans"/>
              </a:rPr>
              <a:t> </a:t>
            </a:r>
            <a:r>
              <a:rPr b="0" i="0" lang="en-US" sz="1600" u="none" cap="none" strike="noStrike">
                <a:solidFill>
                  <a:schemeClr val="lt1"/>
                </a:solidFill>
                <a:latin typeface="IBM Plex Sans"/>
                <a:ea typeface="IBM Plex Sans"/>
                <a:cs typeface="IBM Plex Sans"/>
                <a:sym typeface="IBM Plex Sans"/>
              </a:rPr>
              <a:t>for Adult Learners - Data Analytics</a:t>
            </a:r>
            <a:endParaRPr b="0" i="0" sz="1600" u="none" cap="none" strike="noStrike">
              <a:solidFill>
                <a:schemeClr val="lt1"/>
              </a:solidFill>
              <a:latin typeface="IBM Plex Sans"/>
              <a:ea typeface="IBM Plex Sans"/>
              <a:cs typeface="IBM Plex Sans"/>
              <a:sym typeface="IBM Plex Sans"/>
            </a:endParaRPr>
          </a:p>
        </p:txBody>
      </p:sp>
      <p:sp>
        <p:nvSpPr>
          <p:cNvPr id="56" name="Google Shape;56;p1"/>
          <p:cNvSpPr/>
          <p:nvPr/>
        </p:nvSpPr>
        <p:spPr>
          <a:xfrm>
            <a:off x="0" y="1942525"/>
            <a:ext cx="9143999" cy="207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IBM Plex Sans Medium"/>
                <a:ea typeface="IBM Plex Sans Medium"/>
                <a:cs typeface="IBM Plex Sans Medium"/>
                <a:sym typeface="IBM Plex Sans Medium"/>
              </a:rPr>
              <a:t>         Project Name  :</a:t>
            </a:r>
            <a:r>
              <a:rPr lang="en-US" sz="1600">
                <a:latin typeface="IBM Plex Sans Medium"/>
                <a:ea typeface="IBM Plex Sans Medium"/>
                <a:cs typeface="IBM Plex Sans Medium"/>
                <a:sym typeface="IBM Plex Sans Medium"/>
              </a:rPr>
              <a:t>Analysing Tilt and Angle of Solar panels to predict optimal Tilt angle using</a:t>
            </a:r>
            <a:endParaRPr sz="1600">
              <a:latin typeface="IBM Plex Sans Medium"/>
              <a:ea typeface="IBM Plex Sans Medium"/>
              <a:cs typeface="IBM Plex Sans Medium"/>
              <a:sym typeface="IBM Plex Sans Medium"/>
            </a:endParaRPr>
          </a:p>
          <a:p>
            <a:pPr indent="0" lvl="0" marL="1371600" marR="0" rtl="0" algn="l">
              <a:lnSpc>
                <a:spcPct val="100000"/>
              </a:lnSpc>
              <a:spcBef>
                <a:spcPts val="0"/>
              </a:spcBef>
              <a:spcAft>
                <a:spcPts val="0"/>
              </a:spcAft>
              <a:buClr>
                <a:srgbClr val="000000"/>
              </a:buClr>
              <a:buFont typeface="Arial"/>
              <a:buNone/>
            </a:pPr>
            <a:r>
              <a:rPr lang="en-US" sz="1600">
                <a:latin typeface="IBM Plex Sans Medium"/>
                <a:ea typeface="IBM Plex Sans Medium"/>
                <a:cs typeface="IBM Plex Sans Medium"/>
                <a:sym typeface="IBM Plex Sans Medium"/>
              </a:rPr>
              <a:t>          Machine Learning (SDG 7: Affordable and clean energy)</a:t>
            </a:r>
            <a:endParaRPr sz="1600">
              <a:latin typeface="IBM Plex Sans Medium"/>
              <a:ea typeface="IBM Plex Sans Medium"/>
              <a:cs typeface="IBM Plex Sans Medium"/>
              <a:sym typeface="IBM Plex Sans Medium"/>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BM Plex Sans Medium"/>
                <a:ea typeface="IBM Plex Sans Medium"/>
                <a:cs typeface="IBM Plex Sans Medium"/>
                <a:sym typeface="IBM Plex Sans Medium"/>
              </a:rPr>
              <a:t>        UniqueID          : IBM0687</a:t>
            </a:r>
            <a:br>
              <a:rPr b="0" i="0" lang="en-US" sz="1600" u="none" cap="none" strike="noStrike">
                <a:solidFill>
                  <a:srgbClr val="000000"/>
                </a:solidFill>
                <a:latin typeface="IBM Plex Sans Medium"/>
                <a:ea typeface="IBM Plex Sans Medium"/>
                <a:cs typeface="IBM Plex Sans Medium"/>
                <a:sym typeface="IBM Plex Sans Medium"/>
              </a:rPr>
            </a:br>
            <a:r>
              <a:rPr b="0" i="0" lang="en-US" sz="1600" u="none" cap="none" strike="noStrike">
                <a:solidFill>
                  <a:srgbClr val="000000"/>
                </a:solidFill>
                <a:latin typeface="IBM Plex Sans Medium"/>
                <a:ea typeface="IBM Plex Sans Medium"/>
                <a:cs typeface="IBM Plex Sans Medium"/>
                <a:sym typeface="IBM Plex Sans Medium"/>
              </a:rPr>
              <a:t>        Team Name     :Insight Illuminati</a:t>
            </a:r>
            <a:endParaRPr b="0" i="0" sz="1600" u="none" cap="none" strike="noStrike">
              <a:solidFill>
                <a:srgbClr val="000000"/>
              </a:solidFill>
              <a:latin typeface="IBM Plex Sans Medium"/>
              <a:ea typeface="IBM Plex Sans Medium"/>
              <a:cs typeface="IBM Plex Sans Medium"/>
              <a:sym typeface="IBM Plex Sans Medium"/>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BM Plex Sans Medium"/>
                <a:ea typeface="IBM Plex Sans Medium"/>
                <a:cs typeface="IBM Plex Sans Medium"/>
                <a:sym typeface="IBM Plex Sans Medium"/>
              </a:rPr>
              <a:t>        College Name :Cochin University of Science and Technology</a:t>
            </a:r>
            <a:endParaRPr b="0" i="0" sz="1600" u="none" cap="none" strike="noStrike">
              <a:solidFill>
                <a:srgbClr val="000000"/>
              </a:solidFill>
              <a:latin typeface="IBM Plex Sans Medium"/>
              <a:ea typeface="IBM Plex Sans Medium"/>
              <a:cs typeface="IBM Plex Sans Medium"/>
              <a:sym typeface="IBM Plex Sans Medium"/>
            </a:endParaRPr>
          </a:p>
        </p:txBody>
      </p:sp>
      <p:sp>
        <p:nvSpPr>
          <p:cNvPr id="57" name="Google Shape;57;p1"/>
          <p:cNvSpPr/>
          <p:nvPr/>
        </p:nvSpPr>
        <p:spPr>
          <a:xfrm>
            <a:off x="313000" y="1316675"/>
            <a:ext cx="6969300" cy="3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0" y="4018825"/>
            <a:ext cx="9144000" cy="9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1"/>
          <p:cNvPicPr preferRelativeResize="0"/>
          <p:nvPr/>
        </p:nvPicPr>
        <p:blipFill rotWithShape="1">
          <a:blip r:embed="rId3">
            <a:alphaModFix/>
          </a:blip>
          <a:srcRect b="0" l="0" r="0" t="0"/>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1"/>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US" sz="1800">
                <a:solidFill>
                  <a:schemeClr val="dk1"/>
                </a:solidFill>
                <a:latin typeface="IBM Plex Sans Medium"/>
                <a:ea typeface="IBM Plex Sans Medium"/>
                <a:cs typeface="IBM Plex Sans Medium"/>
                <a:sym typeface="IBM Plex Sans Medium"/>
              </a:rPr>
              <a:t>Data Analysis</a:t>
            </a:r>
            <a:endParaRPr sz="1800">
              <a:solidFill>
                <a:schemeClr val="dk1"/>
              </a:solidFill>
              <a:latin typeface="IBM Plex Sans Medium"/>
              <a:ea typeface="IBM Plex Sans Medium"/>
              <a:cs typeface="IBM Plex Sans Medium"/>
              <a:sym typeface="IBM Plex Sans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IBM Plex Sans Medium"/>
              <a:ea typeface="IBM Plex Sans Medium"/>
              <a:cs typeface="IBM Plex Sans Medium"/>
              <a:sym typeface="IBM Plex Sans Medium"/>
            </a:endParaRPr>
          </a:p>
        </p:txBody>
      </p:sp>
      <p:sp>
        <p:nvSpPr>
          <p:cNvPr id="123" name="Google Shape;123;p11"/>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11"/>
          <p:cNvPicPr preferRelativeResize="0"/>
          <p:nvPr/>
        </p:nvPicPr>
        <p:blipFill>
          <a:blip r:embed="rId3">
            <a:alphaModFix/>
          </a:blip>
          <a:stretch>
            <a:fillRect/>
          </a:stretch>
        </p:blipFill>
        <p:spPr>
          <a:xfrm>
            <a:off x="0" y="740557"/>
            <a:ext cx="9144000" cy="2010685"/>
          </a:xfrm>
          <a:prstGeom prst="rect">
            <a:avLst/>
          </a:prstGeom>
          <a:noFill/>
          <a:ln>
            <a:noFill/>
          </a:ln>
        </p:spPr>
      </p:pic>
      <p:sp>
        <p:nvSpPr>
          <p:cNvPr id="125" name="Google Shape;125;p11"/>
          <p:cNvSpPr txBox="1"/>
          <p:nvPr/>
        </p:nvSpPr>
        <p:spPr>
          <a:xfrm>
            <a:off x="4318475" y="3394950"/>
            <a:ext cx="484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g2f0556040fd_0_0"/>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US" sz="1800">
                <a:solidFill>
                  <a:schemeClr val="dk1"/>
                </a:solidFill>
                <a:latin typeface="IBM Plex Sans Medium"/>
                <a:ea typeface="IBM Plex Sans Medium"/>
                <a:cs typeface="IBM Plex Sans Medium"/>
                <a:sym typeface="IBM Plex Sans Medium"/>
              </a:rPr>
              <a:t>Data Analysis</a:t>
            </a:r>
            <a:endParaRPr sz="1800">
              <a:solidFill>
                <a:schemeClr val="dk1"/>
              </a:solidFill>
              <a:latin typeface="IBM Plex Sans Medium"/>
              <a:ea typeface="IBM Plex Sans Medium"/>
              <a:cs typeface="IBM Plex Sans Medium"/>
              <a:sym typeface="IBM Plex Sans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IBM Plex Sans Medium"/>
              <a:ea typeface="IBM Plex Sans Medium"/>
              <a:cs typeface="IBM Plex Sans Medium"/>
              <a:sym typeface="IBM Plex Sans Medium"/>
            </a:endParaRPr>
          </a:p>
        </p:txBody>
      </p:sp>
      <p:sp>
        <p:nvSpPr>
          <p:cNvPr id="131" name="Google Shape;131;g2f0556040fd_0_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g2f0556040fd_0_0"/>
          <p:cNvPicPr preferRelativeResize="0"/>
          <p:nvPr/>
        </p:nvPicPr>
        <p:blipFill>
          <a:blip r:embed="rId3">
            <a:alphaModFix/>
          </a:blip>
          <a:stretch>
            <a:fillRect/>
          </a:stretch>
        </p:blipFill>
        <p:spPr>
          <a:xfrm>
            <a:off x="322950" y="621850"/>
            <a:ext cx="8139550" cy="4050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nvSpPr>
        <p:spPr>
          <a:xfrm>
            <a:off x="156500" y="1794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Hypothesis Development</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38" name="Google Shape;138;p9"/>
          <p:cNvSpPr txBox="1"/>
          <p:nvPr/>
        </p:nvSpPr>
        <p:spPr>
          <a:xfrm>
            <a:off x="597159" y="1091682"/>
            <a:ext cx="7735078" cy="3545632"/>
          </a:xfrm>
          <a:prstGeom prst="rect">
            <a:avLst/>
          </a:prstGeom>
          <a:noFill/>
          <a:ln>
            <a:noFill/>
          </a:ln>
        </p:spPr>
        <p:txBody>
          <a:bodyPr anchorCtr="0" anchor="t" bIns="91425" lIns="91425" spcFirstLastPara="1" rIns="91425" wrap="square" tIns="91425">
            <a:noAutofit/>
          </a:bodyPr>
          <a:lstStyle/>
          <a:p>
            <a:pPr indent="-285750" lvl="0" marL="400050" marR="0" rtl="0" algn="just">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By developing a machine learning model that analyzes historical data on solar panel tilt angles, energy output, and environmental factors, we can predict the optimal tilt angle for a specific location, leading to significantly increased solar energy production compared to traditional, statically calculated tilt angles. </a:t>
            </a:r>
            <a:endParaRPr b="0" i="0" sz="1800" u="none" cap="none" strike="noStrike">
              <a:solidFill>
                <a:srgbClr val="000000"/>
              </a:solidFill>
              <a:latin typeface="Arial"/>
              <a:ea typeface="Arial"/>
              <a:cs typeface="Arial"/>
              <a:sym typeface="Arial"/>
            </a:endParaRPr>
          </a:p>
          <a:p>
            <a:pPr indent="-285750" lvl="0" marL="400050" marR="0" rtl="0" algn="just">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This hypothesis suggests that a data-driven, dynamic approach to tilt angle determination can outperform the limitations of current static methods.</a:t>
            </a:r>
            <a:endParaRPr/>
          </a:p>
          <a:p>
            <a:pPr indent="-285750" lvl="0" marL="400050" marR="0" rtl="0" algn="just">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 By accounting for seasonal variations, weather conditions, and other environmental factors, the machine learning model is expected to identify the optimal tilt angle that maximizes sunlight capture and, consequently, energy generation.</a:t>
            </a:r>
            <a:endParaRPr b="0" i="0" sz="1800" u="none" cap="none" strike="noStrike">
              <a:solidFill>
                <a:schemeClr val="dk1"/>
              </a:solidFill>
              <a:latin typeface="Arial"/>
              <a:ea typeface="Arial"/>
              <a:cs typeface="Arial"/>
              <a:sym typeface="Arial"/>
            </a:endParaRPr>
          </a:p>
        </p:txBody>
      </p:sp>
      <p:sp>
        <p:nvSpPr>
          <p:cNvPr id="139" name="Google Shape;139;p9"/>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g2f0556040fd_0_6"/>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45" name="Google Shape;145;g2f0556040fd_0_6"/>
          <p:cNvSpPr txBox="1"/>
          <p:nvPr/>
        </p:nvSpPr>
        <p:spPr>
          <a:xfrm>
            <a:off x="2556099" y="1921775"/>
            <a:ext cx="5748000" cy="161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g2f0556040fd_0_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g2f0556040fd_0_6"/>
          <p:cNvPicPr preferRelativeResize="0"/>
          <p:nvPr/>
        </p:nvPicPr>
        <p:blipFill>
          <a:blip r:embed="rId3">
            <a:alphaModFix/>
          </a:blip>
          <a:stretch>
            <a:fillRect/>
          </a:stretch>
        </p:blipFill>
        <p:spPr>
          <a:xfrm>
            <a:off x="152400" y="774250"/>
            <a:ext cx="4419600" cy="3800870"/>
          </a:xfrm>
          <a:prstGeom prst="rect">
            <a:avLst/>
          </a:prstGeom>
          <a:noFill/>
          <a:ln>
            <a:noFill/>
          </a:ln>
        </p:spPr>
      </p:pic>
      <p:pic>
        <p:nvPicPr>
          <p:cNvPr id="148" name="Google Shape;148;g2f0556040fd_0_6"/>
          <p:cNvPicPr preferRelativeResize="0"/>
          <p:nvPr/>
        </p:nvPicPr>
        <p:blipFill>
          <a:blip r:embed="rId4">
            <a:alphaModFix/>
          </a:blip>
          <a:stretch>
            <a:fillRect/>
          </a:stretch>
        </p:blipFill>
        <p:spPr>
          <a:xfrm>
            <a:off x="4572000" y="996175"/>
            <a:ext cx="4290001" cy="2874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g2f0556040fd_0_27"/>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54" name="Google Shape;154;g2f0556040fd_0_27"/>
          <p:cNvSpPr txBox="1"/>
          <p:nvPr/>
        </p:nvSpPr>
        <p:spPr>
          <a:xfrm>
            <a:off x="2556099" y="1921775"/>
            <a:ext cx="5748000" cy="161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g2f0556040fd_0_2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g2f0556040fd_0_27"/>
          <p:cNvPicPr preferRelativeResize="0"/>
          <p:nvPr/>
        </p:nvPicPr>
        <p:blipFill>
          <a:blip r:embed="rId3">
            <a:alphaModFix/>
          </a:blip>
          <a:stretch>
            <a:fillRect/>
          </a:stretch>
        </p:blipFill>
        <p:spPr>
          <a:xfrm>
            <a:off x="187797" y="769397"/>
            <a:ext cx="4384201" cy="1253664"/>
          </a:xfrm>
          <a:prstGeom prst="rect">
            <a:avLst/>
          </a:prstGeom>
          <a:noFill/>
          <a:ln>
            <a:noFill/>
          </a:ln>
        </p:spPr>
      </p:pic>
      <p:pic>
        <p:nvPicPr>
          <p:cNvPr id="157" name="Google Shape;157;g2f0556040fd_0_27"/>
          <p:cNvPicPr preferRelativeResize="0"/>
          <p:nvPr/>
        </p:nvPicPr>
        <p:blipFill>
          <a:blip r:embed="rId4">
            <a:alphaModFix/>
          </a:blip>
          <a:stretch>
            <a:fillRect/>
          </a:stretch>
        </p:blipFill>
        <p:spPr>
          <a:xfrm>
            <a:off x="4386450" y="769400"/>
            <a:ext cx="4534099" cy="355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2f0556040fd_0_37"/>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63" name="Google Shape;163;g2f0556040fd_0_37"/>
          <p:cNvSpPr txBox="1"/>
          <p:nvPr/>
        </p:nvSpPr>
        <p:spPr>
          <a:xfrm>
            <a:off x="2556099" y="1921775"/>
            <a:ext cx="5748000" cy="161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g2f0556040fd_0_3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g2f0556040fd_0_37"/>
          <p:cNvPicPr preferRelativeResize="0"/>
          <p:nvPr/>
        </p:nvPicPr>
        <p:blipFill>
          <a:blip r:embed="rId3">
            <a:alphaModFix/>
          </a:blip>
          <a:stretch>
            <a:fillRect/>
          </a:stretch>
        </p:blipFill>
        <p:spPr>
          <a:xfrm>
            <a:off x="187798" y="671623"/>
            <a:ext cx="4198649" cy="1930886"/>
          </a:xfrm>
          <a:prstGeom prst="rect">
            <a:avLst/>
          </a:prstGeom>
          <a:noFill/>
          <a:ln>
            <a:noFill/>
          </a:ln>
        </p:spPr>
      </p:pic>
      <p:pic>
        <p:nvPicPr>
          <p:cNvPr id="166" name="Google Shape;166;g2f0556040fd_0_37"/>
          <p:cNvPicPr preferRelativeResize="0"/>
          <p:nvPr/>
        </p:nvPicPr>
        <p:blipFill>
          <a:blip r:embed="rId4">
            <a:alphaModFix/>
          </a:blip>
          <a:stretch>
            <a:fillRect/>
          </a:stretch>
        </p:blipFill>
        <p:spPr>
          <a:xfrm>
            <a:off x="4039200" y="1"/>
            <a:ext cx="4710228" cy="48670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g2f0556040fd_0_47"/>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72" name="Google Shape;172;g2f0556040fd_0_47"/>
          <p:cNvSpPr txBox="1"/>
          <p:nvPr/>
        </p:nvSpPr>
        <p:spPr>
          <a:xfrm>
            <a:off x="2556099" y="1921775"/>
            <a:ext cx="5748000" cy="161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g2f0556040fd_0_4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g2f0556040fd_0_47"/>
          <p:cNvPicPr preferRelativeResize="0"/>
          <p:nvPr/>
        </p:nvPicPr>
        <p:blipFill>
          <a:blip r:embed="rId3">
            <a:alphaModFix/>
          </a:blip>
          <a:stretch>
            <a:fillRect/>
          </a:stretch>
        </p:blipFill>
        <p:spPr>
          <a:xfrm>
            <a:off x="187798" y="671623"/>
            <a:ext cx="4198649" cy="1930886"/>
          </a:xfrm>
          <a:prstGeom prst="rect">
            <a:avLst/>
          </a:prstGeom>
          <a:noFill/>
          <a:ln>
            <a:noFill/>
          </a:ln>
        </p:spPr>
      </p:pic>
      <p:pic>
        <p:nvPicPr>
          <p:cNvPr id="175" name="Google Shape;175;g2f0556040fd_0_47"/>
          <p:cNvPicPr preferRelativeResize="0"/>
          <p:nvPr/>
        </p:nvPicPr>
        <p:blipFill>
          <a:blip r:embed="rId4">
            <a:alphaModFix/>
          </a:blip>
          <a:stretch>
            <a:fillRect/>
          </a:stretch>
        </p:blipFill>
        <p:spPr>
          <a:xfrm>
            <a:off x="4110000" y="459650"/>
            <a:ext cx="5034000" cy="402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f0556040fd_0_56"/>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81" name="Google Shape;181;g2f0556040fd_0_56"/>
          <p:cNvSpPr txBox="1"/>
          <p:nvPr/>
        </p:nvSpPr>
        <p:spPr>
          <a:xfrm>
            <a:off x="2556099" y="1921775"/>
            <a:ext cx="5748000" cy="161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g2f0556040fd_0_5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g2f0556040fd_0_56"/>
          <p:cNvPicPr preferRelativeResize="0"/>
          <p:nvPr/>
        </p:nvPicPr>
        <p:blipFill>
          <a:blip r:embed="rId3">
            <a:alphaModFix/>
          </a:blip>
          <a:stretch>
            <a:fillRect/>
          </a:stretch>
        </p:blipFill>
        <p:spPr>
          <a:xfrm>
            <a:off x="2171236" y="1840000"/>
            <a:ext cx="4801550" cy="3089950"/>
          </a:xfrm>
          <a:prstGeom prst="rect">
            <a:avLst/>
          </a:prstGeom>
          <a:noFill/>
          <a:ln>
            <a:noFill/>
          </a:ln>
        </p:spPr>
      </p:pic>
      <p:pic>
        <p:nvPicPr>
          <p:cNvPr id="184" name="Google Shape;184;g2f0556040fd_0_56"/>
          <p:cNvPicPr preferRelativeResize="0"/>
          <p:nvPr/>
        </p:nvPicPr>
        <p:blipFill>
          <a:blip r:embed="rId4">
            <a:alphaModFix/>
          </a:blip>
          <a:stretch>
            <a:fillRect/>
          </a:stretch>
        </p:blipFill>
        <p:spPr>
          <a:xfrm>
            <a:off x="1775383" y="645223"/>
            <a:ext cx="5593221" cy="117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Solution Design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90" name="Google Shape;190;p10"/>
          <p:cNvSpPr txBox="1"/>
          <p:nvPr/>
        </p:nvSpPr>
        <p:spPr>
          <a:xfrm>
            <a:off x="494522" y="774440"/>
            <a:ext cx="7791062" cy="37415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IBM Plex Sans"/>
                <a:ea typeface="IBM Plex Sans"/>
                <a:cs typeface="IBM Plex Sans"/>
                <a:sym typeface="IBM Plex Sans"/>
              </a:rPr>
              <a:t>Inadequate Methodology:</a:t>
            </a:r>
            <a:endParaRPr b="0" i="0" sz="1800" u="none" cap="none" strike="noStrike">
              <a:solidFill>
                <a:srgbClr val="000000"/>
              </a:solidFill>
              <a:latin typeface="IBM Plex Sans"/>
              <a:ea typeface="IBM Plex Sans"/>
              <a:cs typeface="IBM Plex Sans"/>
              <a:sym typeface="IBM Plex Sans"/>
            </a:endParaRPr>
          </a:p>
          <a:p>
            <a:pPr indent="0" lvl="0" marL="0" marR="0" rtl="0" algn="l">
              <a:lnSpc>
                <a:spcPct val="100000"/>
              </a:lnSpc>
              <a:spcBef>
                <a:spcPts val="0"/>
              </a:spcBef>
              <a:spcAft>
                <a:spcPts val="0"/>
              </a:spcAft>
              <a:buNone/>
            </a:pPr>
            <a:r>
              <a:rPr b="0" i="0" lang="en-US" sz="1800" u="none" cap="none" strike="noStrike">
                <a:solidFill>
                  <a:srgbClr val="000000"/>
                </a:solidFill>
                <a:latin typeface="IBM Plex Sans"/>
                <a:ea typeface="IBM Plex Sans"/>
                <a:cs typeface="IBM Plex Sans"/>
                <a:sym typeface="IBM Plex Sans"/>
              </a:rPr>
              <a:t>Current methods rely on static calculations based on latitude.</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IBM Plex Sans"/>
                <a:ea typeface="IBM Plex Sans"/>
                <a:cs typeface="IBM Plex Sans"/>
                <a:sym typeface="IBM Plex Sans"/>
              </a:rPr>
              <a:t>Lack of Dynamic Consideration:</a:t>
            </a:r>
            <a:endParaRPr b="0" i="0" sz="1800" u="none" cap="none" strike="noStrike">
              <a:solidFill>
                <a:srgbClr val="000000"/>
              </a:solidFill>
              <a:latin typeface="IBM Plex Sans"/>
              <a:ea typeface="IBM Plex Sans"/>
              <a:cs typeface="IBM Plex Sans"/>
              <a:sym typeface="IBM Plex Sans"/>
            </a:endParaRPr>
          </a:p>
          <a:p>
            <a:pPr indent="0" lvl="0" marL="0" marR="0" rtl="0" algn="l">
              <a:lnSpc>
                <a:spcPct val="100000"/>
              </a:lnSpc>
              <a:spcBef>
                <a:spcPts val="0"/>
              </a:spcBef>
              <a:spcAft>
                <a:spcPts val="0"/>
              </a:spcAft>
              <a:buNone/>
            </a:pPr>
            <a:r>
              <a:rPr b="0" i="0" lang="en-US" sz="1800" u="none" cap="none" strike="noStrike">
                <a:solidFill>
                  <a:srgbClr val="000000"/>
                </a:solidFill>
                <a:latin typeface="IBM Plex Sans"/>
                <a:ea typeface="IBM Plex Sans"/>
                <a:cs typeface="IBM Plex Sans"/>
                <a:sym typeface="IBM Plex Sans"/>
              </a:rPr>
              <a:t>These methods do not account for the dynamic nature of solar energy generation.</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IBM Plex Sans"/>
                <a:ea typeface="IBM Plex Sans"/>
                <a:cs typeface="IBM Plex Sans"/>
                <a:sym typeface="IBM Plex Sans"/>
              </a:rPr>
              <a:t>Seasonal Variation Neglect:</a:t>
            </a:r>
            <a:endParaRPr b="0" i="0" sz="1800" u="none" cap="none" strike="noStrike">
              <a:solidFill>
                <a:srgbClr val="000000"/>
              </a:solidFill>
              <a:latin typeface="IBM Plex Sans"/>
              <a:ea typeface="IBM Plex Sans"/>
              <a:cs typeface="IBM Plex Sans"/>
              <a:sym typeface="IBM Plex Sans"/>
            </a:endParaRPr>
          </a:p>
          <a:p>
            <a:pPr indent="0" lvl="0" marL="0" marR="0" rtl="0" algn="l">
              <a:lnSpc>
                <a:spcPct val="100000"/>
              </a:lnSpc>
              <a:spcBef>
                <a:spcPts val="0"/>
              </a:spcBef>
              <a:spcAft>
                <a:spcPts val="0"/>
              </a:spcAft>
              <a:buNone/>
            </a:pPr>
            <a:r>
              <a:rPr b="0" i="0" lang="en-US" sz="1800" u="none" cap="none" strike="noStrike">
                <a:solidFill>
                  <a:srgbClr val="000000"/>
                </a:solidFill>
                <a:latin typeface="IBM Plex Sans"/>
                <a:ea typeface="IBM Plex Sans"/>
                <a:cs typeface="IBM Plex Sans"/>
                <a:sym typeface="IBM Plex Sans"/>
              </a:rPr>
              <a:t>They fail to consider seasonal changes in the sun's path.</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IBM Plex Sans"/>
                <a:ea typeface="IBM Plex Sans"/>
                <a:cs typeface="IBM Plex Sans"/>
                <a:sym typeface="IBM Plex Sans"/>
              </a:rPr>
              <a:t>Weather Condition Oversight:</a:t>
            </a:r>
            <a:endParaRPr b="0" i="0" sz="1800" u="none" cap="none" strike="noStrike">
              <a:solidFill>
                <a:srgbClr val="000000"/>
              </a:solidFill>
              <a:latin typeface="IBM Plex Sans"/>
              <a:ea typeface="IBM Plex Sans"/>
              <a:cs typeface="IBM Plex Sans"/>
              <a:sym typeface="IBM Plex Sans"/>
            </a:endParaRPr>
          </a:p>
          <a:p>
            <a:pPr indent="0" lvl="0" marL="0" marR="0" rtl="0" algn="l">
              <a:lnSpc>
                <a:spcPct val="100000"/>
              </a:lnSpc>
              <a:spcBef>
                <a:spcPts val="0"/>
              </a:spcBef>
              <a:spcAft>
                <a:spcPts val="0"/>
              </a:spcAft>
              <a:buNone/>
            </a:pPr>
            <a:r>
              <a:rPr b="0" i="0" lang="en-US" sz="1800" u="none" cap="none" strike="noStrike">
                <a:solidFill>
                  <a:srgbClr val="000000"/>
                </a:solidFill>
                <a:latin typeface="IBM Plex Sans"/>
                <a:ea typeface="IBM Plex Sans"/>
                <a:cs typeface="IBM Plex Sans"/>
                <a:sym typeface="IBM Plex Sans"/>
              </a:rPr>
              <a:t>Important factors like cloud cover, dust storms, and temperature fluctuations are not considered.</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IBM Plex Sans"/>
                <a:ea typeface="IBM Plex Sans"/>
                <a:cs typeface="IBM Plex Sans"/>
                <a:sym typeface="IBM Plex Sans"/>
              </a:rPr>
              <a:t>Inefficient Energy Production:</a:t>
            </a:r>
            <a:endParaRPr b="0" i="0" sz="1800" u="none" cap="none" strike="noStrike">
              <a:solidFill>
                <a:srgbClr val="000000"/>
              </a:solidFill>
              <a:latin typeface="IBM Plex Sans"/>
              <a:ea typeface="IBM Plex Sans"/>
              <a:cs typeface="IBM Plex Sans"/>
              <a:sym typeface="IBM Plex Sans"/>
            </a:endParaRPr>
          </a:p>
          <a:p>
            <a:pPr indent="0" lvl="0" marL="0" marR="0" rtl="0" algn="l">
              <a:lnSpc>
                <a:spcPct val="100000"/>
              </a:lnSpc>
              <a:spcBef>
                <a:spcPts val="0"/>
              </a:spcBef>
              <a:spcAft>
                <a:spcPts val="0"/>
              </a:spcAft>
              <a:buNone/>
            </a:pPr>
            <a:r>
              <a:rPr b="0" i="0" lang="en-US" sz="1800" u="none" cap="none" strike="noStrike">
                <a:solidFill>
                  <a:srgbClr val="000000"/>
                </a:solidFill>
                <a:latin typeface="IBM Plex Sans"/>
                <a:ea typeface="IBM Plex Sans"/>
                <a:cs typeface="IBM Plex Sans"/>
                <a:sym typeface="IBM Plex Sans"/>
              </a:rPr>
              <a:t>The use of fixed tilt angles leads to suboptimal energy output, limiting the potential of solar energy as a clean and affordable alternative.</a:t>
            </a:r>
            <a:endParaRPr/>
          </a:p>
          <a:p>
            <a:pPr indent="-228600" lvl="0"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1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2"/>
          <p:cNvSpPr txBox="1"/>
          <p:nvPr/>
        </p:nvSpPr>
        <p:spPr>
          <a:xfrm>
            <a:off x="208675" y="16900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Conclusion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97" name="Google Shape;197;p12"/>
          <p:cNvSpPr txBox="1"/>
          <p:nvPr/>
        </p:nvSpPr>
        <p:spPr>
          <a:xfrm>
            <a:off x="401214" y="642700"/>
            <a:ext cx="8742786" cy="4050598"/>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Powerful Prediction Model: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Develop a machine-learning model that analyzes historical data on solar panel tilt angles, energy output, and environmental factors </a:t>
            </a:r>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Train the model to predict the optimal tilt angle for each location, maximizing sunlight capture and energy generation throughout the year.</a:t>
            </a:r>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Boosting Clean Energy (SDG 7):</a:t>
            </a:r>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Predicting optimal tilt angles significantly increases solar energy production compared to static methods.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This translates to more efficient solar panels and a cleaner energy source, directly contributing to SDG 7: Affordable and clean energy.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Potential benefits include: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Lower energy costs for consumers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Increased access to clean energy in underserved areas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Reduced reliance on fossil fuels and their climate impact</a:t>
            </a:r>
            <a:endParaRPr b="0" i="0" sz="1800" u="none" cap="none" strike="noStrike">
              <a:solidFill>
                <a:schemeClr val="dk1"/>
              </a:solidFill>
              <a:latin typeface="Arial"/>
              <a:ea typeface="Arial"/>
              <a:cs typeface="Arial"/>
              <a:sym typeface="Arial"/>
            </a:endParaRPr>
          </a:p>
        </p:txBody>
      </p:sp>
      <p:sp>
        <p:nvSpPr>
          <p:cNvPr id="198" name="Google Shape;198;p1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2"/>
          <p:cNvSpPr txBox="1"/>
          <p:nvPr/>
        </p:nvSpPr>
        <p:spPr>
          <a:xfrm>
            <a:off x="187800" y="169000"/>
            <a:ext cx="20136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Team Members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65" name="Google Shape;65;p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531844" y="877077"/>
            <a:ext cx="4040156" cy="1384995"/>
          </a:xfrm>
          <a:prstGeom prst="rect">
            <a:avLst/>
          </a:prstGeom>
          <a:noFill/>
          <a:ln>
            <a:noFill/>
          </a:ln>
        </p:spPr>
        <p:txBody>
          <a:bodyPr anchorCtr="0" anchor="t" bIns="45700" lIns="91425" spcFirstLastPara="1" rIns="91425" wrap="square" tIns="45700">
            <a:spAutoFit/>
          </a:bodyPr>
          <a:lstStyle/>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BM Plex Sans Medium"/>
              <a:ea typeface="IBM Plex Sans Medium"/>
              <a:cs typeface="IBM Plex Sans Medium"/>
              <a:sym typeface="IBM Plex Sans Medium"/>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IBM Plex Sans Medium"/>
                <a:ea typeface="IBM Plex Sans Medium"/>
                <a:cs typeface="IBM Plex Sans Medium"/>
                <a:sym typeface="IBM Plex Sans Medium"/>
              </a:rPr>
              <a:t>Pranav 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IBM Plex Sans Medium"/>
                <a:ea typeface="IBM Plex Sans Medium"/>
                <a:cs typeface="IBM Plex Sans Medium"/>
                <a:sym typeface="IBM Plex Sans Medium"/>
              </a:rPr>
              <a:t>Unni Rengan</a:t>
            </a:r>
            <a:endParaRPr b="0" i="0" sz="1400" u="none" cap="none" strike="noStrike">
              <a:solidFill>
                <a:srgbClr val="000000"/>
              </a:solidFill>
              <a:latin typeface="IBM Plex Sans Medium"/>
              <a:ea typeface="IBM Plex Sans Medium"/>
              <a:cs typeface="IBM Plex Sans Medium"/>
              <a:sym typeface="IBM Plex Sans Medium"/>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IBM Plex Sans Medium"/>
                <a:ea typeface="IBM Plex Sans Medium"/>
                <a:cs typeface="IBM Plex Sans Medium"/>
                <a:sym typeface="IBM Plex Sans Medium"/>
              </a:rPr>
              <a:t>Diya Mirza K I</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IBM Plex Sans Medium"/>
                <a:ea typeface="IBM Plex Sans Medium"/>
                <a:cs typeface="IBM Plex Sans Medium"/>
                <a:sym typeface="IBM Plex Sans Medium"/>
              </a:rPr>
              <a:t>Ashna Shanavas</a:t>
            </a:r>
            <a:endParaRPr b="0" i="0" sz="1400" u="none" cap="none" strike="noStrike">
              <a:solidFill>
                <a:srgbClr val="000000"/>
              </a:solidFill>
              <a:latin typeface="IBM Plex Sans Medium"/>
              <a:ea typeface="IBM Plex Sans Medium"/>
              <a:cs typeface="IBM Plex Sans Medium"/>
              <a:sym typeface="IBM Plex Sans Medium"/>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IBM Plex Sans Medium"/>
                <a:ea typeface="IBM Plex Sans Medium"/>
                <a:cs typeface="IBM Plex Sans Medium"/>
                <a:sym typeface="IBM Plex Sans Medium"/>
              </a:rPr>
              <a:t>Vaishak C Krishnan</a:t>
            </a:r>
            <a:endParaRPr b="0" i="0" sz="1400" u="none" cap="none" strike="noStrike">
              <a:solidFill>
                <a:srgbClr val="000000"/>
              </a:solidFill>
              <a:latin typeface="IBM Plex Sans Medium"/>
              <a:ea typeface="IBM Plex Sans Medium"/>
              <a:cs typeface="IBM Plex Sans Medium"/>
              <a:sym typeface="IBM Plex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3"/>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References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204" name="Google Shape;204;p13"/>
          <p:cNvSpPr txBox="1"/>
          <p:nvPr/>
        </p:nvSpPr>
        <p:spPr>
          <a:xfrm>
            <a:off x="443350" y="871525"/>
            <a:ext cx="7809600" cy="38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en-US" sz="1800">
                <a:solidFill>
                  <a:schemeClr val="dk1"/>
                </a:solidFill>
              </a:rPr>
              <a:t>Data for this project can come from various sources:</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Solar farms &amp; research institutions: They might share anonymized data on tilt angle and energy output.</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Open-source datasets: Platforms like NREL, NASA POWER, and World Bank offer solar and weather data.</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Weather stations &amp; government agencies: They provide historical and real-time weather data.</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The chosen source depends on factors like data availability, granularity, quality, and accessibility.</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p:txBody>
      </p:sp>
      <p:sp>
        <p:nvSpPr>
          <p:cNvPr id="205" name="Google Shape;205;p1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f0556040fd_0_74"/>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References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211" name="Google Shape;211;g2f0556040fd_0_74"/>
          <p:cNvSpPr txBox="1"/>
          <p:nvPr/>
        </p:nvSpPr>
        <p:spPr>
          <a:xfrm>
            <a:off x="443350" y="871525"/>
            <a:ext cx="7809600" cy="28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following tools and technologies will be used for data analysis: </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Python</a:t>
            </a:r>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Jupyter Notebooks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SzPts val="1800"/>
              <a:buAutoNum type="arabicPeriod"/>
            </a:pPr>
            <a:r>
              <a:rPr lang="en-US" sz="1800"/>
              <a:t>Pandas</a:t>
            </a:r>
            <a:endParaRPr sz="1800"/>
          </a:p>
          <a:p>
            <a:pPr indent="-342900" lvl="0" marL="457200" marR="0" rtl="0" algn="l">
              <a:lnSpc>
                <a:spcPct val="100000"/>
              </a:lnSpc>
              <a:spcBef>
                <a:spcPts val="0"/>
              </a:spcBef>
              <a:spcAft>
                <a:spcPts val="0"/>
              </a:spcAft>
              <a:buSzPts val="1800"/>
              <a:buAutoNum type="arabicPeriod"/>
            </a:pPr>
            <a:r>
              <a:rPr lang="en-US" sz="1800"/>
              <a:t>Matplotlib</a:t>
            </a:r>
            <a:endParaRPr sz="1800"/>
          </a:p>
          <a:p>
            <a:pPr indent="-342900" lvl="0" marL="457200" marR="0" rtl="0" algn="l">
              <a:lnSpc>
                <a:spcPct val="100000"/>
              </a:lnSpc>
              <a:spcBef>
                <a:spcPts val="0"/>
              </a:spcBef>
              <a:spcAft>
                <a:spcPts val="0"/>
              </a:spcAft>
              <a:buSzPts val="1800"/>
              <a:buAutoNum type="arabicPeriod"/>
            </a:pPr>
            <a:r>
              <a:rPr lang="en-US" sz="1800"/>
              <a:t>seaborn</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Scikit-learn(sklearn)</a:t>
            </a:r>
            <a:endParaRPr b="0" i="0" sz="1800" u="none" cap="none" strike="noStrike">
              <a:solidFill>
                <a:schemeClr val="dk1"/>
              </a:solidFill>
              <a:latin typeface="Arial"/>
              <a:ea typeface="Arial"/>
              <a:cs typeface="Arial"/>
              <a:sym typeface="Arial"/>
            </a:endParaRPr>
          </a:p>
        </p:txBody>
      </p:sp>
      <p:sp>
        <p:nvSpPr>
          <p:cNvPr id="212" name="Google Shape;212;g2f0556040fd_0_7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2f0556040fd_0_68"/>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References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218" name="Google Shape;218;g2f0556040fd_0_68"/>
          <p:cNvSpPr txBox="1"/>
          <p:nvPr/>
        </p:nvSpPr>
        <p:spPr>
          <a:xfrm>
            <a:off x="443350" y="871525"/>
            <a:ext cx="7809600" cy="28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following tools and technologies will be used for data analysis: </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Python</a:t>
            </a:r>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Jupyter Notebooks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SzPts val="1800"/>
              <a:buAutoNum type="arabicPeriod"/>
            </a:pPr>
            <a:r>
              <a:rPr lang="en-US" sz="1800"/>
              <a:t>Pandas</a:t>
            </a:r>
            <a:endParaRPr sz="1800"/>
          </a:p>
          <a:p>
            <a:pPr indent="-342900" lvl="0" marL="457200" marR="0" rtl="0" algn="l">
              <a:lnSpc>
                <a:spcPct val="100000"/>
              </a:lnSpc>
              <a:spcBef>
                <a:spcPts val="0"/>
              </a:spcBef>
              <a:spcAft>
                <a:spcPts val="0"/>
              </a:spcAft>
              <a:buSzPts val="1800"/>
              <a:buAutoNum type="arabicPeriod"/>
            </a:pPr>
            <a:r>
              <a:rPr lang="en-US" sz="1800"/>
              <a:t>Matplotlib</a:t>
            </a:r>
            <a:endParaRPr sz="1800"/>
          </a:p>
          <a:p>
            <a:pPr indent="-342900" lvl="0" marL="457200" marR="0" rtl="0" algn="l">
              <a:lnSpc>
                <a:spcPct val="100000"/>
              </a:lnSpc>
              <a:spcBef>
                <a:spcPts val="0"/>
              </a:spcBef>
              <a:spcAft>
                <a:spcPts val="0"/>
              </a:spcAft>
              <a:buSzPts val="1800"/>
              <a:buAutoNum type="arabicPeriod"/>
            </a:pPr>
            <a:r>
              <a:rPr lang="en-US" sz="1800"/>
              <a:t>seaborn</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Scikit-learn(sklearn)</a:t>
            </a:r>
            <a:endParaRPr b="0" i="0" sz="1800" u="none" cap="none" strike="noStrike">
              <a:solidFill>
                <a:schemeClr val="dk1"/>
              </a:solidFill>
              <a:latin typeface="Arial"/>
              <a:ea typeface="Arial"/>
              <a:cs typeface="Arial"/>
              <a:sym typeface="Arial"/>
            </a:endParaRPr>
          </a:p>
        </p:txBody>
      </p:sp>
      <p:sp>
        <p:nvSpPr>
          <p:cNvPr id="219" name="Google Shape;219;g2f0556040fd_0_6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3"/>
          <p:cNvSpPr txBox="1"/>
          <p:nvPr/>
        </p:nvSpPr>
        <p:spPr>
          <a:xfrm>
            <a:off x="135650" y="158575"/>
            <a:ext cx="16692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Introduction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72" name="Google Shape;72;p3"/>
          <p:cNvSpPr txBox="1"/>
          <p:nvPr/>
        </p:nvSpPr>
        <p:spPr>
          <a:xfrm>
            <a:off x="373224" y="632275"/>
            <a:ext cx="8136294" cy="3809096"/>
          </a:xfrm>
          <a:prstGeom prst="rect">
            <a:avLst/>
          </a:prstGeom>
          <a:noFill/>
          <a:ln>
            <a:noFill/>
          </a:ln>
        </p:spPr>
        <p:txBody>
          <a:bodyPr anchorCtr="0" anchor="t" bIns="91425" lIns="91425" spcFirstLastPara="1" rIns="91425" wrap="square" tIns="91425">
            <a:noAutofit/>
          </a:bodyPr>
          <a:lstStyle/>
          <a:p>
            <a:pPr indent="-285750" lvl="0" marL="400050" marR="0" rtl="0" algn="just">
              <a:lnSpc>
                <a:spcPct val="100000"/>
              </a:lnSpc>
              <a:spcBef>
                <a:spcPts val="0"/>
              </a:spcBef>
              <a:spcAft>
                <a:spcPts val="0"/>
              </a:spcAft>
              <a:buClr>
                <a:schemeClr val="dk1"/>
              </a:buClr>
              <a:buSzPts val="1800"/>
              <a:buFont typeface="Arial"/>
              <a:buChar char="•"/>
            </a:pPr>
            <a:r>
              <a:rPr b="0" i="0" lang="en-US" sz="1800" u="none" cap="none" strike="noStrike">
                <a:solidFill>
                  <a:srgbClr val="000000"/>
                </a:solidFill>
                <a:latin typeface="IBM Plex Sans"/>
                <a:ea typeface="IBM Plex Sans"/>
                <a:cs typeface="IBM Plex Sans"/>
                <a:sym typeface="IBM Plex Sans"/>
              </a:rPr>
              <a:t>Affordable and clean energy is largely dependent on solar energy. </a:t>
            </a:r>
            <a:endParaRPr b="0" i="0" sz="1800" u="none" cap="none" strike="noStrike">
              <a:solidFill>
                <a:srgbClr val="000000"/>
              </a:solidFill>
              <a:latin typeface="IBM Plex Sans"/>
              <a:ea typeface="IBM Plex Sans"/>
              <a:cs typeface="IBM Plex Sans"/>
              <a:sym typeface="IBM Plex Sans"/>
            </a:endParaRPr>
          </a:p>
          <a:p>
            <a:pPr indent="-285750" lvl="0" marL="400050" marR="0" rtl="0" algn="just">
              <a:lnSpc>
                <a:spcPct val="100000"/>
              </a:lnSpc>
              <a:spcBef>
                <a:spcPts val="0"/>
              </a:spcBef>
              <a:spcAft>
                <a:spcPts val="0"/>
              </a:spcAft>
              <a:buClr>
                <a:schemeClr val="dk1"/>
              </a:buClr>
              <a:buSzPts val="1800"/>
              <a:buFont typeface="Arial"/>
              <a:buChar char="•"/>
            </a:pPr>
            <a:r>
              <a:rPr b="0" i="0" lang="en-US" sz="1800" u="none" cap="none" strike="noStrike">
                <a:solidFill>
                  <a:srgbClr val="000000"/>
                </a:solidFill>
                <a:latin typeface="IBM Plex Sans"/>
                <a:ea typeface="IBM Plex Sans"/>
                <a:cs typeface="IBM Plex Sans"/>
                <a:sym typeface="IBM Plex Sans"/>
              </a:rPr>
              <a:t>The tilt angle of solar panels concerning the sun has a major impact on how much energy they can produce. </a:t>
            </a:r>
            <a:endParaRPr b="0" i="0" sz="1800" u="none" cap="none" strike="noStrike">
              <a:solidFill>
                <a:srgbClr val="000000"/>
              </a:solidFill>
              <a:latin typeface="IBM Plex Sans"/>
              <a:ea typeface="IBM Plex Sans"/>
              <a:cs typeface="IBM Plex Sans"/>
              <a:sym typeface="IBM Plex Sans"/>
            </a:endParaRPr>
          </a:p>
          <a:p>
            <a:pPr indent="-285750" lvl="0" marL="400050" marR="0" rtl="0" algn="just">
              <a:lnSpc>
                <a:spcPct val="100000"/>
              </a:lnSpc>
              <a:spcBef>
                <a:spcPts val="0"/>
              </a:spcBef>
              <a:spcAft>
                <a:spcPts val="0"/>
              </a:spcAft>
              <a:buClr>
                <a:schemeClr val="dk1"/>
              </a:buClr>
              <a:buSzPts val="1800"/>
              <a:buFont typeface="Arial"/>
              <a:buChar char="•"/>
            </a:pPr>
            <a:r>
              <a:rPr b="0" i="0" lang="en-US" sz="1800" u="none" cap="none" strike="noStrike">
                <a:solidFill>
                  <a:srgbClr val="000000"/>
                </a:solidFill>
                <a:latin typeface="IBM Plex Sans"/>
                <a:ea typeface="IBM Plex Sans"/>
                <a:cs typeface="IBM Plex Sans"/>
                <a:sym typeface="IBM Plex Sans"/>
              </a:rPr>
              <a:t>Conventionally, location-based static computations are employed, ignoring environmental and seasonal variations that have a major impact on efficiency.</a:t>
            </a:r>
            <a:endParaRPr/>
          </a:p>
          <a:p>
            <a:pPr indent="-285750" lvl="0" marL="400050" marR="0" rtl="0" algn="just">
              <a:lnSpc>
                <a:spcPct val="100000"/>
              </a:lnSpc>
              <a:spcBef>
                <a:spcPts val="0"/>
              </a:spcBef>
              <a:spcAft>
                <a:spcPts val="0"/>
              </a:spcAft>
              <a:buClr>
                <a:schemeClr val="dk1"/>
              </a:buClr>
              <a:buSzPts val="1800"/>
              <a:buFont typeface="Arial"/>
              <a:buChar char="•"/>
            </a:pPr>
            <a:r>
              <a:rPr b="0" i="0" lang="en-US" sz="1800" u="none" cap="none" strike="noStrike">
                <a:solidFill>
                  <a:srgbClr val="000000"/>
                </a:solidFill>
                <a:latin typeface="IBM Plex Sans"/>
                <a:ea typeface="IBM Plex Sans"/>
                <a:cs typeface="IBM Plex Sans"/>
                <a:sym typeface="IBM Plex Sans"/>
              </a:rPr>
              <a:t> This project suggests using machine learning (ML) to predict the ideal tilt for maximizing power production by analyzing solar panel tilt angle, environmental factors, and energy output.</a:t>
            </a:r>
            <a:endParaRPr b="0" i="0" sz="1800" u="none" cap="none" strike="noStrike">
              <a:solidFill>
                <a:schemeClr val="dk1"/>
              </a:solidFill>
              <a:latin typeface="IBM Plex Sans"/>
              <a:ea typeface="IBM Plex Sans"/>
              <a:cs typeface="IBM Plex Sans"/>
              <a:sym typeface="IBM Plex Sans"/>
            </a:endParaRPr>
          </a:p>
        </p:txBody>
      </p:sp>
      <p:sp>
        <p:nvSpPr>
          <p:cNvPr id="73" name="Google Shape;73;p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4"/>
          <p:cNvSpPr txBox="1"/>
          <p:nvPr/>
        </p:nvSpPr>
        <p:spPr>
          <a:xfrm>
            <a:off x="135650" y="158575"/>
            <a:ext cx="16692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Introduction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79" name="Google Shape;79;p4"/>
          <p:cNvSpPr txBox="1"/>
          <p:nvPr/>
        </p:nvSpPr>
        <p:spPr>
          <a:xfrm>
            <a:off x="373224" y="632275"/>
            <a:ext cx="8136294" cy="3809096"/>
          </a:xfrm>
          <a:prstGeom prst="rect">
            <a:avLst/>
          </a:prstGeom>
          <a:noFill/>
          <a:ln>
            <a:noFill/>
          </a:ln>
        </p:spPr>
        <p:txBody>
          <a:bodyPr anchorCtr="0" anchor="t" bIns="91425" lIns="91425" spcFirstLastPara="1" rIns="91425" wrap="square" tIns="91425">
            <a:noAutofit/>
          </a:bodyPr>
          <a:lstStyle/>
          <a:p>
            <a:pPr indent="0" lvl="0" marL="11430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objective of this project is to leverage the power of machine learning to optimize solar panel tilt angles and unlock their full potential for clean energy generation, directly contributing to Sustainable Development Goal 7 (SDG 7): Affordable and clean energy. Here's a more detailed breakdown of the project's objective: </a:t>
            </a:r>
            <a:endParaRPr b="0" i="0" sz="1800" u="none" cap="none" strike="noStrike">
              <a:solidFill>
                <a:srgbClr val="000000"/>
              </a:solidFill>
              <a:latin typeface="Arial"/>
              <a:ea typeface="Arial"/>
              <a:cs typeface="Arial"/>
              <a:sym typeface="Arial"/>
            </a:endParaRPr>
          </a:p>
          <a:p>
            <a:pPr indent="-114300" lvl="0" marL="457200" marR="0" rtl="0" algn="just">
              <a:lnSpc>
                <a:spcPct val="100000"/>
              </a:lnSpc>
              <a:spcBef>
                <a:spcPts val="0"/>
              </a:spcBef>
              <a:spcAft>
                <a:spcPts val="0"/>
              </a:spcAft>
              <a:buClr>
                <a:srgbClr val="000000"/>
              </a:buClr>
              <a:buSzPts val="1800"/>
              <a:buFont typeface="Arial"/>
              <a:buAutoNum type="arabicPeriod"/>
            </a:pPr>
            <a:r>
              <a:rPr lang="en-US" sz="1800"/>
              <a:t>Collect the datas</a:t>
            </a:r>
            <a:endParaRPr sz="1800"/>
          </a:p>
          <a:p>
            <a:pPr indent="-114300" lvl="0" marL="457200" marR="0" rtl="0" algn="just">
              <a:lnSpc>
                <a:spcPct val="100000"/>
              </a:lnSpc>
              <a:spcBef>
                <a:spcPts val="0"/>
              </a:spcBef>
              <a:spcAft>
                <a:spcPts val="0"/>
              </a:spcAft>
              <a:buSzPts val="1800"/>
              <a:buAutoNum type="arabicPeriod"/>
            </a:pPr>
            <a:r>
              <a:rPr lang="en-US" sz="1800"/>
              <a:t>Create datasets from </a:t>
            </a:r>
            <a:r>
              <a:rPr lang="en-US" sz="1800"/>
              <a:t>survey</a:t>
            </a:r>
            <a:endParaRPr sz="1800"/>
          </a:p>
          <a:p>
            <a:pPr indent="-114300" lvl="0" marL="457200" marR="0" rtl="0" algn="just">
              <a:lnSpc>
                <a:spcPct val="100000"/>
              </a:lnSpc>
              <a:spcBef>
                <a:spcPts val="0"/>
              </a:spcBef>
              <a:spcAft>
                <a:spcPts val="0"/>
              </a:spcAft>
              <a:buSzPts val="1800"/>
              <a:buAutoNum type="arabicPeriod"/>
            </a:pPr>
            <a:r>
              <a:rPr lang="en-US" sz="1800"/>
              <a:t>Clean and preprocess dataset</a:t>
            </a:r>
            <a:endParaRPr sz="1800"/>
          </a:p>
          <a:p>
            <a:pPr indent="-114300" lvl="0" marL="457200" marR="0" rtl="0" algn="just">
              <a:lnSpc>
                <a:spcPct val="100000"/>
              </a:lnSpc>
              <a:spcBef>
                <a:spcPts val="0"/>
              </a:spcBef>
              <a:spcAft>
                <a:spcPts val="0"/>
              </a:spcAft>
              <a:buSzPts val="1800"/>
              <a:buAutoNum type="arabicPeriod"/>
            </a:pPr>
            <a:r>
              <a:rPr lang="en-US" sz="1800"/>
              <a:t>Execute exploratory data analysis using different visualization techniques</a:t>
            </a:r>
            <a:endParaRPr sz="1800"/>
          </a:p>
          <a:p>
            <a:pPr indent="-114300" lvl="0" marL="457200" marR="0" rtl="0" algn="just">
              <a:lnSpc>
                <a:spcPct val="100000"/>
              </a:lnSpc>
              <a:spcBef>
                <a:spcPts val="0"/>
              </a:spcBef>
              <a:spcAft>
                <a:spcPts val="0"/>
              </a:spcAft>
              <a:buSzPts val="1800"/>
              <a:buAutoNum type="arabicPeriod"/>
            </a:pPr>
            <a:r>
              <a:rPr lang="en-US" sz="1800"/>
              <a:t>Analyze the visualization </a:t>
            </a:r>
            <a:endParaRPr sz="1800"/>
          </a:p>
          <a:p>
            <a:pPr indent="-1143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Develop a Predictive Model for Optimal Tilt Angle</a:t>
            </a:r>
            <a:endParaRPr/>
          </a:p>
          <a:p>
            <a:pPr indent="-1143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Maximize Solar Energy Production </a:t>
            </a:r>
            <a:endParaRPr/>
          </a:p>
          <a:p>
            <a:pPr indent="-1143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Contribute to SDG 7</a:t>
            </a:r>
            <a:endParaRPr b="0" i="0" sz="1800" u="none" cap="none" strike="noStrike">
              <a:solidFill>
                <a:schemeClr val="dk1"/>
              </a:solidFill>
              <a:latin typeface="IBM Plex Sans"/>
              <a:ea typeface="IBM Plex Sans"/>
              <a:cs typeface="IBM Plex Sans"/>
              <a:sym typeface="IBM Plex Sans"/>
            </a:endParaRPr>
          </a:p>
        </p:txBody>
      </p:sp>
      <p:sp>
        <p:nvSpPr>
          <p:cNvPr id="80" name="Google Shape;80;p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5"/>
          <p:cNvSpPr txBox="1"/>
          <p:nvPr/>
        </p:nvSpPr>
        <p:spPr>
          <a:xfrm>
            <a:off x="208675" y="16900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Problem Identification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86" name="Google Shape;86;p5"/>
          <p:cNvSpPr txBox="1"/>
          <p:nvPr/>
        </p:nvSpPr>
        <p:spPr>
          <a:xfrm>
            <a:off x="326571" y="642700"/>
            <a:ext cx="8593494" cy="4227880"/>
          </a:xfrm>
          <a:prstGeom prst="rect">
            <a:avLst/>
          </a:prstGeom>
          <a:noFill/>
          <a:ln>
            <a:noFill/>
          </a:ln>
        </p:spPr>
        <p:txBody>
          <a:bodyPr anchorCtr="0" anchor="t" bIns="91425" lIns="91425" spcFirstLastPara="1" rIns="91425" wrap="square" tIns="91425">
            <a:noAutofit/>
          </a:bodyPr>
          <a:lstStyle/>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Inadequacy of Current Methods:</a:t>
            </a:r>
            <a:endParaRPr b="0" i="0" sz="1800" u="none" cap="none" strike="noStrike">
              <a:solidFill>
                <a:schemeClr val="dk1"/>
              </a:solidFill>
              <a:latin typeface="IBM Plex Sans"/>
              <a:ea typeface="IBM Plex Sans"/>
              <a:cs typeface="IBM Plex Sans"/>
              <a:sym typeface="IBM Plex Sans"/>
            </a:endParaRPr>
          </a:p>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   - The current methods for determining solar panel tilt angles are largely based on static calculations that use a location's latitude. This approach does not adequately capture the dynamic nature of solar energy generation.</a:t>
            </a:r>
            <a:endParaRPr/>
          </a:p>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Ignoring Dynamic Factors:</a:t>
            </a:r>
            <a:endParaRPr b="0" i="0" sz="1800" u="none" cap="none" strike="noStrike">
              <a:solidFill>
                <a:schemeClr val="dk1"/>
              </a:solidFill>
              <a:latin typeface="IBM Plex Sans"/>
              <a:ea typeface="IBM Plex Sans"/>
              <a:cs typeface="IBM Plex Sans"/>
              <a:sym typeface="IBM Plex Sans"/>
            </a:endParaRPr>
          </a:p>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   - Static calculations fail to consider seasonal variations in the sun's path, as well as changing weather conditions such as cloud cover, dust storms, and temperature fluctuations. These factors significantly impact the efficiency of solar panels.</a:t>
            </a:r>
            <a:endParaRPr/>
          </a:p>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Suboptimal Energy Production:</a:t>
            </a:r>
            <a:endParaRPr b="0" i="0" sz="1800" u="none" cap="none" strike="noStrike">
              <a:solidFill>
                <a:schemeClr val="dk1"/>
              </a:solidFill>
              <a:latin typeface="IBM Plex Sans"/>
              <a:ea typeface="IBM Plex Sans"/>
              <a:cs typeface="IBM Plex Sans"/>
              <a:sym typeface="IBM Plex Sans"/>
            </a:endParaRPr>
          </a:p>
          <a:p>
            <a:pPr indent="0" lvl="0" marL="114300" marR="0" rtl="0" algn="just">
              <a:lnSpc>
                <a:spcPct val="100000"/>
              </a:lnSpc>
              <a:spcBef>
                <a:spcPts val="0"/>
              </a:spcBef>
              <a:spcAft>
                <a:spcPts val="0"/>
              </a:spcAft>
              <a:buNone/>
            </a:pPr>
            <a:r>
              <a:rPr b="0" i="0" lang="en-US" sz="1800" u="none" cap="none" strike="noStrike">
                <a:solidFill>
                  <a:schemeClr val="dk1"/>
                </a:solidFill>
                <a:latin typeface="IBM Plex Sans"/>
                <a:ea typeface="IBM Plex Sans"/>
                <a:cs typeface="IBM Plex Sans"/>
                <a:sym typeface="IBM Plex Sans"/>
              </a:rPr>
              <a:t>   - As a result of using fixed tilt angles that do not adapt to changing conditions, the energy production from solar panels is often suboptimal. This hinders the ability to fully utilize solar energy as a clean and affordable alternative.</a:t>
            </a:r>
            <a:endParaRPr b="0" i="0" sz="1800" u="none" cap="none" strike="noStrike">
              <a:solidFill>
                <a:schemeClr val="dk1"/>
              </a:solidFill>
              <a:latin typeface="IBM Plex Sans"/>
              <a:ea typeface="IBM Plex Sans"/>
              <a:cs typeface="IBM Plex Sans"/>
              <a:sym typeface="IBM Plex Sans"/>
            </a:endParaRPr>
          </a:p>
        </p:txBody>
      </p:sp>
      <p:sp>
        <p:nvSpPr>
          <p:cNvPr id="87" name="Google Shape;87;p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nvSpPr>
        <p:spPr>
          <a:xfrm>
            <a:off x="93925" y="14815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Collection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93" name="Google Shape;93;p6"/>
          <p:cNvSpPr txBox="1"/>
          <p:nvPr/>
        </p:nvSpPr>
        <p:spPr>
          <a:xfrm>
            <a:off x="354563" y="951723"/>
            <a:ext cx="7212563" cy="350831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615820" y="758402"/>
            <a:ext cx="7921690" cy="2308324"/>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Solar farms &amp; research institutions: They might share anonymized data on tilt angle and energy output. </a:t>
            </a:r>
            <a:endParaRPr b="0" i="0" sz="1800" u="none" cap="none" strike="noStrike">
              <a:solidFill>
                <a:srgbClr val="000000"/>
              </a:solidFill>
              <a:latin typeface="IBM Plex Sans"/>
              <a:ea typeface="IBM Plex Sans"/>
              <a:cs typeface="IBM Plex Sans"/>
              <a:sym typeface="IBM Plex Sans"/>
            </a:endParaRPr>
          </a:p>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Open-source datasets: Platforms like NREL, NASA POWER, and World Bank offer solar and weather data. </a:t>
            </a:r>
            <a:endParaRPr b="0" i="0" sz="1800" u="none" cap="none" strike="noStrike">
              <a:solidFill>
                <a:srgbClr val="000000"/>
              </a:solidFill>
              <a:latin typeface="IBM Plex Sans"/>
              <a:ea typeface="IBM Plex Sans"/>
              <a:cs typeface="IBM Plex Sans"/>
              <a:sym typeface="IBM Plex Sans"/>
            </a:endParaRPr>
          </a:p>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Weather stations &amp; government agencies: They provide historical and real-time weather data.</a:t>
            </a:r>
            <a:endParaRPr/>
          </a:p>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The chosen source depends on factors like data availability, granularity, quality, and accessibility</a:t>
            </a:r>
            <a:endParaRPr b="0" i="0" sz="1800" u="none" cap="none" strike="noStrike">
              <a:solidFill>
                <a:srgbClr val="000000"/>
              </a:solidFill>
              <a:latin typeface="IBM Plex Sans"/>
              <a:ea typeface="IBM Plex Sans"/>
              <a:cs typeface="IBM Plex Sans"/>
              <a:sym typeface="IBM Plex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7"/>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01" name="Google Shape;101;p7"/>
          <p:cNvSpPr txBox="1"/>
          <p:nvPr/>
        </p:nvSpPr>
        <p:spPr>
          <a:xfrm>
            <a:off x="1413607" y="1055893"/>
            <a:ext cx="6316800" cy="2274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Clean the data to ensure consistency and address missing values or outliers. </a:t>
            </a:r>
            <a:endParaRPr b="0" i="0" sz="1800" u="none" cap="none" strike="noStrike">
              <a:solidFill>
                <a:srgbClr val="000000"/>
              </a:solidFill>
              <a:latin typeface="IBM Plex Sans"/>
              <a:ea typeface="IBM Plex Sans"/>
              <a:cs typeface="IBM Plex Sans"/>
              <a:sym typeface="IBM Plex Sans"/>
            </a:endParaRPr>
          </a:p>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Format the data into a suitable structure for machine learning algorithms. </a:t>
            </a:r>
            <a:endParaRPr b="0" i="0" sz="1800" u="none" cap="none" strike="noStrike">
              <a:solidFill>
                <a:srgbClr val="000000"/>
              </a:solidFill>
              <a:latin typeface="IBM Plex Sans"/>
              <a:ea typeface="IBM Plex Sans"/>
              <a:cs typeface="IBM Plex Sans"/>
              <a:sym typeface="IBM Plex Sans"/>
            </a:endParaRPr>
          </a:p>
          <a:p>
            <a:pPr indent="-342900" lvl="0" marL="457200" marR="0" rtl="0" algn="l">
              <a:lnSpc>
                <a:spcPct val="100000"/>
              </a:lnSpc>
              <a:spcBef>
                <a:spcPts val="0"/>
              </a:spcBef>
              <a:spcAft>
                <a:spcPts val="0"/>
              </a:spcAft>
              <a:buClr>
                <a:srgbClr val="000000"/>
              </a:buClr>
              <a:buSzPts val="1800"/>
              <a:buFont typeface="IBM Plex Sans"/>
              <a:buAutoNum type="arabicPeriod"/>
            </a:pPr>
            <a:r>
              <a:rPr b="0" i="0" lang="en-US" sz="1800" u="none" cap="none" strike="noStrike">
                <a:solidFill>
                  <a:srgbClr val="000000"/>
                </a:solidFill>
                <a:latin typeface="IBM Plex Sans"/>
                <a:ea typeface="IBM Plex Sans"/>
                <a:cs typeface="IBM Plex Sans"/>
                <a:sym typeface="IBM Plex Sans"/>
              </a:rPr>
              <a:t>Feature engineering might be necessary to create additional features from existing data that could improve model performance</a:t>
            </a:r>
            <a:endParaRPr b="0" i="0" sz="1800" u="none" cap="none" strike="noStrike">
              <a:solidFill>
                <a:schemeClr val="dk1"/>
              </a:solidFill>
              <a:latin typeface="IBM Plex Sans"/>
              <a:ea typeface="IBM Plex Sans"/>
              <a:cs typeface="IBM Plex Sans"/>
              <a:sym typeface="IBM Plex Sans"/>
            </a:endParaRPr>
          </a:p>
        </p:txBody>
      </p:sp>
      <p:sp>
        <p:nvSpPr>
          <p:cNvPr id="102" name="Google Shape;102;p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Analysis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08" name="Google Shape;108;p8"/>
          <p:cNvSpPr txBox="1"/>
          <p:nvPr/>
        </p:nvSpPr>
        <p:spPr>
          <a:xfrm>
            <a:off x="1282956" y="1185343"/>
            <a:ext cx="6578100" cy="2647200"/>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Python: For data cleaning, analysis, and visualization, using libraries such as Pandas, NumPy, Matplotlib, and Seaborn.</a:t>
            </a:r>
            <a:endParaRPr/>
          </a:p>
          <a:p>
            <a:pPr indent="-285750" lvl="0" marL="40005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Jupyter Notebooks: For documenting the analysis process and visualizations. </a:t>
            </a:r>
            <a:endParaRPr b="0" i="0" sz="18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rgbClr val="000000"/>
                </a:solidFill>
                <a:latin typeface="Arial"/>
                <a:ea typeface="Arial"/>
                <a:cs typeface="Arial"/>
                <a:sym typeface="Arial"/>
              </a:rPr>
              <a:t> Scikit-learn: For developing predictive models and machine learning algorithms. </a:t>
            </a:r>
            <a:endParaRPr b="0" i="0" sz="1800" u="none" cap="none" strike="noStrike">
              <a:solidFill>
                <a:schemeClr val="dk1"/>
              </a:solidFill>
              <a:latin typeface="Arial"/>
              <a:ea typeface="Arial"/>
              <a:cs typeface="Arial"/>
              <a:sym typeface="Arial"/>
            </a:endParaRPr>
          </a:p>
        </p:txBody>
      </p:sp>
      <p:sp>
        <p:nvSpPr>
          <p:cNvPr id="109" name="Google Shape;109;p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g2f0556040fd_0_12"/>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US" sz="1800">
                <a:solidFill>
                  <a:schemeClr val="dk1"/>
                </a:solidFill>
                <a:latin typeface="IBM Plex Sans Medium"/>
                <a:ea typeface="IBM Plex Sans Medium"/>
                <a:cs typeface="IBM Plex Sans Medium"/>
                <a:sym typeface="IBM Plex Sans Medium"/>
              </a:rPr>
              <a:t>Data Analysis</a:t>
            </a:r>
            <a:endParaRPr sz="1800">
              <a:solidFill>
                <a:schemeClr val="dk1"/>
              </a:solidFill>
              <a:latin typeface="IBM Plex Sans Medium"/>
              <a:ea typeface="IBM Plex Sans Medium"/>
              <a:cs typeface="IBM Plex Sans Medium"/>
              <a:sym typeface="IBM Plex Sans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IBM Plex Sans Medium"/>
              <a:ea typeface="IBM Plex Sans Medium"/>
              <a:cs typeface="IBM Plex Sans Medium"/>
              <a:sym typeface="IBM Plex Sans Medium"/>
            </a:endParaRPr>
          </a:p>
        </p:txBody>
      </p:sp>
      <p:sp>
        <p:nvSpPr>
          <p:cNvPr id="115" name="Google Shape;115;g2f0556040fd_0_1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g2f0556040fd_0_12"/>
          <p:cNvPicPr preferRelativeResize="0"/>
          <p:nvPr/>
        </p:nvPicPr>
        <p:blipFill>
          <a:blip r:embed="rId3">
            <a:alphaModFix/>
          </a:blip>
          <a:stretch>
            <a:fillRect/>
          </a:stretch>
        </p:blipFill>
        <p:spPr>
          <a:xfrm>
            <a:off x="4572000" y="538350"/>
            <a:ext cx="4204001" cy="4380801"/>
          </a:xfrm>
          <a:prstGeom prst="rect">
            <a:avLst/>
          </a:prstGeom>
          <a:noFill/>
          <a:ln>
            <a:noFill/>
          </a:ln>
        </p:spPr>
      </p:pic>
      <p:pic>
        <p:nvPicPr>
          <p:cNvPr id="117" name="Google Shape;117;g2f0556040fd_0_12"/>
          <p:cNvPicPr preferRelativeResize="0"/>
          <p:nvPr/>
        </p:nvPicPr>
        <p:blipFill>
          <a:blip r:embed="rId4">
            <a:alphaModFix/>
          </a:blip>
          <a:stretch>
            <a:fillRect/>
          </a:stretch>
        </p:blipFill>
        <p:spPr>
          <a:xfrm>
            <a:off x="187800" y="621850"/>
            <a:ext cx="4267199" cy="177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