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1" r:id="rId5"/>
    <p:sldMasterId id="2147483650" r:id="rId6"/>
    <p:sldMasterId id="2147483649" r:id="rId7"/>
  </p:sldMasterIdLst>
  <p:notesMasterIdLst>
    <p:notesMasterId r:id="rId63"/>
  </p:notesMasterIdLst>
  <p:handoutMasterIdLst>
    <p:handoutMasterId r:id="rId64"/>
  </p:handoutMasterIdLst>
  <p:sldIdLst>
    <p:sldId id="556" r:id="rId8"/>
    <p:sldId id="597" r:id="rId9"/>
    <p:sldId id="579" r:id="rId10"/>
    <p:sldId id="580" r:id="rId11"/>
    <p:sldId id="584" r:id="rId12"/>
    <p:sldId id="555" r:id="rId13"/>
    <p:sldId id="524" r:id="rId14"/>
    <p:sldId id="578" r:id="rId15"/>
    <p:sldId id="557" r:id="rId16"/>
    <p:sldId id="595" r:id="rId17"/>
    <p:sldId id="596" r:id="rId18"/>
    <p:sldId id="594" r:id="rId19"/>
    <p:sldId id="559" r:id="rId20"/>
    <p:sldId id="560" r:id="rId21"/>
    <p:sldId id="561" r:id="rId22"/>
    <p:sldId id="562" r:id="rId23"/>
    <p:sldId id="568" r:id="rId24"/>
    <p:sldId id="569" r:id="rId25"/>
    <p:sldId id="570" r:id="rId26"/>
    <p:sldId id="571" r:id="rId27"/>
    <p:sldId id="572" r:id="rId28"/>
    <p:sldId id="573" r:id="rId29"/>
    <p:sldId id="581" r:id="rId30"/>
    <p:sldId id="592" r:id="rId31"/>
    <p:sldId id="593" r:id="rId32"/>
    <p:sldId id="563" r:id="rId33"/>
    <p:sldId id="564" r:id="rId34"/>
    <p:sldId id="565" r:id="rId35"/>
    <p:sldId id="574" r:id="rId36"/>
    <p:sldId id="566" r:id="rId37"/>
    <p:sldId id="589" r:id="rId38"/>
    <p:sldId id="590" r:id="rId39"/>
    <p:sldId id="591" r:id="rId40"/>
    <p:sldId id="526" r:id="rId41"/>
    <p:sldId id="549" r:id="rId42"/>
    <p:sldId id="544" r:id="rId43"/>
    <p:sldId id="528" r:id="rId44"/>
    <p:sldId id="546" r:id="rId45"/>
    <p:sldId id="529" r:id="rId46"/>
    <p:sldId id="530" r:id="rId47"/>
    <p:sldId id="585" r:id="rId48"/>
    <p:sldId id="586" r:id="rId49"/>
    <p:sldId id="587" r:id="rId50"/>
    <p:sldId id="588" r:id="rId51"/>
    <p:sldId id="531" r:id="rId52"/>
    <p:sldId id="532" r:id="rId53"/>
    <p:sldId id="551" r:id="rId54"/>
    <p:sldId id="552" r:id="rId55"/>
    <p:sldId id="547" r:id="rId56"/>
    <p:sldId id="582" r:id="rId57"/>
    <p:sldId id="583" r:id="rId58"/>
    <p:sldId id="533" r:id="rId59"/>
    <p:sldId id="535" r:id="rId60"/>
    <p:sldId id="576" r:id="rId61"/>
    <p:sldId id="577" r:id="rId62"/>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003399"/>
    <a:srgbClr val="F5F5F5"/>
    <a:srgbClr val="FF0000"/>
    <a:srgbClr val="2A8487"/>
    <a:srgbClr val="1C5A61"/>
    <a:srgbClr val="0C6D9C"/>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63FC2-F458-4917-BA0E-769214ED474F}" v="3" dt="2025-03-03T19:40:43.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910" autoAdjust="0"/>
  </p:normalViewPr>
  <p:slideViewPr>
    <p:cSldViewPr>
      <p:cViewPr varScale="1">
        <p:scale>
          <a:sx n="104" d="100"/>
          <a:sy n="104" d="100"/>
        </p:scale>
        <p:origin x="1824" y="102"/>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4.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arna Raj Aryal" userId="3d645c80-7efd-4820-af3a-2d58d5a7d0d7" providerId="ADAL" clId="{58AA1728-A348-420A-B458-17D857722569}"/>
    <pc:docChg chg="modSld">
      <pc:chgData name="Gokarna Raj Aryal" userId="3d645c80-7efd-4820-af3a-2d58d5a7d0d7" providerId="ADAL" clId="{58AA1728-A348-420A-B458-17D857722569}" dt="2025-03-01T03:58:25.565" v="41" actId="14100"/>
      <pc:docMkLst>
        <pc:docMk/>
      </pc:docMkLst>
      <pc:sldChg chg="modSp">
        <pc:chgData name="Gokarna Raj Aryal" userId="3d645c80-7efd-4820-af3a-2d58d5a7d0d7" providerId="ADAL" clId="{58AA1728-A348-420A-B458-17D857722569}" dt="2025-03-01T03:49:27.448" v="25" actId="2711"/>
        <pc:sldMkLst>
          <pc:docMk/>
          <pc:sldMk cId="0" sldId="524"/>
        </pc:sldMkLst>
        <pc:spChg chg="mod">
          <ac:chgData name="Gokarna Raj Aryal" userId="3d645c80-7efd-4820-af3a-2d58d5a7d0d7" providerId="ADAL" clId="{58AA1728-A348-420A-B458-17D857722569}" dt="2025-03-01T03:49:27.448" v="25" actId="2711"/>
          <ac:spMkLst>
            <pc:docMk/>
            <pc:sldMk cId="0" sldId="524"/>
            <ac:spMk id="6147" creationId="{40A19A65-A0C3-4187-826A-3EBFE91C33F8}"/>
          </ac:spMkLst>
        </pc:spChg>
      </pc:sldChg>
      <pc:sldChg chg="modSp">
        <pc:chgData name="Gokarna Raj Aryal" userId="3d645c80-7efd-4820-af3a-2d58d5a7d0d7" providerId="ADAL" clId="{58AA1728-A348-420A-B458-17D857722569}" dt="2025-03-01T03:58:25.565" v="41" actId="14100"/>
        <pc:sldMkLst>
          <pc:docMk/>
          <pc:sldMk cId="0" sldId="533"/>
        </pc:sldMkLst>
        <pc:spChg chg="mod">
          <ac:chgData name="Gokarna Raj Aryal" userId="3d645c80-7efd-4820-af3a-2d58d5a7d0d7" providerId="ADAL" clId="{58AA1728-A348-420A-B458-17D857722569}" dt="2025-03-01T03:58:25.565" v="41" actId="14100"/>
          <ac:spMkLst>
            <pc:docMk/>
            <pc:sldMk cId="0" sldId="533"/>
            <ac:spMk id="16387" creationId="{C03EC670-B23E-4BC1-B603-B7CD96FEB875}"/>
          </ac:spMkLst>
        </pc:spChg>
      </pc:sldChg>
      <pc:sldChg chg="modSp">
        <pc:chgData name="Gokarna Raj Aryal" userId="3d645c80-7efd-4820-af3a-2d58d5a7d0d7" providerId="ADAL" clId="{58AA1728-A348-420A-B458-17D857722569}" dt="2025-03-01T03:49:09.405" v="24" actId="14100"/>
        <pc:sldMkLst>
          <pc:docMk/>
          <pc:sldMk cId="1318919093" sldId="555"/>
        </pc:sldMkLst>
        <pc:spChg chg="mod">
          <ac:chgData name="Gokarna Raj Aryal" userId="3d645c80-7efd-4820-af3a-2d58d5a7d0d7" providerId="ADAL" clId="{58AA1728-A348-420A-B458-17D857722569}" dt="2025-03-01T03:47:55.740" v="12" actId="207"/>
          <ac:spMkLst>
            <pc:docMk/>
            <pc:sldMk cId="1318919093" sldId="555"/>
            <ac:spMk id="2" creationId="{340A0F7F-213F-4689-9446-790061C5DCE2}"/>
          </ac:spMkLst>
        </pc:spChg>
        <pc:spChg chg="mod">
          <ac:chgData name="Gokarna Raj Aryal" userId="3d645c80-7efd-4820-af3a-2d58d5a7d0d7" providerId="ADAL" clId="{58AA1728-A348-420A-B458-17D857722569}" dt="2025-03-01T03:49:09.405" v="24" actId="14100"/>
          <ac:spMkLst>
            <pc:docMk/>
            <pc:sldMk cId="1318919093" sldId="555"/>
            <ac:spMk id="3" creationId="{5891CBFF-C1B3-4B14-A2F5-4F123BC2CAE7}"/>
          </ac:spMkLst>
        </pc:spChg>
      </pc:sldChg>
      <pc:sldChg chg="modSp">
        <pc:chgData name="Gokarna Raj Aryal" userId="3d645c80-7efd-4820-af3a-2d58d5a7d0d7" providerId="ADAL" clId="{58AA1728-A348-420A-B458-17D857722569}" dt="2025-03-01T03:56:44.213" v="33" actId="207"/>
        <pc:sldMkLst>
          <pc:docMk/>
          <pc:sldMk cId="2933629025" sldId="563"/>
        </pc:sldMkLst>
        <pc:spChg chg="mod">
          <ac:chgData name="Gokarna Raj Aryal" userId="3d645c80-7efd-4820-af3a-2d58d5a7d0d7" providerId="ADAL" clId="{58AA1728-A348-420A-B458-17D857722569}" dt="2025-03-01T03:56:44.213" v="33" actId="207"/>
          <ac:spMkLst>
            <pc:docMk/>
            <pc:sldMk cId="2933629025" sldId="563"/>
            <ac:spMk id="2" creationId="{F681561F-F355-4A04-B573-9AD3471C42EF}"/>
          </ac:spMkLst>
        </pc:spChg>
        <pc:spChg chg="mod">
          <ac:chgData name="Gokarna Raj Aryal" userId="3d645c80-7efd-4820-af3a-2d58d5a7d0d7" providerId="ADAL" clId="{58AA1728-A348-420A-B458-17D857722569}" dt="2025-03-01T03:52:00.240" v="31" actId="255"/>
          <ac:spMkLst>
            <pc:docMk/>
            <pc:sldMk cId="2933629025" sldId="563"/>
            <ac:spMk id="3" creationId="{B5B8C732-86F6-4D43-B011-B4B3CCB4E6F2}"/>
          </ac:spMkLst>
        </pc:spChg>
      </pc:sldChg>
      <pc:sldChg chg="modSp">
        <pc:chgData name="Gokarna Raj Aryal" userId="3d645c80-7efd-4820-af3a-2d58d5a7d0d7" providerId="ADAL" clId="{58AA1728-A348-420A-B458-17D857722569}" dt="2025-03-01T03:49:48.397" v="26" actId="2711"/>
        <pc:sldMkLst>
          <pc:docMk/>
          <pc:sldMk cId="494452577" sldId="578"/>
        </pc:sldMkLst>
        <pc:spChg chg="mod">
          <ac:chgData name="Gokarna Raj Aryal" userId="3d645c80-7efd-4820-af3a-2d58d5a7d0d7" providerId="ADAL" clId="{58AA1728-A348-420A-B458-17D857722569}" dt="2025-03-01T03:49:48.397" v="26" actId="2711"/>
          <ac:spMkLst>
            <pc:docMk/>
            <pc:sldMk cId="494452577" sldId="578"/>
            <ac:spMk id="7170" creationId="{F2ED7698-B319-4DDA-B1FD-2027EF3ACF26}"/>
          </ac:spMkLst>
        </pc:spChg>
      </pc:sldChg>
      <pc:sldChg chg="modSp">
        <pc:chgData name="Gokarna Raj Aryal" userId="3d645c80-7efd-4820-af3a-2d58d5a7d0d7" providerId="ADAL" clId="{58AA1728-A348-420A-B458-17D857722569}" dt="2025-03-01T03:47:29.011" v="9" actId="113"/>
        <pc:sldMkLst>
          <pc:docMk/>
          <pc:sldMk cId="3937727066" sldId="580"/>
        </pc:sldMkLst>
        <pc:spChg chg="mod">
          <ac:chgData name="Gokarna Raj Aryal" userId="3d645c80-7efd-4820-af3a-2d58d5a7d0d7" providerId="ADAL" clId="{58AA1728-A348-420A-B458-17D857722569}" dt="2025-03-01T03:47:29.011" v="9" actId="113"/>
          <ac:spMkLst>
            <pc:docMk/>
            <pc:sldMk cId="3937727066" sldId="580"/>
            <ac:spMk id="2" creationId="{3B1563BD-C925-44BF-A6FF-4C5D03FA9F49}"/>
          </ac:spMkLst>
        </pc:spChg>
        <pc:spChg chg="mod">
          <ac:chgData name="Gokarna Raj Aryal" userId="3d645c80-7efd-4820-af3a-2d58d5a7d0d7" providerId="ADAL" clId="{58AA1728-A348-420A-B458-17D857722569}" dt="2025-03-01T03:46:57.642" v="3" actId="2711"/>
          <ac:spMkLst>
            <pc:docMk/>
            <pc:sldMk cId="3937727066" sldId="580"/>
            <ac:spMk id="3" creationId="{0E138220-F188-4447-8EC0-D9410BE4030B}"/>
          </ac:spMkLst>
        </pc:spChg>
      </pc:sldChg>
      <pc:sldChg chg="modSp">
        <pc:chgData name="Gokarna Raj Aryal" userId="3d645c80-7efd-4820-af3a-2d58d5a7d0d7" providerId="ADAL" clId="{58AA1728-A348-420A-B458-17D857722569}" dt="2025-03-01T03:58:07.090" v="40" actId="1076"/>
        <pc:sldMkLst>
          <pc:docMk/>
          <pc:sldMk cId="3474149277" sldId="583"/>
        </pc:sldMkLst>
        <pc:spChg chg="mod">
          <ac:chgData name="Gokarna Raj Aryal" userId="3d645c80-7efd-4820-af3a-2d58d5a7d0d7" providerId="ADAL" clId="{58AA1728-A348-420A-B458-17D857722569}" dt="2025-03-01T03:57:58.934" v="39" actId="255"/>
          <ac:spMkLst>
            <pc:docMk/>
            <pc:sldMk cId="3474149277" sldId="583"/>
            <ac:spMk id="6" creationId="{3BF7BECE-7330-43F3-BE08-A3A63B8F022D}"/>
          </ac:spMkLst>
        </pc:spChg>
        <pc:graphicFrameChg chg="mod">
          <ac:chgData name="Gokarna Raj Aryal" userId="3d645c80-7efd-4820-af3a-2d58d5a7d0d7" providerId="ADAL" clId="{58AA1728-A348-420A-B458-17D857722569}" dt="2025-03-01T03:57:17.160" v="34" actId="12385"/>
          <ac:graphicFrameMkLst>
            <pc:docMk/>
            <pc:sldMk cId="3474149277" sldId="583"/>
            <ac:graphicFrameMk id="7" creationId="{79E9EF87-5F2F-4833-AB9D-7732B0EDB90A}"/>
          </ac:graphicFrameMkLst>
        </pc:graphicFrameChg>
        <pc:graphicFrameChg chg="mod">
          <ac:chgData name="Gokarna Raj Aryal" userId="3d645c80-7efd-4820-af3a-2d58d5a7d0d7" providerId="ADAL" clId="{58AA1728-A348-420A-B458-17D857722569}" dt="2025-03-01T03:58:07.090" v="40" actId="1076"/>
          <ac:graphicFrameMkLst>
            <pc:docMk/>
            <pc:sldMk cId="3474149277" sldId="583"/>
            <ac:graphicFrameMk id="10" creationId="{FC1902F6-9FE5-4C22-A80E-281B213BA8C2}"/>
          </ac:graphicFrameMkLst>
        </pc:graphicFrameChg>
      </pc:sldChg>
      <pc:sldChg chg="modSp">
        <pc:chgData name="Gokarna Raj Aryal" userId="3d645c80-7efd-4820-af3a-2d58d5a7d0d7" providerId="ADAL" clId="{58AA1728-A348-420A-B458-17D857722569}" dt="2025-03-01T03:47:47.376" v="11" actId="255"/>
        <pc:sldMkLst>
          <pc:docMk/>
          <pc:sldMk cId="2534801088" sldId="584"/>
        </pc:sldMkLst>
        <pc:spChg chg="mod">
          <ac:chgData name="Gokarna Raj Aryal" userId="3d645c80-7efd-4820-af3a-2d58d5a7d0d7" providerId="ADAL" clId="{58AA1728-A348-420A-B458-17D857722569}" dt="2025-03-01T03:47:47.376" v="11" actId="255"/>
          <ac:spMkLst>
            <pc:docMk/>
            <pc:sldMk cId="2534801088" sldId="584"/>
            <ac:spMk id="2" creationId="{E0FF3526-48D6-425F-AEB3-12FA705631FF}"/>
          </ac:spMkLst>
        </pc:spChg>
      </pc:sldChg>
      <pc:sldChg chg="modSp">
        <pc:chgData name="Gokarna Raj Aryal" userId="3d645c80-7efd-4820-af3a-2d58d5a7d0d7" providerId="ADAL" clId="{58AA1728-A348-420A-B458-17D857722569}" dt="2025-03-01T03:51:30.930" v="29" actId="255"/>
        <pc:sldMkLst>
          <pc:docMk/>
          <pc:sldMk cId="329767083" sldId="593"/>
        </pc:sldMkLst>
        <pc:spChg chg="mod">
          <ac:chgData name="Gokarna Raj Aryal" userId="3d645c80-7efd-4820-af3a-2d58d5a7d0d7" providerId="ADAL" clId="{58AA1728-A348-420A-B458-17D857722569}" dt="2025-03-01T03:51:30.930" v="29" actId="255"/>
          <ac:spMkLst>
            <pc:docMk/>
            <pc:sldMk cId="329767083" sldId="593"/>
            <ac:spMk id="3" creationId="{1FFB1215-ECA8-46B1-85A6-9D2362794076}"/>
          </ac:spMkLst>
        </pc:spChg>
      </pc:sldChg>
      <pc:sldChg chg="modSp">
        <pc:chgData name="Gokarna Raj Aryal" userId="3d645c80-7efd-4820-af3a-2d58d5a7d0d7" providerId="ADAL" clId="{58AA1728-A348-420A-B458-17D857722569}" dt="2025-03-01T03:46:32.717" v="2" actId="255"/>
        <pc:sldMkLst>
          <pc:docMk/>
          <pc:sldMk cId="4124947729" sldId="597"/>
        </pc:sldMkLst>
        <pc:spChg chg="mod">
          <ac:chgData name="Gokarna Raj Aryal" userId="3d645c80-7efd-4820-af3a-2d58d5a7d0d7" providerId="ADAL" clId="{58AA1728-A348-420A-B458-17D857722569}" dt="2025-03-01T03:46:32.717" v="2" actId="255"/>
          <ac:spMkLst>
            <pc:docMk/>
            <pc:sldMk cId="4124947729" sldId="597"/>
            <ac:spMk id="3" creationId="{400CC772-C5D4-4C88-986C-109534C1D413}"/>
          </ac:spMkLst>
        </pc:spChg>
      </pc:sldChg>
    </pc:docChg>
  </pc:docChgLst>
  <pc:docChgLst>
    <pc:chgData name="Gokarna Raj Aryal" userId="3d645c80-7efd-4820-af3a-2d58d5a7d0d7" providerId="ADAL" clId="{5BB83578-3EB8-4E6F-BEB6-6CF582DB3729}"/>
    <pc:docChg chg="undo modSld">
      <pc:chgData name="Gokarna Raj Aryal" userId="3d645c80-7efd-4820-af3a-2d58d5a7d0d7" providerId="ADAL" clId="{5BB83578-3EB8-4E6F-BEB6-6CF582DB3729}" dt="2025-03-01T03:15:49.013" v="67" actId="20577"/>
      <pc:docMkLst>
        <pc:docMk/>
      </pc:docMkLst>
      <pc:sldChg chg="modSp">
        <pc:chgData name="Gokarna Raj Aryal" userId="3d645c80-7efd-4820-af3a-2d58d5a7d0d7" providerId="ADAL" clId="{5BB83578-3EB8-4E6F-BEB6-6CF582DB3729}" dt="2025-03-01T00:42:12.269" v="1" actId="113"/>
        <pc:sldMkLst>
          <pc:docMk/>
          <pc:sldMk cId="1318919093" sldId="555"/>
        </pc:sldMkLst>
        <pc:spChg chg="mod">
          <ac:chgData name="Gokarna Raj Aryal" userId="3d645c80-7efd-4820-af3a-2d58d5a7d0d7" providerId="ADAL" clId="{5BB83578-3EB8-4E6F-BEB6-6CF582DB3729}" dt="2025-03-01T00:42:12.269" v="1" actId="113"/>
          <ac:spMkLst>
            <pc:docMk/>
            <pc:sldMk cId="1318919093" sldId="555"/>
            <ac:spMk id="3" creationId="{5891CBFF-C1B3-4B14-A2F5-4F123BC2CAE7}"/>
          </ac:spMkLst>
        </pc:spChg>
      </pc:sldChg>
      <pc:sldChg chg="modSp">
        <pc:chgData name="Gokarna Raj Aryal" userId="3d645c80-7efd-4820-af3a-2d58d5a7d0d7" providerId="ADAL" clId="{5BB83578-3EB8-4E6F-BEB6-6CF582DB3729}" dt="2025-03-01T01:00:29.643" v="52" actId="20577"/>
        <pc:sldMkLst>
          <pc:docMk/>
          <pc:sldMk cId="3350396475" sldId="556"/>
        </pc:sldMkLst>
        <pc:spChg chg="mod">
          <ac:chgData name="Gokarna Raj Aryal" userId="3d645c80-7efd-4820-af3a-2d58d5a7d0d7" providerId="ADAL" clId="{5BB83578-3EB8-4E6F-BEB6-6CF582DB3729}" dt="2025-03-01T01:00:19.217" v="44" actId="122"/>
          <ac:spMkLst>
            <pc:docMk/>
            <pc:sldMk cId="3350396475" sldId="556"/>
            <ac:spMk id="2" creationId="{872940F3-B63C-49EF-8AE1-67690CC22477}"/>
          </ac:spMkLst>
        </pc:spChg>
        <pc:spChg chg="mod">
          <ac:chgData name="Gokarna Raj Aryal" userId="3d645c80-7efd-4820-af3a-2d58d5a7d0d7" providerId="ADAL" clId="{5BB83578-3EB8-4E6F-BEB6-6CF582DB3729}" dt="2025-03-01T01:00:29.643" v="52" actId="20577"/>
          <ac:spMkLst>
            <pc:docMk/>
            <pc:sldMk cId="3350396475" sldId="556"/>
            <ac:spMk id="3" creationId="{400CC772-C5D4-4C88-986C-109534C1D413}"/>
          </ac:spMkLst>
        </pc:spChg>
      </pc:sldChg>
      <pc:sldChg chg="modSp">
        <pc:chgData name="Gokarna Raj Aryal" userId="3d645c80-7efd-4820-af3a-2d58d5a7d0d7" providerId="ADAL" clId="{5BB83578-3EB8-4E6F-BEB6-6CF582DB3729}" dt="2025-03-01T00:42:57.703" v="2" actId="14100"/>
        <pc:sldMkLst>
          <pc:docMk/>
          <pc:sldMk cId="3536908265" sldId="557"/>
        </pc:sldMkLst>
        <pc:picChg chg="mod">
          <ac:chgData name="Gokarna Raj Aryal" userId="3d645c80-7efd-4820-af3a-2d58d5a7d0d7" providerId="ADAL" clId="{5BB83578-3EB8-4E6F-BEB6-6CF582DB3729}" dt="2025-03-01T00:42:57.703" v="2" actId="14100"/>
          <ac:picMkLst>
            <pc:docMk/>
            <pc:sldMk cId="3536908265" sldId="557"/>
            <ac:picMk id="5" creationId="{DAB08138-91FC-457A-BB7D-2E9F98BCB096}"/>
          </ac:picMkLst>
        </pc:picChg>
      </pc:sldChg>
      <pc:sldChg chg="modSp">
        <pc:chgData name="Gokarna Raj Aryal" userId="3d645c80-7efd-4820-af3a-2d58d5a7d0d7" providerId="ADAL" clId="{5BB83578-3EB8-4E6F-BEB6-6CF582DB3729}" dt="2025-03-01T00:44:49.374" v="19" actId="255"/>
        <pc:sldMkLst>
          <pc:docMk/>
          <pc:sldMk cId="2212901104" sldId="559"/>
        </pc:sldMkLst>
        <pc:spChg chg="mod">
          <ac:chgData name="Gokarna Raj Aryal" userId="3d645c80-7efd-4820-af3a-2d58d5a7d0d7" providerId="ADAL" clId="{5BB83578-3EB8-4E6F-BEB6-6CF582DB3729}" dt="2025-03-01T00:44:49.374" v="19" actId="255"/>
          <ac:spMkLst>
            <pc:docMk/>
            <pc:sldMk cId="2212901104" sldId="559"/>
            <ac:spMk id="3" creationId="{6B8429D7-31F5-4992-811C-8FFFC9936279}"/>
          </ac:spMkLst>
        </pc:spChg>
      </pc:sldChg>
      <pc:sldChg chg="modSp">
        <pc:chgData name="Gokarna Raj Aryal" userId="3d645c80-7efd-4820-af3a-2d58d5a7d0d7" providerId="ADAL" clId="{5BB83578-3EB8-4E6F-BEB6-6CF582DB3729}" dt="2025-03-01T01:01:05.116" v="53" actId="207"/>
        <pc:sldMkLst>
          <pc:docMk/>
          <pc:sldMk cId="3573116508" sldId="562"/>
        </pc:sldMkLst>
        <pc:spChg chg="mod">
          <ac:chgData name="Gokarna Raj Aryal" userId="3d645c80-7efd-4820-af3a-2d58d5a7d0d7" providerId="ADAL" clId="{5BB83578-3EB8-4E6F-BEB6-6CF582DB3729}" dt="2025-03-01T01:01:05.116" v="53" actId="207"/>
          <ac:spMkLst>
            <pc:docMk/>
            <pc:sldMk cId="3573116508" sldId="562"/>
            <ac:spMk id="3" creationId="{CCE9BF0C-0534-4D08-B2AB-13E55105E5D7}"/>
          </ac:spMkLst>
        </pc:spChg>
      </pc:sldChg>
      <pc:sldChg chg="modSp">
        <pc:chgData name="Gokarna Raj Aryal" userId="3d645c80-7efd-4820-af3a-2d58d5a7d0d7" providerId="ADAL" clId="{5BB83578-3EB8-4E6F-BEB6-6CF582DB3729}" dt="2025-03-01T03:15:49.013" v="67" actId="20577"/>
        <pc:sldMkLst>
          <pc:docMk/>
          <pc:sldMk cId="2459249297" sldId="564"/>
        </pc:sldMkLst>
        <pc:spChg chg="mod">
          <ac:chgData name="Gokarna Raj Aryal" userId="3d645c80-7efd-4820-af3a-2d58d5a7d0d7" providerId="ADAL" clId="{5BB83578-3EB8-4E6F-BEB6-6CF582DB3729}" dt="2025-03-01T03:15:49.013" v="67" actId="20577"/>
          <ac:spMkLst>
            <pc:docMk/>
            <pc:sldMk cId="2459249297" sldId="564"/>
            <ac:spMk id="3" creationId="{443C787C-C8FC-4E48-A076-A09E842329A1}"/>
          </ac:spMkLst>
        </pc:spChg>
      </pc:sldChg>
      <pc:sldChg chg="modSp">
        <pc:chgData name="Gokarna Raj Aryal" userId="3d645c80-7efd-4820-af3a-2d58d5a7d0d7" providerId="ADAL" clId="{5BB83578-3EB8-4E6F-BEB6-6CF582DB3729}" dt="2025-03-01T00:48:11.182" v="42" actId="179"/>
        <pc:sldMkLst>
          <pc:docMk/>
          <pc:sldMk cId="2099177214" sldId="568"/>
        </pc:sldMkLst>
        <pc:spChg chg="mod">
          <ac:chgData name="Gokarna Raj Aryal" userId="3d645c80-7efd-4820-af3a-2d58d5a7d0d7" providerId="ADAL" clId="{5BB83578-3EB8-4E6F-BEB6-6CF582DB3729}" dt="2025-03-01T00:48:11.182" v="42" actId="179"/>
          <ac:spMkLst>
            <pc:docMk/>
            <pc:sldMk cId="2099177214" sldId="568"/>
            <ac:spMk id="3" creationId="{42A85A3A-5295-4BB7-87DF-E53D0AB3E0A9}"/>
          </ac:spMkLst>
        </pc:spChg>
      </pc:sldChg>
      <pc:sldChg chg="modSp">
        <pc:chgData name="Gokarna Raj Aryal" userId="3d645c80-7efd-4820-af3a-2d58d5a7d0d7" providerId="ADAL" clId="{5BB83578-3EB8-4E6F-BEB6-6CF582DB3729}" dt="2025-03-01T00:41:36.219" v="0" actId="14100"/>
        <pc:sldMkLst>
          <pc:docMk/>
          <pc:sldMk cId="2534801088" sldId="584"/>
        </pc:sldMkLst>
        <pc:picChg chg="mod">
          <ac:chgData name="Gokarna Raj Aryal" userId="3d645c80-7efd-4820-af3a-2d58d5a7d0d7" providerId="ADAL" clId="{5BB83578-3EB8-4E6F-BEB6-6CF582DB3729}" dt="2025-03-01T00:41:36.219" v="0" actId="14100"/>
          <ac:picMkLst>
            <pc:docMk/>
            <pc:sldMk cId="2534801088" sldId="584"/>
            <ac:picMk id="4" creationId="{2EE58F74-9457-4FE1-8C5B-B4D2889DB713}"/>
          </ac:picMkLst>
        </pc:picChg>
      </pc:sldChg>
      <pc:sldChg chg="modSp">
        <pc:chgData name="Gokarna Raj Aryal" userId="3d645c80-7efd-4820-af3a-2d58d5a7d0d7" providerId="ADAL" clId="{5BB83578-3EB8-4E6F-BEB6-6CF582DB3729}" dt="2025-03-01T00:43:37.811" v="9" actId="14100"/>
        <pc:sldMkLst>
          <pc:docMk/>
          <pc:sldMk cId="1044921189" sldId="595"/>
        </pc:sldMkLst>
        <pc:picChg chg="mod">
          <ac:chgData name="Gokarna Raj Aryal" userId="3d645c80-7efd-4820-af3a-2d58d5a7d0d7" providerId="ADAL" clId="{5BB83578-3EB8-4E6F-BEB6-6CF582DB3729}" dt="2025-03-01T00:43:37.811" v="9" actId="14100"/>
          <ac:picMkLst>
            <pc:docMk/>
            <pc:sldMk cId="1044921189" sldId="595"/>
            <ac:picMk id="4" creationId="{00000000-0000-0000-0000-000000000000}"/>
          </ac:picMkLst>
        </pc:picChg>
      </pc:sldChg>
      <pc:sldChg chg="modSp">
        <pc:chgData name="Gokarna Raj Aryal" userId="3d645c80-7efd-4820-af3a-2d58d5a7d0d7" providerId="ADAL" clId="{5BB83578-3EB8-4E6F-BEB6-6CF582DB3729}" dt="2025-03-01T00:43:50.799" v="13" actId="14100"/>
        <pc:sldMkLst>
          <pc:docMk/>
          <pc:sldMk cId="1036604235" sldId="596"/>
        </pc:sldMkLst>
        <pc:picChg chg="mod">
          <ac:chgData name="Gokarna Raj Aryal" userId="3d645c80-7efd-4820-af3a-2d58d5a7d0d7" providerId="ADAL" clId="{5BB83578-3EB8-4E6F-BEB6-6CF582DB3729}" dt="2025-03-01T00:43:50.799" v="13" actId="14100"/>
          <ac:picMkLst>
            <pc:docMk/>
            <pc:sldMk cId="1036604235" sldId="596"/>
            <ac:picMk id="5" creationId="{00000000-0000-0000-0000-000000000000}"/>
          </ac:picMkLst>
        </pc:picChg>
      </pc:sldChg>
    </pc:docChg>
  </pc:docChgLst>
  <pc:docChgLst>
    <pc:chgData name="Aryal, Gokarna Raj" userId="3d645c80-7efd-4820-af3a-2d58d5a7d0d7" providerId="ADAL" clId="{3C963FC2-F458-4917-BA0E-769214ED474F}"/>
    <pc:docChg chg="undo custSel addSld delSld modSld">
      <pc:chgData name="Aryal, Gokarna Raj" userId="3d645c80-7efd-4820-af3a-2d58d5a7d0d7" providerId="ADAL" clId="{3C963FC2-F458-4917-BA0E-769214ED474F}" dt="2025-03-03T19:42:22.350" v="13" actId="12385"/>
      <pc:docMkLst>
        <pc:docMk/>
      </pc:docMkLst>
      <pc:sldChg chg="modSp mod">
        <pc:chgData name="Aryal, Gokarna Raj" userId="3d645c80-7efd-4820-af3a-2d58d5a7d0d7" providerId="ADAL" clId="{3C963FC2-F458-4917-BA0E-769214ED474F}" dt="2025-03-03T19:40:07.079" v="6" actId="20577"/>
        <pc:sldMkLst>
          <pc:docMk/>
          <pc:sldMk cId="2933629025" sldId="563"/>
        </pc:sldMkLst>
        <pc:spChg chg="mod">
          <ac:chgData name="Aryal, Gokarna Raj" userId="3d645c80-7efd-4820-af3a-2d58d5a7d0d7" providerId="ADAL" clId="{3C963FC2-F458-4917-BA0E-769214ED474F}" dt="2025-03-03T19:40:07.079" v="6" actId="20577"/>
          <ac:spMkLst>
            <pc:docMk/>
            <pc:sldMk cId="2933629025" sldId="563"/>
            <ac:spMk id="3" creationId="{B5B8C732-86F6-4D43-B011-B4B3CCB4E6F2}"/>
          </ac:spMkLst>
        </pc:spChg>
      </pc:sldChg>
      <pc:sldChg chg="del">
        <pc:chgData name="Aryal, Gokarna Raj" userId="3d645c80-7efd-4820-af3a-2d58d5a7d0d7" providerId="ADAL" clId="{3C963FC2-F458-4917-BA0E-769214ED474F}" dt="2025-03-03T19:40:54.414" v="9" actId="47"/>
        <pc:sldMkLst>
          <pc:docMk/>
          <pc:sldMk cId="1824205974" sldId="567"/>
        </pc:sldMkLst>
      </pc:sldChg>
      <pc:sldChg chg="modSp mod">
        <pc:chgData name="Aryal, Gokarna Raj" userId="3d645c80-7efd-4820-af3a-2d58d5a7d0d7" providerId="ADAL" clId="{3C963FC2-F458-4917-BA0E-769214ED474F}" dt="2025-03-03T19:42:22.350" v="13" actId="12385"/>
        <pc:sldMkLst>
          <pc:docMk/>
          <pc:sldMk cId="3474149277" sldId="583"/>
        </pc:sldMkLst>
        <pc:graphicFrameChg chg="modGraphic">
          <ac:chgData name="Aryal, Gokarna Raj" userId="3d645c80-7efd-4820-af3a-2d58d5a7d0d7" providerId="ADAL" clId="{3C963FC2-F458-4917-BA0E-769214ED474F}" dt="2025-03-03T19:42:19.217" v="12" actId="12385"/>
          <ac:graphicFrameMkLst>
            <pc:docMk/>
            <pc:sldMk cId="3474149277" sldId="583"/>
            <ac:graphicFrameMk id="7" creationId="{79E9EF87-5F2F-4833-AB9D-7732B0EDB90A}"/>
          </ac:graphicFrameMkLst>
        </pc:graphicFrameChg>
        <pc:graphicFrameChg chg="modGraphic">
          <ac:chgData name="Aryal, Gokarna Raj" userId="3d645c80-7efd-4820-af3a-2d58d5a7d0d7" providerId="ADAL" clId="{3C963FC2-F458-4917-BA0E-769214ED474F}" dt="2025-03-03T19:42:22.350" v="13" actId="12385"/>
          <ac:graphicFrameMkLst>
            <pc:docMk/>
            <pc:sldMk cId="3474149277" sldId="583"/>
            <ac:graphicFrameMk id="10" creationId="{FC1902F6-9FE5-4C22-A80E-281B213BA8C2}"/>
          </ac:graphicFrameMkLst>
        </pc:graphicFrameChg>
      </pc:sldChg>
      <pc:sldChg chg="add del">
        <pc:chgData name="Aryal, Gokarna Raj" userId="3d645c80-7efd-4820-af3a-2d58d5a7d0d7" providerId="ADAL" clId="{3C963FC2-F458-4917-BA0E-769214ED474F}" dt="2025-03-03T19:41:43.050" v="11" actId="47"/>
        <pc:sldMkLst>
          <pc:docMk/>
          <pc:sldMk cId="1038805233" sldId="585"/>
        </pc:sldMkLst>
      </pc:sldChg>
      <pc:sldChg chg="modSp">
        <pc:chgData name="Aryal, Gokarna Raj" userId="3d645c80-7efd-4820-af3a-2d58d5a7d0d7" providerId="ADAL" clId="{3C963FC2-F458-4917-BA0E-769214ED474F}" dt="2025-03-03T19:40:30.778" v="7" actId="14100"/>
        <pc:sldMkLst>
          <pc:docMk/>
          <pc:sldMk cId="4055945711" sldId="589"/>
        </pc:sldMkLst>
        <pc:spChg chg="mod">
          <ac:chgData name="Aryal, Gokarna Raj" userId="3d645c80-7efd-4820-af3a-2d58d5a7d0d7" providerId="ADAL" clId="{3C963FC2-F458-4917-BA0E-769214ED474F}" dt="2025-03-03T19:40:30.778" v="7" actId="14100"/>
          <ac:spMkLst>
            <pc:docMk/>
            <pc:sldMk cId="4055945711" sldId="589"/>
            <ac:spMk id="3" creationId="{41C40E88-4333-40EE-902C-412FA368E481}"/>
          </ac:spMkLst>
        </pc:spChg>
      </pc:sldChg>
      <pc:sldChg chg="modSp">
        <pc:chgData name="Aryal, Gokarna Raj" userId="3d645c80-7efd-4820-af3a-2d58d5a7d0d7" providerId="ADAL" clId="{3C963FC2-F458-4917-BA0E-769214ED474F}" dt="2025-03-03T19:40:43.730" v="8" actId="14100"/>
        <pc:sldMkLst>
          <pc:docMk/>
          <pc:sldMk cId="3309167277" sldId="591"/>
        </pc:sldMkLst>
        <pc:spChg chg="mod">
          <ac:chgData name="Aryal, Gokarna Raj" userId="3d645c80-7efd-4820-af3a-2d58d5a7d0d7" providerId="ADAL" clId="{3C963FC2-F458-4917-BA0E-769214ED474F}" dt="2025-03-03T19:40:43.730" v="8" actId="14100"/>
          <ac:spMkLst>
            <pc:docMk/>
            <pc:sldMk cId="3309167277" sldId="591"/>
            <ac:spMk id="3" creationId="{5AB437AE-7504-4D29-85B8-C80FAF7947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0B2DC4-E63A-4BB1-9FBC-FF3D21A79720}"/>
              </a:ext>
            </a:extLst>
          </p:cNvPr>
          <p:cNvSpPr>
            <a:spLocks noGrp="1" noChangeArrowheads="1"/>
          </p:cNvSpPr>
          <p:nvPr>
            <p:ph type="body" sz="quarter" idx="3"/>
          </p:nvPr>
        </p:nvSpPr>
        <p:spPr bwMode="auto">
          <a:xfrm>
            <a:off x="973016" y="4560901"/>
            <a:ext cx="5367494" cy="431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0429" tIns="50217" rIns="100429" bIns="50217"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3" name="Rectangle 3">
            <a:extLst>
              <a:ext uri="{FF2B5EF4-FFF2-40B4-BE49-F238E27FC236}">
                <a16:creationId xmlns:a16="http://schemas.microsoft.com/office/drawing/2014/main" id="{77B2853B-E0E1-4C1A-AAC8-395A4F3F53BA}"/>
              </a:ext>
            </a:extLst>
          </p:cNvPr>
          <p:cNvSpPr>
            <a:spLocks noGrp="1" noRot="1" noChangeAspect="1" noChangeArrowheads="1" noTextEdit="1"/>
          </p:cNvSpPr>
          <p:nvPr>
            <p:ph type="sldImg" idx="2"/>
          </p:nvPr>
        </p:nvSpPr>
        <p:spPr bwMode="auto">
          <a:xfrm>
            <a:off x="1268413" y="727075"/>
            <a:ext cx="4783137" cy="3586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05890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75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059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0">
            <a:extLst>
              <a:ext uri="{FF2B5EF4-FFF2-40B4-BE49-F238E27FC236}">
                <a16:creationId xmlns:a16="http://schemas.microsoft.com/office/drawing/2014/main" id="{E9267A0C-40B7-4AA9-B4CF-AC96EA2AC202}"/>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11">
            <a:extLst>
              <a:ext uri="{FF2B5EF4-FFF2-40B4-BE49-F238E27FC236}">
                <a16:creationId xmlns:a16="http://schemas.microsoft.com/office/drawing/2014/main" id="{D40F5A48-32E0-4746-8D81-A116AFB54CB1}"/>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6" name="Rectangle 12">
            <a:extLst>
              <a:ext uri="{FF2B5EF4-FFF2-40B4-BE49-F238E27FC236}">
                <a16:creationId xmlns:a16="http://schemas.microsoft.com/office/drawing/2014/main" id="{5678B3A0-1909-4E72-A979-07F16159A8D9}"/>
              </a:ext>
            </a:extLst>
          </p:cNvPr>
          <p:cNvSpPr>
            <a:spLocks noGrp="1" noChangeArrowheads="1"/>
          </p:cNvSpPr>
          <p:nvPr>
            <p:ph type="sldNum" sz="quarter" idx="12"/>
          </p:nvPr>
        </p:nvSpPr>
        <p:spPr>
          <a:ln/>
        </p:spPr>
        <p:txBody>
          <a:bodyPr/>
          <a:lstStyle>
            <a:lvl1pPr>
              <a:defRPr/>
            </a:lvl1pPr>
          </a:lstStyle>
          <a:p>
            <a:fld id="{6F7F9FFF-9E96-4DDF-9023-BE111C52266F}" type="slidenum">
              <a:rPr lang="en-US" altLang="en-US"/>
              <a:pPr/>
              <a:t>‹#›</a:t>
            </a:fld>
            <a:endParaRPr lang="en-US" altLang="en-US"/>
          </a:p>
        </p:txBody>
      </p:sp>
    </p:spTree>
    <p:extLst>
      <p:ext uri="{BB962C8B-B14F-4D97-AF65-F5344CB8AC3E}">
        <p14:creationId xmlns:p14="http://schemas.microsoft.com/office/powerpoint/2010/main" val="381354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E39EFAEE-0CEB-480A-9088-E67DF616CD7B}"/>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11">
            <a:extLst>
              <a:ext uri="{FF2B5EF4-FFF2-40B4-BE49-F238E27FC236}">
                <a16:creationId xmlns:a16="http://schemas.microsoft.com/office/drawing/2014/main" id="{D5C4144A-6CC8-4B0F-A630-E01748B25A51}"/>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6" name="Rectangle 12">
            <a:extLst>
              <a:ext uri="{FF2B5EF4-FFF2-40B4-BE49-F238E27FC236}">
                <a16:creationId xmlns:a16="http://schemas.microsoft.com/office/drawing/2014/main" id="{2EE53889-6E37-4F0F-9936-3F477BBF8E57}"/>
              </a:ext>
            </a:extLst>
          </p:cNvPr>
          <p:cNvSpPr>
            <a:spLocks noGrp="1" noChangeArrowheads="1"/>
          </p:cNvSpPr>
          <p:nvPr>
            <p:ph type="sldNum" sz="quarter" idx="12"/>
          </p:nvPr>
        </p:nvSpPr>
        <p:spPr>
          <a:ln/>
        </p:spPr>
        <p:txBody>
          <a:bodyPr/>
          <a:lstStyle>
            <a:lvl1pPr>
              <a:defRPr/>
            </a:lvl1pPr>
          </a:lstStyle>
          <a:p>
            <a:fld id="{9F791FAD-9973-4634-9CFB-009997693AD6}" type="slidenum">
              <a:rPr lang="en-US" altLang="en-US"/>
              <a:pPr/>
              <a:t>‹#›</a:t>
            </a:fld>
            <a:endParaRPr lang="en-US" altLang="en-US"/>
          </a:p>
        </p:txBody>
      </p:sp>
    </p:spTree>
    <p:extLst>
      <p:ext uri="{BB962C8B-B14F-4D97-AF65-F5344CB8AC3E}">
        <p14:creationId xmlns:p14="http://schemas.microsoft.com/office/powerpoint/2010/main" val="381087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a:extLst>
              <a:ext uri="{FF2B5EF4-FFF2-40B4-BE49-F238E27FC236}">
                <a16:creationId xmlns:a16="http://schemas.microsoft.com/office/drawing/2014/main" id="{28D68849-9039-404E-881F-8BE484F0ACE9}"/>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11">
            <a:extLst>
              <a:ext uri="{FF2B5EF4-FFF2-40B4-BE49-F238E27FC236}">
                <a16:creationId xmlns:a16="http://schemas.microsoft.com/office/drawing/2014/main" id="{1C0F7F52-7A7E-457C-9AC5-4EAFD407C64D}"/>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6" name="Rectangle 12">
            <a:extLst>
              <a:ext uri="{FF2B5EF4-FFF2-40B4-BE49-F238E27FC236}">
                <a16:creationId xmlns:a16="http://schemas.microsoft.com/office/drawing/2014/main" id="{9A87F6D8-93CD-4005-B815-9B1F6A531B45}"/>
              </a:ext>
            </a:extLst>
          </p:cNvPr>
          <p:cNvSpPr>
            <a:spLocks noGrp="1" noChangeArrowheads="1"/>
          </p:cNvSpPr>
          <p:nvPr>
            <p:ph type="sldNum" sz="quarter" idx="12"/>
          </p:nvPr>
        </p:nvSpPr>
        <p:spPr>
          <a:ln/>
        </p:spPr>
        <p:txBody>
          <a:bodyPr/>
          <a:lstStyle>
            <a:lvl1pPr>
              <a:defRPr/>
            </a:lvl1pPr>
          </a:lstStyle>
          <a:p>
            <a:fld id="{71BC4029-3367-4DF2-B2F6-E14E4B4A9E9C}" type="slidenum">
              <a:rPr lang="en-US" altLang="en-US"/>
              <a:pPr/>
              <a:t>‹#›</a:t>
            </a:fld>
            <a:endParaRPr lang="en-US" altLang="en-US"/>
          </a:p>
        </p:txBody>
      </p:sp>
    </p:spTree>
    <p:extLst>
      <p:ext uri="{BB962C8B-B14F-4D97-AF65-F5344CB8AC3E}">
        <p14:creationId xmlns:p14="http://schemas.microsoft.com/office/powerpoint/2010/main" val="222278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53FF6CE0-9A9B-4118-BB90-1E62FDF269D5}"/>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11">
            <a:extLst>
              <a:ext uri="{FF2B5EF4-FFF2-40B4-BE49-F238E27FC236}">
                <a16:creationId xmlns:a16="http://schemas.microsoft.com/office/drawing/2014/main" id="{396A806D-4159-4B44-86A7-86A925185A7C}"/>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7" name="Rectangle 12">
            <a:extLst>
              <a:ext uri="{FF2B5EF4-FFF2-40B4-BE49-F238E27FC236}">
                <a16:creationId xmlns:a16="http://schemas.microsoft.com/office/drawing/2014/main" id="{3D02EEEA-DE0D-46FA-8ABF-3511334D3BFE}"/>
              </a:ext>
            </a:extLst>
          </p:cNvPr>
          <p:cNvSpPr>
            <a:spLocks noGrp="1" noChangeArrowheads="1"/>
          </p:cNvSpPr>
          <p:nvPr>
            <p:ph type="sldNum" sz="quarter" idx="12"/>
          </p:nvPr>
        </p:nvSpPr>
        <p:spPr>
          <a:ln/>
        </p:spPr>
        <p:txBody>
          <a:bodyPr/>
          <a:lstStyle>
            <a:lvl1pPr>
              <a:defRPr/>
            </a:lvl1pPr>
          </a:lstStyle>
          <a:p>
            <a:fld id="{318FFC35-059F-4391-8D78-E5BB4878B57A}" type="slidenum">
              <a:rPr lang="en-US" altLang="en-US"/>
              <a:pPr/>
              <a:t>‹#›</a:t>
            </a:fld>
            <a:endParaRPr lang="en-US" altLang="en-US"/>
          </a:p>
        </p:txBody>
      </p:sp>
    </p:spTree>
    <p:extLst>
      <p:ext uri="{BB962C8B-B14F-4D97-AF65-F5344CB8AC3E}">
        <p14:creationId xmlns:p14="http://schemas.microsoft.com/office/powerpoint/2010/main" val="3401742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a:extLst>
              <a:ext uri="{FF2B5EF4-FFF2-40B4-BE49-F238E27FC236}">
                <a16:creationId xmlns:a16="http://schemas.microsoft.com/office/drawing/2014/main" id="{16B3CF01-3318-4D7D-A5AB-5EE4299D2A6E}"/>
              </a:ext>
            </a:extLst>
          </p:cNvPr>
          <p:cNvSpPr>
            <a:spLocks noGrp="1" noChangeArrowheads="1"/>
          </p:cNvSpPr>
          <p:nvPr>
            <p:ph type="dt" sz="half" idx="10"/>
          </p:nvPr>
        </p:nvSpPr>
        <p:spPr>
          <a:ln/>
        </p:spPr>
        <p:txBody>
          <a:bodyPr/>
          <a:lstStyle>
            <a:lvl1pPr>
              <a:defRPr/>
            </a:lvl1pPr>
          </a:lstStyle>
          <a:p>
            <a:endParaRPr lang="en-US" altLang="en-US"/>
          </a:p>
        </p:txBody>
      </p:sp>
      <p:sp>
        <p:nvSpPr>
          <p:cNvPr id="8" name="Rectangle 11">
            <a:extLst>
              <a:ext uri="{FF2B5EF4-FFF2-40B4-BE49-F238E27FC236}">
                <a16:creationId xmlns:a16="http://schemas.microsoft.com/office/drawing/2014/main" id="{C3AD8E9B-0862-4CEA-A178-077FF6DE0521}"/>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9" name="Rectangle 12">
            <a:extLst>
              <a:ext uri="{FF2B5EF4-FFF2-40B4-BE49-F238E27FC236}">
                <a16:creationId xmlns:a16="http://schemas.microsoft.com/office/drawing/2014/main" id="{59941832-060E-410E-8A0C-979FFC82EF9A}"/>
              </a:ext>
            </a:extLst>
          </p:cNvPr>
          <p:cNvSpPr>
            <a:spLocks noGrp="1" noChangeArrowheads="1"/>
          </p:cNvSpPr>
          <p:nvPr>
            <p:ph type="sldNum" sz="quarter" idx="12"/>
          </p:nvPr>
        </p:nvSpPr>
        <p:spPr>
          <a:ln/>
        </p:spPr>
        <p:txBody>
          <a:bodyPr/>
          <a:lstStyle>
            <a:lvl1pPr>
              <a:defRPr/>
            </a:lvl1pPr>
          </a:lstStyle>
          <a:p>
            <a:fld id="{7B68D051-F52F-4CCF-A4DD-915FCA2B02A1}" type="slidenum">
              <a:rPr lang="en-US" altLang="en-US"/>
              <a:pPr/>
              <a:t>‹#›</a:t>
            </a:fld>
            <a:endParaRPr lang="en-US" altLang="en-US"/>
          </a:p>
        </p:txBody>
      </p:sp>
    </p:spTree>
    <p:extLst>
      <p:ext uri="{BB962C8B-B14F-4D97-AF65-F5344CB8AC3E}">
        <p14:creationId xmlns:p14="http://schemas.microsoft.com/office/powerpoint/2010/main" val="2510335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a:extLst>
              <a:ext uri="{FF2B5EF4-FFF2-40B4-BE49-F238E27FC236}">
                <a16:creationId xmlns:a16="http://schemas.microsoft.com/office/drawing/2014/main" id="{53B88F4A-9478-4323-9210-C1FF0E58833A}"/>
              </a:ext>
            </a:extLst>
          </p:cNvPr>
          <p:cNvSpPr>
            <a:spLocks noGrp="1" noChangeArrowheads="1"/>
          </p:cNvSpPr>
          <p:nvPr>
            <p:ph type="dt" sz="half" idx="10"/>
          </p:nvPr>
        </p:nvSpPr>
        <p:spPr>
          <a:ln/>
        </p:spPr>
        <p:txBody>
          <a:bodyPr/>
          <a:lstStyle>
            <a:lvl1pPr>
              <a:defRPr/>
            </a:lvl1pPr>
          </a:lstStyle>
          <a:p>
            <a:endParaRPr lang="en-US" altLang="en-US"/>
          </a:p>
        </p:txBody>
      </p:sp>
      <p:sp>
        <p:nvSpPr>
          <p:cNvPr id="4" name="Rectangle 11">
            <a:extLst>
              <a:ext uri="{FF2B5EF4-FFF2-40B4-BE49-F238E27FC236}">
                <a16:creationId xmlns:a16="http://schemas.microsoft.com/office/drawing/2014/main" id="{9F16CE38-1CF4-44A6-9B01-DCC95AD25827}"/>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5" name="Rectangle 12">
            <a:extLst>
              <a:ext uri="{FF2B5EF4-FFF2-40B4-BE49-F238E27FC236}">
                <a16:creationId xmlns:a16="http://schemas.microsoft.com/office/drawing/2014/main" id="{EB3E54E0-2861-446D-B88A-E42CC7BF7B33}"/>
              </a:ext>
            </a:extLst>
          </p:cNvPr>
          <p:cNvSpPr>
            <a:spLocks noGrp="1" noChangeArrowheads="1"/>
          </p:cNvSpPr>
          <p:nvPr>
            <p:ph type="sldNum" sz="quarter" idx="12"/>
          </p:nvPr>
        </p:nvSpPr>
        <p:spPr>
          <a:ln/>
        </p:spPr>
        <p:txBody>
          <a:bodyPr/>
          <a:lstStyle>
            <a:lvl1pPr>
              <a:defRPr/>
            </a:lvl1pPr>
          </a:lstStyle>
          <a:p>
            <a:fld id="{1489C0BF-D4E6-40BB-814D-24DFCD7DFE57}" type="slidenum">
              <a:rPr lang="en-US" altLang="en-US"/>
              <a:pPr/>
              <a:t>‹#›</a:t>
            </a:fld>
            <a:endParaRPr lang="en-US" altLang="en-US"/>
          </a:p>
        </p:txBody>
      </p:sp>
    </p:spTree>
    <p:extLst>
      <p:ext uri="{BB962C8B-B14F-4D97-AF65-F5344CB8AC3E}">
        <p14:creationId xmlns:p14="http://schemas.microsoft.com/office/powerpoint/2010/main" val="2962860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CFFE9398-A178-4897-8FE3-0B36958B3F19}"/>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11">
            <a:extLst>
              <a:ext uri="{FF2B5EF4-FFF2-40B4-BE49-F238E27FC236}">
                <a16:creationId xmlns:a16="http://schemas.microsoft.com/office/drawing/2014/main" id="{4DEEF221-F1AB-461D-B635-98303E5C9FE1}"/>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4" name="Rectangle 12">
            <a:extLst>
              <a:ext uri="{FF2B5EF4-FFF2-40B4-BE49-F238E27FC236}">
                <a16:creationId xmlns:a16="http://schemas.microsoft.com/office/drawing/2014/main" id="{8C238CB0-FBF2-4905-A6DA-693E069C1875}"/>
              </a:ext>
            </a:extLst>
          </p:cNvPr>
          <p:cNvSpPr>
            <a:spLocks noGrp="1" noChangeArrowheads="1"/>
          </p:cNvSpPr>
          <p:nvPr>
            <p:ph type="sldNum" sz="quarter" idx="12"/>
          </p:nvPr>
        </p:nvSpPr>
        <p:spPr>
          <a:ln/>
        </p:spPr>
        <p:txBody>
          <a:bodyPr/>
          <a:lstStyle>
            <a:lvl1pPr>
              <a:defRPr/>
            </a:lvl1pPr>
          </a:lstStyle>
          <a:p>
            <a:fld id="{4E155327-3710-4DDD-9B9F-4CAB8B160DCA}" type="slidenum">
              <a:rPr lang="en-US" altLang="en-US"/>
              <a:pPr/>
              <a:t>‹#›</a:t>
            </a:fld>
            <a:endParaRPr lang="en-US" altLang="en-US"/>
          </a:p>
        </p:txBody>
      </p:sp>
    </p:spTree>
    <p:extLst>
      <p:ext uri="{BB962C8B-B14F-4D97-AF65-F5344CB8AC3E}">
        <p14:creationId xmlns:p14="http://schemas.microsoft.com/office/powerpoint/2010/main" val="4292787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a:extLst>
              <a:ext uri="{FF2B5EF4-FFF2-40B4-BE49-F238E27FC236}">
                <a16:creationId xmlns:a16="http://schemas.microsoft.com/office/drawing/2014/main" id="{338291FE-C269-41F7-B5A0-DABD9FA8FB22}"/>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11">
            <a:extLst>
              <a:ext uri="{FF2B5EF4-FFF2-40B4-BE49-F238E27FC236}">
                <a16:creationId xmlns:a16="http://schemas.microsoft.com/office/drawing/2014/main" id="{2CCB8772-66AD-4AB9-B11E-7650F7AE3DFB}"/>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7" name="Rectangle 12">
            <a:extLst>
              <a:ext uri="{FF2B5EF4-FFF2-40B4-BE49-F238E27FC236}">
                <a16:creationId xmlns:a16="http://schemas.microsoft.com/office/drawing/2014/main" id="{ED6B4CBA-EA3E-4DF5-BDD9-3F2DAB31917F}"/>
              </a:ext>
            </a:extLst>
          </p:cNvPr>
          <p:cNvSpPr>
            <a:spLocks noGrp="1" noChangeArrowheads="1"/>
          </p:cNvSpPr>
          <p:nvPr>
            <p:ph type="sldNum" sz="quarter" idx="12"/>
          </p:nvPr>
        </p:nvSpPr>
        <p:spPr>
          <a:ln/>
        </p:spPr>
        <p:txBody>
          <a:bodyPr/>
          <a:lstStyle>
            <a:lvl1pPr>
              <a:defRPr/>
            </a:lvl1pPr>
          </a:lstStyle>
          <a:p>
            <a:fld id="{FF93D405-05A9-4AF6-9343-238E96ED1FC3}" type="slidenum">
              <a:rPr lang="en-US" altLang="en-US"/>
              <a:pPr/>
              <a:t>‹#›</a:t>
            </a:fld>
            <a:endParaRPr lang="en-US" altLang="en-US"/>
          </a:p>
        </p:txBody>
      </p:sp>
    </p:spTree>
    <p:extLst>
      <p:ext uri="{BB962C8B-B14F-4D97-AF65-F5344CB8AC3E}">
        <p14:creationId xmlns:p14="http://schemas.microsoft.com/office/powerpoint/2010/main" val="205941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84278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a:extLst>
              <a:ext uri="{FF2B5EF4-FFF2-40B4-BE49-F238E27FC236}">
                <a16:creationId xmlns:a16="http://schemas.microsoft.com/office/drawing/2014/main" id="{B356EABE-EF3B-4C89-B4C3-B4DB42A93C32}"/>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11">
            <a:extLst>
              <a:ext uri="{FF2B5EF4-FFF2-40B4-BE49-F238E27FC236}">
                <a16:creationId xmlns:a16="http://schemas.microsoft.com/office/drawing/2014/main" id="{7ADC5DA4-ADCD-4D75-B57C-198C6B747B0F}"/>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7" name="Rectangle 12">
            <a:extLst>
              <a:ext uri="{FF2B5EF4-FFF2-40B4-BE49-F238E27FC236}">
                <a16:creationId xmlns:a16="http://schemas.microsoft.com/office/drawing/2014/main" id="{8557804E-7057-415C-B946-BEC8E1E788A7}"/>
              </a:ext>
            </a:extLst>
          </p:cNvPr>
          <p:cNvSpPr>
            <a:spLocks noGrp="1" noChangeArrowheads="1"/>
          </p:cNvSpPr>
          <p:nvPr>
            <p:ph type="sldNum" sz="quarter" idx="12"/>
          </p:nvPr>
        </p:nvSpPr>
        <p:spPr>
          <a:ln/>
        </p:spPr>
        <p:txBody>
          <a:bodyPr/>
          <a:lstStyle>
            <a:lvl1pPr>
              <a:defRPr/>
            </a:lvl1pPr>
          </a:lstStyle>
          <a:p>
            <a:fld id="{9FED2EDB-D78B-4617-9641-6A5E9284A64B}" type="slidenum">
              <a:rPr lang="en-US" altLang="en-US"/>
              <a:pPr/>
              <a:t>‹#›</a:t>
            </a:fld>
            <a:endParaRPr lang="en-US" altLang="en-US"/>
          </a:p>
        </p:txBody>
      </p:sp>
    </p:spTree>
    <p:extLst>
      <p:ext uri="{BB962C8B-B14F-4D97-AF65-F5344CB8AC3E}">
        <p14:creationId xmlns:p14="http://schemas.microsoft.com/office/powerpoint/2010/main" val="2021256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9CA453AF-9B40-4492-87A4-AA8DF6F7B6F3}"/>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11">
            <a:extLst>
              <a:ext uri="{FF2B5EF4-FFF2-40B4-BE49-F238E27FC236}">
                <a16:creationId xmlns:a16="http://schemas.microsoft.com/office/drawing/2014/main" id="{537D225A-2CC4-4CE7-93AC-BF9F495D131D}"/>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6" name="Rectangle 12">
            <a:extLst>
              <a:ext uri="{FF2B5EF4-FFF2-40B4-BE49-F238E27FC236}">
                <a16:creationId xmlns:a16="http://schemas.microsoft.com/office/drawing/2014/main" id="{C76AF969-2729-44A2-959D-F75099D8A5F8}"/>
              </a:ext>
            </a:extLst>
          </p:cNvPr>
          <p:cNvSpPr>
            <a:spLocks noGrp="1" noChangeArrowheads="1"/>
          </p:cNvSpPr>
          <p:nvPr>
            <p:ph type="sldNum" sz="quarter" idx="12"/>
          </p:nvPr>
        </p:nvSpPr>
        <p:spPr>
          <a:ln/>
        </p:spPr>
        <p:txBody>
          <a:bodyPr/>
          <a:lstStyle>
            <a:lvl1pPr>
              <a:defRPr/>
            </a:lvl1pPr>
          </a:lstStyle>
          <a:p>
            <a:fld id="{A3E20F44-72D5-403C-B20E-22DE67BDDBF4}" type="slidenum">
              <a:rPr lang="en-US" altLang="en-US"/>
              <a:pPr/>
              <a:t>‹#›</a:t>
            </a:fld>
            <a:endParaRPr lang="en-US" altLang="en-US"/>
          </a:p>
        </p:txBody>
      </p:sp>
    </p:spTree>
    <p:extLst>
      <p:ext uri="{BB962C8B-B14F-4D97-AF65-F5344CB8AC3E}">
        <p14:creationId xmlns:p14="http://schemas.microsoft.com/office/powerpoint/2010/main" val="4211316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3C00C73E-07D3-4A54-BE02-6C1AE05F1260}"/>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11">
            <a:extLst>
              <a:ext uri="{FF2B5EF4-FFF2-40B4-BE49-F238E27FC236}">
                <a16:creationId xmlns:a16="http://schemas.microsoft.com/office/drawing/2014/main" id="{37C55B39-7A8F-498F-9B29-44EE80F1431E}"/>
              </a:ext>
            </a:extLst>
          </p:cNvPr>
          <p:cNvSpPr>
            <a:spLocks noGrp="1" noChangeArrowheads="1"/>
          </p:cNvSpPr>
          <p:nvPr>
            <p:ph type="ftr" sz="quarter" idx="11"/>
          </p:nvPr>
        </p:nvSpPr>
        <p:spPr>
          <a:ln/>
        </p:spPr>
        <p:txBody>
          <a:bodyPr/>
          <a:lstStyle>
            <a:lvl1pPr>
              <a:defRPr/>
            </a:lvl1pPr>
          </a:lstStyle>
          <a:p>
            <a:pPr>
              <a:defRPr/>
            </a:pPr>
            <a:r>
              <a:rPr lang="en-US"/>
              <a:t>(C) Vipin Kumar, Parallel Issues in Data Mining, VECPAR 2002</a:t>
            </a:r>
          </a:p>
        </p:txBody>
      </p:sp>
      <p:sp>
        <p:nvSpPr>
          <p:cNvPr id="6" name="Rectangle 12">
            <a:extLst>
              <a:ext uri="{FF2B5EF4-FFF2-40B4-BE49-F238E27FC236}">
                <a16:creationId xmlns:a16="http://schemas.microsoft.com/office/drawing/2014/main" id="{D4A1831B-3730-489F-B378-7F91A44961F4}"/>
              </a:ext>
            </a:extLst>
          </p:cNvPr>
          <p:cNvSpPr>
            <a:spLocks noGrp="1" noChangeArrowheads="1"/>
          </p:cNvSpPr>
          <p:nvPr>
            <p:ph type="sldNum" sz="quarter" idx="12"/>
          </p:nvPr>
        </p:nvSpPr>
        <p:spPr>
          <a:ln/>
        </p:spPr>
        <p:txBody>
          <a:bodyPr/>
          <a:lstStyle>
            <a:lvl1pPr>
              <a:defRPr/>
            </a:lvl1pPr>
          </a:lstStyle>
          <a:p>
            <a:fld id="{783C9649-6289-4688-9344-150A9CBD062B}" type="slidenum">
              <a:rPr lang="en-US" altLang="en-US"/>
              <a:pPr/>
              <a:t>‹#›</a:t>
            </a:fld>
            <a:endParaRPr lang="en-US" altLang="en-US"/>
          </a:p>
        </p:txBody>
      </p:sp>
    </p:spTree>
    <p:extLst>
      <p:ext uri="{BB962C8B-B14F-4D97-AF65-F5344CB8AC3E}">
        <p14:creationId xmlns:p14="http://schemas.microsoft.com/office/powerpoint/2010/main" val="3809518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7723640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37599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46814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811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48078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53066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729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832527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7943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3196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5613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632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5963780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8259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922966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7121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46918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027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69412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317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071140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278163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2760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944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361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751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307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7413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1274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4CDBD70-A2FB-4E65-8ED3-6CAB1B11F8D3}"/>
              </a:ext>
            </a:extLst>
          </p:cNvPr>
          <p:cNvSpPr>
            <a:spLocks noGrp="1" noChangeArrowheads="1"/>
          </p:cNvSpPr>
          <p:nvPr>
            <p:ph type="title"/>
          </p:nvPr>
        </p:nvSpPr>
        <p:spPr bwMode="auto">
          <a:xfrm>
            <a:off x="381000" y="152400"/>
            <a:ext cx="8280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b" anchorCtr="0" compatLnSpc="1">
            <a:prstTxWarp prst="textNoShape">
              <a:avLst/>
            </a:prstTxWarp>
          </a:bodyPr>
          <a:lstStyle/>
          <a:p>
            <a:pPr lvl="0"/>
            <a:r>
              <a:rPr lang="en-US"/>
              <a:t>Click to edit Master title style</a:t>
            </a:r>
          </a:p>
        </p:txBody>
      </p:sp>
      <p:sp>
        <p:nvSpPr>
          <p:cNvPr id="1027" name="Rectangle 3">
            <a:extLst>
              <a:ext uri="{FF2B5EF4-FFF2-40B4-BE49-F238E27FC236}">
                <a16:creationId xmlns:a16="http://schemas.microsoft.com/office/drawing/2014/main" id="{B8D6FFED-A734-4437-BCD9-94A94BC1273D}"/>
              </a:ext>
            </a:extLst>
          </p:cNvPr>
          <p:cNvSpPr>
            <a:spLocks noGrp="1" noChangeArrowheads="1"/>
          </p:cNvSpPr>
          <p:nvPr>
            <p:ph type="body" idx="1"/>
          </p:nvPr>
        </p:nvSpPr>
        <p:spPr bwMode="auto">
          <a:xfrm>
            <a:off x="411163" y="1143000"/>
            <a:ext cx="83185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 Third Level</a:t>
            </a:r>
          </a:p>
        </p:txBody>
      </p:sp>
      <p:grpSp>
        <p:nvGrpSpPr>
          <p:cNvPr id="1028" name="Group 16">
            <a:extLst>
              <a:ext uri="{FF2B5EF4-FFF2-40B4-BE49-F238E27FC236}">
                <a16:creationId xmlns:a16="http://schemas.microsoft.com/office/drawing/2014/main" id="{D29648E2-BE9A-4356-990B-C8EB3CB39B68}"/>
              </a:ext>
            </a:extLst>
          </p:cNvPr>
          <p:cNvGrpSpPr>
            <a:grpSpLocks/>
          </p:cNvGrpSpPr>
          <p:nvPr userDrawn="1"/>
        </p:nvGrpSpPr>
        <p:grpSpPr bwMode="auto">
          <a:xfrm>
            <a:off x="304800" y="838200"/>
            <a:ext cx="8534400" cy="152400"/>
            <a:chOff x="264" y="788"/>
            <a:chExt cx="5232" cy="124"/>
          </a:xfrm>
        </p:grpSpPr>
        <p:sp>
          <p:nvSpPr>
            <p:cNvPr id="1030" name="Rectangle 17">
              <a:extLst>
                <a:ext uri="{FF2B5EF4-FFF2-40B4-BE49-F238E27FC236}">
                  <a16:creationId xmlns:a16="http://schemas.microsoft.com/office/drawing/2014/main" id="{437A4204-318A-4BC7-B786-EBA3FBFAA141}"/>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defRPr/>
              </a:pPr>
              <a:endParaRPr lang="en-US" altLang="en-US"/>
            </a:p>
          </p:txBody>
        </p:sp>
        <p:sp>
          <p:nvSpPr>
            <p:cNvPr id="1031" name="Rectangle 18">
              <a:extLst>
                <a:ext uri="{FF2B5EF4-FFF2-40B4-BE49-F238E27FC236}">
                  <a16:creationId xmlns:a16="http://schemas.microsoft.com/office/drawing/2014/main" id="{D42F20FA-4EEB-41E1-BB11-6250975B9BF4}"/>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defRPr/>
              </a:pPr>
              <a:endParaRPr lang="en-US" altLang="en-US"/>
            </a:p>
          </p:txBody>
        </p:sp>
      </p:grpSp>
      <p:sp>
        <p:nvSpPr>
          <p:cNvPr id="10" name="Text Box 10">
            <a:extLst>
              <a:ext uri="{FF2B5EF4-FFF2-40B4-BE49-F238E27FC236}">
                <a16:creationId xmlns:a16="http://schemas.microsoft.com/office/drawing/2014/main" id="{13A56966-235A-4B12-97DC-6C40EA17B491}"/>
              </a:ext>
            </a:extLst>
          </p:cNvPr>
          <p:cNvSpPr txBox="1">
            <a:spLocks noChangeArrowheads="1"/>
          </p:cNvSpPr>
          <p:nvPr userDrawn="1"/>
        </p:nvSpPr>
        <p:spPr bwMode="auto">
          <a:xfrm>
            <a:off x="457200" y="6400800"/>
            <a:ext cx="853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spcBef>
                <a:spcPct val="50000"/>
              </a:spcBef>
              <a:defRPr/>
            </a:pPr>
            <a:r>
              <a:rPr lang="en-US" altLang="en-US" dirty="0"/>
              <a:t>02/14/2018		      Introduction to Data Mining, 2</a:t>
            </a:r>
            <a:r>
              <a:rPr lang="en-US" altLang="en-US" baseline="30000" dirty="0"/>
              <a:t>nd</a:t>
            </a:r>
            <a:r>
              <a:rPr lang="en-US" altLang="en-US" dirty="0"/>
              <a:t> Edition 			              </a:t>
            </a:r>
            <a:fld id="{D3623191-276D-4146-A39D-B4E870B61465}" type="slidenum">
              <a:rPr lang="en-US" altLang="en-US" smtClean="0"/>
              <a:pPr>
                <a:spcBef>
                  <a:spcPct val="50000"/>
                </a:spcBef>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6F57FD-9317-4086-9FBB-0919BA3B95DD}"/>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9A53A8E6-E800-4A74-B130-CB368B7EB6A3}"/>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2052" name="Group 16">
            <a:extLst>
              <a:ext uri="{FF2B5EF4-FFF2-40B4-BE49-F238E27FC236}">
                <a16:creationId xmlns:a16="http://schemas.microsoft.com/office/drawing/2014/main" id="{9691BA9D-14FB-4D9B-A2D6-2E3ED04B6D5D}"/>
              </a:ext>
            </a:extLst>
          </p:cNvPr>
          <p:cNvGrpSpPr>
            <a:grpSpLocks/>
          </p:cNvGrpSpPr>
          <p:nvPr userDrawn="1"/>
        </p:nvGrpSpPr>
        <p:grpSpPr bwMode="auto">
          <a:xfrm>
            <a:off x="304800" y="838200"/>
            <a:ext cx="8534400" cy="152400"/>
            <a:chOff x="264" y="788"/>
            <a:chExt cx="5232" cy="124"/>
          </a:xfrm>
        </p:grpSpPr>
        <p:sp>
          <p:nvSpPr>
            <p:cNvPr id="2056" name="Rectangle 17">
              <a:extLst>
                <a:ext uri="{FF2B5EF4-FFF2-40B4-BE49-F238E27FC236}">
                  <a16:creationId xmlns:a16="http://schemas.microsoft.com/office/drawing/2014/main" id="{7F23929E-3AB9-4761-9EA2-402B3C21895E}"/>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sp>
          <p:nvSpPr>
            <p:cNvPr id="2057" name="Rectangle 18">
              <a:extLst>
                <a:ext uri="{FF2B5EF4-FFF2-40B4-BE49-F238E27FC236}">
                  <a16:creationId xmlns:a16="http://schemas.microsoft.com/office/drawing/2014/main" id="{C9DB7744-6170-4C23-B8AB-075F8D7371E3}"/>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grpSp>
      <p:sp>
        <p:nvSpPr>
          <p:cNvPr id="1133578" name="Rectangle 10">
            <a:extLst>
              <a:ext uri="{FF2B5EF4-FFF2-40B4-BE49-F238E27FC236}">
                <a16:creationId xmlns:a16="http://schemas.microsoft.com/office/drawing/2014/main" id="{9CAB6B4D-0F9E-485C-BBB4-B0D618AB811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b="0">
                <a:latin typeface="Times New Roman" panose="02020603050405020304" pitchFamily="18" charset="0"/>
              </a:defRPr>
            </a:lvl1pPr>
          </a:lstStyle>
          <a:p>
            <a:endParaRPr lang="en-US" altLang="en-US"/>
          </a:p>
        </p:txBody>
      </p:sp>
      <p:sp>
        <p:nvSpPr>
          <p:cNvPr id="1133579" name="Rectangle 11">
            <a:extLst>
              <a:ext uri="{FF2B5EF4-FFF2-40B4-BE49-F238E27FC236}">
                <a16:creationId xmlns:a16="http://schemas.microsoft.com/office/drawing/2014/main" id="{AE61794F-DEC0-4F8A-A0C5-8DBDE83D730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b="0">
                <a:latin typeface="Times New Roman" pitchFamily="18" charset="0"/>
                <a:ea typeface="+mn-ea"/>
                <a:cs typeface="+mn-cs"/>
              </a:defRPr>
            </a:lvl1pPr>
          </a:lstStyle>
          <a:p>
            <a:pPr>
              <a:defRPr/>
            </a:pPr>
            <a:r>
              <a:rPr lang="en-US"/>
              <a:t>(C) Vipin Kumar, Parallel Issues in Data Mining, VECPAR 2002</a:t>
            </a:r>
          </a:p>
        </p:txBody>
      </p:sp>
      <p:sp>
        <p:nvSpPr>
          <p:cNvPr id="1133580" name="Rectangle 12">
            <a:extLst>
              <a:ext uri="{FF2B5EF4-FFF2-40B4-BE49-F238E27FC236}">
                <a16:creationId xmlns:a16="http://schemas.microsoft.com/office/drawing/2014/main" id="{F19033BF-68FF-43E8-B1E1-4405299BA08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b="0">
                <a:latin typeface="Times New Roman" panose="02020603050405020304" pitchFamily="18" charset="0"/>
              </a:defRPr>
            </a:lvl1pPr>
          </a:lstStyle>
          <a:p>
            <a:fld id="{FEBF451B-3A45-41F5-A261-2C20852B3F4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fontAlgn="base">
        <a:lnSpc>
          <a:spcPts val="3600"/>
        </a:lnSpc>
        <a:spcBef>
          <a:spcPct val="0"/>
        </a:spcBef>
        <a:spcAft>
          <a:spcPct val="0"/>
        </a:spcAft>
        <a:defRPr sz="3200" b="1">
          <a:solidFill>
            <a:schemeClr val="tx1"/>
          </a:solidFill>
          <a:latin typeface="Tahoma" pitchFamily="34" charset="0"/>
        </a:defRPr>
      </a:lvl6pPr>
      <a:lvl7pPr marL="914400" algn="l" rtl="0" fontAlgn="base">
        <a:lnSpc>
          <a:spcPts val="3600"/>
        </a:lnSpc>
        <a:spcBef>
          <a:spcPct val="0"/>
        </a:spcBef>
        <a:spcAft>
          <a:spcPct val="0"/>
        </a:spcAft>
        <a:defRPr sz="3200" b="1">
          <a:solidFill>
            <a:schemeClr val="tx1"/>
          </a:solidFill>
          <a:latin typeface="Tahoma" pitchFamily="34" charset="0"/>
        </a:defRPr>
      </a:lvl7pPr>
      <a:lvl8pPr marL="1371600" algn="l" rtl="0" fontAlgn="base">
        <a:lnSpc>
          <a:spcPts val="3600"/>
        </a:lnSpc>
        <a:spcBef>
          <a:spcPct val="0"/>
        </a:spcBef>
        <a:spcAft>
          <a:spcPct val="0"/>
        </a:spcAft>
        <a:defRPr sz="3200" b="1">
          <a:solidFill>
            <a:schemeClr val="tx1"/>
          </a:solidFill>
          <a:latin typeface="Tahoma" pitchFamily="34" charset="0"/>
        </a:defRPr>
      </a:lvl8pPr>
      <a:lvl9pPr marL="1828800" algn="l" rtl="0" fontAlgn="base">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SzPct val="100000"/>
        <a:buChar char="•"/>
        <a:defRPr sz="2000">
          <a:solidFill>
            <a:schemeClr val="tx1"/>
          </a:solidFill>
          <a:latin typeface="Times New Roman" pitchFamily="18" charset="0"/>
        </a:defRPr>
      </a:lvl6pPr>
      <a:lvl7pPr marL="2971800" indent="-228600" algn="l" rtl="0" fontAlgn="base">
        <a:spcBef>
          <a:spcPct val="20000"/>
        </a:spcBef>
        <a:spcAft>
          <a:spcPct val="0"/>
        </a:spcAft>
        <a:buSzPct val="100000"/>
        <a:buChar char="•"/>
        <a:defRPr sz="2000">
          <a:solidFill>
            <a:schemeClr val="tx1"/>
          </a:solidFill>
          <a:latin typeface="Times New Roman" pitchFamily="18" charset="0"/>
        </a:defRPr>
      </a:lvl7pPr>
      <a:lvl8pPr marL="3429000" indent="-228600" algn="l" rtl="0" fontAlgn="base">
        <a:spcBef>
          <a:spcPct val="20000"/>
        </a:spcBef>
        <a:spcAft>
          <a:spcPct val="0"/>
        </a:spcAft>
        <a:buSzPct val="100000"/>
        <a:buChar char="•"/>
        <a:defRPr sz="2000">
          <a:solidFill>
            <a:schemeClr val="tx1"/>
          </a:solidFill>
          <a:latin typeface="Times New Roman" pitchFamily="18" charset="0"/>
        </a:defRPr>
      </a:lvl8pPr>
      <a:lvl9pPr marL="3886200" indent="-228600" algn="l" rtl="0" fontAlgn="base">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1146D47-B8EE-4E6B-84B8-E43116D4A807}"/>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4339" name="Rectangle 3">
            <a:extLst>
              <a:ext uri="{FF2B5EF4-FFF2-40B4-BE49-F238E27FC236}">
                <a16:creationId xmlns:a16="http://schemas.microsoft.com/office/drawing/2014/main" id="{9E2E1DEA-067F-47F9-9B72-85D2F368C3E5}"/>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4340" name="Group 16">
            <a:extLst>
              <a:ext uri="{FF2B5EF4-FFF2-40B4-BE49-F238E27FC236}">
                <a16:creationId xmlns:a16="http://schemas.microsoft.com/office/drawing/2014/main" id="{F954BBEE-1ABF-42DA-A1D2-4B5FC50769D1}"/>
              </a:ext>
            </a:extLst>
          </p:cNvPr>
          <p:cNvGrpSpPr>
            <a:grpSpLocks/>
          </p:cNvGrpSpPr>
          <p:nvPr userDrawn="1"/>
        </p:nvGrpSpPr>
        <p:grpSpPr bwMode="auto">
          <a:xfrm>
            <a:off x="304800" y="838200"/>
            <a:ext cx="8534400" cy="152400"/>
            <a:chOff x="264" y="788"/>
            <a:chExt cx="5232" cy="124"/>
          </a:xfrm>
        </p:grpSpPr>
        <p:sp>
          <p:nvSpPr>
            <p:cNvPr id="14344" name="Rectangle 17">
              <a:extLst>
                <a:ext uri="{FF2B5EF4-FFF2-40B4-BE49-F238E27FC236}">
                  <a16:creationId xmlns:a16="http://schemas.microsoft.com/office/drawing/2014/main" id="{275DE0DA-3B4A-4A54-B20E-DEFDA7710B77}"/>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sp>
          <p:nvSpPr>
            <p:cNvPr id="14345" name="Rectangle 18">
              <a:extLst>
                <a:ext uri="{FF2B5EF4-FFF2-40B4-BE49-F238E27FC236}">
                  <a16:creationId xmlns:a16="http://schemas.microsoft.com/office/drawing/2014/main" id="{95BB2DD6-E3A3-4329-B302-948DA64ACE9F}"/>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grpSp>
      <p:grpSp>
        <p:nvGrpSpPr>
          <p:cNvPr id="14341" name="Group 19">
            <a:extLst>
              <a:ext uri="{FF2B5EF4-FFF2-40B4-BE49-F238E27FC236}">
                <a16:creationId xmlns:a16="http://schemas.microsoft.com/office/drawing/2014/main" id="{3D3AC199-AEF2-4F6C-AA58-43CFCA49FF70}"/>
              </a:ext>
            </a:extLst>
          </p:cNvPr>
          <p:cNvGrpSpPr>
            <a:grpSpLocks/>
          </p:cNvGrpSpPr>
          <p:nvPr userDrawn="1"/>
        </p:nvGrpSpPr>
        <p:grpSpPr bwMode="auto">
          <a:xfrm>
            <a:off x="381000" y="6400800"/>
            <a:ext cx="8382000" cy="304800"/>
            <a:chOff x="288" y="3408"/>
            <a:chExt cx="5280" cy="192"/>
          </a:xfrm>
        </p:grpSpPr>
        <p:sp>
          <p:nvSpPr>
            <p:cNvPr id="14342" name="Rectangle 20">
              <a:extLst>
                <a:ext uri="{FF2B5EF4-FFF2-40B4-BE49-F238E27FC236}">
                  <a16:creationId xmlns:a16="http://schemas.microsoft.com/office/drawing/2014/main" id="{9AC606CC-D12C-4E38-9812-7A607127D0D6}"/>
                </a:ext>
              </a:extLst>
            </p:cNvPr>
            <p:cNvSpPr>
              <a:spLocks noChangeArrowheads="1"/>
            </p:cNvSpPr>
            <p:nvPr userDrawn="1"/>
          </p:nvSpPr>
          <p:spPr bwMode="auto">
            <a:xfrm>
              <a:off x="288" y="3408"/>
              <a:ext cx="5280" cy="192"/>
            </a:xfrm>
            <a:prstGeom prst="rect">
              <a:avLst/>
            </a:prstGeom>
            <a:solidFill>
              <a:schemeClr val="bg1"/>
            </a:solidFill>
            <a:ln w="12700">
              <a:solidFill>
                <a:schemeClr val="tx1"/>
              </a:solidFill>
              <a:miter lim="800000"/>
              <a:headEnd/>
              <a:tailEnd/>
            </a:ln>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sp>
          <p:nvSpPr>
            <p:cNvPr id="14343" name="Rectangle 21">
              <a:extLst>
                <a:ext uri="{FF2B5EF4-FFF2-40B4-BE49-F238E27FC236}">
                  <a16:creationId xmlns:a16="http://schemas.microsoft.com/office/drawing/2014/main" id="{13848CC0-08EC-4CB4-B8E3-9DC0B5B291E5}"/>
                </a:ext>
              </a:extLst>
            </p:cNvPr>
            <p:cNvSpPr>
              <a:spLocks noChangeArrowheads="1"/>
            </p:cNvSpPr>
            <p:nvPr userDrawn="1"/>
          </p:nvSpPr>
          <p:spPr bwMode="auto">
            <a:xfrm>
              <a:off x="288" y="3453"/>
              <a:ext cx="52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defRPr/>
              </a:pPr>
              <a:r>
                <a:rPr lang="en-US" altLang="en-US" sz="1200" b="0"/>
                <a:t>© Tan,Steinbach, Kumar 	    	Introduction to Data Mining        		      02/26/2006               </a:t>
              </a:r>
              <a:fld id="{ABB63D93-D30F-44BB-8BD2-DF46507DB509}" type="slidenum">
                <a:rPr lang="en-US" altLang="en-US" sz="1200" b="0" smtClean="0"/>
                <a:pPr>
                  <a:defRPr/>
                </a:pPr>
                <a:t>‹#›</a:t>
              </a:fld>
              <a:r>
                <a:rPr lang="en-US" altLang="en-US" sz="1200" b="0"/>
                <a:t> </a:t>
              </a:r>
              <a:endParaRPr lang="en-US" altLang="en-US"/>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fontAlgn="base">
        <a:lnSpc>
          <a:spcPts val="3600"/>
        </a:lnSpc>
        <a:spcBef>
          <a:spcPct val="0"/>
        </a:spcBef>
        <a:spcAft>
          <a:spcPct val="0"/>
        </a:spcAft>
        <a:defRPr sz="3200" b="1">
          <a:solidFill>
            <a:schemeClr val="tx1"/>
          </a:solidFill>
          <a:latin typeface="Tahoma" pitchFamily="34" charset="0"/>
        </a:defRPr>
      </a:lvl6pPr>
      <a:lvl7pPr marL="914400" algn="l" rtl="0" fontAlgn="base">
        <a:lnSpc>
          <a:spcPts val="3600"/>
        </a:lnSpc>
        <a:spcBef>
          <a:spcPct val="0"/>
        </a:spcBef>
        <a:spcAft>
          <a:spcPct val="0"/>
        </a:spcAft>
        <a:defRPr sz="3200" b="1">
          <a:solidFill>
            <a:schemeClr val="tx1"/>
          </a:solidFill>
          <a:latin typeface="Tahoma" pitchFamily="34" charset="0"/>
        </a:defRPr>
      </a:lvl7pPr>
      <a:lvl8pPr marL="1371600" algn="l" rtl="0" fontAlgn="base">
        <a:lnSpc>
          <a:spcPts val="3600"/>
        </a:lnSpc>
        <a:spcBef>
          <a:spcPct val="0"/>
        </a:spcBef>
        <a:spcAft>
          <a:spcPct val="0"/>
        </a:spcAft>
        <a:defRPr sz="3200" b="1">
          <a:solidFill>
            <a:schemeClr val="tx1"/>
          </a:solidFill>
          <a:latin typeface="Tahoma" pitchFamily="34" charset="0"/>
        </a:defRPr>
      </a:lvl8pPr>
      <a:lvl9pPr marL="1828800" algn="l" rtl="0" fontAlgn="base">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SzPct val="100000"/>
        <a:buChar char="•"/>
        <a:defRPr sz="2000">
          <a:solidFill>
            <a:schemeClr val="tx1"/>
          </a:solidFill>
          <a:latin typeface="Times New Roman" pitchFamily="18" charset="0"/>
        </a:defRPr>
      </a:lvl6pPr>
      <a:lvl7pPr marL="2971800" indent="-228600" algn="l" rtl="0" fontAlgn="base">
        <a:spcBef>
          <a:spcPct val="20000"/>
        </a:spcBef>
        <a:spcAft>
          <a:spcPct val="0"/>
        </a:spcAft>
        <a:buSzPct val="100000"/>
        <a:buChar char="•"/>
        <a:defRPr sz="2000">
          <a:solidFill>
            <a:schemeClr val="tx1"/>
          </a:solidFill>
          <a:latin typeface="Times New Roman" pitchFamily="18" charset="0"/>
        </a:defRPr>
      </a:lvl7pPr>
      <a:lvl8pPr marL="3429000" indent="-228600" algn="l" rtl="0" fontAlgn="base">
        <a:spcBef>
          <a:spcPct val="20000"/>
        </a:spcBef>
        <a:spcAft>
          <a:spcPct val="0"/>
        </a:spcAft>
        <a:buSzPct val="100000"/>
        <a:buChar char="•"/>
        <a:defRPr sz="2000">
          <a:solidFill>
            <a:schemeClr val="tx1"/>
          </a:solidFill>
          <a:latin typeface="Times New Roman" pitchFamily="18" charset="0"/>
        </a:defRPr>
      </a:lvl8pPr>
      <a:lvl9pPr marL="3886200" indent="-228600" algn="l" rtl="0" fontAlgn="base">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82044FE-E855-4B48-B55A-4FE575A86807}"/>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5363" name="Rectangle 3">
            <a:extLst>
              <a:ext uri="{FF2B5EF4-FFF2-40B4-BE49-F238E27FC236}">
                <a16:creationId xmlns:a16="http://schemas.microsoft.com/office/drawing/2014/main" id="{B09B5C9A-8C6E-4E26-9EFD-F39645D51C74}"/>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5364" name="Group 16">
            <a:extLst>
              <a:ext uri="{FF2B5EF4-FFF2-40B4-BE49-F238E27FC236}">
                <a16:creationId xmlns:a16="http://schemas.microsoft.com/office/drawing/2014/main" id="{432582B0-64EE-4167-BA8F-E1FA611B20D1}"/>
              </a:ext>
            </a:extLst>
          </p:cNvPr>
          <p:cNvGrpSpPr>
            <a:grpSpLocks/>
          </p:cNvGrpSpPr>
          <p:nvPr userDrawn="1"/>
        </p:nvGrpSpPr>
        <p:grpSpPr bwMode="auto">
          <a:xfrm>
            <a:off x="304800" y="838200"/>
            <a:ext cx="8534400" cy="152400"/>
            <a:chOff x="264" y="788"/>
            <a:chExt cx="5232" cy="124"/>
          </a:xfrm>
        </p:grpSpPr>
        <p:sp>
          <p:nvSpPr>
            <p:cNvPr id="15368" name="Rectangle 17">
              <a:extLst>
                <a:ext uri="{FF2B5EF4-FFF2-40B4-BE49-F238E27FC236}">
                  <a16:creationId xmlns:a16="http://schemas.microsoft.com/office/drawing/2014/main" id="{42626E19-A311-4080-9719-03FD61AFA7E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sp>
          <p:nvSpPr>
            <p:cNvPr id="15369" name="Rectangle 18">
              <a:extLst>
                <a:ext uri="{FF2B5EF4-FFF2-40B4-BE49-F238E27FC236}">
                  <a16:creationId xmlns:a16="http://schemas.microsoft.com/office/drawing/2014/main" id="{7C0D23AD-8B22-4D45-8F84-8F7EB29DA071}"/>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grpSp>
      <p:grpSp>
        <p:nvGrpSpPr>
          <p:cNvPr id="15365" name="Group 19">
            <a:extLst>
              <a:ext uri="{FF2B5EF4-FFF2-40B4-BE49-F238E27FC236}">
                <a16:creationId xmlns:a16="http://schemas.microsoft.com/office/drawing/2014/main" id="{E9F941B4-A2BF-4077-98B2-351342928629}"/>
              </a:ext>
            </a:extLst>
          </p:cNvPr>
          <p:cNvGrpSpPr>
            <a:grpSpLocks/>
          </p:cNvGrpSpPr>
          <p:nvPr userDrawn="1"/>
        </p:nvGrpSpPr>
        <p:grpSpPr bwMode="auto">
          <a:xfrm>
            <a:off x="381000" y="6400800"/>
            <a:ext cx="8382000" cy="304800"/>
            <a:chOff x="288" y="3408"/>
            <a:chExt cx="5280" cy="192"/>
          </a:xfrm>
        </p:grpSpPr>
        <p:sp>
          <p:nvSpPr>
            <p:cNvPr id="15366" name="Rectangle 20">
              <a:extLst>
                <a:ext uri="{FF2B5EF4-FFF2-40B4-BE49-F238E27FC236}">
                  <a16:creationId xmlns:a16="http://schemas.microsoft.com/office/drawing/2014/main" id="{E48B729F-85F3-498F-8290-0867D982C427}"/>
                </a:ext>
              </a:extLst>
            </p:cNvPr>
            <p:cNvSpPr>
              <a:spLocks noChangeArrowheads="1"/>
            </p:cNvSpPr>
            <p:nvPr userDrawn="1"/>
          </p:nvSpPr>
          <p:spPr bwMode="auto">
            <a:xfrm>
              <a:off x="288" y="3408"/>
              <a:ext cx="5280" cy="192"/>
            </a:xfrm>
            <a:prstGeom prst="rect">
              <a:avLst/>
            </a:prstGeom>
            <a:solidFill>
              <a:schemeClr val="bg1"/>
            </a:solidFill>
            <a:ln w="12700">
              <a:solidFill>
                <a:schemeClr val="tx1"/>
              </a:solidFill>
              <a:miter lim="800000"/>
              <a:headEnd/>
              <a:tailEnd/>
            </a:ln>
          </p:spPr>
          <p:txBody>
            <a:bodyPr wrap="none" anchor="ctr"/>
            <a:lstStyle>
              <a:lvl1pPr>
                <a:defRPr sz="1400" b="1">
                  <a:solidFill>
                    <a:schemeClr val="tx1"/>
                  </a:solidFill>
                  <a:latin typeface="Arial" pitchFamily="34" charset="0"/>
                  <a:ea typeface="ＭＳ Ｐゴシック" pitchFamily="34" charset="-128"/>
                </a:defRPr>
              </a:lvl1pPr>
              <a:lvl2pPr marL="742950" indent="-285750">
                <a:defRPr sz="1400" b="1">
                  <a:solidFill>
                    <a:schemeClr val="tx1"/>
                  </a:solidFill>
                  <a:latin typeface="Arial" pitchFamily="34" charset="0"/>
                  <a:ea typeface="ＭＳ Ｐゴシック" pitchFamily="34" charset="-128"/>
                </a:defRPr>
              </a:lvl2pPr>
              <a:lvl3pPr marL="1143000" indent="-228600">
                <a:defRPr sz="1400" b="1">
                  <a:solidFill>
                    <a:schemeClr val="tx1"/>
                  </a:solidFill>
                  <a:latin typeface="Arial" pitchFamily="34" charset="0"/>
                  <a:ea typeface="ＭＳ Ｐゴシック" pitchFamily="34" charset="-128"/>
                </a:defRPr>
              </a:lvl3pPr>
              <a:lvl4pPr marL="1600200" indent="-228600">
                <a:defRPr sz="1400" b="1">
                  <a:solidFill>
                    <a:schemeClr val="tx1"/>
                  </a:solidFill>
                  <a:latin typeface="Arial" pitchFamily="34" charset="0"/>
                  <a:ea typeface="ＭＳ Ｐゴシック" pitchFamily="34" charset="-128"/>
                </a:defRPr>
              </a:lvl4pPr>
              <a:lvl5pPr marL="2057400" indent="-228600">
                <a:defRPr sz="1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400" b="1">
                  <a:solidFill>
                    <a:schemeClr val="tx1"/>
                  </a:solidFill>
                  <a:latin typeface="Arial" pitchFamily="34" charset="0"/>
                  <a:ea typeface="ＭＳ Ｐゴシック" pitchFamily="34" charset="-128"/>
                </a:defRPr>
              </a:lvl9pPr>
            </a:lstStyle>
            <a:p>
              <a:pPr>
                <a:defRPr/>
              </a:pPr>
              <a:endParaRPr lang="en-US" altLang="en-US"/>
            </a:p>
          </p:txBody>
        </p:sp>
        <p:sp>
          <p:nvSpPr>
            <p:cNvPr id="15367" name="Rectangle 21">
              <a:extLst>
                <a:ext uri="{FF2B5EF4-FFF2-40B4-BE49-F238E27FC236}">
                  <a16:creationId xmlns:a16="http://schemas.microsoft.com/office/drawing/2014/main" id="{8CE08CF3-CEAE-43CD-A50A-195430747022}"/>
                </a:ext>
              </a:extLst>
            </p:cNvPr>
            <p:cNvSpPr>
              <a:spLocks noChangeArrowheads="1"/>
            </p:cNvSpPr>
            <p:nvPr userDrawn="1"/>
          </p:nvSpPr>
          <p:spPr bwMode="auto">
            <a:xfrm>
              <a:off x="288" y="3453"/>
              <a:ext cx="526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b">
              <a:spAutoFit/>
            </a:bodyPr>
            <a:lstStyle>
              <a:lvl1pPr>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defRPr/>
              </a:pPr>
              <a:r>
                <a:rPr lang="en-US" altLang="en-US" sz="1200" b="0"/>
                <a:t>© Tan,Steinbach, Kumar 	    	Introduction to Data Mining        		      02/26/2006               </a:t>
              </a:r>
              <a:fld id="{443D06CC-D7A3-4570-BFCB-DA73A1104B9E}" type="slidenum">
                <a:rPr lang="en-US" altLang="en-US" sz="1200" b="0" smtClean="0"/>
                <a:pPr>
                  <a:defRPr/>
                </a:pPr>
                <a:t>‹#›</a:t>
              </a:fld>
              <a:r>
                <a:rPr lang="en-US" altLang="en-US" sz="1200" b="0"/>
                <a:t> </a:t>
              </a:r>
              <a:endParaRPr lang="en-US" alt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fontAlgn="base">
        <a:lnSpc>
          <a:spcPts val="3600"/>
        </a:lnSpc>
        <a:spcBef>
          <a:spcPct val="0"/>
        </a:spcBef>
        <a:spcAft>
          <a:spcPct val="0"/>
        </a:spcAft>
        <a:defRPr sz="3200" b="1">
          <a:solidFill>
            <a:schemeClr val="tx1"/>
          </a:solidFill>
          <a:latin typeface="Tahoma" pitchFamily="34" charset="0"/>
        </a:defRPr>
      </a:lvl6pPr>
      <a:lvl7pPr marL="914400" algn="l" rtl="0" fontAlgn="base">
        <a:lnSpc>
          <a:spcPts val="3600"/>
        </a:lnSpc>
        <a:spcBef>
          <a:spcPct val="0"/>
        </a:spcBef>
        <a:spcAft>
          <a:spcPct val="0"/>
        </a:spcAft>
        <a:defRPr sz="3200" b="1">
          <a:solidFill>
            <a:schemeClr val="tx1"/>
          </a:solidFill>
          <a:latin typeface="Tahoma" pitchFamily="34" charset="0"/>
        </a:defRPr>
      </a:lvl7pPr>
      <a:lvl8pPr marL="1371600" algn="l" rtl="0" fontAlgn="base">
        <a:lnSpc>
          <a:spcPts val="3600"/>
        </a:lnSpc>
        <a:spcBef>
          <a:spcPct val="0"/>
        </a:spcBef>
        <a:spcAft>
          <a:spcPct val="0"/>
        </a:spcAft>
        <a:defRPr sz="3200" b="1">
          <a:solidFill>
            <a:schemeClr val="tx1"/>
          </a:solidFill>
          <a:latin typeface="Tahoma" pitchFamily="34" charset="0"/>
        </a:defRPr>
      </a:lvl8pPr>
      <a:lvl9pPr marL="1828800" algn="l" rtl="0" fontAlgn="base">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fontAlgn="base">
        <a:spcBef>
          <a:spcPct val="20000"/>
        </a:spcBef>
        <a:spcAft>
          <a:spcPct val="0"/>
        </a:spcAft>
        <a:buSzPct val="100000"/>
        <a:buChar char="•"/>
        <a:defRPr sz="2000">
          <a:solidFill>
            <a:schemeClr val="tx1"/>
          </a:solidFill>
          <a:latin typeface="Times New Roman" pitchFamily="18" charset="0"/>
        </a:defRPr>
      </a:lvl6pPr>
      <a:lvl7pPr marL="2971800" indent="-228600" algn="l" rtl="0" fontAlgn="base">
        <a:spcBef>
          <a:spcPct val="20000"/>
        </a:spcBef>
        <a:spcAft>
          <a:spcPct val="0"/>
        </a:spcAft>
        <a:buSzPct val="100000"/>
        <a:buChar char="•"/>
        <a:defRPr sz="2000">
          <a:solidFill>
            <a:schemeClr val="tx1"/>
          </a:solidFill>
          <a:latin typeface="Times New Roman" pitchFamily="18" charset="0"/>
        </a:defRPr>
      </a:lvl7pPr>
      <a:lvl8pPr marL="3429000" indent="-228600" algn="l" rtl="0" fontAlgn="base">
        <a:spcBef>
          <a:spcPct val="20000"/>
        </a:spcBef>
        <a:spcAft>
          <a:spcPct val="0"/>
        </a:spcAft>
        <a:buSzPct val="100000"/>
        <a:buChar char="•"/>
        <a:defRPr sz="2000">
          <a:solidFill>
            <a:schemeClr val="tx1"/>
          </a:solidFill>
          <a:latin typeface="Times New Roman" pitchFamily="18" charset="0"/>
        </a:defRPr>
      </a:lvl8pPr>
      <a:lvl9pPr marL="3886200" indent="-228600" algn="l" rtl="0" fontAlgn="base">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stats.idre.ucla.edu/stat/data/binary.csv"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7" Type="http://schemas.openxmlformats.org/officeDocument/2006/relationships/image" Target="../media/image28.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7.w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40F3-B63C-49EF-8AE1-67690CC22477}"/>
              </a:ext>
            </a:extLst>
          </p:cNvPr>
          <p:cNvSpPr>
            <a:spLocks noGrp="1"/>
          </p:cNvSpPr>
          <p:nvPr>
            <p:ph type="title"/>
          </p:nvPr>
        </p:nvSpPr>
        <p:spPr/>
        <p:txBody>
          <a:bodyPr/>
          <a:lstStyle/>
          <a:p>
            <a:pPr algn="ctr"/>
            <a:r>
              <a:rPr lang="en-US" sz="4000" dirty="0">
                <a:latin typeface="Georgia" panose="02040502050405020303" pitchFamily="18" charset="0"/>
              </a:rPr>
              <a:t>Topics in Data Science</a:t>
            </a:r>
          </a:p>
        </p:txBody>
      </p:sp>
      <p:sp>
        <p:nvSpPr>
          <p:cNvPr id="3" name="Content Placeholder 2">
            <a:extLst>
              <a:ext uri="{FF2B5EF4-FFF2-40B4-BE49-F238E27FC236}">
                <a16:creationId xmlns:a16="http://schemas.microsoft.com/office/drawing/2014/main" id="{400CC772-C5D4-4C88-986C-109534C1D413}"/>
              </a:ext>
            </a:extLst>
          </p:cNvPr>
          <p:cNvSpPr>
            <a:spLocks noGrp="1"/>
          </p:cNvSpPr>
          <p:nvPr>
            <p:ph idx="1"/>
          </p:nvPr>
        </p:nvSpPr>
        <p:spPr>
          <a:xfrm>
            <a:off x="154781" y="685800"/>
            <a:ext cx="8732837" cy="5867400"/>
          </a:xfrm>
        </p:spPr>
        <p:txBody>
          <a:bodyPr/>
          <a:lstStyle/>
          <a:p>
            <a:pPr marL="0" indent="0" algn="just">
              <a:buNone/>
            </a:pPr>
            <a:endParaRPr lang="en-US" sz="1800" dirty="0"/>
          </a:p>
          <a:p>
            <a:pPr marL="0" indent="0" algn="just">
              <a:buNone/>
            </a:pPr>
            <a:endParaRPr lang="en-US" sz="1800" dirty="0"/>
          </a:p>
          <a:p>
            <a:pPr marL="0" indent="0" algn="ctr">
              <a:buNone/>
            </a:pPr>
            <a:r>
              <a:rPr lang="en-US" sz="1800" dirty="0"/>
              <a:t> </a:t>
            </a:r>
            <a:r>
              <a:rPr lang="en-US" sz="4000" b="1" dirty="0">
                <a:latin typeface="Georgia" panose="02040502050405020303" pitchFamily="18" charset="0"/>
              </a:rPr>
              <a:t>Classification</a:t>
            </a:r>
          </a:p>
          <a:p>
            <a:pPr marL="0" indent="0" algn="ctr">
              <a:buNone/>
            </a:pPr>
            <a:r>
              <a:rPr lang="en-US" sz="4000" b="1" dirty="0">
                <a:latin typeface="Georgia" panose="02040502050405020303" pitchFamily="18" charset="0"/>
              </a:rPr>
              <a:t>Naïve Bayes Method</a:t>
            </a:r>
          </a:p>
          <a:p>
            <a:pPr marL="0" indent="0" algn="ctr">
              <a:buNone/>
            </a:pPr>
            <a:endParaRPr lang="en-US" sz="4000" b="1" dirty="0">
              <a:latin typeface="Georgia" panose="02040502050405020303" pitchFamily="18" charset="0"/>
            </a:endParaRPr>
          </a:p>
          <a:p>
            <a:pPr marL="0" indent="0" algn="ctr">
              <a:buNone/>
            </a:pPr>
            <a:r>
              <a:rPr lang="en-US" sz="4000" b="1" dirty="0">
                <a:latin typeface="Georgia" panose="02040502050405020303" pitchFamily="18" charset="0"/>
              </a:rPr>
              <a:t>Lecture 11</a:t>
            </a:r>
          </a:p>
        </p:txBody>
      </p:sp>
    </p:spTree>
    <p:extLst>
      <p:ext uri="{BB962C8B-B14F-4D97-AF65-F5344CB8AC3E}">
        <p14:creationId xmlns:p14="http://schemas.microsoft.com/office/powerpoint/2010/main" val="335039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6E0E-FBF4-4E5F-97A7-082AC7FA92FA}"/>
              </a:ext>
            </a:extLst>
          </p:cNvPr>
          <p:cNvSpPr>
            <a:spLocks noGrp="1"/>
          </p:cNvSpPr>
          <p:nvPr>
            <p:ph type="title"/>
          </p:nvPr>
        </p:nvSpPr>
        <p:spPr>
          <a:xfrm>
            <a:off x="381000" y="152400"/>
            <a:ext cx="8280400" cy="381000"/>
          </a:xfrm>
        </p:spPr>
        <p:txBody>
          <a:bodyPr/>
          <a:lstStyle/>
          <a:p>
            <a:r>
              <a:rPr lang="en-US" dirty="0"/>
              <a:t>Bayes’ Theorem</a:t>
            </a:r>
          </a:p>
        </p:txBody>
      </p:sp>
      <p:pic>
        <p:nvPicPr>
          <p:cNvPr id="4" name="Content Placeholder 3"/>
          <p:cNvPicPr>
            <a:picLocks noGrp="1" noChangeAspect="1"/>
          </p:cNvPicPr>
          <p:nvPr>
            <p:ph idx="1"/>
          </p:nvPr>
        </p:nvPicPr>
        <p:blipFill>
          <a:blip r:embed="rId2"/>
          <a:stretch>
            <a:fillRect/>
          </a:stretch>
        </p:blipFill>
        <p:spPr>
          <a:xfrm>
            <a:off x="228600" y="685800"/>
            <a:ext cx="8974832" cy="5486400"/>
          </a:xfrm>
          <a:prstGeom prst="rect">
            <a:avLst/>
          </a:prstGeom>
        </p:spPr>
      </p:pic>
    </p:spTree>
    <p:extLst>
      <p:ext uri="{BB962C8B-B14F-4D97-AF65-F5344CB8AC3E}">
        <p14:creationId xmlns:p14="http://schemas.microsoft.com/office/powerpoint/2010/main" val="104492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6E0E-FBF4-4E5F-97A7-082AC7FA92FA}"/>
              </a:ext>
            </a:extLst>
          </p:cNvPr>
          <p:cNvSpPr>
            <a:spLocks noGrp="1"/>
          </p:cNvSpPr>
          <p:nvPr>
            <p:ph type="title"/>
          </p:nvPr>
        </p:nvSpPr>
        <p:spPr>
          <a:xfrm>
            <a:off x="381000" y="152400"/>
            <a:ext cx="8280400" cy="381000"/>
          </a:xfrm>
        </p:spPr>
        <p:txBody>
          <a:bodyPr/>
          <a:lstStyle/>
          <a:p>
            <a:r>
              <a:rPr lang="en-US" dirty="0"/>
              <a:t>Bayes’ Theorem</a:t>
            </a:r>
          </a:p>
        </p:txBody>
      </p:sp>
      <p:pic>
        <p:nvPicPr>
          <p:cNvPr id="5" name="Content Placeholder 4"/>
          <p:cNvPicPr>
            <a:picLocks noGrp="1" noChangeAspect="1"/>
          </p:cNvPicPr>
          <p:nvPr>
            <p:ph idx="1"/>
          </p:nvPr>
        </p:nvPicPr>
        <p:blipFill>
          <a:blip r:embed="rId2"/>
          <a:stretch>
            <a:fillRect/>
          </a:stretch>
        </p:blipFill>
        <p:spPr>
          <a:xfrm>
            <a:off x="-152400" y="533400"/>
            <a:ext cx="9448800" cy="6172200"/>
          </a:xfrm>
          <a:prstGeom prst="rect">
            <a:avLst/>
          </a:prstGeom>
        </p:spPr>
      </p:pic>
    </p:spTree>
    <p:extLst>
      <p:ext uri="{BB962C8B-B14F-4D97-AF65-F5344CB8AC3E}">
        <p14:creationId xmlns:p14="http://schemas.microsoft.com/office/powerpoint/2010/main" val="1036604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FD3E-209A-49A3-9FC3-0E22D2D5A05B}"/>
              </a:ext>
            </a:extLst>
          </p:cNvPr>
          <p:cNvSpPr>
            <a:spLocks noGrp="1"/>
          </p:cNvSpPr>
          <p:nvPr>
            <p:ph type="title"/>
          </p:nvPr>
        </p:nvSpPr>
        <p:spPr/>
        <p:txBody>
          <a:bodyPr/>
          <a:lstStyle/>
          <a:p>
            <a:r>
              <a:rPr lang="en-US" dirty="0"/>
              <a:t>Bayes’ Theorem</a:t>
            </a:r>
          </a:p>
        </p:txBody>
      </p:sp>
      <p:pic>
        <p:nvPicPr>
          <p:cNvPr id="5" name="Content Placeholder 4"/>
          <p:cNvPicPr>
            <a:picLocks noGrp="1" noChangeAspect="1"/>
          </p:cNvPicPr>
          <p:nvPr>
            <p:ph idx="1"/>
          </p:nvPr>
        </p:nvPicPr>
        <p:blipFill>
          <a:blip r:embed="rId2"/>
          <a:stretch>
            <a:fillRect/>
          </a:stretch>
        </p:blipFill>
        <p:spPr>
          <a:xfrm>
            <a:off x="0" y="914400"/>
            <a:ext cx="8763000" cy="4897120"/>
          </a:xfrm>
          <a:prstGeom prst="rect">
            <a:avLst/>
          </a:prstGeom>
        </p:spPr>
      </p:pic>
    </p:spTree>
    <p:extLst>
      <p:ext uri="{BB962C8B-B14F-4D97-AF65-F5344CB8AC3E}">
        <p14:creationId xmlns:p14="http://schemas.microsoft.com/office/powerpoint/2010/main" val="421156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A40B-0060-4872-A8E4-4AC41ADB5253}"/>
              </a:ext>
            </a:extLst>
          </p:cNvPr>
          <p:cNvSpPr>
            <a:spLocks noGrp="1"/>
          </p:cNvSpPr>
          <p:nvPr>
            <p:ph type="title"/>
          </p:nvPr>
        </p:nvSpPr>
        <p:spPr/>
        <p:txBody>
          <a:bodyPr/>
          <a:lstStyle/>
          <a:p>
            <a:r>
              <a:rPr lang="en-US" dirty="0"/>
              <a:t>Strength &amp;Weakness</a:t>
            </a:r>
          </a:p>
        </p:txBody>
      </p:sp>
      <p:sp>
        <p:nvSpPr>
          <p:cNvPr id="3" name="Content Placeholder 2">
            <a:extLst>
              <a:ext uri="{FF2B5EF4-FFF2-40B4-BE49-F238E27FC236}">
                <a16:creationId xmlns:a16="http://schemas.microsoft.com/office/drawing/2014/main" id="{6B8429D7-31F5-4992-811C-8FFFC9936279}"/>
              </a:ext>
            </a:extLst>
          </p:cNvPr>
          <p:cNvSpPr>
            <a:spLocks noGrp="1"/>
          </p:cNvSpPr>
          <p:nvPr>
            <p:ph idx="1"/>
          </p:nvPr>
        </p:nvSpPr>
        <p:spPr>
          <a:xfrm>
            <a:off x="354474" y="838200"/>
            <a:ext cx="8637125" cy="5638800"/>
          </a:xfrm>
        </p:spPr>
        <p:txBody>
          <a:bodyPr/>
          <a:lstStyle/>
          <a:p>
            <a:pPr>
              <a:buFont typeface="Wingdings" panose="05000000000000000000" pitchFamily="2" charset="2"/>
              <a:buChar char="q"/>
            </a:pPr>
            <a:r>
              <a:rPr lang="en-US" b="1" dirty="0"/>
              <a:t>Strength</a:t>
            </a:r>
          </a:p>
          <a:p>
            <a:pPr lvl="1">
              <a:buFont typeface="Wingdings" panose="05000000000000000000" pitchFamily="2" charset="2"/>
              <a:buChar char="v"/>
            </a:pPr>
            <a:r>
              <a:rPr lang="en-US" sz="2400" dirty="0">
                <a:latin typeface="Georgia" panose="02040502050405020303" pitchFamily="18" charset="0"/>
              </a:rPr>
              <a:t>Simple, fast, and very effective</a:t>
            </a:r>
          </a:p>
          <a:p>
            <a:pPr lvl="1">
              <a:buFont typeface="Wingdings" panose="05000000000000000000" pitchFamily="2" charset="2"/>
              <a:buChar char="v"/>
            </a:pPr>
            <a:r>
              <a:rPr lang="en-US" sz="2400" i="1" dirty="0">
                <a:latin typeface="Georgia" panose="02040502050405020303" pitchFamily="18" charset="0"/>
              </a:rPr>
              <a:t> </a:t>
            </a:r>
            <a:r>
              <a:rPr lang="en-US" sz="2400" dirty="0">
                <a:latin typeface="Georgia" panose="02040502050405020303" pitchFamily="18" charset="0"/>
              </a:rPr>
              <a:t>Does well with noisy and missing data</a:t>
            </a:r>
          </a:p>
          <a:p>
            <a:pPr lvl="1">
              <a:buFont typeface="Wingdings" panose="05000000000000000000" pitchFamily="2" charset="2"/>
              <a:buChar char="v"/>
            </a:pPr>
            <a:r>
              <a:rPr lang="en-US" sz="2400" i="1" dirty="0">
                <a:latin typeface="Georgia" panose="02040502050405020303" pitchFamily="18" charset="0"/>
              </a:rPr>
              <a:t> </a:t>
            </a:r>
            <a:r>
              <a:rPr lang="en-US" sz="2400" dirty="0">
                <a:latin typeface="Georgia" panose="02040502050405020303" pitchFamily="18" charset="0"/>
              </a:rPr>
              <a:t>Requires relatively few examples for training, but also works well with very large numbers of examples</a:t>
            </a:r>
          </a:p>
          <a:p>
            <a:pPr lvl="1">
              <a:buFont typeface="Wingdings" panose="05000000000000000000" pitchFamily="2" charset="2"/>
              <a:buChar char="v"/>
            </a:pPr>
            <a:r>
              <a:rPr lang="en-US" sz="2400" i="1" dirty="0">
                <a:latin typeface="Georgia" panose="02040502050405020303" pitchFamily="18" charset="0"/>
              </a:rPr>
              <a:t> </a:t>
            </a:r>
            <a:r>
              <a:rPr lang="en-US" sz="2400" dirty="0">
                <a:latin typeface="Georgia" panose="02040502050405020303" pitchFamily="18" charset="0"/>
              </a:rPr>
              <a:t>Easy to obtain the estimated probability for a prediction</a:t>
            </a:r>
          </a:p>
          <a:p>
            <a:pPr marL="457200" lvl="1" indent="0">
              <a:buNone/>
            </a:pPr>
            <a:endParaRPr lang="en-US" sz="2000" dirty="0"/>
          </a:p>
          <a:p>
            <a:pPr>
              <a:buFont typeface="Wingdings" panose="05000000000000000000" pitchFamily="2" charset="2"/>
              <a:buChar char="q"/>
            </a:pPr>
            <a:r>
              <a:rPr lang="en-US" b="1" dirty="0"/>
              <a:t>Weakness</a:t>
            </a:r>
          </a:p>
          <a:p>
            <a:pPr lvl="1">
              <a:buFont typeface="Wingdings" panose="05000000000000000000" pitchFamily="2" charset="2"/>
              <a:buChar char="v"/>
            </a:pPr>
            <a:r>
              <a:rPr lang="en-US" sz="2400" dirty="0">
                <a:latin typeface="Georgia" panose="02040502050405020303" pitchFamily="18" charset="0"/>
              </a:rPr>
              <a:t>Relies on an often-faulty assumption of equally important and independent features</a:t>
            </a:r>
          </a:p>
          <a:p>
            <a:pPr lvl="1">
              <a:buFont typeface="Wingdings" panose="05000000000000000000" pitchFamily="2" charset="2"/>
              <a:buChar char="v"/>
            </a:pPr>
            <a:r>
              <a:rPr lang="en-US" sz="2400" i="1" dirty="0">
                <a:latin typeface="Georgia" panose="02040502050405020303" pitchFamily="18" charset="0"/>
              </a:rPr>
              <a:t> </a:t>
            </a:r>
            <a:r>
              <a:rPr lang="en-US" sz="2400" dirty="0">
                <a:latin typeface="Georgia" panose="02040502050405020303" pitchFamily="18" charset="0"/>
              </a:rPr>
              <a:t>Not ideal for datasets with many numeric features</a:t>
            </a:r>
          </a:p>
          <a:p>
            <a:pPr lvl="1">
              <a:buFont typeface="Wingdings" panose="05000000000000000000" pitchFamily="2" charset="2"/>
              <a:buChar char="v"/>
            </a:pPr>
            <a:r>
              <a:rPr lang="en-US" sz="2400" i="1" dirty="0">
                <a:latin typeface="Georgia" panose="02040502050405020303" pitchFamily="18" charset="0"/>
              </a:rPr>
              <a:t> </a:t>
            </a:r>
            <a:r>
              <a:rPr lang="en-US" sz="2400" dirty="0">
                <a:latin typeface="Georgia" panose="02040502050405020303" pitchFamily="18" charset="0"/>
              </a:rPr>
              <a:t>Estimated probabilities are less reliable than the predicted classes</a:t>
            </a:r>
          </a:p>
        </p:txBody>
      </p:sp>
    </p:spTree>
    <p:extLst>
      <p:ext uri="{BB962C8B-B14F-4D97-AF65-F5344CB8AC3E}">
        <p14:creationId xmlns:p14="http://schemas.microsoft.com/office/powerpoint/2010/main" val="2212901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DD19-2DD2-4CF9-A635-C3871321571E}"/>
              </a:ext>
            </a:extLst>
          </p:cNvPr>
          <p:cNvSpPr>
            <a:spLocks noGrp="1"/>
          </p:cNvSpPr>
          <p:nvPr>
            <p:ph type="title"/>
          </p:nvPr>
        </p:nvSpPr>
        <p:spPr/>
        <p:txBody>
          <a:bodyPr/>
          <a:lstStyle/>
          <a:p>
            <a:r>
              <a:rPr lang="en-US" dirty="0"/>
              <a:t>Prior and Posterior Probability</a:t>
            </a:r>
          </a:p>
        </p:txBody>
      </p:sp>
      <p:pic>
        <p:nvPicPr>
          <p:cNvPr id="4" name="Content Placeholder 3">
            <a:extLst>
              <a:ext uri="{FF2B5EF4-FFF2-40B4-BE49-F238E27FC236}">
                <a16:creationId xmlns:a16="http://schemas.microsoft.com/office/drawing/2014/main" id="{C18905F6-C192-41DE-B242-270415B6B4CC}"/>
              </a:ext>
            </a:extLst>
          </p:cNvPr>
          <p:cNvPicPr>
            <a:picLocks noGrp="1" noChangeAspect="1"/>
          </p:cNvPicPr>
          <p:nvPr>
            <p:ph idx="1"/>
          </p:nvPr>
        </p:nvPicPr>
        <p:blipFill>
          <a:blip r:embed="rId2"/>
          <a:stretch>
            <a:fillRect/>
          </a:stretch>
        </p:blipFill>
        <p:spPr>
          <a:xfrm>
            <a:off x="0" y="914401"/>
            <a:ext cx="8839200" cy="5943600"/>
          </a:xfrm>
          <a:prstGeom prst="rect">
            <a:avLst/>
          </a:prstGeom>
        </p:spPr>
      </p:pic>
    </p:spTree>
    <p:extLst>
      <p:ext uri="{BB962C8B-B14F-4D97-AF65-F5344CB8AC3E}">
        <p14:creationId xmlns:p14="http://schemas.microsoft.com/office/powerpoint/2010/main" val="193081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71D5-03A4-4D49-B8E9-009DA30A1F85}"/>
              </a:ext>
            </a:extLst>
          </p:cNvPr>
          <p:cNvSpPr>
            <a:spLocks noGrp="1"/>
          </p:cNvSpPr>
          <p:nvPr>
            <p:ph type="title"/>
          </p:nvPr>
        </p:nvSpPr>
        <p:spPr>
          <a:xfrm>
            <a:off x="381000" y="152400"/>
            <a:ext cx="8763000" cy="533400"/>
          </a:xfrm>
        </p:spPr>
        <p:txBody>
          <a:bodyPr/>
          <a:lstStyle/>
          <a:p>
            <a:r>
              <a:rPr lang="en-US" dirty="0"/>
              <a:t>Applying Bayes theorem in Classification</a:t>
            </a:r>
          </a:p>
        </p:txBody>
      </p:sp>
      <p:pic>
        <p:nvPicPr>
          <p:cNvPr id="4" name="Content Placeholder 3">
            <a:extLst>
              <a:ext uri="{FF2B5EF4-FFF2-40B4-BE49-F238E27FC236}">
                <a16:creationId xmlns:a16="http://schemas.microsoft.com/office/drawing/2014/main" id="{597E72A8-160F-4A4C-A9F4-322ED5C3C418}"/>
              </a:ext>
            </a:extLst>
          </p:cNvPr>
          <p:cNvPicPr>
            <a:picLocks noGrp="1" noChangeAspect="1"/>
          </p:cNvPicPr>
          <p:nvPr>
            <p:ph idx="1"/>
          </p:nvPr>
        </p:nvPicPr>
        <p:blipFill>
          <a:blip r:embed="rId2"/>
          <a:stretch>
            <a:fillRect/>
          </a:stretch>
        </p:blipFill>
        <p:spPr>
          <a:xfrm>
            <a:off x="0" y="685800"/>
            <a:ext cx="9144000" cy="6019800"/>
          </a:xfrm>
          <a:prstGeom prst="rect">
            <a:avLst/>
          </a:prstGeom>
        </p:spPr>
      </p:pic>
    </p:spTree>
    <p:extLst>
      <p:ext uri="{BB962C8B-B14F-4D97-AF65-F5344CB8AC3E}">
        <p14:creationId xmlns:p14="http://schemas.microsoft.com/office/powerpoint/2010/main" val="214353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CF01-6A96-4921-A8C7-A07A3A471EBF}"/>
              </a:ext>
            </a:extLst>
          </p:cNvPr>
          <p:cNvSpPr>
            <a:spLocks noGrp="1"/>
          </p:cNvSpPr>
          <p:nvPr>
            <p:ph type="title"/>
          </p:nvPr>
        </p:nvSpPr>
        <p:spPr/>
        <p:txBody>
          <a:bodyPr/>
          <a:lstStyle/>
          <a:p>
            <a:r>
              <a:rPr lang="en-US" dirty="0"/>
              <a:t>Calculating Prior Probability</a:t>
            </a:r>
          </a:p>
        </p:txBody>
      </p:sp>
      <p:sp>
        <p:nvSpPr>
          <p:cNvPr id="3" name="Content Placeholder 2">
            <a:extLst>
              <a:ext uri="{FF2B5EF4-FFF2-40B4-BE49-F238E27FC236}">
                <a16:creationId xmlns:a16="http://schemas.microsoft.com/office/drawing/2014/main" id="{CCE9BF0C-0534-4D08-B2AB-13E55105E5D7}"/>
              </a:ext>
            </a:extLst>
          </p:cNvPr>
          <p:cNvSpPr>
            <a:spLocks noGrp="1"/>
          </p:cNvSpPr>
          <p:nvPr>
            <p:ph idx="1"/>
          </p:nvPr>
        </p:nvSpPr>
        <p:spPr/>
        <p:txBody>
          <a:bodyPr/>
          <a:lstStyle/>
          <a:p>
            <a:pPr marL="0" indent="0">
              <a:buNone/>
            </a:pPr>
            <a:r>
              <a:rPr lang="en-US" sz="2000" dirty="0">
                <a:solidFill>
                  <a:srgbClr val="CC3300"/>
                </a:solidFill>
              </a:rPr>
              <a:t>The prior probability P(</a:t>
            </a:r>
            <a:r>
              <a:rPr lang="en-US" sz="2000" dirty="0" err="1">
                <a:solidFill>
                  <a:srgbClr val="CC3300"/>
                </a:solidFill>
              </a:rPr>
              <a:t>C</a:t>
            </a:r>
            <a:r>
              <a:rPr lang="en-US" sz="1600" dirty="0" err="1">
                <a:solidFill>
                  <a:srgbClr val="CC3300"/>
                </a:solidFill>
              </a:rPr>
              <a:t>j</a:t>
            </a:r>
            <a:r>
              <a:rPr lang="en-US" sz="2000" dirty="0">
                <a:solidFill>
                  <a:srgbClr val="CC3300"/>
                </a:solidFill>
              </a:rPr>
              <a:t>) for each</a:t>
            </a:r>
          </a:p>
          <a:p>
            <a:pPr marL="0" indent="0">
              <a:buNone/>
            </a:pPr>
            <a:r>
              <a:rPr lang="en-US" sz="2000" dirty="0">
                <a:solidFill>
                  <a:srgbClr val="CC3300"/>
                </a:solidFill>
              </a:rPr>
              <a:t>class is estimated by</a:t>
            </a:r>
          </a:p>
          <a:p>
            <a:pPr marL="0" indent="0">
              <a:buNone/>
            </a:pPr>
            <a:r>
              <a:rPr lang="en-US" sz="2000" dirty="0"/>
              <a:t>1. counting the records in the training</a:t>
            </a:r>
          </a:p>
          <a:p>
            <a:pPr marL="0" indent="0">
              <a:buNone/>
            </a:pPr>
            <a:r>
              <a:rPr lang="en-US" sz="2000" dirty="0"/>
              <a:t>set that are labeled with class </a:t>
            </a:r>
            <a:r>
              <a:rPr lang="en-US" sz="2000" dirty="0" err="1"/>
              <a:t>C</a:t>
            </a:r>
            <a:r>
              <a:rPr lang="en-US" sz="1600" dirty="0" err="1"/>
              <a:t>j</a:t>
            </a:r>
            <a:endParaRPr lang="en-US" sz="1600" dirty="0"/>
          </a:p>
          <a:p>
            <a:pPr marL="0" indent="0">
              <a:buNone/>
            </a:pPr>
            <a:r>
              <a:rPr lang="en-US" sz="2000" dirty="0"/>
              <a:t>2. dividing the count by the overall</a:t>
            </a:r>
          </a:p>
          <a:p>
            <a:pPr marL="0" indent="0">
              <a:buNone/>
            </a:pPr>
            <a:r>
              <a:rPr lang="en-US" sz="2000" dirty="0"/>
              <a:t>number of records</a:t>
            </a:r>
          </a:p>
          <a:p>
            <a:pPr marL="0" indent="0">
              <a:buNone/>
            </a:pPr>
            <a:endParaRPr lang="en-US" sz="2000" dirty="0"/>
          </a:p>
          <a:p>
            <a:pPr marL="0" indent="0">
              <a:buNone/>
            </a:pPr>
            <a:r>
              <a:rPr lang="en-US" sz="2000" dirty="0"/>
              <a:t>Example:</a:t>
            </a:r>
          </a:p>
          <a:p>
            <a:pPr marL="0" indent="0">
              <a:buNone/>
            </a:pPr>
            <a:r>
              <a:rPr lang="en-US" sz="2000" dirty="0"/>
              <a:t>P(Play=Yes)=9/14</a:t>
            </a:r>
          </a:p>
          <a:p>
            <a:pPr marL="0" indent="0">
              <a:buNone/>
            </a:pPr>
            <a:r>
              <a:rPr lang="en-US" sz="2000" dirty="0"/>
              <a:t>P(Play=No)=5/14</a:t>
            </a:r>
          </a:p>
          <a:p>
            <a:pPr marL="0" indent="0">
              <a:buNone/>
            </a:pPr>
            <a:endParaRPr lang="en-US" sz="2000" dirty="0"/>
          </a:p>
          <a:p>
            <a:pPr marL="0" indent="0">
              <a:buNone/>
            </a:pPr>
            <a:r>
              <a:rPr lang="en-US" sz="2000" dirty="0">
                <a:highlight>
                  <a:srgbClr val="FFFF00"/>
                </a:highlight>
              </a:rPr>
              <a:t>Since there are two possible outcome</a:t>
            </a:r>
          </a:p>
          <a:p>
            <a:pPr marL="0" indent="0">
              <a:buNone/>
            </a:pPr>
            <a:r>
              <a:rPr lang="en-US" sz="2000" dirty="0">
                <a:highlight>
                  <a:srgbClr val="FFFF00"/>
                </a:highlight>
              </a:rPr>
              <a:t>Binary classification problem</a:t>
            </a:r>
          </a:p>
        </p:txBody>
      </p:sp>
      <p:graphicFrame>
        <p:nvGraphicFramePr>
          <p:cNvPr id="7" name="Table 7">
            <a:extLst>
              <a:ext uri="{FF2B5EF4-FFF2-40B4-BE49-F238E27FC236}">
                <a16:creationId xmlns:a16="http://schemas.microsoft.com/office/drawing/2014/main" id="{FF04D1C6-C4A4-4586-95C9-F1DBB92544F6}"/>
              </a:ext>
            </a:extLst>
          </p:cNvPr>
          <p:cNvGraphicFramePr>
            <a:graphicFrameLocks noGrp="1"/>
          </p:cNvGraphicFramePr>
          <p:nvPr>
            <p:extLst>
              <p:ext uri="{D42A27DB-BD31-4B8C-83A1-F6EECF244321}">
                <p14:modId xmlns:p14="http://schemas.microsoft.com/office/powerpoint/2010/main" val="1185324820"/>
              </p:ext>
            </p:extLst>
          </p:nvPr>
        </p:nvGraphicFramePr>
        <p:xfrm>
          <a:off x="4876800" y="952500"/>
          <a:ext cx="4038600" cy="5562600"/>
        </p:xfrm>
        <a:graphic>
          <a:graphicData uri="http://schemas.openxmlformats.org/drawingml/2006/table">
            <a:tbl>
              <a:tblPr firstRow="1" bandRow="1">
                <a:tableStyleId>{00A15C55-8517-42AA-B614-E9B94910E393}</a:tableStyleId>
              </a:tblPr>
              <a:tblGrid>
                <a:gridCol w="807720">
                  <a:extLst>
                    <a:ext uri="{9D8B030D-6E8A-4147-A177-3AD203B41FA5}">
                      <a16:colId xmlns:a16="http://schemas.microsoft.com/office/drawing/2014/main" val="4121305537"/>
                    </a:ext>
                  </a:extLst>
                </a:gridCol>
                <a:gridCol w="807720">
                  <a:extLst>
                    <a:ext uri="{9D8B030D-6E8A-4147-A177-3AD203B41FA5}">
                      <a16:colId xmlns:a16="http://schemas.microsoft.com/office/drawing/2014/main" val="2707603420"/>
                    </a:ext>
                  </a:extLst>
                </a:gridCol>
                <a:gridCol w="807720">
                  <a:extLst>
                    <a:ext uri="{9D8B030D-6E8A-4147-A177-3AD203B41FA5}">
                      <a16:colId xmlns:a16="http://schemas.microsoft.com/office/drawing/2014/main" val="3249076601"/>
                    </a:ext>
                  </a:extLst>
                </a:gridCol>
                <a:gridCol w="807720">
                  <a:extLst>
                    <a:ext uri="{9D8B030D-6E8A-4147-A177-3AD203B41FA5}">
                      <a16:colId xmlns:a16="http://schemas.microsoft.com/office/drawing/2014/main" val="3893228880"/>
                    </a:ext>
                  </a:extLst>
                </a:gridCol>
                <a:gridCol w="807720">
                  <a:extLst>
                    <a:ext uri="{9D8B030D-6E8A-4147-A177-3AD203B41FA5}">
                      <a16:colId xmlns:a16="http://schemas.microsoft.com/office/drawing/2014/main" val="1693100306"/>
                    </a:ext>
                  </a:extLst>
                </a:gridCol>
              </a:tblGrid>
              <a:tr h="370840">
                <a:tc>
                  <a:txBody>
                    <a:bodyPr/>
                    <a:lstStyle/>
                    <a:p>
                      <a:r>
                        <a:rPr lang="en-US" sz="1100" dirty="0"/>
                        <a:t>Outlook</a:t>
                      </a:r>
                    </a:p>
                  </a:txBody>
                  <a:tcPr/>
                </a:tc>
                <a:tc>
                  <a:txBody>
                    <a:bodyPr/>
                    <a:lstStyle/>
                    <a:p>
                      <a:r>
                        <a:rPr lang="en-US" sz="1100" dirty="0"/>
                        <a:t>Temp</a:t>
                      </a:r>
                    </a:p>
                  </a:txBody>
                  <a:tcPr/>
                </a:tc>
                <a:tc>
                  <a:txBody>
                    <a:bodyPr/>
                    <a:lstStyle/>
                    <a:p>
                      <a:r>
                        <a:rPr lang="en-US" sz="1100" dirty="0"/>
                        <a:t>Humidity</a:t>
                      </a:r>
                    </a:p>
                  </a:txBody>
                  <a:tcPr/>
                </a:tc>
                <a:tc>
                  <a:txBody>
                    <a:bodyPr/>
                    <a:lstStyle/>
                    <a:p>
                      <a:r>
                        <a:rPr lang="en-US" sz="1100" dirty="0"/>
                        <a:t>Windy</a:t>
                      </a:r>
                    </a:p>
                  </a:txBody>
                  <a:tcPr/>
                </a:tc>
                <a:tc>
                  <a:txBody>
                    <a:bodyPr/>
                    <a:lstStyle/>
                    <a:p>
                      <a:r>
                        <a:rPr lang="en-US" sz="1100" dirty="0"/>
                        <a:t>Play</a:t>
                      </a:r>
                    </a:p>
                  </a:txBody>
                  <a:tcPr/>
                </a:tc>
                <a:extLst>
                  <a:ext uri="{0D108BD9-81ED-4DB2-BD59-A6C34878D82A}">
                    <a16:rowId xmlns:a16="http://schemas.microsoft.com/office/drawing/2014/main" val="1922865550"/>
                  </a:ext>
                </a:extLst>
              </a:tr>
              <a:tr h="370840">
                <a:tc>
                  <a:txBody>
                    <a:bodyPr/>
                    <a:lstStyle/>
                    <a:p>
                      <a:r>
                        <a:rPr lang="en-US" sz="1100" dirty="0"/>
                        <a:t>Sunny</a:t>
                      </a:r>
                    </a:p>
                  </a:txBody>
                  <a:tcPr/>
                </a:tc>
                <a:tc>
                  <a:txBody>
                    <a:bodyPr/>
                    <a:lstStyle/>
                    <a:p>
                      <a:r>
                        <a:rPr lang="en-US" sz="1100" dirty="0"/>
                        <a:t>Hot</a:t>
                      </a:r>
                    </a:p>
                  </a:txBody>
                  <a:tcPr/>
                </a:tc>
                <a:tc>
                  <a:txBody>
                    <a:bodyPr/>
                    <a:lstStyle/>
                    <a:p>
                      <a:r>
                        <a:rPr lang="en-US" sz="1100" dirty="0"/>
                        <a:t>High</a:t>
                      </a:r>
                    </a:p>
                  </a:txBody>
                  <a:tcPr/>
                </a:tc>
                <a:tc>
                  <a:txBody>
                    <a:bodyPr/>
                    <a:lstStyle/>
                    <a:p>
                      <a:r>
                        <a:rPr lang="en-US" sz="1100" dirty="0"/>
                        <a:t>False</a:t>
                      </a:r>
                    </a:p>
                  </a:txBody>
                  <a:tcPr/>
                </a:tc>
                <a:tc>
                  <a:txBody>
                    <a:bodyPr/>
                    <a:lstStyle/>
                    <a:p>
                      <a:r>
                        <a:rPr lang="en-US" sz="1100" dirty="0"/>
                        <a:t>No</a:t>
                      </a:r>
                    </a:p>
                  </a:txBody>
                  <a:tcPr/>
                </a:tc>
                <a:extLst>
                  <a:ext uri="{0D108BD9-81ED-4DB2-BD59-A6C34878D82A}">
                    <a16:rowId xmlns:a16="http://schemas.microsoft.com/office/drawing/2014/main" val="3895944845"/>
                  </a:ext>
                </a:extLst>
              </a:tr>
              <a:tr h="370840">
                <a:tc>
                  <a:txBody>
                    <a:bodyPr/>
                    <a:lstStyle/>
                    <a:p>
                      <a:r>
                        <a:rPr lang="en-US" sz="1100" dirty="0"/>
                        <a:t>Sunny</a:t>
                      </a:r>
                    </a:p>
                  </a:txBody>
                  <a:tcPr/>
                </a:tc>
                <a:tc>
                  <a:txBody>
                    <a:bodyPr/>
                    <a:lstStyle/>
                    <a:p>
                      <a:r>
                        <a:rPr lang="en-US" sz="1100" dirty="0"/>
                        <a:t>Hot</a:t>
                      </a:r>
                    </a:p>
                  </a:txBody>
                  <a:tcPr/>
                </a:tc>
                <a:tc>
                  <a:txBody>
                    <a:bodyPr/>
                    <a:lstStyle/>
                    <a:p>
                      <a:r>
                        <a:rPr lang="en-US" sz="1100" dirty="0"/>
                        <a:t>High</a:t>
                      </a:r>
                    </a:p>
                  </a:txBody>
                  <a:tcPr/>
                </a:tc>
                <a:tc>
                  <a:txBody>
                    <a:bodyPr/>
                    <a:lstStyle/>
                    <a:p>
                      <a:r>
                        <a:rPr lang="en-US" sz="1100" dirty="0"/>
                        <a:t>True</a:t>
                      </a:r>
                    </a:p>
                  </a:txBody>
                  <a:tcPr/>
                </a:tc>
                <a:tc>
                  <a:txBody>
                    <a:bodyPr/>
                    <a:lstStyle/>
                    <a:p>
                      <a:r>
                        <a:rPr lang="en-US" sz="1100" dirty="0"/>
                        <a:t>No</a:t>
                      </a:r>
                    </a:p>
                  </a:txBody>
                  <a:tcPr/>
                </a:tc>
                <a:extLst>
                  <a:ext uri="{0D108BD9-81ED-4DB2-BD59-A6C34878D82A}">
                    <a16:rowId xmlns:a16="http://schemas.microsoft.com/office/drawing/2014/main" val="2407014306"/>
                  </a:ext>
                </a:extLst>
              </a:tr>
              <a:tr h="370840">
                <a:tc>
                  <a:txBody>
                    <a:bodyPr/>
                    <a:lstStyle/>
                    <a:p>
                      <a:r>
                        <a:rPr lang="en-US" sz="1100" dirty="0"/>
                        <a:t>Overcast</a:t>
                      </a:r>
                    </a:p>
                  </a:txBody>
                  <a:tcPr/>
                </a:tc>
                <a:tc>
                  <a:txBody>
                    <a:bodyPr/>
                    <a:lstStyle/>
                    <a:p>
                      <a:r>
                        <a:rPr lang="en-US" sz="1100" dirty="0"/>
                        <a:t>Hot</a:t>
                      </a:r>
                    </a:p>
                  </a:txBody>
                  <a:tcPr/>
                </a:tc>
                <a:tc>
                  <a:txBody>
                    <a:bodyPr/>
                    <a:lstStyle/>
                    <a:p>
                      <a:r>
                        <a:rPr lang="en-US" sz="1100" dirty="0"/>
                        <a:t>High</a:t>
                      </a:r>
                    </a:p>
                  </a:txBody>
                  <a:tcPr/>
                </a:tc>
                <a:tc>
                  <a:txBody>
                    <a:bodyPr/>
                    <a:lstStyle/>
                    <a:p>
                      <a:r>
                        <a:rPr lang="en-US" sz="1100" dirty="0"/>
                        <a:t>False</a:t>
                      </a:r>
                    </a:p>
                  </a:txBody>
                  <a:tcPr/>
                </a:tc>
                <a:tc>
                  <a:txBody>
                    <a:bodyPr/>
                    <a:lstStyle/>
                    <a:p>
                      <a:r>
                        <a:rPr lang="en-US" sz="1100" dirty="0"/>
                        <a:t>Yes</a:t>
                      </a:r>
                    </a:p>
                  </a:txBody>
                  <a:tcPr/>
                </a:tc>
                <a:extLst>
                  <a:ext uri="{0D108BD9-81ED-4DB2-BD59-A6C34878D82A}">
                    <a16:rowId xmlns:a16="http://schemas.microsoft.com/office/drawing/2014/main" val="3349034780"/>
                  </a:ext>
                </a:extLst>
              </a:tr>
              <a:tr h="370840">
                <a:tc>
                  <a:txBody>
                    <a:bodyPr/>
                    <a:lstStyle/>
                    <a:p>
                      <a:r>
                        <a:rPr lang="en-US" sz="1100" dirty="0"/>
                        <a:t>Rainy</a:t>
                      </a:r>
                    </a:p>
                  </a:txBody>
                  <a:tcPr/>
                </a:tc>
                <a:tc>
                  <a:txBody>
                    <a:bodyPr/>
                    <a:lstStyle/>
                    <a:p>
                      <a:r>
                        <a:rPr lang="en-US" sz="1100" dirty="0"/>
                        <a:t>Mild</a:t>
                      </a:r>
                    </a:p>
                  </a:txBody>
                  <a:tcPr/>
                </a:tc>
                <a:tc>
                  <a:txBody>
                    <a:bodyPr/>
                    <a:lstStyle/>
                    <a:p>
                      <a:r>
                        <a:rPr lang="en-US" sz="1100" dirty="0"/>
                        <a:t>High</a:t>
                      </a:r>
                    </a:p>
                  </a:txBody>
                  <a:tcPr/>
                </a:tc>
                <a:tc>
                  <a:txBody>
                    <a:bodyPr/>
                    <a:lstStyle/>
                    <a:p>
                      <a:r>
                        <a:rPr lang="en-US" sz="1100" dirty="0"/>
                        <a:t>False</a:t>
                      </a:r>
                    </a:p>
                  </a:txBody>
                  <a:tcPr/>
                </a:tc>
                <a:tc>
                  <a:txBody>
                    <a:bodyPr/>
                    <a:lstStyle/>
                    <a:p>
                      <a:r>
                        <a:rPr lang="en-US" sz="1100" dirty="0"/>
                        <a:t>Yes</a:t>
                      </a:r>
                    </a:p>
                  </a:txBody>
                  <a:tcPr/>
                </a:tc>
                <a:extLst>
                  <a:ext uri="{0D108BD9-81ED-4DB2-BD59-A6C34878D82A}">
                    <a16:rowId xmlns:a16="http://schemas.microsoft.com/office/drawing/2014/main" val="1377412492"/>
                  </a:ext>
                </a:extLst>
              </a:tr>
              <a:tr h="370840">
                <a:tc>
                  <a:txBody>
                    <a:bodyPr/>
                    <a:lstStyle/>
                    <a:p>
                      <a:r>
                        <a:rPr lang="en-US" sz="1100" dirty="0"/>
                        <a:t>Rainy</a:t>
                      </a:r>
                    </a:p>
                  </a:txBody>
                  <a:tcPr/>
                </a:tc>
                <a:tc>
                  <a:txBody>
                    <a:bodyPr/>
                    <a:lstStyle/>
                    <a:p>
                      <a:r>
                        <a:rPr lang="en-US" sz="1100" dirty="0"/>
                        <a:t>Cool</a:t>
                      </a:r>
                    </a:p>
                  </a:txBody>
                  <a:tcPr/>
                </a:tc>
                <a:tc>
                  <a:txBody>
                    <a:bodyPr/>
                    <a:lstStyle/>
                    <a:p>
                      <a:r>
                        <a:rPr lang="en-US" sz="1100" dirty="0"/>
                        <a:t>Normal</a:t>
                      </a:r>
                    </a:p>
                  </a:txBody>
                  <a:tcPr/>
                </a:tc>
                <a:tc>
                  <a:txBody>
                    <a:bodyPr/>
                    <a:lstStyle/>
                    <a:p>
                      <a:r>
                        <a:rPr lang="en-US" sz="1100" dirty="0"/>
                        <a:t>False</a:t>
                      </a:r>
                    </a:p>
                  </a:txBody>
                  <a:tcPr/>
                </a:tc>
                <a:tc>
                  <a:txBody>
                    <a:bodyPr/>
                    <a:lstStyle/>
                    <a:p>
                      <a:r>
                        <a:rPr lang="en-US" sz="1100" dirty="0"/>
                        <a:t>Yes</a:t>
                      </a:r>
                    </a:p>
                  </a:txBody>
                  <a:tcPr/>
                </a:tc>
                <a:extLst>
                  <a:ext uri="{0D108BD9-81ED-4DB2-BD59-A6C34878D82A}">
                    <a16:rowId xmlns:a16="http://schemas.microsoft.com/office/drawing/2014/main" val="2262450291"/>
                  </a:ext>
                </a:extLst>
              </a:tr>
              <a:tr h="370840">
                <a:tc>
                  <a:txBody>
                    <a:bodyPr/>
                    <a:lstStyle/>
                    <a:p>
                      <a:r>
                        <a:rPr lang="en-US" sz="1100" dirty="0"/>
                        <a:t>Rainy</a:t>
                      </a:r>
                    </a:p>
                  </a:txBody>
                  <a:tcPr/>
                </a:tc>
                <a:tc>
                  <a:txBody>
                    <a:bodyPr/>
                    <a:lstStyle/>
                    <a:p>
                      <a:r>
                        <a:rPr lang="en-US" sz="1100" dirty="0"/>
                        <a:t>Cool</a:t>
                      </a:r>
                    </a:p>
                  </a:txBody>
                  <a:tcPr/>
                </a:tc>
                <a:tc>
                  <a:txBody>
                    <a:bodyPr/>
                    <a:lstStyle/>
                    <a:p>
                      <a:r>
                        <a:rPr lang="en-US" sz="1100" dirty="0"/>
                        <a:t>Normal</a:t>
                      </a:r>
                    </a:p>
                  </a:txBody>
                  <a:tcPr/>
                </a:tc>
                <a:tc>
                  <a:txBody>
                    <a:bodyPr/>
                    <a:lstStyle/>
                    <a:p>
                      <a:r>
                        <a:rPr lang="en-US" sz="1100" dirty="0"/>
                        <a:t>True</a:t>
                      </a:r>
                    </a:p>
                  </a:txBody>
                  <a:tcPr/>
                </a:tc>
                <a:tc>
                  <a:txBody>
                    <a:bodyPr/>
                    <a:lstStyle/>
                    <a:p>
                      <a:r>
                        <a:rPr lang="en-US" sz="1100" dirty="0"/>
                        <a:t>No</a:t>
                      </a:r>
                    </a:p>
                  </a:txBody>
                  <a:tcPr/>
                </a:tc>
                <a:extLst>
                  <a:ext uri="{0D108BD9-81ED-4DB2-BD59-A6C34878D82A}">
                    <a16:rowId xmlns:a16="http://schemas.microsoft.com/office/drawing/2014/main" val="2302723070"/>
                  </a:ext>
                </a:extLst>
              </a:tr>
              <a:tr h="370840">
                <a:tc>
                  <a:txBody>
                    <a:bodyPr/>
                    <a:lstStyle/>
                    <a:p>
                      <a:r>
                        <a:rPr lang="en-US" sz="1100" dirty="0"/>
                        <a:t>Overcast</a:t>
                      </a:r>
                    </a:p>
                  </a:txBody>
                  <a:tcPr/>
                </a:tc>
                <a:tc>
                  <a:txBody>
                    <a:bodyPr/>
                    <a:lstStyle/>
                    <a:p>
                      <a:r>
                        <a:rPr lang="en-US" sz="1100" dirty="0"/>
                        <a:t>Cool</a:t>
                      </a:r>
                    </a:p>
                  </a:txBody>
                  <a:tcPr/>
                </a:tc>
                <a:tc>
                  <a:txBody>
                    <a:bodyPr/>
                    <a:lstStyle/>
                    <a:p>
                      <a:r>
                        <a:rPr lang="en-US" sz="1100" dirty="0"/>
                        <a:t>Normal</a:t>
                      </a:r>
                    </a:p>
                  </a:txBody>
                  <a:tcPr/>
                </a:tc>
                <a:tc>
                  <a:txBody>
                    <a:bodyPr/>
                    <a:lstStyle/>
                    <a:p>
                      <a:r>
                        <a:rPr lang="en-US" sz="1100" dirty="0"/>
                        <a:t>True</a:t>
                      </a:r>
                    </a:p>
                  </a:txBody>
                  <a:tcPr/>
                </a:tc>
                <a:tc>
                  <a:txBody>
                    <a:bodyPr/>
                    <a:lstStyle/>
                    <a:p>
                      <a:r>
                        <a:rPr lang="en-US" sz="1100" dirty="0"/>
                        <a:t>Yes</a:t>
                      </a:r>
                    </a:p>
                  </a:txBody>
                  <a:tcPr/>
                </a:tc>
                <a:extLst>
                  <a:ext uri="{0D108BD9-81ED-4DB2-BD59-A6C34878D82A}">
                    <a16:rowId xmlns:a16="http://schemas.microsoft.com/office/drawing/2014/main" val="3683330508"/>
                  </a:ext>
                </a:extLst>
              </a:tr>
              <a:tr h="370840">
                <a:tc>
                  <a:txBody>
                    <a:bodyPr/>
                    <a:lstStyle/>
                    <a:p>
                      <a:r>
                        <a:rPr lang="en-US" sz="1100" dirty="0"/>
                        <a:t>Sunny</a:t>
                      </a:r>
                    </a:p>
                  </a:txBody>
                  <a:tcPr/>
                </a:tc>
                <a:tc>
                  <a:txBody>
                    <a:bodyPr/>
                    <a:lstStyle/>
                    <a:p>
                      <a:r>
                        <a:rPr lang="en-US" sz="1100" dirty="0"/>
                        <a:t>Mild</a:t>
                      </a:r>
                    </a:p>
                  </a:txBody>
                  <a:tcPr/>
                </a:tc>
                <a:tc>
                  <a:txBody>
                    <a:bodyPr/>
                    <a:lstStyle/>
                    <a:p>
                      <a:r>
                        <a:rPr lang="en-US" sz="1100" dirty="0"/>
                        <a:t>High</a:t>
                      </a:r>
                    </a:p>
                  </a:txBody>
                  <a:tcPr/>
                </a:tc>
                <a:tc>
                  <a:txBody>
                    <a:bodyPr/>
                    <a:lstStyle/>
                    <a:p>
                      <a:r>
                        <a:rPr lang="en-US" sz="1100" dirty="0"/>
                        <a:t>False</a:t>
                      </a:r>
                    </a:p>
                  </a:txBody>
                  <a:tcPr/>
                </a:tc>
                <a:tc>
                  <a:txBody>
                    <a:bodyPr/>
                    <a:lstStyle/>
                    <a:p>
                      <a:r>
                        <a:rPr lang="en-US" sz="1100" dirty="0"/>
                        <a:t>No</a:t>
                      </a:r>
                    </a:p>
                  </a:txBody>
                  <a:tcPr/>
                </a:tc>
                <a:extLst>
                  <a:ext uri="{0D108BD9-81ED-4DB2-BD59-A6C34878D82A}">
                    <a16:rowId xmlns:a16="http://schemas.microsoft.com/office/drawing/2014/main" val="434516016"/>
                  </a:ext>
                </a:extLst>
              </a:tr>
              <a:tr h="370840">
                <a:tc>
                  <a:txBody>
                    <a:bodyPr/>
                    <a:lstStyle/>
                    <a:p>
                      <a:r>
                        <a:rPr lang="en-US" sz="1100" dirty="0"/>
                        <a:t>Sunny</a:t>
                      </a:r>
                    </a:p>
                  </a:txBody>
                  <a:tcPr/>
                </a:tc>
                <a:tc>
                  <a:txBody>
                    <a:bodyPr/>
                    <a:lstStyle/>
                    <a:p>
                      <a:r>
                        <a:rPr lang="en-US" sz="1100" dirty="0"/>
                        <a:t>Cool</a:t>
                      </a:r>
                    </a:p>
                  </a:txBody>
                  <a:tcPr/>
                </a:tc>
                <a:tc>
                  <a:txBody>
                    <a:bodyPr/>
                    <a:lstStyle/>
                    <a:p>
                      <a:r>
                        <a:rPr lang="en-US" sz="1100" dirty="0"/>
                        <a:t>Normal</a:t>
                      </a:r>
                    </a:p>
                  </a:txBody>
                  <a:tcPr/>
                </a:tc>
                <a:tc>
                  <a:txBody>
                    <a:bodyPr/>
                    <a:lstStyle/>
                    <a:p>
                      <a:r>
                        <a:rPr lang="en-US" sz="1100" dirty="0"/>
                        <a:t>False</a:t>
                      </a:r>
                    </a:p>
                  </a:txBody>
                  <a:tcPr/>
                </a:tc>
                <a:tc>
                  <a:txBody>
                    <a:bodyPr/>
                    <a:lstStyle/>
                    <a:p>
                      <a:r>
                        <a:rPr lang="en-US" sz="1100" dirty="0"/>
                        <a:t>Yes</a:t>
                      </a:r>
                    </a:p>
                  </a:txBody>
                  <a:tcPr/>
                </a:tc>
                <a:extLst>
                  <a:ext uri="{0D108BD9-81ED-4DB2-BD59-A6C34878D82A}">
                    <a16:rowId xmlns:a16="http://schemas.microsoft.com/office/drawing/2014/main" val="1807446714"/>
                  </a:ext>
                </a:extLst>
              </a:tr>
              <a:tr h="370840">
                <a:tc>
                  <a:txBody>
                    <a:bodyPr/>
                    <a:lstStyle/>
                    <a:p>
                      <a:r>
                        <a:rPr lang="en-US" sz="1100" dirty="0"/>
                        <a:t>Rainy</a:t>
                      </a:r>
                    </a:p>
                  </a:txBody>
                  <a:tcPr/>
                </a:tc>
                <a:tc>
                  <a:txBody>
                    <a:bodyPr/>
                    <a:lstStyle/>
                    <a:p>
                      <a:r>
                        <a:rPr lang="en-US" sz="1100" dirty="0"/>
                        <a:t>Mild</a:t>
                      </a:r>
                    </a:p>
                  </a:txBody>
                  <a:tcPr/>
                </a:tc>
                <a:tc>
                  <a:txBody>
                    <a:bodyPr/>
                    <a:lstStyle/>
                    <a:p>
                      <a:r>
                        <a:rPr lang="en-US" sz="1100" dirty="0"/>
                        <a:t>Normal</a:t>
                      </a:r>
                    </a:p>
                  </a:txBody>
                  <a:tcPr/>
                </a:tc>
                <a:tc>
                  <a:txBody>
                    <a:bodyPr/>
                    <a:lstStyle/>
                    <a:p>
                      <a:r>
                        <a:rPr lang="en-US" sz="1100" dirty="0"/>
                        <a:t>False</a:t>
                      </a:r>
                    </a:p>
                  </a:txBody>
                  <a:tcPr/>
                </a:tc>
                <a:tc>
                  <a:txBody>
                    <a:bodyPr/>
                    <a:lstStyle/>
                    <a:p>
                      <a:r>
                        <a:rPr lang="en-US" sz="1100" dirty="0"/>
                        <a:t>Yes</a:t>
                      </a:r>
                    </a:p>
                  </a:txBody>
                  <a:tcPr/>
                </a:tc>
                <a:extLst>
                  <a:ext uri="{0D108BD9-81ED-4DB2-BD59-A6C34878D82A}">
                    <a16:rowId xmlns:a16="http://schemas.microsoft.com/office/drawing/2014/main" val="3788517575"/>
                  </a:ext>
                </a:extLst>
              </a:tr>
              <a:tr h="370840">
                <a:tc>
                  <a:txBody>
                    <a:bodyPr/>
                    <a:lstStyle/>
                    <a:p>
                      <a:r>
                        <a:rPr lang="en-US" sz="1100" dirty="0"/>
                        <a:t>Sunny</a:t>
                      </a:r>
                    </a:p>
                  </a:txBody>
                  <a:tcPr/>
                </a:tc>
                <a:tc>
                  <a:txBody>
                    <a:bodyPr/>
                    <a:lstStyle/>
                    <a:p>
                      <a:r>
                        <a:rPr lang="en-US" sz="1100" dirty="0"/>
                        <a:t>Mild</a:t>
                      </a:r>
                    </a:p>
                  </a:txBody>
                  <a:tcPr/>
                </a:tc>
                <a:tc>
                  <a:txBody>
                    <a:bodyPr/>
                    <a:lstStyle/>
                    <a:p>
                      <a:r>
                        <a:rPr lang="en-US" sz="1100" dirty="0"/>
                        <a:t>Normal</a:t>
                      </a:r>
                    </a:p>
                  </a:txBody>
                  <a:tcPr/>
                </a:tc>
                <a:tc>
                  <a:txBody>
                    <a:bodyPr/>
                    <a:lstStyle/>
                    <a:p>
                      <a:r>
                        <a:rPr lang="en-US" sz="1100" dirty="0"/>
                        <a:t>True</a:t>
                      </a:r>
                    </a:p>
                  </a:txBody>
                  <a:tcPr/>
                </a:tc>
                <a:tc>
                  <a:txBody>
                    <a:bodyPr/>
                    <a:lstStyle/>
                    <a:p>
                      <a:r>
                        <a:rPr lang="en-US" sz="1100" dirty="0"/>
                        <a:t>Yes</a:t>
                      </a:r>
                    </a:p>
                  </a:txBody>
                  <a:tcPr/>
                </a:tc>
                <a:extLst>
                  <a:ext uri="{0D108BD9-81ED-4DB2-BD59-A6C34878D82A}">
                    <a16:rowId xmlns:a16="http://schemas.microsoft.com/office/drawing/2014/main" val="1533646561"/>
                  </a:ext>
                </a:extLst>
              </a:tr>
              <a:tr h="370840">
                <a:tc>
                  <a:txBody>
                    <a:bodyPr/>
                    <a:lstStyle/>
                    <a:p>
                      <a:r>
                        <a:rPr lang="en-US" sz="1100" dirty="0"/>
                        <a:t>Overcast</a:t>
                      </a:r>
                    </a:p>
                  </a:txBody>
                  <a:tcPr/>
                </a:tc>
                <a:tc>
                  <a:txBody>
                    <a:bodyPr/>
                    <a:lstStyle/>
                    <a:p>
                      <a:r>
                        <a:rPr lang="en-US" sz="1100" dirty="0"/>
                        <a:t>Mild</a:t>
                      </a:r>
                    </a:p>
                  </a:txBody>
                  <a:tcPr/>
                </a:tc>
                <a:tc>
                  <a:txBody>
                    <a:bodyPr/>
                    <a:lstStyle/>
                    <a:p>
                      <a:r>
                        <a:rPr lang="en-US" sz="1100" dirty="0"/>
                        <a:t>High</a:t>
                      </a:r>
                    </a:p>
                  </a:txBody>
                  <a:tcPr/>
                </a:tc>
                <a:tc>
                  <a:txBody>
                    <a:bodyPr/>
                    <a:lstStyle/>
                    <a:p>
                      <a:r>
                        <a:rPr lang="en-US" sz="1100" dirty="0"/>
                        <a:t>True</a:t>
                      </a:r>
                    </a:p>
                  </a:txBody>
                  <a:tcPr/>
                </a:tc>
                <a:tc>
                  <a:txBody>
                    <a:bodyPr/>
                    <a:lstStyle/>
                    <a:p>
                      <a:r>
                        <a:rPr lang="en-US" sz="1100" dirty="0"/>
                        <a:t>Yes</a:t>
                      </a:r>
                    </a:p>
                  </a:txBody>
                  <a:tcPr/>
                </a:tc>
                <a:extLst>
                  <a:ext uri="{0D108BD9-81ED-4DB2-BD59-A6C34878D82A}">
                    <a16:rowId xmlns:a16="http://schemas.microsoft.com/office/drawing/2014/main" val="3128187645"/>
                  </a:ext>
                </a:extLst>
              </a:tr>
              <a:tr h="370840">
                <a:tc>
                  <a:txBody>
                    <a:bodyPr/>
                    <a:lstStyle/>
                    <a:p>
                      <a:r>
                        <a:rPr lang="en-US" sz="1100" dirty="0"/>
                        <a:t>Overcast</a:t>
                      </a:r>
                    </a:p>
                  </a:txBody>
                  <a:tcPr/>
                </a:tc>
                <a:tc>
                  <a:txBody>
                    <a:bodyPr/>
                    <a:lstStyle/>
                    <a:p>
                      <a:r>
                        <a:rPr lang="en-US" sz="1100" dirty="0"/>
                        <a:t>Hot</a:t>
                      </a:r>
                    </a:p>
                  </a:txBody>
                  <a:tcPr/>
                </a:tc>
                <a:tc>
                  <a:txBody>
                    <a:bodyPr/>
                    <a:lstStyle/>
                    <a:p>
                      <a:r>
                        <a:rPr lang="en-US" sz="1100" dirty="0"/>
                        <a:t>Normal</a:t>
                      </a:r>
                    </a:p>
                  </a:txBody>
                  <a:tcPr/>
                </a:tc>
                <a:tc>
                  <a:txBody>
                    <a:bodyPr/>
                    <a:lstStyle/>
                    <a:p>
                      <a:r>
                        <a:rPr lang="en-US" sz="1100" dirty="0"/>
                        <a:t>False</a:t>
                      </a:r>
                    </a:p>
                  </a:txBody>
                  <a:tcPr/>
                </a:tc>
                <a:tc>
                  <a:txBody>
                    <a:bodyPr/>
                    <a:lstStyle/>
                    <a:p>
                      <a:r>
                        <a:rPr lang="en-US" sz="1100" dirty="0"/>
                        <a:t>Yes</a:t>
                      </a:r>
                    </a:p>
                  </a:txBody>
                  <a:tcPr/>
                </a:tc>
                <a:extLst>
                  <a:ext uri="{0D108BD9-81ED-4DB2-BD59-A6C34878D82A}">
                    <a16:rowId xmlns:a16="http://schemas.microsoft.com/office/drawing/2014/main" val="3077126082"/>
                  </a:ext>
                </a:extLst>
              </a:tr>
              <a:tr h="370840">
                <a:tc>
                  <a:txBody>
                    <a:bodyPr/>
                    <a:lstStyle/>
                    <a:p>
                      <a:r>
                        <a:rPr lang="en-US" sz="1100" dirty="0"/>
                        <a:t>Rainy</a:t>
                      </a:r>
                    </a:p>
                  </a:txBody>
                  <a:tcPr/>
                </a:tc>
                <a:tc>
                  <a:txBody>
                    <a:bodyPr/>
                    <a:lstStyle/>
                    <a:p>
                      <a:r>
                        <a:rPr lang="en-US" sz="1100" dirty="0"/>
                        <a:t>Mild</a:t>
                      </a:r>
                    </a:p>
                  </a:txBody>
                  <a:tcPr/>
                </a:tc>
                <a:tc>
                  <a:txBody>
                    <a:bodyPr/>
                    <a:lstStyle/>
                    <a:p>
                      <a:r>
                        <a:rPr lang="en-US" sz="1100" dirty="0"/>
                        <a:t>High</a:t>
                      </a:r>
                    </a:p>
                  </a:txBody>
                  <a:tcPr/>
                </a:tc>
                <a:tc>
                  <a:txBody>
                    <a:bodyPr/>
                    <a:lstStyle/>
                    <a:p>
                      <a:r>
                        <a:rPr lang="en-US" sz="1100" dirty="0"/>
                        <a:t>True</a:t>
                      </a:r>
                    </a:p>
                  </a:txBody>
                  <a:tcPr/>
                </a:tc>
                <a:tc>
                  <a:txBody>
                    <a:bodyPr/>
                    <a:lstStyle/>
                    <a:p>
                      <a:r>
                        <a:rPr lang="en-US" sz="1100" dirty="0"/>
                        <a:t>No</a:t>
                      </a:r>
                    </a:p>
                  </a:txBody>
                  <a:tcPr/>
                </a:tc>
                <a:extLst>
                  <a:ext uri="{0D108BD9-81ED-4DB2-BD59-A6C34878D82A}">
                    <a16:rowId xmlns:a16="http://schemas.microsoft.com/office/drawing/2014/main" val="962192130"/>
                  </a:ext>
                </a:extLst>
              </a:tr>
            </a:tbl>
          </a:graphicData>
        </a:graphic>
      </p:graphicFrame>
    </p:spTree>
    <p:extLst>
      <p:ext uri="{BB962C8B-B14F-4D97-AF65-F5344CB8AC3E}">
        <p14:creationId xmlns:p14="http://schemas.microsoft.com/office/powerpoint/2010/main" val="357311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81115-A17F-47E5-9BBD-48D04F069C36}"/>
              </a:ext>
            </a:extLst>
          </p:cNvPr>
          <p:cNvSpPr>
            <a:spLocks noGrp="1"/>
          </p:cNvSpPr>
          <p:nvPr>
            <p:ph type="title"/>
          </p:nvPr>
        </p:nvSpPr>
        <p:spPr/>
        <p:txBody>
          <a:bodyPr/>
          <a:lstStyle/>
          <a:p>
            <a:r>
              <a:rPr lang="en-US" dirty="0"/>
              <a:t>Calculating the conditional probability</a:t>
            </a:r>
          </a:p>
        </p:txBody>
      </p:sp>
      <p:sp>
        <p:nvSpPr>
          <p:cNvPr id="3" name="Content Placeholder 2">
            <a:extLst>
              <a:ext uri="{FF2B5EF4-FFF2-40B4-BE49-F238E27FC236}">
                <a16:creationId xmlns:a16="http://schemas.microsoft.com/office/drawing/2014/main" id="{42A85A3A-5295-4BB7-87DF-E53D0AB3E0A9}"/>
              </a:ext>
            </a:extLst>
          </p:cNvPr>
          <p:cNvSpPr>
            <a:spLocks noGrp="1"/>
          </p:cNvSpPr>
          <p:nvPr>
            <p:ph idx="1"/>
          </p:nvPr>
        </p:nvSpPr>
        <p:spPr>
          <a:xfrm>
            <a:off x="0" y="685800"/>
            <a:ext cx="9220200" cy="6705600"/>
          </a:xfrm>
        </p:spPr>
        <p:txBody>
          <a:bodyPr/>
          <a:lstStyle/>
          <a:p>
            <a:pPr marL="0" indent="0">
              <a:buNone/>
            </a:pPr>
            <a:r>
              <a:rPr lang="en-US" dirty="0">
                <a:latin typeface="Georgia" panose="02040502050405020303" pitchFamily="18" charset="0"/>
              </a:rPr>
              <a:t>Naïve Bayes assumes that all attributes are statistically independent.</a:t>
            </a:r>
          </a:p>
          <a:p>
            <a:pPr lvl="1">
              <a:buFont typeface="Wingdings" panose="05000000000000000000" pitchFamily="2" charset="2"/>
              <a:buChar char="v"/>
            </a:pPr>
            <a:r>
              <a:rPr lang="en-US" sz="2400" dirty="0">
                <a:latin typeface="Georgia" panose="02040502050405020303" pitchFamily="18" charset="0"/>
              </a:rPr>
              <a:t>knowing the value of one attribute says nothing about the value of another</a:t>
            </a:r>
          </a:p>
          <a:p>
            <a:pPr lvl="1">
              <a:buFont typeface="Wingdings" panose="05000000000000000000" pitchFamily="2" charset="2"/>
              <a:buChar char="v"/>
            </a:pPr>
            <a:r>
              <a:rPr lang="en-US" sz="2400" dirty="0">
                <a:latin typeface="Georgia" panose="02040502050405020303" pitchFamily="18" charset="0"/>
              </a:rPr>
              <a:t>this independence assumption is quite strong and may never be correct but works in general</a:t>
            </a:r>
          </a:p>
          <a:p>
            <a:pPr marL="457200" lvl="1" indent="-400050">
              <a:buNone/>
            </a:pPr>
            <a:r>
              <a:rPr lang="en-US" sz="2400" dirty="0">
                <a:latin typeface="Georgia" panose="02040502050405020303" pitchFamily="18" charset="0"/>
              </a:rPr>
              <a:t>The independence assumption allows the joint probability P(A | C) to be reformulated as the product of the individual probabilities P(Ai| </a:t>
            </a:r>
            <a:r>
              <a:rPr lang="en-US" sz="2400" dirty="0" err="1">
                <a:latin typeface="Georgia" panose="02040502050405020303" pitchFamily="18" charset="0"/>
              </a:rPr>
              <a:t>Cj</a:t>
            </a:r>
            <a:r>
              <a:rPr lang="en-US" sz="2400" dirty="0">
                <a:latin typeface="Georgia" panose="02040502050405020303" pitchFamily="18" charset="0"/>
              </a:rPr>
              <a:t>):</a:t>
            </a:r>
          </a:p>
          <a:p>
            <a:pPr marL="457200" lvl="1" indent="0">
              <a:buNone/>
            </a:pPr>
            <a:endParaRPr lang="en-US" sz="2400" dirty="0">
              <a:latin typeface="Georgia" panose="02040502050405020303" pitchFamily="18" charset="0"/>
            </a:endParaRPr>
          </a:p>
          <a:p>
            <a:pPr marL="457200" lvl="1" indent="0">
              <a:buNone/>
            </a:pPr>
            <a:r>
              <a:rPr lang="en-US" sz="2400" dirty="0">
                <a:latin typeface="Georgia" panose="02040502050405020303" pitchFamily="18" charset="0"/>
              </a:rPr>
              <a:t>P(A1, A2, …, An | </a:t>
            </a:r>
            <a:r>
              <a:rPr lang="en-US" sz="2400" dirty="0" err="1">
                <a:latin typeface="Georgia" panose="02040502050405020303" pitchFamily="18" charset="0"/>
              </a:rPr>
              <a:t>Cj</a:t>
            </a:r>
            <a:r>
              <a:rPr lang="en-US" sz="2400" dirty="0">
                <a:latin typeface="Georgia" panose="02040502050405020303" pitchFamily="18" charset="0"/>
              </a:rPr>
              <a:t>) = P(A1| </a:t>
            </a:r>
            <a:r>
              <a:rPr lang="en-US" sz="2400" dirty="0" err="1">
                <a:latin typeface="Georgia" panose="02040502050405020303" pitchFamily="18" charset="0"/>
              </a:rPr>
              <a:t>Cj</a:t>
            </a:r>
            <a:r>
              <a:rPr lang="en-US" sz="2400" dirty="0">
                <a:latin typeface="Georgia" panose="02040502050405020303" pitchFamily="18" charset="0"/>
              </a:rPr>
              <a:t>) x P(A2| </a:t>
            </a:r>
            <a:r>
              <a:rPr lang="en-US" sz="2400" dirty="0" err="1">
                <a:latin typeface="Georgia" panose="02040502050405020303" pitchFamily="18" charset="0"/>
              </a:rPr>
              <a:t>Cj</a:t>
            </a:r>
            <a:r>
              <a:rPr lang="en-US" sz="2400" dirty="0">
                <a:latin typeface="Georgia" panose="02040502050405020303" pitchFamily="18" charset="0"/>
              </a:rPr>
              <a:t>) x … x P(An| </a:t>
            </a:r>
            <a:r>
              <a:rPr lang="en-US" sz="2400" dirty="0" err="1">
                <a:latin typeface="Georgia" panose="02040502050405020303" pitchFamily="18" charset="0"/>
              </a:rPr>
              <a:t>Cj</a:t>
            </a:r>
            <a:r>
              <a:rPr lang="en-US" sz="2400" dirty="0">
                <a:latin typeface="Georgia" panose="02040502050405020303" pitchFamily="18" charset="0"/>
              </a:rPr>
              <a:t>)</a:t>
            </a:r>
          </a:p>
          <a:p>
            <a:pPr marL="457200" lvl="1" indent="0">
              <a:buNone/>
            </a:pPr>
            <a:endParaRPr lang="en-US" sz="2400" dirty="0">
              <a:latin typeface="Georgia" panose="02040502050405020303" pitchFamily="18" charset="0"/>
            </a:endParaRPr>
          </a:p>
          <a:p>
            <a:pPr marL="457200" lvl="1" indent="0">
              <a:buNone/>
            </a:pPr>
            <a:r>
              <a:rPr lang="en-US" sz="2000" dirty="0">
                <a:latin typeface="Georgia" panose="02040502050405020303" pitchFamily="18" charset="0"/>
                <a:cs typeface="Times New Roman" panose="02020603050405020304" pitchFamily="18" charset="0"/>
              </a:rPr>
              <a:t>P(Outlook=rainy, Temperature=cool | Play=yes) </a:t>
            </a:r>
          </a:p>
          <a:p>
            <a:pPr marL="457200" lvl="1" indent="0">
              <a:buNone/>
            </a:pPr>
            <a:r>
              <a:rPr lang="en-US" sz="2000" dirty="0">
                <a:latin typeface="Georgia" panose="02040502050405020303" pitchFamily="18" charset="0"/>
                <a:cs typeface="Times New Roman" panose="02020603050405020304" pitchFamily="18" charset="0"/>
              </a:rPr>
              <a:t>= P(Outlook=rainy | Play=yes) x P(Temperature=cool | Play=yes)</a:t>
            </a:r>
          </a:p>
          <a:p>
            <a:pPr marL="457200" lvl="1"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177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3095-9183-474F-B230-8396A5D0BD57}"/>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203C9DD-3047-4A72-BA73-0F41FD71C7A2}"/>
              </a:ext>
            </a:extLst>
          </p:cNvPr>
          <p:cNvPicPr>
            <a:picLocks noGrp="1" noChangeAspect="1"/>
          </p:cNvPicPr>
          <p:nvPr>
            <p:ph idx="1"/>
          </p:nvPr>
        </p:nvPicPr>
        <p:blipFill>
          <a:blip r:embed="rId2"/>
          <a:stretch>
            <a:fillRect/>
          </a:stretch>
        </p:blipFill>
        <p:spPr>
          <a:xfrm>
            <a:off x="0" y="152400"/>
            <a:ext cx="9144000" cy="6705600"/>
          </a:xfrm>
          <a:prstGeom prst="rect">
            <a:avLst/>
          </a:prstGeom>
        </p:spPr>
      </p:pic>
    </p:spTree>
    <p:extLst>
      <p:ext uri="{BB962C8B-B14F-4D97-AF65-F5344CB8AC3E}">
        <p14:creationId xmlns:p14="http://schemas.microsoft.com/office/powerpoint/2010/main" val="103567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F5E8-D026-462C-B051-1A1F97C470BF}"/>
              </a:ext>
            </a:extLst>
          </p:cNvPr>
          <p:cNvSpPr>
            <a:spLocks noGrp="1"/>
          </p:cNvSpPr>
          <p:nvPr>
            <p:ph type="title"/>
          </p:nvPr>
        </p:nvSpPr>
        <p:spPr/>
        <p:txBody>
          <a:bodyPr/>
          <a:lstStyle/>
          <a:p>
            <a:r>
              <a:rPr lang="en-US" dirty="0"/>
              <a:t>Predicting the outcome</a:t>
            </a:r>
          </a:p>
        </p:txBody>
      </p:sp>
      <p:pic>
        <p:nvPicPr>
          <p:cNvPr id="5" name="Content Placeholder 4">
            <a:extLst>
              <a:ext uri="{FF2B5EF4-FFF2-40B4-BE49-F238E27FC236}">
                <a16:creationId xmlns:a16="http://schemas.microsoft.com/office/drawing/2014/main" id="{5DF0EE41-2FBE-4EFA-A59A-5150F27B051C}"/>
              </a:ext>
            </a:extLst>
          </p:cNvPr>
          <p:cNvPicPr>
            <a:picLocks noGrp="1" noChangeAspect="1"/>
          </p:cNvPicPr>
          <p:nvPr>
            <p:ph idx="1"/>
          </p:nvPr>
        </p:nvPicPr>
        <p:blipFill>
          <a:blip r:embed="rId2"/>
          <a:stretch>
            <a:fillRect/>
          </a:stretch>
        </p:blipFill>
        <p:spPr>
          <a:xfrm>
            <a:off x="152400" y="838200"/>
            <a:ext cx="8839200" cy="6019800"/>
          </a:xfrm>
          <a:prstGeom prst="rect">
            <a:avLst/>
          </a:prstGeom>
        </p:spPr>
      </p:pic>
    </p:spTree>
    <p:extLst>
      <p:ext uri="{BB962C8B-B14F-4D97-AF65-F5344CB8AC3E}">
        <p14:creationId xmlns:p14="http://schemas.microsoft.com/office/powerpoint/2010/main" val="4011978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40F3-B63C-49EF-8AE1-67690CC22477}"/>
              </a:ext>
            </a:extLst>
          </p:cNvPr>
          <p:cNvSpPr>
            <a:spLocks noGrp="1"/>
          </p:cNvSpPr>
          <p:nvPr>
            <p:ph type="title"/>
          </p:nvPr>
        </p:nvSpPr>
        <p:spPr/>
        <p:txBody>
          <a:bodyPr/>
          <a:lstStyle/>
          <a:p>
            <a:r>
              <a:rPr lang="en-US" dirty="0"/>
              <a:t>Classification using Naïve Bayes </a:t>
            </a:r>
          </a:p>
        </p:txBody>
      </p:sp>
      <p:sp>
        <p:nvSpPr>
          <p:cNvPr id="3" name="Content Placeholder 2">
            <a:extLst>
              <a:ext uri="{FF2B5EF4-FFF2-40B4-BE49-F238E27FC236}">
                <a16:creationId xmlns:a16="http://schemas.microsoft.com/office/drawing/2014/main" id="{400CC772-C5D4-4C88-986C-109534C1D413}"/>
              </a:ext>
            </a:extLst>
          </p:cNvPr>
          <p:cNvSpPr>
            <a:spLocks noGrp="1"/>
          </p:cNvSpPr>
          <p:nvPr>
            <p:ph idx="1"/>
          </p:nvPr>
        </p:nvSpPr>
        <p:spPr>
          <a:xfrm>
            <a:off x="154781" y="685800"/>
            <a:ext cx="8760619" cy="5943600"/>
          </a:xfrm>
        </p:spPr>
        <p:txBody>
          <a:bodyPr/>
          <a:lstStyle/>
          <a:p>
            <a:pPr marL="0" indent="0" algn="just">
              <a:buNone/>
            </a:pPr>
            <a:r>
              <a:rPr lang="en-US" sz="2000" dirty="0">
                <a:latin typeface="Georgia" panose="02040502050405020303" pitchFamily="18" charset="0"/>
              </a:rPr>
              <a:t>Classifiers based on Bayesian methods utilize training data to calculate an observed probability of each outcome based on the evidence provided by feature values. When the classier is later applied to unlabeled data, it uses the observed probabilities to predict the most likely class for the new features. Bayesian classifiers have been used for</a:t>
            </a:r>
          </a:p>
          <a:p>
            <a:pPr marL="0" indent="0" algn="just">
              <a:buNone/>
            </a:pPr>
            <a:endParaRPr lang="en-US" sz="2000" dirty="0">
              <a:latin typeface="Georgia" panose="02040502050405020303" pitchFamily="18" charset="0"/>
            </a:endParaRPr>
          </a:p>
          <a:p>
            <a:pPr lvl="1" algn="just">
              <a:buFont typeface="Wingdings" panose="05000000000000000000" pitchFamily="2" charset="2"/>
              <a:buChar char="v"/>
            </a:pPr>
            <a:r>
              <a:rPr lang="en-US" sz="2000" dirty="0">
                <a:latin typeface="Georgia" panose="02040502050405020303" pitchFamily="18" charset="0"/>
              </a:rPr>
              <a:t>Text classification, such as junk e-mail (spam) filtering</a:t>
            </a:r>
          </a:p>
          <a:p>
            <a:pPr lvl="1" algn="just">
              <a:buFont typeface="Wingdings" panose="05000000000000000000" pitchFamily="2" charset="2"/>
              <a:buChar char="v"/>
            </a:pPr>
            <a:r>
              <a:rPr lang="en-US" sz="2000" dirty="0">
                <a:latin typeface="Georgia" panose="02040502050405020303" pitchFamily="18" charset="0"/>
              </a:rPr>
              <a:t> Intrusion or anomaly detection in computer networks</a:t>
            </a:r>
          </a:p>
          <a:p>
            <a:pPr lvl="1" algn="just">
              <a:buFont typeface="Wingdings" panose="05000000000000000000" pitchFamily="2" charset="2"/>
              <a:buChar char="v"/>
            </a:pPr>
            <a:r>
              <a:rPr lang="en-US" sz="2000" dirty="0">
                <a:latin typeface="Georgia" panose="02040502050405020303" pitchFamily="18" charset="0"/>
              </a:rPr>
              <a:t> Diagnosing medical conditions given a set of observed symptom</a:t>
            </a:r>
          </a:p>
          <a:p>
            <a:pPr marL="457200" lvl="1" indent="0" algn="just">
              <a:buNone/>
            </a:pPr>
            <a:endParaRPr lang="en-US" sz="2000" dirty="0">
              <a:latin typeface="Georgia" panose="02040502050405020303" pitchFamily="18" charset="0"/>
            </a:endParaRPr>
          </a:p>
          <a:p>
            <a:pPr marL="457200" lvl="1" indent="0" algn="just">
              <a:buNone/>
            </a:pPr>
            <a:r>
              <a:rPr lang="en-US" sz="2000" dirty="0">
                <a:latin typeface="Georgia" panose="02040502050405020303" pitchFamily="18" charset="0"/>
              </a:rPr>
              <a:t>Typically, Bayesian classifiers are best applied to problems in which the information from numerous attributes should be considered simultaneously in order to estimate the overall probability of an outcome.</a:t>
            </a:r>
          </a:p>
          <a:p>
            <a:pPr marL="457200" lvl="1" indent="0" algn="just">
              <a:buNone/>
            </a:pPr>
            <a:r>
              <a:rPr lang="en-US" sz="2000" dirty="0">
                <a:latin typeface="Georgia" panose="02040502050405020303" pitchFamily="18" charset="0"/>
              </a:rPr>
              <a:t>Remark: </a:t>
            </a:r>
            <a:r>
              <a:rPr lang="en-US" sz="2000" dirty="0">
                <a:solidFill>
                  <a:srgbClr val="003399"/>
                </a:solidFill>
                <a:latin typeface="Georgia" panose="02040502050405020303" pitchFamily="18" charset="0"/>
              </a:rPr>
              <a:t>Naïve  Bayes assumes that all of the features in the dataset are equally important and independent. These assumptions are rarely true in most real-world applications, so it is called Naïve method. </a:t>
            </a:r>
            <a:endParaRPr lang="en-US" sz="2000" dirty="0">
              <a:latin typeface="Georgia" panose="02040502050405020303" pitchFamily="18" charset="0"/>
            </a:endParaRPr>
          </a:p>
        </p:txBody>
      </p:sp>
    </p:spTree>
    <p:extLst>
      <p:ext uri="{BB962C8B-B14F-4D97-AF65-F5344CB8AC3E}">
        <p14:creationId xmlns:p14="http://schemas.microsoft.com/office/powerpoint/2010/main" val="412494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689D-EBE1-4BCC-9AFE-6F424169D2FA}"/>
              </a:ext>
            </a:extLst>
          </p:cNvPr>
          <p:cNvSpPr>
            <a:spLocks noGrp="1"/>
          </p:cNvSpPr>
          <p:nvPr>
            <p:ph type="title"/>
          </p:nvPr>
        </p:nvSpPr>
        <p:spPr/>
        <p:txBody>
          <a:bodyPr/>
          <a:lstStyle/>
          <a:p>
            <a:r>
              <a:rPr lang="en-US" dirty="0"/>
              <a:t>Prediction</a:t>
            </a:r>
          </a:p>
        </p:txBody>
      </p:sp>
      <p:pic>
        <p:nvPicPr>
          <p:cNvPr id="4" name="Content Placeholder 3">
            <a:extLst>
              <a:ext uri="{FF2B5EF4-FFF2-40B4-BE49-F238E27FC236}">
                <a16:creationId xmlns:a16="http://schemas.microsoft.com/office/drawing/2014/main" id="{C38C7D90-5814-4B25-B88C-5B6FC9FDE50B}"/>
              </a:ext>
            </a:extLst>
          </p:cNvPr>
          <p:cNvPicPr>
            <a:picLocks noGrp="1" noChangeAspect="1"/>
          </p:cNvPicPr>
          <p:nvPr>
            <p:ph idx="1"/>
          </p:nvPr>
        </p:nvPicPr>
        <p:blipFill>
          <a:blip r:embed="rId2"/>
          <a:stretch>
            <a:fillRect/>
          </a:stretch>
        </p:blipFill>
        <p:spPr>
          <a:xfrm>
            <a:off x="152400" y="685800"/>
            <a:ext cx="8991600" cy="6019800"/>
          </a:xfrm>
          <a:prstGeom prst="rect">
            <a:avLst/>
          </a:prstGeom>
        </p:spPr>
      </p:pic>
    </p:spTree>
    <p:extLst>
      <p:ext uri="{BB962C8B-B14F-4D97-AF65-F5344CB8AC3E}">
        <p14:creationId xmlns:p14="http://schemas.microsoft.com/office/powerpoint/2010/main" val="332142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A5DD-C174-48C0-848F-AC102E7F96E9}"/>
              </a:ext>
            </a:extLst>
          </p:cNvPr>
          <p:cNvSpPr>
            <a:spLocks noGrp="1"/>
          </p:cNvSpPr>
          <p:nvPr>
            <p:ph type="title"/>
          </p:nvPr>
        </p:nvSpPr>
        <p:spPr/>
        <p:txBody>
          <a:bodyPr/>
          <a:lstStyle/>
          <a:p>
            <a:r>
              <a:rPr lang="en-US" dirty="0"/>
              <a:t>Graphical Presentation</a:t>
            </a:r>
          </a:p>
        </p:txBody>
      </p:sp>
      <p:pic>
        <p:nvPicPr>
          <p:cNvPr id="4" name="Content Placeholder 3">
            <a:extLst>
              <a:ext uri="{FF2B5EF4-FFF2-40B4-BE49-F238E27FC236}">
                <a16:creationId xmlns:a16="http://schemas.microsoft.com/office/drawing/2014/main" id="{9FF34ABB-4A97-4E1C-AD52-71A4A76D2BCE}"/>
              </a:ext>
            </a:extLst>
          </p:cNvPr>
          <p:cNvPicPr>
            <a:picLocks noGrp="1" noChangeAspect="1"/>
          </p:cNvPicPr>
          <p:nvPr>
            <p:ph idx="1"/>
          </p:nvPr>
        </p:nvPicPr>
        <p:blipFill>
          <a:blip r:embed="rId2"/>
          <a:stretch>
            <a:fillRect/>
          </a:stretch>
        </p:blipFill>
        <p:spPr>
          <a:xfrm>
            <a:off x="152400" y="381001"/>
            <a:ext cx="8839200" cy="6324599"/>
          </a:xfrm>
          <a:prstGeom prst="rect">
            <a:avLst/>
          </a:prstGeom>
        </p:spPr>
      </p:pic>
    </p:spTree>
    <p:extLst>
      <p:ext uri="{BB962C8B-B14F-4D97-AF65-F5344CB8AC3E}">
        <p14:creationId xmlns:p14="http://schemas.microsoft.com/office/powerpoint/2010/main" val="3939194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60EA-5F1A-458B-A55F-155D29B1F778}"/>
              </a:ext>
            </a:extLst>
          </p:cNvPr>
          <p:cNvSpPr>
            <a:spLocks noGrp="1"/>
          </p:cNvSpPr>
          <p:nvPr>
            <p:ph type="title"/>
          </p:nvPr>
        </p:nvSpPr>
        <p:spPr/>
        <p:txBody>
          <a:bodyPr/>
          <a:lstStyle/>
          <a:p>
            <a:r>
              <a:rPr lang="en-US" dirty="0"/>
              <a:t>R code</a:t>
            </a:r>
          </a:p>
        </p:txBody>
      </p:sp>
      <p:sp>
        <p:nvSpPr>
          <p:cNvPr id="3" name="Content Placeholder 2">
            <a:extLst>
              <a:ext uri="{FF2B5EF4-FFF2-40B4-BE49-F238E27FC236}">
                <a16:creationId xmlns:a16="http://schemas.microsoft.com/office/drawing/2014/main" id="{B8D521D2-BEC8-479B-B23E-21C364C8FDA7}"/>
              </a:ext>
            </a:extLst>
          </p:cNvPr>
          <p:cNvSpPr>
            <a:spLocks noGrp="1"/>
          </p:cNvSpPr>
          <p:nvPr>
            <p:ph idx="1"/>
          </p:nvPr>
        </p:nvSpPr>
        <p:spPr>
          <a:xfrm>
            <a:off x="381000" y="838200"/>
            <a:ext cx="8504237" cy="5867400"/>
          </a:xfrm>
        </p:spPr>
        <p:txBody>
          <a:bodyPr/>
          <a:lstStyle/>
          <a:p>
            <a:pPr marL="0" indent="0">
              <a:buNone/>
            </a:pPr>
            <a:r>
              <a:rPr lang="en-US" sz="2000" dirty="0">
                <a:latin typeface="Courier New" panose="02070309020205020404" pitchFamily="49" charset="0"/>
                <a:cs typeface="Courier New" panose="02070309020205020404" pitchFamily="49" charset="0"/>
              </a:rPr>
              <a:t>&gt;data=</a:t>
            </a:r>
            <a:r>
              <a:rPr lang="en-US" sz="2000" dirty="0" err="1">
                <a:latin typeface="Courier New" panose="02070309020205020404" pitchFamily="49" charset="0"/>
                <a:cs typeface="Courier New" panose="02070309020205020404" pitchFamily="49" charset="0"/>
              </a:rPr>
              <a:t>read.table</a:t>
            </a:r>
            <a:r>
              <a:rPr lang="en-US" sz="2000" dirty="0">
                <a:latin typeface="Courier New" panose="02070309020205020404" pitchFamily="49" charset="0"/>
                <a:cs typeface="Courier New" panose="02070309020205020404" pitchFamily="49" charset="0"/>
              </a:rPr>
              <a:t>("C:\\Users\\aryal\\Desktop\\Golf.txt",header=T,stringsAsFactors = TRUE)</a:t>
            </a:r>
          </a:p>
          <a:p>
            <a:pPr marL="0" indent="0">
              <a:buNone/>
            </a:pPr>
            <a:r>
              <a:rPr lang="en-US" sz="2000" dirty="0">
                <a:latin typeface="Courier New" panose="02070309020205020404" pitchFamily="49" charset="0"/>
                <a:cs typeface="Courier New" panose="02070309020205020404" pitchFamily="49" charset="0"/>
              </a:rPr>
              <a:t>&gt; data</a:t>
            </a:r>
          </a:p>
          <a:p>
            <a:pPr marL="0" indent="0">
              <a:buNone/>
            </a:pPr>
            <a:r>
              <a:rPr lang="en-US" sz="2000" dirty="0">
                <a:latin typeface="Courier New" panose="02070309020205020404" pitchFamily="49" charset="0"/>
                <a:cs typeface="Courier New" panose="02070309020205020404" pitchFamily="49" charset="0"/>
              </a:rPr>
              <a:t>&gt; library(e1071)</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nb_model</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naiveBayes</a:t>
            </a:r>
            <a:r>
              <a:rPr lang="en-US" sz="2000" dirty="0">
                <a:latin typeface="Courier New" panose="02070309020205020404" pitchFamily="49" charset="0"/>
                <a:cs typeface="Courier New" panose="02070309020205020404" pitchFamily="49" charset="0"/>
              </a:rPr>
              <a:t>(Play~., data=data)</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nb_model</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&gt;library(</a:t>
            </a:r>
            <a:r>
              <a:rPr lang="en-US" sz="2000" dirty="0" err="1">
                <a:latin typeface="Courier New" panose="02070309020205020404" pitchFamily="49" charset="0"/>
                <a:cs typeface="Courier New" panose="02070309020205020404" pitchFamily="49" charset="0"/>
              </a:rPr>
              <a:t>naivebayes</a:t>
            </a:r>
            <a:r>
              <a:rPr lang="en-US" sz="2000" dirty="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&gt;library(</a:t>
            </a:r>
            <a:r>
              <a:rPr lang="en-US" sz="2000" dirty="0" err="1">
                <a:latin typeface="Courier New" panose="02070309020205020404" pitchFamily="49" charset="0"/>
                <a:cs typeface="Courier New" panose="02070309020205020404" pitchFamily="49" charset="0"/>
              </a:rPr>
              <a:t>dplyr</a:t>
            </a:r>
            <a:r>
              <a:rPr lang="en-US" sz="2000" dirty="0">
                <a:latin typeface="Courier New" panose="02070309020205020404" pitchFamily="49" charset="0"/>
                <a:cs typeface="Courier New" panose="02070309020205020404" pitchFamily="49" charset="0"/>
              </a:rPr>
              <a:t>)</a:t>
            </a:r>
          </a:p>
          <a:p>
            <a:pPr marL="0" indent="0" algn="just">
              <a:buNone/>
            </a:pPr>
            <a:r>
              <a:rPr lang="en-US" sz="2000" dirty="0">
                <a:latin typeface="Courier New" panose="02070309020205020404" pitchFamily="49" charset="0"/>
                <a:cs typeface="Courier New" panose="02070309020205020404" pitchFamily="49" charset="0"/>
              </a:rPr>
              <a:t>&gt;library(ggplot2)</a:t>
            </a:r>
          </a:p>
          <a:p>
            <a:pPr marL="0" indent="0" algn="just">
              <a:buNone/>
            </a:pPr>
            <a:r>
              <a:rPr lang="en-US" sz="2000" dirty="0">
                <a:latin typeface="Courier New" panose="02070309020205020404" pitchFamily="49" charset="0"/>
                <a:cs typeface="Courier New" panose="02070309020205020404" pitchFamily="49" charset="0"/>
              </a:rPr>
              <a:t>&gt;library(psych)</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modelnb</a:t>
            </a:r>
            <a:r>
              <a:rPr lang="en-US" sz="2000" dirty="0">
                <a:latin typeface="Courier New" panose="02070309020205020404" pitchFamily="49" charset="0"/>
                <a:cs typeface="Courier New" panose="02070309020205020404" pitchFamily="49" charset="0"/>
              </a:rPr>
              <a:t> &lt;- </a:t>
            </a:r>
            <a:r>
              <a:rPr lang="en-US" sz="2000" dirty="0" err="1">
                <a:latin typeface="Courier New" panose="02070309020205020404" pitchFamily="49" charset="0"/>
                <a:cs typeface="Courier New" panose="02070309020205020404" pitchFamily="49" charset="0"/>
              </a:rPr>
              <a:t>naive_bayes</a:t>
            </a:r>
            <a:r>
              <a:rPr lang="en-US" sz="2000" dirty="0">
                <a:latin typeface="Courier New" panose="02070309020205020404" pitchFamily="49" charset="0"/>
                <a:cs typeface="Courier New" panose="02070309020205020404" pitchFamily="49" charset="0"/>
              </a:rPr>
              <a:t>(Play~., data=</a:t>
            </a:r>
            <a:r>
              <a:rPr lang="en-US" sz="2000" dirty="0" err="1">
                <a:latin typeface="Courier New" panose="02070309020205020404" pitchFamily="49" charset="0"/>
                <a:cs typeface="Courier New" panose="02070309020205020404" pitchFamily="49" charset="0"/>
              </a:rPr>
              <a:t>data,laplace</a:t>
            </a:r>
            <a:r>
              <a:rPr lang="en-US" sz="2000" dirty="0">
                <a:latin typeface="Courier New" panose="02070309020205020404" pitchFamily="49" charset="0"/>
                <a:cs typeface="Courier New" panose="02070309020205020404" pitchFamily="49" charset="0"/>
              </a:rPr>
              <a:t>=1)</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modelnb</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&gt; par(</a:t>
            </a:r>
            <a:r>
              <a:rPr lang="en-US" sz="2000" dirty="0" err="1">
                <a:latin typeface="Courier New" panose="02070309020205020404" pitchFamily="49" charset="0"/>
                <a:cs typeface="Courier New" panose="02070309020205020404" pitchFamily="49" charset="0"/>
              </a:rPr>
              <a:t>mfrow</a:t>
            </a:r>
            <a:r>
              <a:rPr lang="en-US" sz="2000" dirty="0">
                <a:latin typeface="Courier New" panose="02070309020205020404" pitchFamily="49" charset="0"/>
                <a:cs typeface="Courier New" panose="02070309020205020404" pitchFamily="49" charset="0"/>
              </a:rPr>
              <a:t>=c(2,2))</a:t>
            </a:r>
          </a:p>
          <a:p>
            <a:pPr marL="0" indent="0">
              <a:buNone/>
            </a:pPr>
            <a:r>
              <a:rPr lang="en-US" sz="2000" dirty="0">
                <a:latin typeface="Courier New" panose="02070309020205020404" pitchFamily="49" charset="0"/>
                <a:cs typeface="Courier New" panose="02070309020205020404" pitchFamily="49" charset="0"/>
              </a:rPr>
              <a:t>&gt; plot(</a:t>
            </a:r>
            <a:r>
              <a:rPr lang="en-US" sz="2000" dirty="0" err="1">
                <a:latin typeface="Courier New" panose="02070309020205020404" pitchFamily="49" charset="0"/>
                <a:cs typeface="Courier New" panose="02070309020205020404" pitchFamily="49" charset="0"/>
              </a:rPr>
              <a:t>modelnb</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1312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DBC0-395A-42B6-8EE5-99ABFA706C95}"/>
              </a:ext>
            </a:extLst>
          </p:cNvPr>
          <p:cNvSpPr>
            <a:spLocks noGrp="1"/>
          </p:cNvSpPr>
          <p:nvPr>
            <p:ph type="title"/>
          </p:nvPr>
        </p:nvSpPr>
        <p:spPr/>
        <p:txBody>
          <a:bodyPr/>
          <a:lstStyle/>
          <a:p>
            <a:r>
              <a:rPr lang="en-US" dirty="0"/>
              <a:t>Example –Iris Data</a:t>
            </a:r>
          </a:p>
        </p:txBody>
      </p:sp>
      <p:sp>
        <p:nvSpPr>
          <p:cNvPr id="3" name="Content Placeholder 2">
            <a:extLst>
              <a:ext uri="{FF2B5EF4-FFF2-40B4-BE49-F238E27FC236}">
                <a16:creationId xmlns:a16="http://schemas.microsoft.com/office/drawing/2014/main" id="{E8CD36E3-2A33-47DC-94FA-DEB1B6374753}"/>
              </a:ext>
            </a:extLst>
          </p:cNvPr>
          <p:cNvSpPr>
            <a:spLocks noGrp="1"/>
          </p:cNvSpPr>
          <p:nvPr>
            <p:ph idx="1"/>
          </p:nvPr>
        </p:nvSpPr>
        <p:spPr/>
        <p:txBody>
          <a:bodyPr/>
          <a:lstStyle/>
          <a:p>
            <a:pPr marL="0" indent="0">
              <a:buNone/>
            </a:pPr>
            <a:r>
              <a:rPr lang="en-US" sz="1400" dirty="0">
                <a:latin typeface="Courier New" panose="02070309020205020404" pitchFamily="49" charset="0"/>
                <a:cs typeface="Courier New" panose="02070309020205020404" pitchFamily="49" charset="0"/>
              </a:rPr>
              <a:t>library(e1071)</a:t>
            </a:r>
          </a:p>
          <a:p>
            <a:pPr marL="0" indent="0">
              <a:buNone/>
            </a:pPr>
            <a:r>
              <a:rPr lang="en-US" sz="1400" dirty="0">
                <a:latin typeface="Courier New" panose="02070309020205020404" pitchFamily="49" charset="0"/>
                <a:cs typeface="Courier New" panose="02070309020205020404" pitchFamily="49" charset="0"/>
              </a:rPr>
              <a:t>library(</a:t>
            </a:r>
            <a:r>
              <a:rPr lang="en-US" sz="1400" dirty="0" err="1">
                <a:latin typeface="Courier New" panose="02070309020205020404" pitchFamily="49" charset="0"/>
                <a:cs typeface="Courier New" panose="02070309020205020404" pitchFamily="49" charset="0"/>
              </a:rPr>
              <a:t>caTools</a:t>
            </a: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data_naive</a:t>
            </a:r>
            <a:r>
              <a:rPr lang="en-US" sz="1400" dirty="0">
                <a:latin typeface="Courier New" panose="02070309020205020404" pitchFamily="49" charset="0"/>
                <a:cs typeface="Courier New" panose="02070309020205020404" pitchFamily="49" charset="0"/>
              </a:rPr>
              <a:t>&lt;-iris</a:t>
            </a:r>
          </a:p>
          <a:p>
            <a:pPr marL="0" indent="0">
              <a:buNone/>
            </a:pPr>
            <a:r>
              <a:rPr lang="en-US" sz="1400" dirty="0">
                <a:latin typeface="Courier New" panose="02070309020205020404" pitchFamily="49" charset="0"/>
                <a:cs typeface="Courier New" panose="02070309020205020404" pitchFamily="49" charset="0"/>
              </a:rPr>
              <a:t>summary(</a:t>
            </a:r>
            <a:r>
              <a:rPr lang="en-US" sz="1400" dirty="0" err="1">
                <a:latin typeface="Courier New" panose="02070309020205020404" pitchFamily="49" charset="0"/>
                <a:cs typeface="Courier New" panose="02070309020205020404" pitchFamily="49" charset="0"/>
              </a:rPr>
              <a:t>data_naive</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split=</a:t>
            </a:r>
            <a:r>
              <a:rPr lang="en-US" sz="1400" dirty="0" err="1">
                <a:latin typeface="Courier New" panose="02070309020205020404" pitchFamily="49" charset="0"/>
                <a:cs typeface="Courier New" panose="02070309020205020404" pitchFamily="49" charset="0"/>
              </a:rPr>
              <a:t>sample.split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data_naive$Species,SplitRatio</a:t>
            </a:r>
            <a:r>
              <a:rPr lang="en-US" sz="1400" dirty="0">
                <a:latin typeface="Courier New" panose="02070309020205020404" pitchFamily="49" charset="0"/>
                <a:cs typeface="Courier New" panose="02070309020205020404" pitchFamily="49" charset="0"/>
              </a:rPr>
              <a:t> = 0.7)</a:t>
            </a:r>
          </a:p>
          <a:p>
            <a:pPr marL="0" indent="0">
              <a:buNone/>
            </a:pPr>
            <a:r>
              <a:rPr lang="en-US" sz="1400" dirty="0" err="1">
                <a:latin typeface="Courier New" panose="02070309020205020404" pitchFamily="49" charset="0"/>
                <a:cs typeface="Courier New" panose="02070309020205020404" pitchFamily="49" charset="0"/>
              </a:rPr>
              <a:t>train_data</a:t>
            </a:r>
            <a:r>
              <a:rPr lang="en-US" sz="1400" dirty="0">
                <a:latin typeface="Courier New" panose="02070309020205020404" pitchFamily="49" charset="0"/>
                <a:cs typeface="Courier New" panose="02070309020205020404" pitchFamily="49" charset="0"/>
              </a:rPr>
              <a:t>=subset(</a:t>
            </a:r>
            <a:r>
              <a:rPr lang="en-US" sz="1400" dirty="0" err="1">
                <a:latin typeface="Courier New" panose="02070309020205020404" pitchFamily="49" charset="0"/>
                <a:cs typeface="Courier New" panose="02070309020205020404" pitchFamily="49" charset="0"/>
              </a:rPr>
              <a:t>data_naive,split</a:t>
            </a:r>
            <a:r>
              <a:rPr lang="en-US" sz="1400" dirty="0">
                <a:latin typeface="Courier New" panose="02070309020205020404" pitchFamily="49" charset="0"/>
                <a:cs typeface="Courier New" panose="02070309020205020404" pitchFamily="49" charset="0"/>
              </a:rPr>
              <a:t>==T)</a:t>
            </a:r>
          </a:p>
          <a:p>
            <a:pPr marL="0" indent="0">
              <a:buNone/>
            </a:pPr>
            <a:r>
              <a:rPr lang="en-US" sz="1400" dirty="0" err="1">
                <a:latin typeface="Courier New" panose="02070309020205020404" pitchFamily="49" charset="0"/>
                <a:cs typeface="Courier New" panose="02070309020205020404" pitchFamily="49" charset="0"/>
              </a:rPr>
              <a:t>test_data</a:t>
            </a:r>
            <a:r>
              <a:rPr lang="en-US" sz="1400" dirty="0">
                <a:latin typeface="Courier New" panose="02070309020205020404" pitchFamily="49" charset="0"/>
                <a:cs typeface="Courier New" panose="02070309020205020404" pitchFamily="49" charset="0"/>
              </a:rPr>
              <a:t>=subset(</a:t>
            </a:r>
            <a:r>
              <a:rPr lang="en-US" sz="1400" dirty="0" err="1">
                <a:latin typeface="Courier New" panose="02070309020205020404" pitchFamily="49" charset="0"/>
                <a:cs typeface="Courier New" panose="02070309020205020404" pitchFamily="49" charset="0"/>
              </a:rPr>
              <a:t>data_naive,split</a:t>
            </a:r>
            <a:r>
              <a:rPr lang="en-US" sz="1400" dirty="0">
                <a:latin typeface="Courier New" panose="02070309020205020404" pitchFamily="49" charset="0"/>
                <a:cs typeface="Courier New" panose="02070309020205020404" pitchFamily="49" charset="0"/>
              </a:rPr>
              <a:t>==F)</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model&lt;-</a:t>
            </a:r>
            <a:r>
              <a:rPr lang="en-US" sz="1400" dirty="0" err="1">
                <a:latin typeface="Courier New" panose="02070309020205020404" pitchFamily="49" charset="0"/>
                <a:cs typeface="Courier New" panose="02070309020205020404" pitchFamily="49" charset="0"/>
              </a:rPr>
              <a:t>naiveBayes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Species~.,data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train_data</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print(model)</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err="1">
                <a:latin typeface="Courier New" panose="02070309020205020404" pitchFamily="49" charset="0"/>
                <a:cs typeface="Courier New" panose="02070309020205020404" pitchFamily="49" charset="0"/>
              </a:rPr>
              <a:t>pred</a:t>
            </a:r>
            <a:r>
              <a:rPr lang="en-US" sz="1400" dirty="0">
                <a:latin typeface="Courier New" panose="02070309020205020404" pitchFamily="49" charset="0"/>
                <a:cs typeface="Courier New" panose="02070309020205020404" pitchFamily="49" charset="0"/>
              </a:rPr>
              <a:t>&lt;-predict(</a:t>
            </a:r>
            <a:r>
              <a:rPr lang="en-US" sz="1400" dirty="0" err="1">
                <a:latin typeface="Courier New" panose="02070309020205020404" pitchFamily="49" charset="0"/>
                <a:cs typeface="Courier New" panose="02070309020205020404" pitchFamily="49" charset="0"/>
              </a:rPr>
              <a:t>model,test_data</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table(</a:t>
            </a:r>
            <a:r>
              <a:rPr lang="en-US" sz="1400" dirty="0" err="1">
                <a:latin typeface="Courier New" panose="02070309020205020404" pitchFamily="49" charset="0"/>
                <a:cs typeface="Courier New" panose="02070309020205020404" pitchFamily="49" charset="0"/>
              </a:rPr>
              <a:t>pred,test_data$Species</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library(caret)</a:t>
            </a:r>
          </a:p>
          <a:p>
            <a:pPr marL="0" indent="0">
              <a:buNone/>
            </a:pPr>
            <a:r>
              <a:rPr lang="en-US" sz="1400" dirty="0">
                <a:latin typeface="Courier New" panose="02070309020205020404" pitchFamily="49" charset="0"/>
                <a:cs typeface="Courier New" panose="02070309020205020404" pitchFamily="49" charset="0"/>
              </a:rPr>
              <a:t>cm = </a:t>
            </a:r>
            <a:r>
              <a:rPr lang="en-US" sz="1400" dirty="0" err="1">
                <a:latin typeface="Courier New" panose="02070309020205020404" pitchFamily="49" charset="0"/>
                <a:cs typeface="Courier New" panose="02070309020205020404" pitchFamily="49" charset="0"/>
              </a:rPr>
              <a:t>confusionMatrix</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test_data$Species</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pred</a:t>
            </a:r>
            <a:r>
              <a:rPr lang="en-US" sz="1400" dirty="0">
                <a:latin typeface="Courier New" panose="02070309020205020404" pitchFamily="49" charset="0"/>
                <a:cs typeface="Courier New" panose="02070309020205020404" pitchFamily="49" charset="0"/>
              </a:rPr>
              <a:t>)</a:t>
            </a:r>
          </a:p>
          <a:p>
            <a:pPr marL="0" indent="0">
              <a:buNone/>
            </a:pPr>
            <a:r>
              <a:rPr lang="en-US" sz="1400" dirty="0">
                <a:latin typeface="Courier New" panose="02070309020205020404" pitchFamily="49" charset="0"/>
                <a:cs typeface="Courier New" panose="02070309020205020404" pitchFamily="49" charset="0"/>
              </a:rPr>
              <a:t>cm</a:t>
            </a:r>
          </a:p>
        </p:txBody>
      </p:sp>
    </p:spTree>
    <p:extLst>
      <p:ext uri="{BB962C8B-B14F-4D97-AF65-F5344CB8AC3E}">
        <p14:creationId xmlns:p14="http://schemas.microsoft.com/office/powerpoint/2010/main" val="99499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28E5-C3F5-47D2-BD98-3D218417819B}"/>
              </a:ext>
            </a:extLst>
          </p:cNvPr>
          <p:cNvSpPr>
            <a:spLocks noGrp="1"/>
          </p:cNvSpPr>
          <p:nvPr>
            <p:ph type="title"/>
          </p:nvPr>
        </p:nvSpPr>
        <p:spPr/>
        <p:txBody>
          <a:bodyPr/>
          <a:lstStyle/>
          <a:p>
            <a:r>
              <a:rPr lang="en-US" dirty="0"/>
              <a:t>Example-Iris Data</a:t>
            </a:r>
          </a:p>
        </p:txBody>
      </p:sp>
      <p:sp>
        <p:nvSpPr>
          <p:cNvPr id="3" name="Content Placeholder 2">
            <a:extLst>
              <a:ext uri="{FF2B5EF4-FFF2-40B4-BE49-F238E27FC236}">
                <a16:creationId xmlns:a16="http://schemas.microsoft.com/office/drawing/2014/main" id="{1FFB1215-ECA8-46B1-85A6-9D2362794076}"/>
              </a:ext>
            </a:extLst>
          </p:cNvPr>
          <p:cNvSpPr>
            <a:spLocks noGrp="1"/>
          </p:cNvSpPr>
          <p:nvPr>
            <p:ph idx="1"/>
          </p:nvPr>
        </p:nvSpPr>
        <p:spPr>
          <a:xfrm>
            <a:off x="411163" y="1143000"/>
            <a:ext cx="8732838" cy="5181600"/>
          </a:xfrm>
        </p:spPr>
        <p:txBody>
          <a:bodyPr/>
          <a:lstStyle/>
          <a:p>
            <a:pPr marL="0" indent="0">
              <a:buNone/>
            </a:pPr>
            <a:r>
              <a:rPr lang="en-US" sz="1600" dirty="0">
                <a:latin typeface="Courier New" panose="02070309020205020404" pitchFamily="49" charset="0"/>
                <a:cs typeface="Courier New" panose="02070309020205020404" pitchFamily="49" charset="0"/>
              </a:rPr>
              <a:t>library(e1071)</a:t>
            </a:r>
          </a:p>
          <a:p>
            <a:pPr marL="0" indent="0">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caTools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head(iris) </a:t>
            </a:r>
          </a:p>
          <a:p>
            <a:pPr marL="0" indent="0">
              <a:buNone/>
            </a:pPr>
            <a:r>
              <a:rPr lang="en-US" sz="1600" dirty="0">
                <a:latin typeface="Courier New" panose="02070309020205020404" pitchFamily="49" charset="0"/>
                <a:cs typeface="Courier New" panose="02070309020205020404" pitchFamily="49" charset="0"/>
              </a:rPr>
              <a:t>x = iris[,-5]</a:t>
            </a:r>
          </a:p>
          <a:p>
            <a:pPr marL="0" indent="0">
              <a:buNone/>
            </a:pPr>
            <a:r>
              <a:rPr lang="en-US" sz="1600" dirty="0">
                <a:latin typeface="Courier New" panose="02070309020205020404" pitchFamily="49" charset="0"/>
                <a:cs typeface="Courier New" panose="02070309020205020404" pitchFamily="49" charset="0"/>
              </a:rPr>
              <a:t>y = </a:t>
            </a:r>
            <a:r>
              <a:rPr lang="en-US" sz="1600" dirty="0" err="1">
                <a:latin typeface="Courier New" panose="02070309020205020404" pitchFamily="49" charset="0"/>
                <a:cs typeface="Courier New" panose="02070309020205020404" pitchFamily="49" charset="0"/>
              </a:rPr>
              <a:t>iris$Species</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model = train(x,y,'</a:t>
            </a:r>
            <a:r>
              <a:rPr lang="en-US" sz="1600" dirty="0" err="1">
                <a:latin typeface="Courier New" panose="02070309020205020404" pitchFamily="49" charset="0"/>
                <a:cs typeface="Courier New" panose="02070309020205020404" pitchFamily="49" charset="0"/>
              </a:rPr>
              <a:t>nb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trControl</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trainControl</a:t>
            </a:r>
            <a:r>
              <a:rPr lang="en-US" sz="1600" dirty="0">
                <a:latin typeface="Courier New" panose="02070309020205020404" pitchFamily="49" charset="0"/>
                <a:cs typeface="Courier New" panose="02070309020205020404" pitchFamily="49" charset="0"/>
              </a:rPr>
              <a:t>(method='</a:t>
            </a:r>
            <a:r>
              <a:rPr lang="en-US" sz="1600" dirty="0" err="1">
                <a:latin typeface="Courier New" panose="02070309020205020404" pitchFamily="49" charset="0"/>
                <a:cs typeface="Courier New" panose="02070309020205020404" pitchFamily="49" charset="0"/>
              </a:rPr>
              <a:t>cv',number</a:t>
            </a:r>
            <a:r>
              <a:rPr lang="en-US" sz="1600" dirty="0">
                <a:latin typeface="Courier New" panose="02070309020205020404" pitchFamily="49" charset="0"/>
                <a:cs typeface="Courier New" panose="02070309020205020404" pitchFamily="49" charset="0"/>
              </a:rPr>
              <a:t>=10))</a:t>
            </a:r>
          </a:p>
          <a:p>
            <a:pPr marL="0" indent="0">
              <a:buNone/>
            </a:pPr>
            <a:r>
              <a:rPr lang="en-US" sz="1800" dirty="0">
                <a:latin typeface="Courier New" panose="02070309020205020404" pitchFamily="49" charset="0"/>
                <a:cs typeface="Courier New" panose="02070309020205020404" pitchFamily="49" charset="0"/>
              </a:rPr>
              <a:t>predict(</a:t>
            </a:r>
            <a:r>
              <a:rPr lang="en-US" sz="1800" dirty="0" err="1">
                <a:latin typeface="Courier New" panose="02070309020205020404" pitchFamily="49" charset="0"/>
                <a:cs typeface="Courier New" panose="02070309020205020404" pitchFamily="49" charset="0"/>
              </a:rPr>
              <a:t>model$finalModel,x</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table(predict(</a:t>
            </a:r>
            <a:r>
              <a:rPr lang="en-US" sz="1800" dirty="0" err="1">
                <a:latin typeface="Courier New" panose="02070309020205020404" pitchFamily="49" charset="0"/>
                <a:cs typeface="Courier New" panose="02070309020205020404" pitchFamily="49" charset="0"/>
              </a:rPr>
              <a:t>model$finalModel,x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class,y</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0071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28E5-C3F5-47D2-BD98-3D218417819B}"/>
              </a:ext>
            </a:extLst>
          </p:cNvPr>
          <p:cNvSpPr>
            <a:spLocks noGrp="1"/>
          </p:cNvSpPr>
          <p:nvPr>
            <p:ph type="title"/>
          </p:nvPr>
        </p:nvSpPr>
        <p:spPr/>
        <p:txBody>
          <a:bodyPr/>
          <a:lstStyle/>
          <a:p>
            <a:r>
              <a:rPr lang="en-US" dirty="0"/>
              <a:t>Example-Iris Data</a:t>
            </a:r>
          </a:p>
        </p:txBody>
      </p:sp>
      <p:sp>
        <p:nvSpPr>
          <p:cNvPr id="3" name="Content Placeholder 2">
            <a:extLst>
              <a:ext uri="{FF2B5EF4-FFF2-40B4-BE49-F238E27FC236}">
                <a16:creationId xmlns:a16="http://schemas.microsoft.com/office/drawing/2014/main" id="{1FFB1215-ECA8-46B1-85A6-9D2362794076}"/>
              </a:ext>
            </a:extLst>
          </p:cNvPr>
          <p:cNvSpPr>
            <a:spLocks noGrp="1"/>
          </p:cNvSpPr>
          <p:nvPr>
            <p:ph idx="1"/>
          </p:nvPr>
        </p:nvSpPr>
        <p:spPr>
          <a:xfrm>
            <a:off x="0" y="1143000"/>
            <a:ext cx="9144001" cy="5181600"/>
          </a:xfrm>
        </p:spPr>
        <p:txBody>
          <a:bodyPr/>
          <a:lstStyle/>
          <a:p>
            <a:pPr marL="0" indent="0">
              <a:buNone/>
            </a:pPr>
            <a:r>
              <a:rPr lang="en-US" sz="1800" dirty="0">
                <a:latin typeface="Courier New" panose="02070309020205020404" pitchFamily="49" charset="0"/>
                <a:cs typeface="Courier New" panose="02070309020205020404" pitchFamily="49" charset="0"/>
              </a:rPr>
              <a:t>library(e1071)</a:t>
            </a:r>
          </a:p>
          <a:p>
            <a:pPr marL="0" indent="0">
              <a:buNone/>
            </a:pPr>
            <a:r>
              <a:rPr lang="en-US" sz="1800" dirty="0">
                <a:latin typeface="Courier New" panose="02070309020205020404" pitchFamily="49" charset="0"/>
                <a:cs typeface="Courier New" panose="02070309020205020404" pitchFamily="49" charset="0"/>
              </a:rPr>
              <a:t>library(caret)</a:t>
            </a:r>
          </a:p>
          <a:p>
            <a:pPr marL="0" indent="0">
              <a:buNone/>
            </a:pPr>
            <a:r>
              <a:rPr lang="en-US" sz="1800" dirty="0">
                <a:latin typeface="Courier New" panose="02070309020205020404" pitchFamily="49" charset="0"/>
                <a:cs typeface="Courier New" panose="02070309020205020404" pitchFamily="49" charset="0"/>
              </a:rPr>
              <a:t>data(iris)</a:t>
            </a:r>
          </a:p>
          <a:p>
            <a:pPr marL="0" indent="0">
              <a:buNone/>
            </a:pPr>
            <a:r>
              <a:rPr lang="en-US" sz="1800" dirty="0" err="1">
                <a:latin typeface="Courier New" panose="02070309020205020404" pitchFamily="49" charset="0"/>
                <a:cs typeface="Courier New" panose="02070309020205020404" pitchFamily="49" charset="0"/>
              </a:rPr>
              <a:t>set.seed</a:t>
            </a:r>
            <a:r>
              <a:rPr lang="en-US" sz="1800" dirty="0">
                <a:latin typeface="Courier New" panose="02070309020205020404" pitchFamily="49" charset="0"/>
                <a:cs typeface="Courier New" panose="02070309020205020404" pitchFamily="49" charset="0"/>
              </a:rPr>
              <a:t>(123)</a:t>
            </a:r>
          </a:p>
          <a:p>
            <a:pPr marL="0" indent="0">
              <a:buNone/>
            </a:pPr>
            <a:r>
              <a:rPr lang="en-US" sz="1800" dirty="0">
                <a:latin typeface="Courier New" panose="02070309020205020404" pitchFamily="49" charset="0"/>
                <a:cs typeface="Courier New" panose="02070309020205020404" pitchFamily="49" charset="0"/>
              </a:rPr>
              <a:t>indexes = </a:t>
            </a:r>
            <a:r>
              <a:rPr lang="en-US" sz="1800" dirty="0" err="1">
                <a:latin typeface="Courier New" panose="02070309020205020404" pitchFamily="49" charset="0"/>
                <a:cs typeface="Courier New" panose="02070309020205020404" pitchFamily="49" charset="0"/>
              </a:rPr>
              <a:t>createDataPartition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iris$Species</a:t>
            </a:r>
            <a:r>
              <a:rPr lang="en-US" sz="1800" dirty="0">
                <a:latin typeface="Courier New" panose="02070309020205020404" pitchFamily="49" charset="0"/>
                <a:cs typeface="Courier New" panose="02070309020205020404" pitchFamily="49" charset="0"/>
              </a:rPr>
              <a:t>, p = .9, list = F)</a:t>
            </a:r>
          </a:p>
          <a:p>
            <a:pPr marL="0" indent="0">
              <a:buNone/>
            </a:pPr>
            <a:r>
              <a:rPr lang="en-US" sz="1800" dirty="0">
                <a:latin typeface="Courier New" panose="02070309020205020404" pitchFamily="49" charset="0"/>
                <a:cs typeface="Courier New" panose="02070309020205020404" pitchFamily="49" charset="0"/>
              </a:rPr>
              <a:t>train = iris[indexes, ]</a:t>
            </a:r>
          </a:p>
          <a:p>
            <a:pPr marL="0" indent="0">
              <a:buNone/>
            </a:pPr>
            <a:r>
              <a:rPr lang="en-US" sz="1800" dirty="0">
                <a:latin typeface="Courier New" panose="02070309020205020404" pitchFamily="49" charset="0"/>
                <a:cs typeface="Courier New" panose="02070309020205020404" pitchFamily="49" charset="0"/>
              </a:rPr>
              <a:t>test = iris[-indexes,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err="1">
                <a:latin typeface="Courier New" panose="02070309020205020404" pitchFamily="49" charset="0"/>
                <a:cs typeface="Courier New" panose="02070309020205020404" pitchFamily="49" charset="0"/>
              </a:rPr>
              <a:t>nb</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naiveBayes</a:t>
            </a:r>
            <a:r>
              <a:rPr lang="en-US" sz="1800" dirty="0">
                <a:latin typeface="Courier New" panose="02070309020205020404" pitchFamily="49" charset="0"/>
                <a:cs typeface="Courier New" panose="02070309020205020404" pitchFamily="49" charset="0"/>
              </a:rPr>
              <a:t>(Species~., data = train)</a:t>
            </a:r>
          </a:p>
          <a:p>
            <a:pPr marL="0" indent="0">
              <a:buNone/>
            </a:pPr>
            <a:r>
              <a:rPr lang="en-US" sz="1800" dirty="0">
                <a:latin typeface="Courier New" panose="02070309020205020404" pitchFamily="49" charset="0"/>
                <a:cs typeface="Courier New" panose="02070309020205020404" pitchFamily="49" charset="0"/>
              </a:rPr>
              <a:t>print(</a:t>
            </a:r>
            <a:r>
              <a:rPr lang="en-US" sz="1800" dirty="0" err="1">
                <a:latin typeface="Courier New" panose="02070309020205020404" pitchFamily="49" charset="0"/>
                <a:cs typeface="Courier New" panose="02070309020205020404" pitchFamily="49" charset="0"/>
              </a:rPr>
              <a:t>nb</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pred</a:t>
            </a:r>
            <a:r>
              <a:rPr lang="en-US" sz="1800" dirty="0">
                <a:latin typeface="Courier New" panose="02070309020205020404" pitchFamily="49" charset="0"/>
                <a:cs typeface="Courier New" panose="02070309020205020404" pitchFamily="49" charset="0"/>
              </a:rPr>
              <a:t> = predict(</a:t>
            </a:r>
            <a:r>
              <a:rPr lang="en-US" sz="1800" dirty="0" err="1">
                <a:latin typeface="Courier New" panose="02070309020205020404" pitchFamily="49" charset="0"/>
                <a:cs typeface="Courier New" panose="02070309020205020404" pitchFamily="49" charset="0"/>
              </a:rPr>
              <a:t>nb</a:t>
            </a:r>
            <a:r>
              <a:rPr lang="en-US" sz="1800" dirty="0">
                <a:latin typeface="Courier New" panose="02070309020205020404" pitchFamily="49" charset="0"/>
                <a:cs typeface="Courier New" panose="02070309020205020404" pitchFamily="49" charset="0"/>
              </a:rPr>
              <a:t>, test, type="class")</a:t>
            </a:r>
          </a:p>
          <a:p>
            <a:pPr marL="0" indent="0">
              <a:buNone/>
            </a:pPr>
            <a:r>
              <a:rPr lang="en-US" sz="1800" dirty="0">
                <a:latin typeface="Courier New" panose="02070309020205020404" pitchFamily="49" charset="0"/>
                <a:cs typeface="Courier New" panose="02070309020205020404" pitchFamily="49" charset="0"/>
              </a:rPr>
              <a:t>cm = </a:t>
            </a:r>
            <a:r>
              <a:rPr lang="en-US" sz="1800" dirty="0" err="1">
                <a:latin typeface="Courier New" panose="02070309020205020404" pitchFamily="49" charset="0"/>
                <a:cs typeface="Courier New" panose="02070309020205020404" pitchFamily="49" charset="0"/>
              </a:rPr>
              <a:t>confusionMatrix</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test$Species</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pred</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print(cm) </a:t>
            </a:r>
          </a:p>
        </p:txBody>
      </p:sp>
    </p:spTree>
    <p:extLst>
      <p:ext uri="{BB962C8B-B14F-4D97-AF65-F5344CB8AC3E}">
        <p14:creationId xmlns:p14="http://schemas.microsoft.com/office/powerpoint/2010/main" val="329767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561F-F355-4A04-B573-9AD3471C42EF}"/>
              </a:ext>
            </a:extLst>
          </p:cNvPr>
          <p:cNvSpPr>
            <a:spLocks noGrp="1"/>
          </p:cNvSpPr>
          <p:nvPr>
            <p:ph type="title"/>
          </p:nvPr>
        </p:nvSpPr>
        <p:spPr/>
        <p:txBody>
          <a:bodyPr/>
          <a:lstStyle/>
          <a:p>
            <a:r>
              <a:rPr lang="en-US" dirty="0">
                <a:solidFill>
                  <a:srgbClr val="C00000"/>
                </a:solidFill>
                <a:latin typeface="Georgia" panose="02040502050405020303" pitchFamily="18" charset="0"/>
              </a:rPr>
              <a:t>Naïve Bayes –Using R</a:t>
            </a:r>
          </a:p>
        </p:txBody>
      </p:sp>
      <p:sp>
        <p:nvSpPr>
          <p:cNvPr id="3" name="Content Placeholder 2">
            <a:extLst>
              <a:ext uri="{FF2B5EF4-FFF2-40B4-BE49-F238E27FC236}">
                <a16:creationId xmlns:a16="http://schemas.microsoft.com/office/drawing/2014/main" id="{B5B8C732-86F6-4D43-B011-B4B3CCB4E6F2}"/>
              </a:ext>
            </a:extLst>
          </p:cNvPr>
          <p:cNvSpPr>
            <a:spLocks noGrp="1"/>
          </p:cNvSpPr>
          <p:nvPr>
            <p:ph idx="1"/>
          </p:nvPr>
        </p:nvSpPr>
        <p:spPr>
          <a:xfrm>
            <a:off x="411163" y="1143000"/>
            <a:ext cx="8318500" cy="5562600"/>
          </a:xfrm>
        </p:spPr>
        <p:txBody>
          <a:bodyPr/>
          <a:lstStyle/>
          <a:p>
            <a:pPr marL="0" indent="0" algn="just">
              <a:buNone/>
            </a:pPr>
            <a:r>
              <a:rPr lang="en-US" sz="2000" dirty="0">
                <a:latin typeface="Georgia" panose="02040502050405020303" pitchFamily="18" charset="0"/>
              </a:rPr>
              <a:t>Example: A researcher is interested in how variables, such as GRE (Graduate Record Exam scores), GPA (grade point average) and prestige of the undergraduate institution, effect admission into graduate school. The response variable, admit/don’t admit, is a binary variable. The data are provided at </a:t>
            </a:r>
            <a:r>
              <a:rPr lang="en-US" sz="2000" dirty="0">
                <a:latin typeface="Georgia" panose="02040502050405020303" pitchFamily="18" charset="0"/>
                <a:hlinkClick r:id="rId2"/>
              </a:rPr>
              <a:t>https://stats.idre.ucla.edu/stat/data/binary.csv</a:t>
            </a:r>
            <a:endParaRPr lang="en-US" sz="2000" dirty="0">
              <a:latin typeface="Georgia" panose="02040502050405020303" pitchFamily="18" charset="0"/>
            </a:endParaRPr>
          </a:p>
          <a:p>
            <a:pPr marL="0" indent="0" algn="just">
              <a:buNone/>
            </a:pPr>
            <a:endParaRPr lang="en-US" sz="1800" dirty="0"/>
          </a:p>
          <a:p>
            <a:pPr marL="0" indent="0" algn="just">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naivebayes</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library(</a:t>
            </a:r>
            <a:r>
              <a:rPr lang="en-US" sz="1600" dirty="0" err="1">
                <a:latin typeface="Courier New" panose="02070309020205020404" pitchFamily="49" charset="0"/>
                <a:cs typeface="Courier New" panose="02070309020205020404" pitchFamily="49" charset="0"/>
              </a:rPr>
              <a:t>dplyr</a:t>
            </a:r>
            <a:r>
              <a:rPr lang="en-US" sz="1600" dirty="0">
                <a:latin typeface="Courier New" panose="02070309020205020404" pitchFamily="49" charset="0"/>
                <a:cs typeface="Courier New" panose="02070309020205020404" pitchFamily="49" charset="0"/>
              </a:rPr>
              <a:t>)</a:t>
            </a:r>
          </a:p>
          <a:p>
            <a:pPr marL="0" indent="0" algn="just">
              <a:buNone/>
            </a:pPr>
            <a:r>
              <a:rPr lang="en-US" sz="1600" dirty="0">
                <a:latin typeface="Courier New" panose="02070309020205020404" pitchFamily="49" charset="0"/>
                <a:cs typeface="Courier New" panose="02070309020205020404" pitchFamily="49" charset="0"/>
              </a:rPr>
              <a:t>library(ggplot2)</a:t>
            </a:r>
          </a:p>
          <a:p>
            <a:pPr marL="0" indent="0" algn="just">
              <a:buNone/>
            </a:pPr>
            <a:r>
              <a:rPr lang="en-US" sz="1600" dirty="0">
                <a:latin typeface="Courier New" panose="02070309020205020404" pitchFamily="49" charset="0"/>
                <a:cs typeface="Courier New" panose="02070309020205020404" pitchFamily="49" charset="0"/>
              </a:rPr>
              <a:t>library(psych)</a:t>
            </a:r>
          </a:p>
          <a:p>
            <a:pPr marL="0" indent="0" algn="just">
              <a:buNone/>
            </a:pPr>
            <a:r>
              <a:rPr lang="en-US" sz="1400" dirty="0">
                <a:latin typeface="Courier New" panose="02070309020205020404" pitchFamily="49" charset="0"/>
                <a:cs typeface="Courier New" panose="02070309020205020404" pitchFamily="49" charset="0"/>
              </a:rPr>
              <a:t>data</a:t>
            </a:r>
            <a:r>
              <a:rPr lang="pl-PL" sz="1400" dirty="0">
                <a:latin typeface="Courier New" panose="02070309020205020404" pitchFamily="49" charset="0"/>
                <a:cs typeface="Courier New" panose="02070309020205020404" pitchFamily="49" charset="0"/>
              </a:rPr>
              <a:t> &lt;- read.csv("https://stats.idre.ucla.edu/stat/data/binary.csv")</a:t>
            </a: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attach(data)</a:t>
            </a:r>
          </a:p>
          <a:p>
            <a:pPr marL="0" indent="0" algn="just">
              <a:buNone/>
            </a:pPr>
            <a:r>
              <a:rPr lang="en-US" sz="1400" dirty="0" err="1">
                <a:latin typeface="Courier New" panose="02070309020205020404" pitchFamily="49" charset="0"/>
                <a:cs typeface="Courier New" panose="02070309020205020404" pitchFamily="49" charset="0"/>
              </a:rPr>
              <a:t>xtabs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admit+rank,data</a:t>
            </a:r>
            <a:r>
              <a:rPr lang="en-US" sz="1400" dirty="0">
                <a:latin typeface="Courier New" panose="02070309020205020404" pitchFamily="49" charset="0"/>
                <a:cs typeface="Courier New" panose="02070309020205020404" pitchFamily="49" charset="0"/>
              </a:rPr>
              <a:t>=data)</a:t>
            </a:r>
          </a:p>
          <a:p>
            <a:pPr marL="0" indent="0" algn="just">
              <a:buNone/>
            </a:pPr>
            <a:r>
              <a:rPr lang="en-US" sz="1400" dirty="0">
                <a:latin typeface="Courier New" panose="02070309020205020404" pitchFamily="49" charset="0"/>
                <a:cs typeface="Courier New" panose="02070309020205020404" pitchFamily="49" charset="0"/>
              </a:rPr>
              <a:t>admit=</a:t>
            </a:r>
            <a:r>
              <a:rPr lang="en-US" sz="1400" dirty="0" err="1">
                <a:latin typeface="Courier New" panose="02070309020205020404" pitchFamily="49" charset="0"/>
                <a:cs typeface="Courier New" panose="02070309020205020404" pitchFamily="49" charset="0"/>
              </a:rPr>
              <a:t>as.factor</a:t>
            </a:r>
            <a:r>
              <a:rPr lang="en-US" sz="1400" dirty="0">
                <a:latin typeface="Courier New" panose="02070309020205020404" pitchFamily="49" charset="0"/>
                <a:cs typeface="Courier New" panose="02070309020205020404" pitchFamily="49" charset="0"/>
              </a:rPr>
              <a:t>(admit)</a:t>
            </a:r>
          </a:p>
          <a:p>
            <a:pPr marL="0" indent="0" algn="just">
              <a:buNone/>
            </a:pPr>
            <a:r>
              <a:rPr lang="en-US" sz="1400" dirty="0">
                <a:latin typeface="Courier New" panose="02070309020205020404" pitchFamily="49" charset="0"/>
                <a:cs typeface="Courier New" panose="02070309020205020404" pitchFamily="49" charset="0"/>
              </a:rPr>
              <a:t>rank=</a:t>
            </a:r>
            <a:r>
              <a:rPr lang="en-US" sz="1400" dirty="0" err="1">
                <a:latin typeface="Courier New" panose="02070309020205020404" pitchFamily="49" charset="0"/>
                <a:cs typeface="Courier New" panose="02070309020205020404" pitchFamily="49" charset="0"/>
              </a:rPr>
              <a:t>as.factor</a:t>
            </a:r>
            <a:r>
              <a:rPr lang="en-US" sz="1400" dirty="0">
                <a:latin typeface="Courier New" panose="02070309020205020404" pitchFamily="49" charset="0"/>
                <a:cs typeface="Courier New" panose="02070309020205020404" pitchFamily="49" charset="0"/>
              </a:rPr>
              <a:t>(rank)</a:t>
            </a:r>
          </a:p>
          <a:p>
            <a:pPr marL="0" indent="0" algn="just">
              <a:buNone/>
            </a:pPr>
            <a:r>
              <a:rPr lang="en-US" sz="1400" dirty="0">
                <a:latin typeface="Courier New" panose="02070309020205020404" pitchFamily="49" charset="0"/>
                <a:cs typeface="Courier New" panose="02070309020205020404" pitchFamily="49" charset="0"/>
              </a:rPr>
              <a:t>data=</a:t>
            </a:r>
            <a:r>
              <a:rPr lang="en-US" sz="1400" dirty="0" err="1">
                <a:latin typeface="Courier New" panose="02070309020205020404" pitchFamily="49" charset="0"/>
                <a:cs typeface="Courier New" panose="02070309020205020404" pitchFamily="49" charset="0"/>
              </a:rPr>
              <a:t>data.frame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admit,gre,gpa,rank</a:t>
            </a:r>
            <a:r>
              <a:rPr lang="en-US" sz="1400" dirty="0">
                <a:latin typeface="Courier New" panose="02070309020205020404" pitchFamily="49" charset="0"/>
                <a:cs typeface="Courier New" panose="02070309020205020404" pitchFamily="49" charset="0"/>
              </a:rPr>
              <a:t>) </a:t>
            </a: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3629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BA78-C5BC-4041-8200-DC353AC4E70D}"/>
              </a:ext>
            </a:extLst>
          </p:cNvPr>
          <p:cNvSpPr>
            <a:spLocks noGrp="1"/>
          </p:cNvSpPr>
          <p:nvPr>
            <p:ph type="title"/>
          </p:nvPr>
        </p:nvSpPr>
        <p:spPr/>
        <p:txBody>
          <a:bodyPr/>
          <a:lstStyle/>
          <a:p>
            <a:r>
              <a:rPr lang="en-US" dirty="0">
                <a:cs typeface="Courier New" panose="02070309020205020404" pitchFamily="49" charset="0"/>
              </a:rPr>
              <a:t>Visualization</a:t>
            </a:r>
            <a:endParaRPr lang="en-US" dirty="0"/>
          </a:p>
        </p:txBody>
      </p:sp>
      <p:sp>
        <p:nvSpPr>
          <p:cNvPr id="3" name="Content Placeholder 2">
            <a:extLst>
              <a:ext uri="{FF2B5EF4-FFF2-40B4-BE49-F238E27FC236}">
                <a16:creationId xmlns:a16="http://schemas.microsoft.com/office/drawing/2014/main" id="{443C787C-C8FC-4E48-A076-A09E842329A1}"/>
              </a:ext>
            </a:extLst>
          </p:cNvPr>
          <p:cNvSpPr>
            <a:spLocks noGrp="1"/>
          </p:cNvSpPr>
          <p:nvPr>
            <p:ph idx="1"/>
          </p:nvPr>
        </p:nvSpPr>
        <p:spPr>
          <a:xfrm>
            <a:off x="0" y="838200"/>
            <a:ext cx="9144000" cy="5181600"/>
          </a:xfrm>
        </p:spPr>
        <p:txBody>
          <a:bodyPr/>
          <a:lstStyle/>
          <a:p>
            <a:pPr marL="0" indent="0" algn="just">
              <a:buNone/>
            </a:pPr>
            <a:r>
              <a:rPr lang="en-US" b="1" u="sng" dirty="0">
                <a:cs typeface="Courier New" panose="02070309020205020404" pitchFamily="49" charset="0"/>
              </a:rPr>
              <a:t>Correlation Matrix</a:t>
            </a:r>
          </a:p>
          <a:p>
            <a:pPr marL="0" indent="0" algn="just">
              <a:buNone/>
            </a:pPr>
            <a:r>
              <a:rPr lang="en-US" dirty="0" err="1">
                <a:latin typeface="Courier New" panose="02070309020205020404" pitchFamily="49" charset="0"/>
                <a:cs typeface="Courier New" panose="02070309020205020404" pitchFamily="49" charset="0"/>
              </a:rPr>
              <a:t>pairs.panels</a:t>
            </a:r>
            <a:r>
              <a:rPr lang="en-US" dirty="0">
                <a:latin typeface="Courier New" panose="02070309020205020404" pitchFamily="49" charset="0"/>
                <a:cs typeface="Courier New" panose="02070309020205020404" pitchFamily="49" charset="0"/>
              </a:rPr>
              <a:t>(data[-1])</a:t>
            </a:r>
          </a:p>
          <a:p>
            <a:pPr marL="0" indent="0" algn="just">
              <a:buNone/>
            </a:pPr>
            <a:endParaRPr lang="en-US" dirty="0">
              <a:cs typeface="Courier New" panose="02070309020205020404" pitchFamily="49" charset="0"/>
            </a:endParaRPr>
          </a:p>
          <a:p>
            <a:pPr marL="0" indent="0" algn="just">
              <a:buNone/>
            </a:pPr>
            <a:r>
              <a:rPr lang="en-US" b="1" u="sng" dirty="0">
                <a:cs typeface="Courier New" panose="02070309020205020404" pitchFamily="49" charset="0"/>
              </a:rPr>
              <a:t>Boxplot</a:t>
            </a:r>
            <a:r>
              <a:rPr lang="en-US" b="1" dirty="0">
                <a:cs typeface="Courier New" panose="02070309020205020404" pitchFamily="49" charset="0"/>
              </a:rPr>
              <a:t> </a:t>
            </a:r>
          </a:p>
          <a:p>
            <a:pPr marL="0" indent="0" algn="just">
              <a:buNone/>
            </a:pPr>
            <a:endParaRPr lang="en-US" sz="1600" dirty="0">
              <a:latin typeface="Courier New" panose="02070309020205020404" pitchFamily="49" charset="0"/>
              <a:cs typeface="Courier New" panose="02070309020205020404" pitchFamily="49" charset="0"/>
            </a:endParaRPr>
          </a:p>
          <a:p>
            <a:pPr marL="0" indent="0" algn="just">
              <a:buNone/>
            </a:pPr>
            <a:r>
              <a:rPr lang="en-US" sz="1600" dirty="0" err="1">
                <a:latin typeface="Courier New" panose="02070309020205020404" pitchFamily="49" charset="0"/>
                <a:cs typeface="Courier New" panose="02070309020205020404" pitchFamily="49" charset="0"/>
              </a:rPr>
              <a:t>ggplot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(x=admit, y=</a:t>
            </a:r>
            <a:r>
              <a:rPr lang="en-US" sz="1600" dirty="0" err="1">
                <a:latin typeface="Courier New" panose="02070309020205020404" pitchFamily="49" charset="0"/>
                <a:cs typeface="Courier New" panose="02070309020205020404" pitchFamily="49" charset="0"/>
              </a:rPr>
              <a:t>gre</a:t>
            </a:r>
            <a:r>
              <a:rPr lang="en-US" sz="1600" dirty="0">
                <a:latin typeface="Courier New" panose="02070309020205020404" pitchFamily="49" charset="0"/>
                <a:cs typeface="Courier New" panose="02070309020205020404" pitchFamily="49" charset="0"/>
              </a:rPr>
              <a:t>, fill=admit))+</a:t>
            </a:r>
            <a:r>
              <a:rPr lang="en-US" sz="1600" dirty="0" err="1">
                <a:latin typeface="Courier New" panose="02070309020205020404" pitchFamily="49" charset="0"/>
                <a:cs typeface="Courier New" panose="02070309020205020404" pitchFamily="49" charset="0"/>
              </a:rPr>
              <a:t>geom_boxplot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ggtitle</a:t>
            </a:r>
            <a:r>
              <a:rPr lang="en-US" sz="1600" dirty="0">
                <a:latin typeface="Courier New" panose="02070309020205020404" pitchFamily="49" charset="0"/>
                <a:cs typeface="Courier New" panose="02070309020205020404" pitchFamily="49" charset="0"/>
              </a:rPr>
              <a:t>("Boxplot")</a:t>
            </a:r>
          </a:p>
          <a:p>
            <a:pPr marL="0" indent="0">
              <a:buNone/>
            </a:pPr>
            <a:endParaRPr lang="en-US" sz="1800" b="1" dirty="0">
              <a:cs typeface="Courier New" panose="02070309020205020404" pitchFamily="49" charset="0"/>
            </a:endParaRPr>
          </a:p>
          <a:p>
            <a:pPr marL="0" indent="0">
              <a:buNone/>
            </a:pPr>
            <a:r>
              <a:rPr lang="en-US" sz="2400" b="1" u="sng" dirty="0">
                <a:cs typeface="Courier New" panose="02070309020205020404" pitchFamily="49" charset="0"/>
              </a:rPr>
              <a:t>Density plot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ggplot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aes</a:t>
            </a:r>
            <a:r>
              <a:rPr lang="en-US" sz="1600" dirty="0">
                <a:latin typeface="Courier New" panose="02070309020205020404" pitchFamily="49" charset="0"/>
                <a:cs typeface="Courier New" panose="02070309020205020404" pitchFamily="49" charset="0"/>
              </a:rPr>
              <a:t>(x=</a:t>
            </a:r>
            <a:r>
              <a:rPr lang="en-US" sz="1600" dirty="0" err="1">
                <a:latin typeface="Courier New" panose="02070309020205020404" pitchFamily="49" charset="0"/>
                <a:cs typeface="Courier New" panose="02070309020205020404" pitchFamily="49" charset="0"/>
              </a:rPr>
              <a:t>gre</a:t>
            </a:r>
            <a:r>
              <a:rPr lang="en-US" sz="1600" dirty="0">
                <a:latin typeface="Courier New" panose="02070309020205020404" pitchFamily="49" charset="0"/>
                <a:cs typeface="Courier New" panose="02070309020205020404" pitchFamily="49" charset="0"/>
              </a:rPr>
              <a:t>, fill=admit))+</a:t>
            </a:r>
            <a:r>
              <a:rPr lang="en-US" sz="1600" dirty="0" err="1">
                <a:latin typeface="Courier New" panose="02070309020205020404" pitchFamily="49" charset="0"/>
                <a:cs typeface="Courier New" panose="02070309020205020404" pitchFamily="49" charset="0"/>
              </a:rPr>
              <a:t>geom_density</a:t>
            </a:r>
            <a:r>
              <a:rPr lang="en-US" sz="1600" dirty="0">
                <a:latin typeface="Courier New" panose="02070309020205020404" pitchFamily="49" charset="0"/>
                <a:cs typeface="Courier New" panose="02070309020205020404" pitchFamily="49" charset="0"/>
              </a:rPr>
              <a:t>(alpha=0.8, col="black")</a:t>
            </a:r>
          </a:p>
          <a:p>
            <a:pPr marL="0" indent="0">
              <a:buNone/>
            </a:pPr>
            <a:endParaRPr lang="en-US" dirty="0"/>
          </a:p>
        </p:txBody>
      </p:sp>
    </p:spTree>
    <p:extLst>
      <p:ext uri="{BB962C8B-B14F-4D97-AF65-F5344CB8AC3E}">
        <p14:creationId xmlns:p14="http://schemas.microsoft.com/office/powerpoint/2010/main" val="2459249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2169-1D89-444B-B971-753BBB025BE4}"/>
              </a:ext>
            </a:extLst>
          </p:cNvPr>
          <p:cNvSpPr>
            <a:spLocks noGrp="1"/>
          </p:cNvSpPr>
          <p:nvPr>
            <p:ph type="title"/>
          </p:nvPr>
        </p:nvSpPr>
        <p:spPr/>
        <p:txBody>
          <a:bodyPr/>
          <a:lstStyle/>
          <a:p>
            <a:r>
              <a:rPr lang="en-US" sz="2800" dirty="0"/>
              <a:t>Data Partition, model building and prediction</a:t>
            </a:r>
          </a:p>
        </p:txBody>
      </p:sp>
      <p:sp>
        <p:nvSpPr>
          <p:cNvPr id="3" name="Content Placeholder 2">
            <a:extLst>
              <a:ext uri="{FF2B5EF4-FFF2-40B4-BE49-F238E27FC236}">
                <a16:creationId xmlns:a16="http://schemas.microsoft.com/office/drawing/2014/main" id="{5E1371F2-463C-4DE5-B0F8-D9725AD2E008}"/>
              </a:ext>
            </a:extLst>
          </p:cNvPr>
          <p:cNvSpPr>
            <a:spLocks noGrp="1"/>
          </p:cNvSpPr>
          <p:nvPr>
            <p:ph idx="1"/>
          </p:nvPr>
        </p:nvSpPr>
        <p:spPr/>
        <p:txBody>
          <a:bodyPr/>
          <a:lstStyle/>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set.seed</a:t>
            </a:r>
            <a:r>
              <a:rPr lang="en-US" sz="2000" dirty="0">
                <a:latin typeface="Courier New" panose="02070309020205020404" pitchFamily="49" charset="0"/>
                <a:cs typeface="Courier New" panose="02070309020205020404" pitchFamily="49" charset="0"/>
              </a:rPr>
              <a:t>(123)</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ind</a:t>
            </a:r>
            <a:r>
              <a:rPr lang="en-US" sz="2000" dirty="0">
                <a:latin typeface="Courier New" panose="02070309020205020404" pitchFamily="49" charset="0"/>
                <a:cs typeface="Courier New" panose="02070309020205020404" pitchFamily="49" charset="0"/>
              </a:rPr>
              <a:t>=sample(2,nrow(data),replace=T, prob=c(0.8,0.2))</a:t>
            </a:r>
          </a:p>
          <a:p>
            <a:pPr marL="0" indent="0">
              <a:buNone/>
            </a:pPr>
            <a:r>
              <a:rPr lang="en-US" sz="2000" dirty="0">
                <a:latin typeface="Courier New" panose="02070309020205020404" pitchFamily="49" charset="0"/>
                <a:cs typeface="Courier New" panose="02070309020205020404" pitchFamily="49" charset="0"/>
              </a:rPr>
              <a:t>&gt; train=data[</a:t>
            </a:r>
            <a:r>
              <a:rPr lang="en-US" sz="2000" dirty="0" err="1">
                <a:latin typeface="Courier New" panose="02070309020205020404" pitchFamily="49" charset="0"/>
                <a:cs typeface="Courier New" panose="02070309020205020404" pitchFamily="49" charset="0"/>
              </a:rPr>
              <a:t>ind</a:t>
            </a:r>
            <a:r>
              <a:rPr lang="en-US" sz="2000" dirty="0">
                <a:latin typeface="Courier New" panose="02070309020205020404" pitchFamily="49" charset="0"/>
                <a:cs typeface="Courier New" panose="02070309020205020404" pitchFamily="49" charset="0"/>
              </a:rPr>
              <a:t>==1,]</a:t>
            </a:r>
          </a:p>
          <a:p>
            <a:pPr marL="0" indent="0">
              <a:buNone/>
            </a:pPr>
            <a:r>
              <a:rPr lang="en-US" sz="2000" dirty="0">
                <a:latin typeface="Courier New" panose="02070309020205020404" pitchFamily="49" charset="0"/>
                <a:cs typeface="Courier New" panose="02070309020205020404" pitchFamily="49" charset="0"/>
              </a:rPr>
              <a:t>&gt; test=data[</a:t>
            </a:r>
            <a:r>
              <a:rPr lang="en-US" sz="2000" dirty="0" err="1">
                <a:latin typeface="Courier New" panose="02070309020205020404" pitchFamily="49" charset="0"/>
                <a:cs typeface="Courier New" panose="02070309020205020404" pitchFamily="49" charset="0"/>
              </a:rPr>
              <a:t>ind</a:t>
            </a:r>
            <a:r>
              <a:rPr lang="en-US" sz="2000" dirty="0">
                <a:latin typeface="Courier New" panose="02070309020205020404" pitchFamily="49" charset="0"/>
                <a:cs typeface="Courier New" panose="02070309020205020404" pitchFamily="49" charset="0"/>
              </a:rPr>
              <a:t>==2,]</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b="1" dirty="0">
                <a:cs typeface="Courier New" panose="02070309020205020404" pitchFamily="49" charset="0"/>
              </a:rPr>
              <a:t>Model</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&gt; model=</a:t>
            </a:r>
            <a:r>
              <a:rPr lang="en-US" sz="2000" dirty="0" err="1">
                <a:latin typeface="Courier New" panose="02070309020205020404" pitchFamily="49" charset="0"/>
                <a:cs typeface="Courier New" panose="02070309020205020404" pitchFamily="49" charset="0"/>
              </a:rPr>
              <a:t>naive_bayes</a:t>
            </a:r>
            <a:r>
              <a:rPr lang="en-US" sz="2000" dirty="0">
                <a:latin typeface="Courier New" panose="02070309020205020404" pitchFamily="49" charset="0"/>
                <a:cs typeface="Courier New" panose="02070309020205020404" pitchFamily="49" charset="0"/>
              </a:rPr>
              <a:t>(admit~., data=train)</a:t>
            </a:r>
          </a:p>
          <a:p>
            <a:pPr marL="0" indent="0">
              <a:buNone/>
            </a:pPr>
            <a:r>
              <a:rPr lang="en-US" sz="2000" dirty="0">
                <a:latin typeface="Courier New" panose="02070309020205020404" pitchFamily="49" charset="0"/>
                <a:cs typeface="Courier New" panose="02070309020205020404" pitchFamily="49" charset="0"/>
              </a:rPr>
              <a:t>&gt; model</a:t>
            </a:r>
          </a:p>
          <a:p>
            <a:pPr marL="0" indent="0">
              <a:buNone/>
            </a:pPr>
            <a:r>
              <a:rPr lang="en-US" sz="2000" dirty="0">
                <a:latin typeface="Courier New" panose="02070309020205020404" pitchFamily="49" charset="0"/>
                <a:cs typeface="Courier New" panose="02070309020205020404" pitchFamily="49" charset="0"/>
              </a:rPr>
              <a:t>&gt; par(</a:t>
            </a:r>
            <a:r>
              <a:rPr lang="en-US" sz="2000" dirty="0" err="1">
                <a:latin typeface="Courier New" panose="02070309020205020404" pitchFamily="49" charset="0"/>
                <a:cs typeface="Courier New" panose="02070309020205020404" pitchFamily="49" charset="0"/>
              </a:rPr>
              <a:t>mfrow</a:t>
            </a:r>
            <a:r>
              <a:rPr lang="en-US" sz="2000" dirty="0">
                <a:latin typeface="Courier New" panose="02070309020205020404" pitchFamily="49" charset="0"/>
                <a:cs typeface="Courier New" panose="02070309020205020404" pitchFamily="49" charset="0"/>
              </a:rPr>
              <a:t>=c(1,3))</a:t>
            </a:r>
          </a:p>
          <a:p>
            <a:pPr marL="0" indent="0">
              <a:buNone/>
            </a:pPr>
            <a:r>
              <a:rPr lang="en-US" sz="2000" dirty="0">
                <a:latin typeface="Courier New" panose="02070309020205020404" pitchFamily="49" charset="0"/>
                <a:cs typeface="Courier New" panose="02070309020205020404" pitchFamily="49" charset="0"/>
              </a:rPr>
              <a:t>&gt; plot(model)</a:t>
            </a:r>
          </a:p>
          <a:p>
            <a:pPr marL="0" indent="0">
              <a:buNone/>
            </a:pPr>
            <a:r>
              <a:rPr lang="en-US" sz="2000" b="1" dirty="0">
                <a:cs typeface="Courier New" panose="02070309020205020404" pitchFamily="49" charset="0"/>
              </a:rPr>
              <a:t>Prediction</a:t>
            </a:r>
          </a:p>
          <a:p>
            <a:pPr marL="0" indent="0">
              <a:buNone/>
            </a:pPr>
            <a:r>
              <a:rPr lang="en-US" sz="2000" dirty="0">
                <a:latin typeface="Courier New" panose="02070309020205020404" pitchFamily="49" charset="0"/>
                <a:cs typeface="Courier New" panose="02070309020205020404" pitchFamily="49" charset="0"/>
              </a:rPr>
              <a:t>&gt; </a:t>
            </a:r>
            <a:r>
              <a:rPr lang="en-US" sz="2000" dirty="0" err="1">
                <a:latin typeface="Courier New" panose="02070309020205020404" pitchFamily="49" charset="0"/>
                <a:cs typeface="Courier New" panose="02070309020205020404" pitchFamily="49" charset="0"/>
              </a:rPr>
              <a:t>pred</a:t>
            </a:r>
            <a:r>
              <a:rPr lang="en-US" sz="2000" dirty="0">
                <a:latin typeface="Courier New" panose="02070309020205020404" pitchFamily="49" charset="0"/>
                <a:cs typeface="Courier New" panose="02070309020205020404" pitchFamily="49" charset="0"/>
              </a:rPr>
              <a:t>=predict(model, train, type='p’)</a:t>
            </a:r>
          </a:p>
          <a:p>
            <a:pPr marL="0" indent="0">
              <a:buNone/>
            </a:pPr>
            <a:r>
              <a:rPr lang="en-US" sz="2000" dirty="0">
                <a:latin typeface="Courier New" panose="02070309020205020404" pitchFamily="49" charset="0"/>
                <a:cs typeface="Courier New" panose="02070309020205020404" pitchFamily="49" charset="0"/>
              </a:rPr>
              <a:t>&gt; head(</a:t>
            </a:r>
            <a:r>
              <a:rPr lang="en-US" sz="2000" dirty="0" err="1">
                <a:latin typeface="Courier New" panose="02070309020205020404" pitchFamily="49" charset="0"/>
                <a:cs typeface="Courier New" panose="02070309020205020404" pitchFamily="49" charset="0"/>
              </a:rPr>
              <a:t>cbind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pred,train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2360817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7925-A61D-470A-9E35-D8692A349E1B}"/>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AF7F1972-10ED-4A29-BD8A-F4A09A86C8E6}"/>
              </a:ext>
            </a:extLst>
          </p:cNvPr>
          <p:cNvSpPr>
            <a:spLocks noGrp="1"/>
          </p:cNvSpPr>
          <p:nvPr>
            <p:ph idx="1"/>
          </p:nvPr>
        </p:nvSpPr>
        <p:spPr>
          <a:xfrm>
            <a:off x="411163" y="1143000"/>
            <a:ext cx="8318500" cy="5562600"/>
          </a:xfrm>
        </p:spPr>
        <p:txBody>
          <a:bodyPr/>
          <a:lstStyle/>
          <a:p>
            <a:pPr marL="0" indent="0">
              <a:buNone/>
            </a:pPr>
            <a:r>
              <a:rPr lang="en-US" sz="2400" dirty="0"/>
              <a:t>A confusion matrix is a table that is often used to </a:t>
            </a:r>
            <a:r>
              <a:rPr lang="en-US" sz="2400" b="1" dirty="0"/>
              <a:t>describe the performance of a classification model</a:t>
            </a:r>
            <a:r>
              <a:rPr lang="en-US" sz="2400" dirty="0"/>
              <a:t> (or "classifier") on a set of test data for which the true values are known.</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lnSpc>
                <a:spcPct val="80000"/>
              </a:lnSpc>
              <a:buNone/>
            </a:pPr>
            <a:r>
              <a:rPr lang="en-NZ" sz="2400" dirty="0"/>
              <a:t>Goal:  minimize FP+FN </a:t>
            </a:r>
          </a:p>
          <a:p>
            <a:pPr marL="0" indent="0">
              <a:lnSpc>
                <a:spcPct val="80000"/>
              </a:lnSpc>
              <a:buNone/>
            </a:pPr>
            <a:r>
              <a:rPr lang="en-NZ" sz="2400" dirty="0"/>
              <a:t>TPR (True Positive Rate): TP / (TP + FN)</a:t>
            </a:r>
            <a:r>
              <a:rPr lang="en-US" sz="2400" dirty="0"/>
              <a:t> </a:t>
            </a:r>
            <a:endParaRPr lang="en-NZ" sz="2400" dirty="0"/>
          </a:p>
          <a:p>
            <a:pPr marL="0" indent="0">
              <a:lnSpc>
                <a:spcPct val="80000"/>
              </a:lnSpc>
              <a:buNone/>
            </a:pPr>
            <a:r>
              <a:rPr lang="en-NZ" sz="2400" dirty="0"/>
              <a:t>FPR (False Positive Rate): FP / (TN + FP) </a:t>
            </a:r>
          </a:p>
          <a:p>
            <a:pPr marL="0" indent="0">
              <a:buNone/>
            </a:pPr>
            <a:endParaRPr lang="en-US" sz="2400" dirty="0"/>
          </a:p>
          <a:p>
            <a:pPr marL="0" indent="0">
              <a:buNone/>
            </a:pPr>
            <a:endParaRPr lang="en-US" sz="2400" dirty="0"/>
          </a:p>
          <a:p>
            <a:pPr marL="0" indent="0">
              <a:buNone/>
            </a:pPr>
            <a:endParaRPr lang="en-US" sz="2400" dirty="0"/>
          </a:p>
        </p:txBody>
      </p:sp>
      <p:pic>
        <p:nvPicPr>
          <p:cNvPr id="4" name="Picture 3">
            <a:extLst>
              <a:ext uri="{FF2B5EF4-FFF2-40B4-BE49-F238E27FC236}">
                <a16:creationId xmlns:a16="http://schemas.microsoft.com/office/drawing/2014/main" id="{4ABB62E5-6FC5-4AAB-9255-0950668B9042}"/>
              </a:ext>
            </a:extLst>
          </p:cNvPr>
          <p:cNvPicPr>
            <a:picLocks noChangeAspect="1"/>
          </p:cNvPicPr>
          <p:nvPr/>
        </p:nvPicPr>
        <p:blipFill>
          <a:blip r:embed="rId2"/>
          <a:stretch>
            <a:fillRect/>
          </a:stretch>
        </p:blipFill>
        <p:spPr>
          <a:xfrm>
            <a:off x="1391073" y="2590800"/>
            <a:ext cx="6358679" cy="2822693"/>
          </a:xfrm>
          <a:prstGeom prst="rect">
            <a:avLst/>
          </a:prstGeom>
        </p:spPr>
      </p:pic>
    </p:spTree>
    <p:extLst>
      <p:ext uri="{BB962C8B-B14F-4D97-AF65-F5344CB8AC3E}">
        <p14:creationId xmlns:p14="http://schemas.microsoft.com/office/powerpoint/2010/main" val="207743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06EF2-7F23-4AA5-8FE8-6BFAB16F1BE7}"/>
              </a:ext>
            </a:extLst>
          </p:cNvPr>
          <p:cNvSpPr>
            <a:spLocks noGrp="1"/>
          </p:cNvSpPr>
          <p:nvPr>
            <p:ph type="title"/>
          </p:nvPr>
        </p:nvSpPr>
        <p:spPr/>
        <p:txBody>
          <a:bodyPr/>
          <a:lstStyle/>
          <a:p>
            <a:r>
              <a:rPr lang="en-US" dirty="0"/>
              <a:t>Naïve Bayes Classification</a:t>
            </a:r>
          </a:p>
        </p:txBody>
      </p:sp>
      <p:sp>
        <p:nvSpPr>
          <p:cNvPr id="3" name="Content Placeholder 2">
            <a:extLst>
              <a:ext uri="{FF2B5EF4-FFF2-40B4-BE49-F238E27FC236}">
                <a16:creationId xmlns:a16="http://schemas.microsoft.com/office/drawing/2014/main" id="{476E947F-122C-491E-B78E-6475B2D1D174}"/>
              </a:ext>
            </a:extLst>
          </p:cNvPr>
          <p:cNvSpPr>
            <a:spLocks noGrp="1"/>
          </p:cNvSpPr>
          <p:nvPr>
            <p:ph idx="1"/>
          </p:nvPr>
        </p:nvSpPr>
        <p:spPr/>
        <p:txBody>
          <a:bodyPr/>
          <a:lstStyle/>
          <a:p>
            <a:pPr marL="0" indent="0" algn="just">
              <a:buNone/>
            </a:pPr>
            <a:r>
              <a:rPr lang="en-US" dirty="0">
                <a:latin typeface="Georgia" panose="02040502050405020303" pitchFamily="18" charset="0"/>
              </a:rPr>
              <a:t>Naive Bayes is a </a:t>
            </a:r>
            <a:r>
              <a:rPr lang="en-US" dirty="0">
                <a:highlight>
                  <a:srgbClr val="00FFFF"/>
                </a:highlight>
                <a:latin typeface="Georgia" panose="02040502050405020303" pitchFamily="18" charset="0"/>
              </a:rPr>
              <a:t>Supervised Machine Learning algorithm based on the Bayes Theorem </a:t>
            </a:r>
            <a:r>
              <a:rPr lang="en-US" dirty="0">
                <a:latin typeface="Georgia" panose="02040502050405020303" pitchFamily="18" charset="0"/>
              </a:rPr>
              <a:t>that is used to solve classification problems by following a probabilistic approach. It is based on the idea that the predictor variables in a Machine Learning model are independent of each other. Meaning that the outcome of a model depends on a set of independent variables that have nothing to do with each other.</a:t>
            </a:r>
          </a:p>
        </p:txBody>
      </p:sp>
    </p:spTree>
    <p:extLst>
      <p:ext uri="{BB962C8B-B14F-4D97-AF65-F5344CB8AC3E}">
        <p14:creationId xmlns:p14="http://schemas.microsoft.com/office/powerpoint/2010/main" val="3970470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7B580-F14E-4B14-AE83-757A38B5EEA8}"/>
              </a:ext>
            </a:extLst>
          </p:cNvPr>
          <p:cNvSpPr>
            <a:spLocks noGrp="1"/>
          </p:cNvSpPr>
          <p:nvPr>
            <p:ph type="title"/>
          </p:nvPr>
        </p:nvSpPr>
        <p:spPr>
          <a:xfrm>
            <a:off x="381000" y="-76200"/>
            <a:ext cx="8280400" cy="533400"/>
          </a:xfrm>
        </p:spPr>
        <p:txBody>
          <a:bodyPr/>
          <a:lstStyle/>
          <a:p>
            <a:r>
              <a:rPr lang="en-US" dirty="0"/>
              <a:t>Confusion Matrix</a:t>
            </a:r>
          </a:p>
        </p:txBody>
      </p:sp>
      <p:sp>
        <p:nvSpPr>
          <p:cNvPr id="3" name="Content Placeholder 2">
            <a:extLst>
              <a:ext uri="{FF2B5EF4-FFF2-40B4-BE49-F238E27FC236}">
                <a16:creationId xmlns:a16="http://schemas.microsoft.com/office/drawing/2014/main" id="{9CF64B10-0DC9-4CBB-A870-DB6F78C28A53}"/>
              </a:ext>
            </a:extLst>
          </p:cNvPr>
          <p:cNvSpPr>
            <a:spLocks noGrp="1"/>
          </p:cNvSpPr>
          <p:nvPr>
            <p:ph idx="1"/>
          </p:nvPr>
        </p:nvSpPr>
        <p:spPr>
          <a:xfrm>
            <a:off x="381000" y="457200"/>
            <a:ext cx="8318500" cy="6400800"/>
          </a:xfrm>
        </p:spPr>
        <p:txBody>
          <a:bodyPr/>
          <a:lstStyle/>
          <a:p>
            <a:pPr marL="0" indent="0">
              <a:buNone/>
            </a:pP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pred</a:t>
            </a:r>
            <a:r>
              <a:rPr lang="en-US" sz="1800" dirty="0">
                <a:latin typeface="Courier New" panose="02070309020205020404" pitchFamily="49" charset="0"/>
                <a:cs typeface="Courier New" panose="02070309020205020404" pitchFamily="49" charset="0"/>
              </a:rPr>
              <a:t>=predict(model, train)</a:t>
            </a:r>
          </a:p>
          <a:p>
            <a:pPr marL="0" indent="0">
              <a:buNone/>
            </a:pPr>
            <a:r>
              <a:rPr lang="en-US" sz="1800" dirty="0">
                <a:latin typeface="Courier New" panose="02070309020205020404" pitchFamily="49" charset="0"/>
                <a:cs typeface="Courier New" panose="02070309020205020404" pitchFamily="49" charset="0"/>
              </a:rPr>
              <a:t>&gt; tab1=table(</a:t>
            </a:r>
            <a:r>
              <a:rPr lang="en-US" sz="1800" dirty="0" err="1">
                <a:latin typeface="Courier New" panose="02070309020205020404" pitchFamily="49" charset="0"/>
                <a:cs typeface="Courier New" panose="02070309020205020404" pitchFamily="49" charset="0"/>
              </a:rPr>
              <a:t>pred</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train$admit</a:t>
            </a:r>
            <a:r>
              <a:rPr lang="en-US" sz="1800" dirty="0">
                <a:latin typeface="Courier New" panose="02070309020205020404" pitchFamily="49" charset="0"/>
                <a:cs typeface="Courier New" panose="02070309020205020404" pitchFamily="49" charset="0"/>
              </a:rPr>
              <a:t>)</a:t>
            </a:r>
          </a:p>
          <a:p>
            <a:pPr marL="0" indent="0">
              <a:buNone/>
            </a:pPr>
            <a:r>
              <a:rPr lang="en-US" sz="1800" dirty="0" err="1">
                <a:latin typeface="Courier New" panose="02070309020205020404" pitchFamily="49" charset="0"/>
                <a:cs typeface="Courier New" panose="02070309020205020404" pitchFamily="49" charset="0"/>
              </a:rPr>
              <a:t>pred</a:t>
            </a:r>
            <a:r>
              <a:rPr lang="en-US" sz="1800" dirty="0">
                <a:latin typeface="Courier New" panose="02070309020205020404" pitchFamily="49" charset="0"/>
                <a:cs typeface="Courier New" panose="02070309020205020404" pitchFamily="49" charset="0"/>
              </a:rPr>
              <a:t>   0   1</a:t>
            </a:r>
          </a:p>
          <a:p>
            <a:pPr marL="0" indent="0">
              <a:buNone/>
            </a:pPr>
            <a:r>
              <a:rPr lang="en-US" sz="1800" dirty="0">
                <a:latin typeface="Courier New" panose="02070309020205020404" pitchFamily="49" charset="0"/>
                <a:cs typeface="Courier New" panose="02070309020205020404" pitchFamily="49" charset="0"/>
              </a:rPr>
              <a:t>   0 184  70</a:t>
            </a:r>
          </a:p>
          <a:p>
            <a:pPr marL="0" indent="0">
              <a:buNone/>
            </a:pPr>
            <a:r>
              <a:rPr lang="en-US" sz="1800" dirty="0">
                <a:latin typeface="Courier New" panose="02070309020205020404" pitchFamily="49" charset="0"/>
                <a:cs typeface="Courier New" panose="02070309020205020404" pitchFamily="49" charset="0"/>
              </a:rPr>
              <a:t>   1  32  39</a:t>
            </a:r>
          </a:p>
          <a:p>
            <a:pPr marL="0" indent="0">
              <a:buNone/>
            </a:pPr>
            <a:r>
              <a:rPr lang="en-US" sz="1800" b="1" dirty="0">
                <a:cs typeface="Courier New" panose="02070309020205020404" pitchFamily="49" charset="0"/>
              </a:rPr>
              <a:t>Misclassification</a:t>
            </a:r>
          </a:p>
          <a:p>
            <a:pPr marL="0" indent="0">
              <a:buNone/>
            </a:pPr>
            <a:r>
              <a:rPr lang="en-US" sz="1800" dirty="0">
                <a:latin typeface="Courier New" panose="02070309020205020404" pitchFamily="49" charset="0"/>
                <a:cs typeface="Courier New" panose="02070309020205020404" pitchFamily="49" charset="0"/>
              </a:rPr>
              <a:t>&gt;1-sum(</a:t>
            </a:r>
            <a:r>
              <a:rPr lang="en-US" sz="1800" dirty="0" err="1">
                <a:latin typeface="Courier New" panose="02070309020205020404" pitchFamily="49" charset="0"/>
                <a:cs typeface="Courier New" panose="02070309020205020404" pitchFamily="49" charset="0"/>
              </a:rPr>
              <a:t>diag</a:t>
            </a:r>
            <a:r>
              <a:rPr lang="en-US" sz="1800" dirty="0">
                <a:latin typeface="Courier New" panose="02070309020205020404" pitchFamily="49" charset="0"/>
                <a:cs typeface="Courier New" panose="02070309020205020404" pitchFamily="49" charset="0"/>
              </a:rPr>
              <a:t>(tab1))/sum(tab1)</a:t>
            </a:r>
          </a:p>
          <a:p>
            <a:pPr marL="0" indent="0">
              <a:buNone/>
            </a:pP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pred1=predict(model, test)</a:t>
            </a:r>
          </a:p>
          <a:p>
            <a:pPr marL="0" indent="0">
              <a:buNone/>
            </a:pPr>
            <a:r>
              <a:rPr lang="en-US" sz="1800" dirty="0">
                <a:latin typeface="Courier New" panose="02070309020205020404" pitchFamily="49" charset="0"/>
                <a:cs typeface="Courier New" panose="02070309020205020404" pitchFamily="49" charset="0"/>
              </a:rPr>
              <a:t>&gt; tab2=table(pred1, </a:t>
            </a:r>
            <a:r>
              <a:rPr lang="en-US" sz="1800" dirty="0" err="1">
                <a:latin typeface="Courier New" panose="02070309020205020404" pitchFamily="49" charset="0"/>
                <a:cs typeface="Courier New" panose="02070309020205020404" pitchFamily="49" charset="0"/>
              </a:rPr>
              <a:t>test$admit</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&gt; tab2</a:t>
            </a:r>
          </a:p>
          <a:p>
            <a:pPr marL="0" indent="0">
              <a:buNone/>
            </a:pPr>
            <a:r>
              <a:rPr lang="en-US" sz="1800" dirty="0">
                <a:latin typeface="Courier New" panose="02070309020205020404" pitchFamily="49" charset="0"/>
                <a:cs typeface="Courier New" panose="02070309020205020404" pitchFamily="49" charset="0"/>
              </a:rPr>
              <a:t>pred1  0  1</a:t>
            </a:r>
          </a:p>
          <a:p>
            <a:pPr marL="0" indent="0">
              <a:buNone/>
            </a:pPr>
            <a:r>
              <a:rPr lang="en-US" sz="1800" dirty="0">
                <a:latin typeface="Courier New" panose="02070309020205020404" pitchFamily="49" charset="0"/>
                <a:cs typeface="Courier New" panose="02070309020205020404" pitchFamily="49" charset="0"/>
              </a:rPr>
              <a:t>    0 49 14</a:t>
            </a:r>
          </a:p>
          <a:p>
            <a:pPr marL="0" indent="0">
              <a:buNone/>
            </a:pPr>
            <a:r>
              <a:rPr lang="en-US" sz="1800" dirty="0">
                <a:latin typeface="Courier New" panose="02070309020205020404" pitchFamily="49" charset="0"/>
                <a:cs typeface="Courier New" panose="02070309020205020404" pitchFamily="49" charset="0"/>
              </a:rPr>
              <a:t>    1  8  4</a:t>
            </a:r>
          </a:p>
          <a:p>
            <a:pPr marL="0" indent="0">
              <a:buNone/>
            </a:pPr>
            <a:r>
              <a:rPr lang="en-US" sz="1800" b="1" dirty="0">
                <a:cs typeface="Courier New" panose="02070309020205020404" pitchFamily="49" charset="0"/>
              </a:rPr>
              <a:t>Misclassification</a:t>
            </a:r>
          </a:p>
          <a:p>
            <a:pPr marL="0" indent="0">
              <a:buNone/>
            </a:pPr>
            <a:r>
              <a:rPr lang="en-US" sz="1800" dirty="0">
                <a:latin typeface="Courier New" panose="02070309020205020404" pitchFamily="49" charset="0"/>
                <a:cs typeface="Courier New" panose="02070309020205020404" pitchFamily="49" charset="0"/>
              </a:rPr>
              <a:t>&gt; misclassification&lt;- 1-sum(</a:t>
            </a:r>
            <a:r>
              <a:rPr lang="en-US" sz="1800" dirty="0" err="1">
                <a:latin typeface="Courier New" panose="02070309020205020404" pitchFamily="49" charset="0"/>
                <a:cs typeface="Courier New" panose="02070309020205020404" pitchFamily="49" charset="0"/>
              </a:rPr>
              <a:t>diag</a:t>
            </a:r>
            <a:r>
              <a:rPr lang="en-US" sz="1800" dirty="0">
                <a:latin typeface="Courier New" panose="02070309020205020404" pitchFamily="49" charset="0"/>
                <a:cs typeface="Courier New" panose="02070309020205020404" pitchFamily="49" charset="0"/>
              </a:rPr>
              <a:t>(tab2))/sum(tab2)</a:t>
            </a:r>
          </a:p>
          <a:p>
            <a:pPr marL="0" indent="0">
              <a:buNone/>
            </a:pPr>
            <a:r>
              <a:rPr lang="en-US" sz="2400"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Correct_CalssifiCat1ion</a:t>
            </a:r>
          </a:p>
          <a:p>
            <a:pPr marL="0" indent="0">
              <a:buNone/>
            </a:pPr>
            <a:r>
              <a:rPr lang="en-US" sz="1800" dirty="0">
                <a:latin typeface="Courier New" panose="02070309020205020404" pitchFamily="49" charset="0"/>
                <a:cs typeface="Courier New" panose="02070309020205020404" pitchFamily="49" charset="0"/>
              </a:rPr>
              <a:t>&gt; 1-misclassification</a:t>
            </a:r>
          </a:p>
        </p:txBody>
      </p:sp>
    </p:spTree>
    <p:extLst>
      <p:ext uri="{BB962C8B-B14F-4D97-AF65-F5344CB8AC3E}">
        <p14:creationId xmlns:p14="http://schemas.microsoft.com/office/powerpoint/2010/main" val="393484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5B23-392E-4480-9B1F-AA1269CE7E0F}"/>
              </a:ext>
            </a:extLst>
          </p:cNvPr>
          <p:cNvSpPr>
            <a:spLocks noGrp="1"/>
          </p:cNvSpPr>
          <p:nvPr>
            <p:ph type="title"/>
          </p:nvPr>
        </p:nvSpPr>
        <p:spPr>
          <a:xfrm>
            <a:off x="381000" y="152400"/>
            <a:ext cx="8534400" cy="533400"/>
          </a:xfrm>
        </p:spPr>
        <p:txBody>
          <a:bodyPr/>
          <a:lstStyle/>
          <a:p>
            <a:r>
              <a:rPr lang="en-US" b="1" dirty="0">
                <a:latin typeface="Georgia" panose="02040502050405020303" pitchFamily="18" charset="0"/>
              </a:rPr>
              <a:t>ROC Curve and AUC</a:t>
            </a:r>
            <a:endParaRPr lang="en-US" dirty="0">
              <a:latin typeface="Georgia" panose="02040502050405020303"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C40E88-4333-40EE-902C-412FA368E481}"/>
                  </a:ext>
                </a:extLst>
              </p:cNvPr>
              <p:cNvSpPr>
                <a:spLocks noGrp="1"/>
              </p:cNvSpPr>
              <p:nvPr>
                <p:ph idx="1"/>
              </p:nvPr>
            </p:nvSpPr>
            <p:spPr>
              <a:xfrm>
                <a:off x="228601" y="965982"/>
                <a:ext cx="8915400" cy="5715000"/>
              </a:xfrm>
            </p:spPr>
            <p:txBody>
              <a:bodyPr/>
              <a:lstStyle/>
              <a:p>
                <a:r>
                  <a:rPr lang="en-US" dirty="0">
                    <a:latin typeface="Georgia" panose="02040502050405020303" pitchFamily="18" charset="0"/>
                  </a:rPr>
                  <a:t>An ROC curve (receiver operating characteristic curve) is a graph showing the performance of a classification model at all classification thresholds. This curve plots two parameters:</a:t>
                </a:r>
              </a:p>
              <a:p>
                <a:pPr lvl="1"/>
                <a:r>
                  <a:rPr lang="en-US" dirty="0">
                    <a:latin typeface="Georgia" panose="02040502050405020303" pitchFamily="18" charset="0"/>
                  </a:rPr>
                  <a:t>    True Positive Rate</a:t>
                </a:r>
              </a:p>
              <a:p>
                <a:pPr lvl="1"/>
                <a:r>
                  <a:rPr lang="en-US" dirty="0">
                    <a:latin typeface="Georgia" panose="02040502050405020303" pitchFamily="18" charset="0"/>
                  </a:rPr>
                  <a:t>     False Positive Rate</a:t>
                </a:r>
              </a:p>
              <a:p>
                <a:r>
                  <a:rPr lang="en-US" b="1" dirty="0"/>
                  <a:t>True Positive Rate</a:t>
                </a:r>
                <a:r>
                  <a:rPr lang="en-US" dirty="0"/>
                  <a:t> (</a:t>
                </a:r>
                <a:r>
                  <a:rPr lang="en-US" b="1" dirty="0"/>
                  <a:t>TPR</a:t>
                </a:r>
                <a:r>
                  <a:rPr lang="en-US" dirty="0"/>
                  <a:t>) is defined as</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m:oMathPara>
                </a14:m>
                <a:endParaRPr lang="en-US" dirty="0"/>
              </a:p>
              <a:p>
                <a:r>
                  <a:rPr lang="en-US" b="1" dirty="0"/>
                  <a:t> False Positive Rate</a:t>
                </a:r>
                <a:r>
                  <a:rPr lang="en-US" dirty="0"/>
                  <a:t> (</a:t>
                </a:r>
                <a:r>
                  <a:rPr lang="en-US" b="1" dirty="0"/>
                  <a:t>FPR</a:t>
                </a:r>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𝐹𝑃</m:t>
                          </m:r>
                        </m:num>
                        <m:den>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𝑇𝑃</m:t>
                          </m:r>
                        </m:den>
                      </m:f>
                    </m:oMath>
                  </m:oMathPara>
                </a14:m>
                <a:endParaRPr lang="en-US" dirty="0"/>
              </a:p>
            </p:txBody>
          </p:sp>
        </mc:Choice>
        <mc:Fallback>
          <p:sp>
            <p:nvSpPr>
              <p:cNvPr id="3" name="Content Placeholder 2">
                <a:extLst>
                  <a:ext uri="{FF2B5EF4-FFF2-40B4-BE49-F238E27FC236}">
                    <a16:creationId xmlns:a16="http://schemas.microsoft.com/office/drawing/2014/main" id="{41C40E88-4333-40EE-902C-412FA368E481}"/>
                  </a:ext>
                </a:extLst>
              </p:cNvPr>
              <p:cNvSpPr>
                <a:spLocks noGrp="1" noRot="1" noChangeAspect="1" noMove="1" noResize="1" noEditPoints="1" noAdjustHandles="1" noChangeArrowheads="1" noChangeShapeType="1" noTextEdit="1"/>
              </p:cNvSpPr>
              <p:nvPr>
                <p:ph idx="1"/>
              </p:nvPr>
            </p:nvSpPr>
            <p:spPr>
              <a:xfrm>
                <a:off x="228601" y="965982"/>
                <a:ext cx="8915400" cy="5715000"/>
              </a:xfrm>
              <a:blipFill>
                <a:blip r:embed="rId2"/>
                <a:stretch>
                  <a:fillRect l="-1094" t="-1066"/>
                </a:stretch>
              </a:blipFill>
            </p:spPr>
            <p:txBody>
              <a:bodyPr/>
              <a:lstStyle/>
              <a:p>
                <a:r>
                  <a:rPr lang="en-US">
                    <a:noFill/>
                  </a:rPr>
                  <a:t> </a:t>
                </a:r>
              </a:p>
            </p:txBody>
          </p:sp>
        </mc:Fallback>
      </mc:AlternateContent>
    </p:spTree>
    <p:extLst>
      <p:ext uri="{BB962C8B-B14F-4D97-AF65-F5344CB8AC3E}">
        <p14:creationId xmlns:p14="http://schemas.microsoft.com/office/powerpoint/2010/main" val="4055945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63FF-561E-4ED9-AFC0-F9A6CACD6C69}"/>
              </a:ext>
            </a:extLst>
          </p:cNvPr>
          <p:cNvSpPr>
            <a:spLocks noGrp="1"/>
          </p:cNvSpPr>
          <p:nvPr>
            <p:ph type="title"/>
          </p:nvPr>
        </p:nvSpPr>
        <p:spPr/>
        <p:txBody>
          <a:bodyPr/>
          <a:lstStyle/>
          <a:p>
            <a:r>
              <a:rPr lang="en-US" dirty="0"/>
              <a:t>ROC curve and AUC</a:t>
            </a:r>
          </a:p>
        </p:txBody>
      </p:sp>
      <p:sp>
        <p:nvSpPr>
          <p:cNvPr id="3" name="Content Placeholder 2">
            <a:extLst>
              <a:ext uri="{FF2B5EF4-FFF2-40B4-BE49-F238E27FC236}">
                <a16:creationId xmlns:a16="http://schemas.microsoft.com/office/drawing/2014/main" id="{52FBE574-2DC2-4DA3-AFA3-B14D4CAF8E09}"/>
              </a:ext>
            </a:extLst>
          </p:cNvPr>
          <p:cNvSpPr>
            <a:spLocks noGrp="1"/>
          </p:cNvSpPr>
          <p:nvPr>
            <p:ph idx="1"/>
          </p:nvPr>
        </p:nvSpPr>
        <p:spPr>
          <a:xfrm>
            <a:off x="411162" y="1143000"/>
            <a:ext cx="8732837" cy="5181600"/>
          </a:xfrm>
        </p:spPr>
        <p:txBody>
          <a:bodyPr/>
          <a:lstStyle/>
          <a:p>
            <a:pPr marL="0" indent="0">
              <a:buNone/>
            </a:pPr>
            <a:r>
              <a:rPr lang="en-US" sz="2400" dirty="0">
                <a:latin typeface="Georgia" panose="02040502050405020303" pitchFamily="18" charset="0"/>
              </a:rPr>
              <a:t>An ROC curve plots TPR vs. FPR at different classification thresholds. </a:t>
            </a:r>
          </a:p>
          <a:p>
            <a:pPr marL="0" indent="0">
              <a:buNone/>
            </a:pPr>
            <a:endParaRPr lang="en-US" sz="2400" dirty="0">
              <a:latin typeface="Georgia" panose="02040502050405020303" pitchFamily="18" charset="0"/>
            </a:endParaRPr>
          </a:p>
          <a:p>
            <a:pPr marL="0" indent="0">
              <a:buNone/>
            </a:pPr>
            <a:r>
              <a:rPr lang="en-US" sz="2400" dirty="0">
                <a:latin typeface="Georgia" panose="02040502050405020303" pitchFamily="18" charset="0"/>
              </a:rPr>
              <a:t>AUC stands for "Area under the ROC Curve." That is, AUC measures the entire two-dimensional area underneath the entire ROC curve (think integral calculus) from (0,0) to (1,1).</a:t>
            </a:r>
          </a:p>
        </p:txBody>
      </p:sp>
      <p:pic>
        <p:nvPicPr>
          <p:cNvPr id="5" name="Picture 4">
            <a:extLst>
              <a:ext uri="{FF2B5EF4-FFF2-40B4-BE49-F238E27FC236}">
                <a16:creationId xmlns:a16="http://schemas.microsoft.com/office/drawing/2014/main" id="{7B58718C-25F8-407E-A0F1-63C8F16B3836}"/>
              </a:ext>
            </a:extLst>
          </p:cNvPr>
          <p:cNvPicPr>
            <a:picLocks noChangeAspect="1"/>
          </p:cNvPicPr>
          <p:nvPr/>
        </p:nvPicPr>
        <p:blipFill>
          <a:blip r:embed="rId2"/>
          <a:stretch>
            <a:fillRect/>
          </a:stretch>
        </p:blipFill>
        <p:spPr>
          <a:xfrm>
            <a:off x="2438400" y="3628660"/>
            <a:ext cx="3886200" cy="3353165"/>
          </a:xfrm>
          <a:prstGeom prst="rect">
            <a:avLst/>
          </a:prstGeom>
        </p:spPr>
      </p:pic>
    </p:spTree>
    <p:extLst>
      <p:ext uri="{BB962C8B-B14F-4D97-AF65-F5344CB8AC3E}">
        <p14:creationId xmlns:p14="http://schemas.microsoft.com/office/powerpoint/2010/main" val="1975455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479B-47AD-42D2-9741-55EF2919EB1E}"/>
              </a:ext>
            </a:extLst>
          </p:cNvPr>
          <p:cNvSpPr>
            <a:spLocks noGrp="1"/>
          </p:cNvSpPr>
          <p:nvPr>
            <p:ph type="title"/>
          </p:nvPr>
        </p:nvSpPr>
        <p:spPr>
          <a:xfrm>
            <a:off x="411162" y="-16412"/>
            <a:ext cx="8280400" cy="533400"/>
          </a:xfrm>
        </p:spPr>
        <p:txBody>
          <a:bodyPr/>
          <a:lstStyle/>
          <a:p>
            <a:r>
              <a:rPr lang="en-US" dirty="0"/>
              <a:t>ROC curve and AUC -Example</a:t>
            </a:r>
          </a:p>
        </p:txBody>
      </p:sp>
      <p:sp>
        <p:nvSpPr>
          <p:cNvPr id="3" name="Content Placeholder 2">
            <a:extLst>
              <a:ext uri="{FF2B5EF4-FFF2-40B4-BE49-F238E27FC236}">
                <a16:creationId xmlns:a16="http://schemas.microsoft.com/office/drawing/2014/main" id="{5AB437AE-7504-4D29-85B8-C80FAF79479E}"/>
              </a:ext>
            </a:extLst>
          </p:cNvPr>
          <p:cNvSpPr>
            <a:spLocks noGrp="1"/>
          </p:cNvSpPr>
          <p:nvPr>
            <p:ph idx="1"/>
          </p:nvPr>
        </p:nvSpPr>
        <p:spPr>
          <a:xfrm>
            <a:off x="228600" y="516988"/>
            <a:ext cx="8686799" cy="6722012"/>
          </a:xfrm>
        </p:spPr>
        <p:txBody>
          <a:bodyPr/>
          <a:lstStyle/>
          <a:p>
            <a:pPr marL="0" indent="0">
              <a:buNone/>
            </a:pPr>
            <a:r>
              <a:rPr lang="en-US" sz="1100" dirty="0">
                <a:latin typeface="Courier New" panose="02070309020205020404" pitchFamily="49" charset="0"/>
                <a:cs typeface="Courier New" panose="02070309020205020404" pitchFamily="49" charset="0"/>
              </a:rPr>
              <a:t>library(</a:t>
            </a:r>
            <a:r>
              <a:rPr lang="en-US" sz="1100" dirty="0" err="1">
                <a:latin typeface="Courier New" panose="02070309020205020404" pitchFamily="49" charset="0"/>
                <a:cs typeface="Courier New" panose="02070309020205020404" pitchFamily="49" charset="0"/>
              </a:rPr>
              <a:t>naivebayes</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library(</a:t>
            </a:r>
            <a:r>
              <a:rPr lang="en-US" sz="1100" dirty="0" err="1">
                <a:latin typeface="Courier New" panose="02070309020205020404" pitchFamily="49" charset="0"/>
                <a:cs typeface="Courier New" panose="02070309020205020404" pitchFamily="49" charset="0"/>
              </a:rPr>
              <a:t>dplyr</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library(ggplot2)</a:t>
            </a:r>
          </a:p>
          <a:p>
            <a:pPr marL="0" indent="0">
              <a:buNone/>
            </a:pPr>
            <a:r>
              <a:rPr lang="en-US" sz="1100" dirty="0">
                <a:latin typeface="Courier New" panose="02070309020205020404" pitchFamily="49" charset="0"/>
                <a:cs typeface="Courier New" panose="02070309020205020404" pitchFamily="49" charset="0"/>
              </a:rPr>
              <a:t>library(psych)</a:t>
            </a:r>
          </a:p>
          <a:p>
            <a:pPr marL="0" indent="0">
              <a:buNone/>
            </a:pPr>
            <a:r>
              <a:rPr lang="en-US" sz="1100" dirty="0">
                <a:latin typeface="Courier New" panose="02070309020205020404" pitchFamily="49" charset="0"/>
                <a:cs typeface="Courier New" panose="02070309020205020404" pitchFamily="49" charset="0"/>
              </a:rPr>
              <a:t>library(ROCR)</a:t>
            </a:r>
          </a:p>
          <a:p>
            <a:pPr marL="0" indent="0">
              <a:buNone/>
            </a:pPr>
            <a:r>
              <a:rPr lang="en-US" sz="1100" dirty="0">
                <a:latin typeface="Courier New" panose="02070309020205020404" pitchFamily="49" charset="0"/>
                <a:cs typeface="Courier New" panose="02070309020205020404" pitchFamily="49" charset="0"/>
              </a:rPr>
              <a:t>library(</a:t>
            </a:r>
            <a:r>
              <a:rPr lang="en-US" sz="1100" dirty="0" err="1">
                <a:latin typeface="Courier New" panose="02070309020205020404" pitchFamily="49" charset="0"/>
                <a:cs typeface="Courier New" panose="02070309020205020404" pitchFamily="49" charset="0"/>
              </a:rPr>
              <a:t>pROC</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data &lt;- read.csv("https://stats.idre.ucla.edu/stat/data/binary.csv")</a:t>
            </a:r>
          </a:p>
          <a:p>
            <a:pPr marL="0" indent="0">
              <a:buNone/>
            </a:pPr>
            <a:r>
              <a:rPr lang="en-US" sz="1100" dirty="0">
                <a:latin typeface="Courier New" panose="02070309020205020404" pitchFamily="49" charset="0"/>
                <a:cs typeface="Courier New" panose="02070309020205020404" pitchFamily="49" charset="0"/>
              </a:rPr>
              <a:t>attach(data)</a:t>
            </a:r>
          </a:p>
          <a:p>
            <a:pPr marL="0" indent="0">
              <a:buNone/>
            </a:pPr>
            <a:r>
              <a:rPr lang="en-US" sz="1100" dirty="0" err="1">
                <a:latin typeface="Courier New" panose="02070309020205020404" pitchFamily="49" charset="0"/>
                <a:cs typeface="Courier New" panose="02070309020205020404" pitchFamily="49" charset="0"/>
              </a:rPr>
              <a:t>set.seed</a:t>
            </a:r>
            <a:r>
              <a:rPr lang="en-US" sz="1100" dirty="0">
                <a:latin typeface="Courier New" panose="02070309020205020404" pitchFamily="49" charset="0"/>
                <a:cs typeface="Courier New" panose="02070309020205020404" pitchFamily="49" charset="0"/>
              </a:rPr>
              <a:t>(123)</a:t>
            </a:r>
          </a:p>
          <a:p>
            <a:pPr marL="0" indent="0">
              <a:buNone/>
            </a:pPr>
            <a:r>
              <a:rPr lang="en-US" sz="1100" dirty="0" err="1">
                <a:latin typeface="Courier New" panose="02070309020205020404" pitchFamily="49" charset="0"/>
                <a:cs typeface="Courier New" panose="02070309020205020404" pitchFamily="49" charset="0"/>
              </a:rPr>
              <a:t>ind</a:t>
            </a:r>
            <a:r>
              <a:rPr lang="en-US" sz="1100" dirty="0">
                <a:latin typeface="Courier New" panose="02070309020205020404" pitchFamily="49" charset="0"/>
                <a:cs typeface="Courier New" panose="02070309020205020404" pitchFamily="49" charset="0"/>
              </a:rPr>
              <a:t>=sample(2,nrow(data),replace=T, prob=c(0.8,0.2))</a:t>
            </a:r>
          </a:p>
          <a:p>
            <a:pPr marL="0" indent="0">
              <a:buNone/>
            </a:pPr>
            <a:r>
              <a:rPr lang="en-US" sz="1100" dirty="0">
                <a:latin typeface="Courier New" panose="02070309020205020404" pitchFamily="49" charset="0"/>
                <a:cs typeface="Courier New" panose="02070309020205020404" pitchFamily="49" charset="0"/>
              </a:rPr>
              <a:t>train=data[</a:t>
            </a:r>
            <a:r>
              <a:rPr lang="en-US" sz="1100" dirty="0" err="1">
                <a:latin typeface="Courier New" panose="02070309020205020404" pitchFamily="49" charset="0"/>
                <a:cs typeface="Courier New" panose="02070309020205020404" pitchFamily="49" charset="0"/>
              </a:rPr>
              <a:t>ind</a:t>
            </a:r>
            <a:r>
              <a:rPr lang="en-US" sz="1100" dirty="0">
                <a:latin typeface="Courier New" panose="02070309020205020404" pitchFamily="49" charset="0"/>
                <a:cs typeface="Courier New" panose="02070309020205020404" pitchFamily="49" charset="0"/>
              </a:rPr>
              <a:t>==1,]</a:t>
            </a:r>
          </a:p>
          <a:p>
            <a:pPr marL="0" indent="0">
              <a:buNone/>
            </a:pPr>
            <a:r>
              <a:rPr lang="en-US" sz="1100" dirty="0">
                <a:latin typeface="Courier New" panose="02070309020205020404" pitchFamily="49" charset="0"/>
                <a:cs typeface="Courier New" panose="02070309020205020404" pitchFamily="49" charset="0"/>
              </a:rPr>
              <a:t>test=data[</a:t>
            </a:r>
            <a:r>
              <a:rPr lang="en-US" sz="1100" dirty="0" err="1">
                <a:latin typeface="Courier New" panose="02070309020205020404" pitchFamily="49" charset="0"/>
                <a:cs typeface="Courier New" panose="02070309020205020404" pitchFamily="49" charset="0"/>
              </a:rPr>
              <a:t>ind</a:t>
            </a:r>
            <a:r>
              <a:rPr lang="en-US" sz="1100" dirty="0">
                <a:latin typeface="Courier New" panose="02070309020205020404" pitchFamily="49" charset="0"/>
                <a:cs typeface="Courier New" panose="02070309020205020404" pitchFamily="49" charset="0"/>
              </a:rPr>
              <a:t>==2,]</a:t>
            </a:r>
          </a:p>
          <a:p>
            <a:pPr marL="0" indent="0">
              <a:buNone/>
            </a:pPr>
            <a:endParaRPr lang="en-US" sz="1100" dirty="0">
              <a:latin typeface="Courier New" panose="02070309020205020404" pitchFamily="49" charset="0"/>
              <a:cs typeface="Courier New" panose="02070309020205020404" pitchFamily="49" charset="0"/>
            </a:endParaRPr>
          </a:p>
          <a:p>
            <a:pPr marL="0" indent="0">
              <a:buNone/>
            </a:pPr>
            <a:r>
              <a:rPr lang="en-US" sz="1100" dirty="0">
                <a:latin typeface="Courier New" panose="02070309020205020404" pitchFamily="49" charset="0"/>
                <a:cs typeface="Courier New" panose="02070309020205020404" pitchFamily="49" charset="0"/>
              </a:rPr>
              <a:t>#### ROC Curve#####</a:t>
            </a:r>
          </a:p>
          <a:p>
            <a:pPr marL="0" indent="0">
              <a:buNone/>
            </a:pPr>
            <a:r>
              <a:rPr lang="en-US" sz="1100" dirty="0">
                <a:latin typeface="Courier New" panose="02070309020205020404" pitchFamily="49" charset="0"/>
                <a:cs typeface="Courier New" panose="02070309020205020404" pitchFamily="49" charset="0"/>
              </a:rPr>
              <a:t>####### For Training  Data #####</a:t>
            </a:r>
          </a:p>
          <a:p>
            <a:pPr marL="0" indent="0">
              <a:buNone/>
            </a:pPr>
            <a:r>
              <a:rPr lang="en-US" sz="1100" dirty="0">
                <a:latin typeface="Courier New" panose="02070309020205020404" pitchFamily="49" charset="0"/>
                <a:cs typeface="Courier New" panose="02070309020205020404" pitchFamily="49" charset="0"/>
              </a:rPr>
              <a:t>model&lt;-</a:t>
            </a:r>
            <a:r>
              <a:rPr lang="en-US" sz="1100" dirty="0" err="1">
                <a:latin typeface="Courier New" panose="02070309020205020404" pitchFamily="49" charset="0"/>
                <a:cs typeface="Courier New" panose="02070309020205020404" pitchFamily="49" charset="0"/>
              </a:rPr>
              <a:t>naiveBayes</a:t>
            </a:r>
            <a:r>
              <a:rPr lang="en-US" sz="1100" dirty="0">
                <a:latin typeface="Courier New" panose="02070309020205020404" pitchFamily="49" charset="0"/>
                <a:cs typeface="Courier New" panose="02070309020205020404" pitchFamily="49" charset="0"/>
              </a:rPr>
              <a:t>(admit~., data=train, </a:t>
            </a:r>
            <a:r>
              <a:rPr lang="en-US" sz="1100" dirty="0" err="1">
                <a:latin typeface="Courier New" panose="02070309020205020404" pitchFamily="49" charset="0"/>
                <a:cs typeface="Courier New" panose="02070309020205020404" pitchFamily="49" charset="0"/>
              </a:rPr>
              <a:t>laplace</a:t>
            </a:r>
            <a:r>
              <a:rPr lang="en-US" sz="1100" dirty="0">
                <a:latin typeface="Courier New" panose="02070309020205020404" pitchFamily="49" charset="0"/>
                <a:cs typeface="Courier New" panose="02070309020205020404" pitchFamily="49" charset="0"/>
              </a:rPr>
              <a:t>=1)</a:t>
            </a:r>
          </a:p>
          <a:p>
            <a:pPr marL="0" indent="0">
              <a:buNone/>
            </a:pPr>
            <a:r>
              <a:rPr lang="en-US" sz="1100" dirty="0">
                <a:latin typeface="Courier New" panose="02070309020205020404" pitchFamily="49" charset="0"/>
                <a:cs typeface="Courier New" panose="02070309020205020404" pitchFamily="49" charset="0"/>
              </a:rPr>
              <a:t>model</a:t>
            </a:r>
          </a:p>
          <a:p>
            <a:pPr marL="0" indent="0">
              <a:buNone/>
            </a:pPr>
            <a:r>
              <a:rPr lang="en-US" sz="1100" dirty="0" err="1">
                <a:latin typeface="Courier New" panose="02070309020205020404" pitchFamily="49" charset="0"/>
                <a:cs typeface="Courier New" panose="02070309020205020404" pitchFamily="49" charset="0"/>
              </a:rPr>
              <a:t>pred_nb</a:t>
            </a:r>
            <a:r>
              <a:rPr lang="en-US" sz="1100" dirty="0">
                <a:latin typeface="Courier New" panose="02070309020205020404" pitchFamily="49" charset="0"/>
                <a:cs typeface="Courier New" panose="02070309020205020404" pitchFamily="49" charset="0"/>
              </a:rPr>
              <a:t>&lt;-predict(model, train, type= "raw")[, 2]</a:t>
            </a:r>
          </a:p>
          <a:p>
            <a:pPr marL="0" indent="0">
              <a:buNone/>
            </a:pPr>
            <a:endParaRPr lang="en-US" sz="1100" dirty="0">
              <a:latin typeface="Courier New" panose="02070309020205020404" pitchFamily="49" charset="0"/>
              <a:cs typeface="Courier New" panose="02070309020205020404" pitchFamily="49" charset="0"/>
            </a:endParaRPr>
          </a:p>
          <a:p>
            <a:pPr marL="0" indent="0">
              <a:buNone/>
            </a:pPr>
            <a:r>
              <a:rPr lang="en-US" sz="1100" dirty="0" err="1">
                <a:latin typeface="Courier New" panose="02070309020205020404" pitchFamily="49" charset="0"/>
                <a:cs typeface="Courier New" panose="02070309020205020404" pitchFamily="49" charset="0"/>
              </a:rPr>
              <a:t>pred_roc_nb</a:t>
            </a:r>
            <a:r>
              <a:rPr lang="en-US" sz="1100" dirty="0">
                <a:latin typeface="Courier New" panose="02070309020205020404" pitchFamily="49" charset="0"/>
                <a:cs typeface="Courier New" panose="02070309020205020404" pitchFamily="49" charset="0"/>
              </a:rPr>
              <a:t>&lt;-prediction(</a:t>
            </a:r>
            <a:r>
              <a:rPr lang="en-US" sz="1100" dirty="0" err="1">
                <a:latin typeface="Courier New" panose="02070309020205020404" pitchFamily="49" charset="0"/>
                <a:cs typeface="Courier New" panose="02070309020205020404" pitchFamily="49" charset="0"/>
              </a:rPr>
              <a:t>pred_nb</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train$admit</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pred_roc</a:t>
            </a:r>
            <a:r>
              <a:rPr lang="en-US" sz="1100" dirty="0">
                <a:latin typeface="Courier New" panose="02070309020205020404" pitchFamily="49" charset="0"/>
                <a:cs typeface="Courier New" panose="02070309020205020404" pitchFamily="49" charset="0"/>
              </a:rPr>
              <a:t>&lt;-performance(</a:t>
            </a:r>
            <a:r>
              <a:rPr lang="en-US" sz="1100" dirty="0" err="1">
                <a:latin typeface="Courier New" panose="02070309020205020404" pitchFamily="49" charset="0"/>
                <a:cs typeface="Courier New" panose="02070309020205020404" pitchFamily="49" charset="0"/>
              </a:rPr>
              <a:t>pred_roc_nb</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tpr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fpr</a:t>
            </a:r>
            <a:r>
              <a:rPr lang="en-US" sz="1100" dirty="0">
                <a:latin typeface="Courier New" panose="02070309020205020404" pitchFamily="49" charset="0"/>
                <a:cs typeface="Courier New" panose="02070309020205020404" pitchFamily="49" charset="0"/>
              </a:rPr>
              <a:t>")</a:t>
            </a:r>
          </a:p>
          <a:p>
            <a:pPr marL="0" indent="0">
              <a:buNone/>
            </a:pPr>
            <a:r>
              <a:rPr lang="en-US" sz="1100" dirty="0">
                <a:latin typeface="Courier New" panose="02070309020205020404" pitchFamily="49" charset="0"/>
                <a:cs typeface="Courier New" panose="02070309020205020404" pitchFamily="49" charset="0"/>
              </a:rPr>
              <a:t>plot(</a:t>
            </a:r>
            <a:r>
              <a:rPr lang="en-US" sz="1100" dirty="0" err="1">
                <a:latin typeface="Courier New" panose="02070309020205020404" pitchFamily="49" charset="0"/>
                <a:cs typeface="Courier New" panose="02070309020205020404" pitchFamily="49" charset="0"/>
              </a:rPr>
              <a:t>pred_roc</a:t>
            </a:r>
            <a:r>
              <a:rPr lang="en-US" sz="1100" dirty="0">
                <a:latin typeface="Courier New" panose="02070309020205020404" pitchFamily="49" charset="0"/>
                <a:cs typeface="Courier New" panose="02070309020205020404" pitchFamily="49" charset="0"/>
              </a:rPr>
              <a:t>, colorize = TRUE, main="ROC Curve using Naive Bayes for Training Data")</a:t>
            </a:r>
          </a:p>
          <a:p>
            <a:pPr marL="0" indent="0">
              <a:buNone/>
            </a:pPr>
            <a:r>
              <a:rPr lang="en-US" sz="1100" dirty="0">
                <a:latin typeface="Courier New" panose="02070309020205020404" pitchFamily="49" charset="0"/>
                <a:cs typeface="Courier New" panose="02070309020205020404" pitchFamily="49" charset="0"/>
              </a:rPr>
              <a:t>#### Area Under the Curve#####</a:t>
            </a:r>
          </a:p>
          <a:p>
            <a:pPr marL="0" indent="0">
              <a:buNone/>
            </a:pPr>
            <a:r>
              <a:rPr lang="en-US" sz="1100" dirty="0">
                <a:latin typeface="Courier New" panose="02070309020205020404" pitchFamily="49" charset="0"/>
                <a:cs typeface="Courier New" panose="02070309020205020404" pitchFamily="49" charset="0"/>
              </a:rPr>
              <a:t>library(</a:t>
            </a:r>
            <a:r>
              <a:rPr lang="en-US" sz="1100" dirty="0" err="1">
                <a:latin typeface="Courier New" panose="02070309020205020404" pitchFamily="49" charset="0"/>
                <a:cs typeface="Courier New" panose="02070309020205020404" pitchFamily="49" charset="0"/>
              </a:rPr>
              <a:t>pROC</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auc_nb</a:t>
            </a:r>
            <a:r>
              <a:rPr lang="en-US" sz="1100" dirty="0">
                <a:latin typeface="Courier New" panose="02070309020205020404" pitchFamily="49" charset="0"/>
                <a:cs typeface="Courier New" panose="02070309020205020404" pitchFamily="49" charset="0"/>
              </a:rPr>
              <a:t>&lt;-performance(</a:t>
            </a:r>
            <a:r>
              <a:rPr lang="en-US" sz="1100" dirty="0" err="1">
                <a:latin typeface="Courier New" panose="02070309020205020404" pitchFamily="49" charset="0"/>
                <a:cs typeface="Courier New" panose="02070309020205020404" pitchFamily="49" charset="0"/>
              </a:rPr>
              <a:t>pred_roc_nb</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auc</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auc</a:t>
            </a:r>
            <a:r>
              <a:rPr lang="en-US" sz="1100" dirty="0">
                <a:latin typeface="Courier New" panose="02070309020205020404" pitchFamily="49" charset="0"/>
                <a:cs typeface="Courier New" panose="02070309020205020404" pitchFamily="49" charset="0"/>
              </a:rPr>
              <a:t>&lt;- </a:t>
            </a:r>
            <a:r>
              <a:rPr lang="en-US" sz="1100" dirty="0" err="1">
                <a:latin typeface="Courier New" panose="02070309020205020404" pitchFamily="49" charset="0"/>
                <a:cs typeface="Courier New" panose="02070309020205020404" pitchFamily="49" charset="0"/>
              </a:rPr>
              <a:t>unlist</a:t>
            </a:r>
            <a:r>
              <a:rPr lang="en-US" sz="1100" dirty="0">
                <a:latin typeface="Courier New" panose="02070309020205020404" pitchFamily="49" charset="0"/>
                <a:cs typeface="Courier New" panose="02070309020205020404" pitchFamily="49" charset="0"/>
              </a:rPr>
              <a:t>(slot(</a:t>
            </a:r>
            <a:r>
              <a:rPr lang="en-US" sz="1100" dirty="0" err="1">
                <a:latin typeface="Courier New" panose="02070309020205020404" pitchFamily="49" charset="0"/>
                <a:cs typeface="Courier New" panose="02070309020205020404" pitchFamily="49" charset="0"/>
              </a:rPr>
              <a:t>auc_nb</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y.values</a:t>
            </a:r>
            <a:r>
              <a:rPr lang="en-US" sz="1100" dirty="0">
                <a:latin typeface="Courier New" panose="02070309020205020404" pitchFamily="49" charset="0"/>
                <a:cs typeface="Courier New" panose="02070309020205020404" pitchFamily="49" charset="0"/>
              </a:rPr>
              <a:t>"))</a:t>
            </a:r>
          </a:p>
          <a:p>
            <a:pPr marL="0" indent="0">
              <a:buNone/>
            </a:pPr>
            <a:r>
              <a:rPr lang="en-US" sz="1100" dirty="0" err="1">
                <a:latin typeface="Courier New" panose="02070309020205020404" pitchFamily="49" charset="0"/>
                <a:cs typeface="Courier New" panose="02070309020205020404" pitchFamily="49" charset="0"/>
              </a:rPr>
              <a:t>auc</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9167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DC3D866-F170-44E6-BCE1-4259F993751F}"/>
              </a:ext>
            </a:extLst>
          </p:cNvPr>
          <p:cNvSpPr>
            <a:spLocks noGrp="1" noChangeArrowheads="1"/>
          </p:cNvSpPr>
          <p:nvPr>
            <p:ph type="title"/>
          </p:nvPr>
        </p:nvSpPr>
        <p:spPr/>
        <p:txBody>
          <a:bodyPr/>
          <a:lstStyle/>
          <a:p>
            <a:pPr>
              <a:defRPr/>
            </a:pPr>
            <a:r>
              <a:rPr lang="en-US">
                <a:cs typeface="+mj-cs"/>
              </a:rPr>
              <a:t>Using Bayes Theorem for Classification</a:t>
            </a:r>
          </a:p>
        </p:txBody>
      </p:sp>
      <p:sp>
        <p:nvSpPr>
          <p:cNvPr id="8195" name="Rectangle 3">
            <a:extLst>
              <a:ext uri="{FF2B5EF4-FFF2-40B4-BE49-F238E27FC236}">
                <a16:creationId xmlns:a16="http://schemas.microsoft.com/office/drawing/2014/main" id="{DCB96289-2635-492A-8B79-8C6804D08BF5}"/>
              </a:ext>
            </a:extLst>
          </p:cNvPr>
          <p:cNvSpPr>
            <a:spLocks noGrp="1" noChangeArrowheads="1"/>
          </p:cNvSpPr>
          <p:nvPr>
            <p:ph type="body" idx="1"/>
          </p:nvPr>
        </p:nvSpPr>
        <p:spPr>
          <a:xfrm>
            <a:off x="228600" y="1066800"/>
            <a:ext cx="8686800" cy="5105400"/>
          </a:xfrm>
        </p:spPr>
        <p:txBody>
          <a:bodyPr/>
          <a:lstStyle/>
          <a:p>
            <a:pPr>
              <a:buFont typeface="Monotype Sorts" pitchFamily="-84" charset="2"/>
              <a:buChar char="l"/>
              <a:defRPr/>
            </a:pPr>
            <a:r>
              <a:rPr lang="en-US" altLang="en-US">
                <a:ea typeface="ＭＳ Ｐゴシック" pitchFamily="34" charset="-128"/>
              </a:rPr>
              <a:t>Consider each attribute and class label as random variables</a:t>
            </a:r>
          </a:p>
          <a:p>
            <a:pPr lvl="1">
              <a:buFont typeface="Arial" panose="020B0604020202020204" pitchFamily="34" charset="0"/>
              <a:buNone/>
              <a:defRPr/>
            </a:pPr>
            <a:endParaRPr lang="en-US" altLang="en-US">
              <a:ea typeface="ＭＳ Ｐゴシック" pitchFamily="34" charset="-128"/>
            </a:endParaRPr>
          </a:p>
          <a:p>
            <a:pPr>
              <a:buFont typeface="Monotype Sorts" pitchFamily="-84" charset="2"/>
              <a:buChar char="l"/>
              <a:defRPr/>
            </a:pPr>
            <a:r>
              <a:rPr lang="en-US" altLang="en-US">
                <a:ea typeface="ＭＳ Ｐゴシック" pitchFamily="34" charset="-128"/>
              </a:rPr>
              <a:t>Given a record with attributes (X</a:t>
            </a:r>
            <a:r>
              <a:rPr lang="en-US" altLang="en-US" baseline="-25000">
                <a:ea typeface="ＭＳ Ｐゴシック" pitchFamily="34" charset="-128"/>
              </a:rPr>
              <a:t>1</a:t>
            </a:r>
            <a:r>
              <a:rPr lang="en-US" altLang="en-US">
                <a:ea typeface="ＭＳ Ｐゴシック" pitchFamily="34" charset="-128"/>
              </a:rPr>
              <a:t>, X</a:t>
            </a:r>
            <a:r>
              <a:rPr lang="en-US" altLang="en-US" baseline="-25000">
                <a:ea typeface="ＭＳ Ｐゴシック" pitchFamily="34" charset="-128"/>
              </a:rPr>
              <a:t>2</a:t>
            </a:r>
            <a:r>
              <a:rPr lang="en-US" altLang="en-US">
                <a:ea typeface="ＭＳ Ｐゴシック" pitchFamily="34" charset="-128"/>
              </a:rPr>
              <a:t>,…, X</a:t>
            </a:r>
            <a:r>
              <a:rPr lang="en-US" altLang="en-US" baseline="-25000">
                <a:ea typeface="ＭＳ Ｐゴシック" pitchFamily="34" charset="-128"/>
              </a:rPr>
              <a:t>d</a:t>
            </a:r>
            <a:r>
              <a:rPr lang="en-US" altLang="en-US">
                <a:ea typeface="ＭＳ Ｐゴシック" pitchFamily="34" charset="-128"/>
              </a:rPr>
              <a:t>) </a:t>
            </a:r>
          </a:p>
          <a:p>
            <a:pPr lvl="1">
              <a:defRPr/>
            </a:pPr>
            <a:r>
              <a:rPr lang="en-US" altLang="en-US">
                <a:ea typeface="ＭＳ Ｐゴシック" pitchFamily="34" charset="-128"/>
              </a:rPr>
              <a:t>Goal is to predict class Y</a:t>
            </a:r>
          </a:p>
          <a:p>
            <a:pPr lvl="1">
              <a:defRPr/>
            </a:pPr>
            <a:r>
              <a:rPr lang="en-US" altLang="en-US">
                <a:ea typeface="ＭＳ Ｐゴシック" pitchFamily="34" charset="-128"/>
              </a:rPr>
              <a:t>Specifically, we want to find the value of Y that maximizes P(Y| X</a:t>
            </a:r>
            <a:r>
              <a:rPr lang="en-US" altLang="en-US" baseline="-25000">
                <a:ea typeface="ＭＳ Ｐゴシック" pitchFamily="34" charset="-128"/>
              </a:rPr>
              <a:t>1</a:t>
            </a:r>
            <a:r>
              <a:rPr lang="en-US" altLang="en-US">
                <a:ea typeface="ＭＳ Ｐゴシック" pitchFamily="34" charset="-128"/>
              </a:rPr>
              <a:t>, X</a:t>
            </a:r>
            <a:r>
              <a:rPr lang="en-US" altLang="en-US" baseline="-25000">
                <a:ea typeface="ＭＳ Ｐゴシック" pitchFamily="34" charset="-128"/>
              </a:rPr>
              <a:t>2</a:t>
            </a:r>
            <a:r>
              <a:rPr lang="en-US" altLang="en-US">
                <a:ea typeface="ＭＳ Ｐゴシック" pitchFamily="34" charset="-128"/>
              </a:rPr>
              <a:t>,…, X</a:t>
            </a:r>
            <a:r>
              <a:rPr lang="en-US" altLang="en-US" baseline="-25000">
                <a:ea typeface="ＭＳ Ｐゴシック" pitchFamily="34" charset="-128"/>
              </a:rPr>
              <a:t>d </a:t>
            </a:r>
            <a:r>
              <a:rPr lang="en-US" altLang="en-US">
                <a:ea typeface="ＭＳ Ｐゴシック" pitchFamily="34" charset="-128"/>
              </a:rPr>
              <a:t>)</a:t>
            </a:r>
          </a:p>
          <a:p>
            <a:pPr lvl="1">
              <a:defRPr/>
            </a:pPr>
            <a:endParaRPr lang="en-US" altLang="en-US">
              <a:ea typeface="ＭＳ Ｐゴシック" pitchFamily="34" charset="-128"/>
            </a:endParaRPr>
          </a:p>
          <a:p>
            <a:pPr>
              <a:buFont typeface="Monotype Sorts" pitchFamily="-84" charset="2"/>
              <a:buChar char="l"/>
              <a:defRPr/>
            </a:pPr>
            <a:r>
              <a:rPr lang="en-US" altLang="en-US">
                <a:ea typeface="ＭＳ Ｐゴシック" pitchFamily="34" charset="-128"/>
              </a:rPr>
              <a:t>Can we estimate P(Y| X</a:t>
            </a:r>
            <a:r>
              <a:rPr lang="en-US" altLang="en-US" baseline="-25000">
                <a:ea typeface="ＭＳ Ｐゴシック" pitchFamily="34" charset="-128"/>
              </a:rPr>
              <a:t>1</a:t>
            </a:r>
            <a:r>
              <a:rPr lang="en-US" altLang="en-US">
                <a:ea typeface="ＭＳ Ｐゴシック" pitchFamily="34" charset="-128"/>
              </a:rPr>
              <a:t>, X</a:t>
            </a:r>
            <a:r>
              <a:rPr lang="en-US" altLang="en-US" baseline="-25000">
                <a:ea typeface="ＭＳ Ｐゴシック" pitchFamily="34" charset="-128"/>
              </a:rPr>
              <a:t>2</a:t>
            </a:r>
            <a:r>
              <a:rPr lang="en-US" altLang="en-US">
                <a:ea typeface="ＭＳ Ｐゴシック" pitchFamily="34" charset="-128"/>
              </a:rPr>
              <a:t>,…, X</a:t>
            </a:r>
            <a:r>
              <a:rPr lang="en-US" altLang="en-US" baseline="-25000">
                <a:ea typeface="ＭＳ Ｐゴシック" pitchFamily="34" charset="-128"/>
              </a:rPr>
              <a:t>d </a:t>
            </a:r>
            <a:r>
              <a:rPr lang="en-US" altLang="en-US">
                <a:ea typeface="ＭＳ Ｐゴシック" pitchFamily="34" charset="-128"/>
              </a:rPr>
              <a:t>) directly from data?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21A0CE4-36D6-4B7C-8644-EA37602FD77F}"/>
              </a:ext>
            </a:extLst>
          </p:cNvPr>
          <p:cNvSpPr>
            <a:spLocks noGrp="1" noChangeArrowheads="1"/>
          </p:cNvSpPr>
          <p:nvPr>
            <p:ph type="title"/>
          </p:nvPr>
        </p:nvSpPr>
        <p:spPr>
          <a:xfrm>
            <a:off x="304800" y="152400"/>
            <a:ext cx="8686800" cy="533400"/>
          </a:xfrm>
        </p:spPr>
        <p:txBody>
          <a:bodyPr/>
          <a:lstStyle/>
          <a:p>
            <a:pPr>
              <a:defRPr/>
            </a:pPr>
            <a:r>
              <a:rPr lang="en-US" dirty="0">
                <a:cs typeface="+mj-cs"/>
              </a:rPr>
              <a:t>Example: Catching tax evasion </a:t>
            </a:r>
          </a:p>
        </p:txBody>
      </p:sp>
      <p:graphicFrame>
        <p:nvGraphicFramePr>
          <p:cNvPr id="23554" name="Object 5">
            <a:extLst>
              <a:ext uri="{FF2B5EF4-FFF2-40B4-BE49-F238E27FC236}">
                <a16:creationId xmlns:a16="http://schemas.microsoft.com/office/drawing/2014/main" id="{BCA12968-9DED-4F52-9A17-BB1B24E0D581}"/>
              </a:ext>
            </a:extLst>
          </p:cNvPr>
          <p:cNvGraphicFramePr>
            <a:graphicFrameLocks noChangeAspect="1"/>
          </p:cNvGraphicFramePr>
          <p:nvPr>
            <p:extLst>
              <p:ext uri="{D42A27DB-BD31-4B8C-83A1-F6EECF244321}">
                <p14:modId xmlns:p14="http://schemas.microsoft.com/office/powerpoint/2010/main" val="1546241744"/>
              </p:ext>
            </p:extLst>
          </p:nvPr>
        </p:nvGraphicFramePr>
        <p:xfrm>
          <a:off x="228600" y="2057400"/>
          <a:ext cx="3124200" cy="3536950"/>
        </p:xfrm>
        <a:graphic>
          <a:graphicData uri="http://schemas.openxmlformats.org/presentationml/2006/ole">
            <mc:AlternateContent xmlns:mc="http://schemas.openxmlformats.org/markup-compatibility/2006">
              <mc:Choice xmlns:v="urn:schemas-microsoft-com:vml" Requires="v">
                <p:oleObj name="VISIO" r:id="rId2" imgW="4392168" imgH="5334000" progId="Visio.Drawing.6">
                  <p:embed/>
                </p:oleObj>
              </mc:Choice>
              <mc:Fallback>
                <p:oleObj name="VISIO" r:id="rId2" imgW="4392168" imgH="5334000" progId="Visio.Drawing.6">
                  <p:embed/>
                  <p:pic>
                    <p:nvPicPr>
                      <p:cNvPr id="23554" name="Object 5">
                        <a:extLst>
                          <a:ext uri="{FF2B5EF4-FFF2-40B4-BE49-F238E27FC236}">
                            <a16:creationId xmlns:a16="http://schemas.microsoft.com/office/drawing/2014/main" id="{BCA12968-9DED-4F52-9A17-BB1B24E0D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971"/>
                      <a:stretch>
                        <a:fillRect/>
                      </a:stretch>
                    </p:blipFill>
                    <p:spPr bwMode="auto">
                      <a:xfrm>
                        <a:off x="228600" y="2057400"/>
                        <a:ext cx="3124200" cy="3536950"/>
                      </a:xfrm>
                      <a:prstGeom prst="rect">
                        <a:avLst/>
                      </a:prstGeom>
                      <a:noFill/>
                      <a:ln>
                        <a:noFill/>
                      </a:ln>
                    </p:spPr>
                  </p:pic>
                </p:oleObj>
              </mc:Fallback>
            </mc:AlternateContent>
          </a:graphicData>
        </a:graphic>
      </p:graphicFrame>
      <p:graphicFrame>
        <p:nvGraphicFramePr>
          <p:cNvPr id="23555" name="Object 4">
            <a:extLst>
              <a:ext uri="{FF2B5EF4-FFF2-40B4-BE49-F238E27FC236}">
                <a16:creationId xmlns:a16="http://schemas.microsoft.com/office/drawing/2014/main" id="{63F9C904-E1EC-42EA-A9D5-CEDC96DABB43}"/>
              </a:ext>
            </a:extLst>
          </p:cNvPr>
          <p:cNvGraphicFramePr>
            <a:graphicFrameLocks noChangeAspect="1"/>
          </p:cNvGraphicFramePr>
          <p:nvPr/>
        </p:nvGraphicFramePr>
        <p:xfrm>
          <a:off x="1981200" y="1447800"/>
          <a:ext cx="5227638" cy="374650"/>
        </p:xfrm>
        <a:graphic>
          <a:graphicData uri="http://schemas.openxmlformats.org/presentationml/2006/ole">
            <mc:AlternateContent xmlns:mc="http://schemas.openxmlformats.org/markup-compatibility/2006">
              <mc:Choice xmlns:v="urn:schemas-microsoft-com:vml" Requires="v">
                <p:oleObj name="Equation" r:id="rId4" imgW="2832100" imgH="203200" progId="Equation.3">
                  <p:embed/>
                </p:oleObj>
              </mc:Choice>
              <mc:Fallback>
                <p:oleObj name="Equation" r:id="rId4" imgW="2832100" imgH="203200" progId="Equation.3">
                  <p:embed/>
                  <p:pic>
                    <p:nvPicPr>
                      <p:cNvPr id="23555" name="Object 4">
                        <a:extLst>
                          <a:ext uri="{FF2B5EF4-FFF2-40B4-BE49-F238E27FC236}">
                            <a16:creationId xmlns:a16="http://schemas.microsoft.com/office/drawing/2014/main" id="{63F9C904-E1EC-42EA-A9D5-CEDC96DAB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52276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a:extLst>
              <a:ext uri="{FF2B5EF4-FFF2-40B4-BE49-F238E27FC236}">
                <a16:creationId xmlns:a16="http://schemas.microsoft.com/office/drawing/2014/main" id="{D50CAC94-D13B-4DCB-8CF0-A530FEA9F660}"/>
              </a:ext>
            </a:extLst>
          </p:cNvPr>
          <p:cNvSpPr txBox="1">
            <a:spLocks noChangeArrowheads="1"/>
          </p:cNvSpPr>
          <p:nvPr/>
        </p:nvSpPr>
        <p:spPr bwMode="auto">
          <a:xfrm>
            <a:off x="228600" y="990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spcBef>
                <a:spcPct val="50000"/>
              </a:spcBef>
              <a:defRPr/>
            </a:pPr>
            <a:r>
              <a:rPr lang="en-US" sz="1800">
                <a:solidFill>
                  <a:srgbClr val="FF0000"/>
                </a:solidFill>
              </a:rPr>
              <a:t>Given a Test Record:</a:t>
            </a:r>
          </a:p>
        </p:txBody>
      </p:sp>
      <p:sp>
        <p:nvSpPr>
          <p:cNvPr id="9" name="Rectangle 3">
            <a:extLst>
              <a:ext uri="{FF2B5EF4-FFF2-40B4-BE49-F238E27FC236}">
                <a16:creationId xmlns:a16="http://schemas.microsoft.com/office/drawing/2014/main" id="{5DCEA4D3-AB01-4FB1-815F-CC10A254F30E}"/>
              </a:ext>
            </a:extLst>
          </p:cNvPr>
          <p:cNvSpPr txBox="1">
            <a:spLocks noChangeArrowheads="1"/>
          </p:cNvSpPr>
          <p:nvPr/>
        </p:nvSpPr>
        <p:spPr bwMode="auto">
          <a:xfrm>
            <a:off x="2971800" y="2057400"/>
            <a:ext cx="6172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charset="2"/>
              <a:buChar char="l"/>
              <a:defRPr sz="2800">
                <a:solidFill>
                  <a:schemeClr val="tx1"/>
                </a:solidFill>
                <a:latin typeface="Arial" charset="0"/>
                <a:ea typeface="ＭＳ Ｐゴシック" charset="-128"/>
              </a:defRPr>
            </a:lvl1pPr>
            <a:lvl2pPr marL="800100" indent="-342900">
              <a:spcBef>
                <a:spcPct val="10000"/>
              </a:spcBef>
              <a:spcAft>
                <a:spcPts val="400"/>
              </a:spcAft>
              <a:buClr>
                <a:srgbClr val="0C7B9C"/>
              </a:buClr>
              <a:buSzPct val="100000"/>
              <a:buFont typeface="Arial" charset="0"/>
              <a:buChar char="–"/>
              <a:defRPr sz="28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ea typeface="ＭＳ Ｐゴシック" charset="-128"/>
              </a:defRPr>
            </a:lvl3pPr>
            <a:lvl4pPr marL="1600200" indent="-228600">
              <a:spcBef>
                <a:spcPct val="20000"/>
              </a:spcBef>
              <a:buSzPct val="100000"/>
              <a:buChar char="–"/>
              <a:defRPr sz="2000">
                <a:solidFill>
                  <a:schemeClr val="tx1"/>
                </a:solidFill>
                <a:latin typeface="Times New Roman" charset="0"/>
                <a:ea typeface="ＭＳ Ｐゴシック" charset="-128"/>
              </a:defRPr>
            </a:lvl4pPr>
            <a:lvl5pPr marL="2057400" indent="-228600">
              <a:spcBef>
                <a:spcPct val="20000"/>
              </a:spcBef>
              <a:buSzPct val="100000"/>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9pPr>
          </a:lstStyle>
          <a:p>
            <a:pPr marL="0" indent="0">
              <a:buNone/>
              <a:defRPr/>
            </a:pPr>
            <a:r>
              <a:rPr lang="en-US" altLang="en-US" sz="2400" b="0" dirty="0"/>
              <a:t>     Can we estimate</a:t>
            </a:r>
          </a:p>
          <a:p>
            <a:pPr lvl="1">
              <a:buFont typeface="Arial" charset="0"/>
              <a:buNone/>
              <a:defRPr/>
            </a:pPr>
            <a:r>
              <a:rPr lang="en-US" altLang="en-US" sz="2200" b="0" dirty="0"/>
              <a:t>P(Evade = Yes | X) and P(Evade = No | X)?</a:t>
            </a:r>
          </a:p>
          <a:p>
            <a:pPr lvl="1">
              <a:buFont typeface="Arial" charset="0"/>
              <a:buNone/>
              <a:defRPr/>
            </a:pPr>
            <a:endParaRPr lang="en-US" altLang="en-US" sz="2200" b="0" dirty="0"/>
          </a:p>
          <a:p>
            <a:pPr lvl="1">
              <a:buFont typeface="Arial" charset="0"/>
              <a:buNone/>
              <a:defRPr/>
            </a:pPr>
            <a:r>
              <a:rPr lang="en-US" altLang="en-US" sz="2200" b="0" dirty="0"/>
              <a:t>In the following we will replace </a:t>
            </a:r>
          </a:p>
          <a:p>
            <a:pPr lvl="1">
              <a:buFont typeface="Arial" charset="0"/>
              <a:buNone/>
              <a:defRPr/>
            </a:pPr>
            <a:r>
              <a:rPr lang="en-US" altLang="en-US" sz="2200" b="0" dirty="0"/>
              <a:t>	Evade = Yes by Yes, and </a:t>
            </a:r>
          </a:p>
          <a:p>
            <a:pPr lvl="1">
              <a:buFont typeface="Arial" charset="0"/>
              <a:buNone/>
              <a:defRPr/>
            </a:pPr>
            <a:r>
              <a:rPr lang="en-US" altLang="en-US" sz="2200" b="0" dirty="0"/>
              <a:t>	Evade = No by No</a:t>
            </a:r>
          </a:p>
          <a:p>
            <a:pPr>
              <a:lnSpc>
                <a:spcPct val="200000"/>
              </a:lnSpc>
              <a:buFont typeface="Arial" charset="0"/>
              <a:buNone/>
              <a:defRPr/>
            </a:pPr>
            <a:r>
              <a:rPr lang="en-US" altLang="en-US" sz="2400" dirty="0"/>
              <a:t>	</a:t>
            </a:r>
            <a:endParaRPr lang="en-US" altLang="en-US" sz="24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AA8FA15-6437-4FFE-A5C4-3FFD7D65E774}"/>
              </a:ext>
            </a:extLst>
          </p:cNvPr>
          <p:cNvSpPr>
            <a:spLocks noGrp="1" noChangeArrowheads="1"/>
          </p:cNvSpPr>
          <p:nvPr>
            <p:ph type="title"/>
          </p:nvPr>
        </p:nvSpPr>
        <p:spPr>
          <a:xfrm>
            <a:off x="304800" y="152400"/>
            <a:ext cx="8686800" cy="533400"/>
          </a:xfrm>
        </p:spPr>
        <p:txBody>
          <a:bodyPr/>
          <a:lstStyle/>
          <a:p>
            <a:pPr>
              <a:defRPr/>
            </a:pPr>
            <a:r>
              <a:rPr lang="en-US" dirty="0">
                <a:cs typeface="+mj-cs"/>
              </a:rPr>
              <a:t>Example Data</a:t>
            </a:r>
          </a:p>
        </p:txBody>
      </p:sp>
      <p:graphicFrame>
        <p:nvGraphicFramePr>
          <p:cNvPr id="25602" name="Object 5">
            <a:extLst>
              <a:ext uri="{FF2B5EF4-FFF2-40B4-BE49-F238E27FC236}">
                <a16:creationId xmlns:a16="http://schemas.microsoft.com/office/drawing/2014/main" id="{87A86D88-81AD-459D-8B7C-82F42B30B050}"/>
              </a:ext>
            </a:extLst>
          </p:cNvPr>
          <p:cNvGraphicFramePr>
            <a:graphicFrameLocks noChangeAspect="1"/>
          </p:cNvGraphicFramePr>
          <p:nvPr/>
        </p:nvGraphicFramePr>
        <p:xfrm>
          <a:off x="228600" y="2057400"/>
          <a:ext cx="2971800" cy="3536950"/>
        </p:xfrm>
        <a:graphic>
          <a:graphicData uri="http://schemas.openxmlformats.org/presentationml/2006/ole">
            <mc:AlternateContent xmlns:mc="http://schemas.openxmlformats.org/markup-compatibility/2006">
              <mc:Choice xmlns:v="urn:schemas-microsoft-com:vml" Requires="v">
                <p:oleObj name="VISIO" r:id="rId2" imgW="4392168" imgH="5334000" progId="Visio.Drawing.6">
                  <p:embed/>
                </p:oleObj>
              </mc:Choice>
              <mc:Fallback>
                <p:oleObj name="VISIO" r:id="rId2" imgW="4392168" imgH="5334000" progId="Visio.Drawing.6">
                  <p:embed/>
                  <p:pic>
                    <p:nvPicPr>
                      <p:cNvPr id="25602" name="Object 5">
                        <a:extLst>
                          <a:ext uri="{FF2B5EF4-FFF2-40B4-BE49-F238E27FC236}">
                            <a16:creationId xmlns:a16="http://schemas.microsoft.com/office/drawing/2014/main" id="{87A86D88-81AD-459D-8B7C-82F42B30B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971"/>
                      <a:stretch>
                        <a:fillRect/>
                      </a:stretch>
                    </p:blipFill>
                    <p:spPr bwMode="auto">
                      <a:xfrm>
                        <a:off x="228600" y="2057400"/>
                        <a:ext cx="29718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3" name="Object 4">
            <a:extLst>
              <a:ext uri="{FF2B5EF4-FFF2-40B4-BE49-F238E27FC236}">
                <a16:creationId xmlns:a16="http://schemas.microsoft.com/office/drawing/2014/main" id="{F27ECDF3-ECD9-4547-83FE-7DE14824FEAB}"/>
              </a:ext>
            </a:extLst>
          </p:cNvPr>
          <p:cNvGraphicFramePr>
            <a:graphicFrameLocks noChangeAspect="1"/>
          </p:cNvGraphicFramePr>
          <p:nvPr/>
        </p:nvGraphicFramePr>
        <p:xfrm>
          <a:off x="2057400" y="1447800"/>
          <a:ext cx="5227638" cy="374650"/>
        </p:xfrm>
        <a:graphic>
          <a:graphicData uri="http://schemas.openxmlformats.org/presentationml/2006/ole">
            <mc:AlternateContent xmlns:mc="http://schemas.openxmlformats.org/markup-compatibility/2006">
              <mc:Choice xmlns:v="urn:schemas-microsoft-com:vml" Requires="v">
                <p:oleObj name="Equation" r:id="rId4" imgW="2832100" imgH="203200" progId="Equation.3">
                  <p:embed/>
                </p:oleObj>
              </mc:Choice>
              <mc:Fallback>
                <p:oleObj name="Equation" r:id="rId4" imgW="2832100" imgH="203200" progId="Equation.3">
                  <p:embed/>
                  <p:pic>
                    <p:nvPicPr>
                      <p:cNvPr id="25603" name="Object 4">
                        <a:extLst>
                          <a:ext uri="{FF2B5EF4-FFF2-40B4-BE49-F238E27FC236}">
                            <a16:creationId xmlns:a16="http://schemas.microsoft.com/office/drawing/2014/main" id="{F27ECDF3-ECD9-4547-83FE-7DE14824F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447800"/>
                        <a:ext cx="52276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a:extLst>
              <a:ext uri="{FF2B5EF4-FFF2-40B4-BE49-F238E27FC236}">
                <a16:creationId xmlns:a16="http://schemas.microsoft.com/office/drawing/2014/main" id="{E3A6358A-CDC2-436B-B46F-32EB7AFF4B79}"/>
              </a:ext>
            </a:extLst>
          </p:cNvPr>
          <p:cNvSpPr txBox="1">
            <a:spLocks noChangeArrowheads="1"/>
          </p:cNvSpPr>
          <p:nvPr/>
        </p:nvSpPr>
        <p:spPr bwMode="auto">
          <a:xfrm>
            <a:off x="228600" y="990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spcBef>
                <a:spcPct val="50000"/>
              </a:spcBef>
              <a:defRPr/>
            </a:pPr>
            <a:r>
              <a:rPr lang="en-US" sz="1800">
                <a:solidFill>
                  <a:srgbClr val="FF0000"/>
                </a:solidFill>
              </a:rPr>
              <a:t>Given a Test Record:</a:t>
            </a:r>
          </a:p>
        </p:txBody>
      </p:sp>
      <p:sp>
        <p:nvSpPr>
          <p:cNvPr id="9" name="Rectangle 3">
            <a:extLst>
              <a:ext uri="{FF2B5EF4-FFF2-40B4-BE49-F238E27FC236}">
                <a16:creationId xmlns:a16="http://schemas.microsoft.com/office/drawing/2014/main" id="{4FEADFF8-CCE2-4757-AA10-F0EFC59DAFB5}"/>
              </a:ext>
            </a:extLst>
          </p:cNvPr>
          <p:cNvSpPr txBox="1">
            <a:spLocks noRot="1" noChangeAspect="1" noMove="1" noResize="1" noEditPoints="1" noAdjustHandles="1" noChangeArrowheads="1" noChangeShapeType="1" noTextEdit="1"/>
          </p:cNvSpPr>
          <p:nvPr/>
        </p:nvSpPr>
        <p:spPr bwMode="auto">
          <a:xfrm>
            <a:off x="2971800" y="2057400"/>
            <a:ext cx="6172200" cy="5105400"/>
          </a:xfrm>
          <a:prstGeom prst="rect">
            <a:avLst/>
          </a:prstGeom>
          <a:blipFill rotWithShape="1">
            <a:blip r:embed="rId6"/>
            <a:stretch>
              <a:fillRect l="-692"/>
            </a:stretch>
          </a:bli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r>
              <a:rPr lang="en-US">
                <a:no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A894520-E797-467A-A3CD-618198DE17BB}"/>
              </a:ext>
            </a:extLst>
          </p:cNvPr>
          <p:cNvSpPr>
            <a:spLocks noGrp="1" noChangeArrowheads="1"/>
          </p:cNvSpPr>
          <p:nvPr>
            <p:ph type="title"/>
          </p:nvPr>
        </p:nvSpPr>
        <p:spPr/>
        <p:txBody>
          <a:bodyPr/>
          <a:lstStyle/>
          <a:p>
            <a:pPr>
              <a:defRPr/>
            </a:pPr>
            <a:r>
              <a:rPr lang="en-US" altLang="en-US">
                <a:ea typeface="ＭＳ Ｐゴシック" pitchFamily="34" charset="-128"/>
              </a:rPr>
              <a:t>Naïve Bayes Classifier</a:t>
            </a:r>
          </a:p>
        </p:txBody>
      </p:sp>
      <p:sp>
        <p:nvSpPr>
          <p:cNvPr id="10243" name="Rectangle 3">
            <a:extLst>
              <a:ext uri="{FF2B5EF4-FFF2-40B4-BE49-F238E27FC236}">
                <a16:creationId xmlns:a16="http://schemas.microsoft.com/office/drawing/2014/main" id="{7EA3BF1F-F36C-4BA9-9E11-8768E8232D6E}"/>
              </a:ext>
            </a:extLst>
          </p:cNvPr>
          <p:cNvSpPr>
            <a:spLocks noGrp="1" noChangeArrowheads="1"/>
          </p:cNvSpPr>
          <p:nvPr>
            <p:ph type="body" idx="1"/>
          </p:nvPr>
        </p:nvSpPr>
        <p:spPr/>
        <p:txBody>
          <a:bodyPr/>
          <a:lstStyle/>
          <a:p>
            <a:pPr>
              <a:buFont typeface="Monotype Sorts" pitchFamily="-84" charset="2"/>
              <a:buChar char="l"/>
              <a:defRPr/>
            </a:pPr>
            <a:r>
              <a:rPr lang="en-US" altLang="en-US" sz="2400" dirty="0">
                <a:ea typeface="ＭＳ Ｐゴシック" pitchFamily="34" charset="-128"/>
              </a:rPr>
              <a:t>Assume independence among attributes X</a:t>
            </a:r>
            <a:r>
              <a:rPr lang="en-US" altLang="en-US" baseline="-25000" dirty="0">
                <a:ea typeface="ＭＳ Ｐゴシック" pitchFamily="34" charset="-128"/>
              </a:rPr>
              <a:t>i</a:t>
            </a:r>
            <a:r>
              <a:rPr lang="en-US" altLang="en-US" sz="2400" dirty="0">
                <a:ea typeface="ＭＳ Ｐゴシック" pitchFamily="34" charset="-128"/>
              </a:rPr>
              <a:t> when class is given:    </a:t>
            </a:r>
          </a:p>
          <a:p>
            <a:pPr lvl="1">
              <a:defRPr/>
            </a:pPr>
            <a:r>
              <a:rPr lang="en-US" altLang="en-US" sz="2400" dirty="0">
                <a:ea typeface="ＭＳ Ｐゴシック" pitchFamily="34" charset="-128"/>
              </a:rPr>
              <a:t>P(X</a:t>
            </a:r>
            <a:r>
              <a:rPr lang="en-US" altLang="en-US" sz="2400" baseline="-25000" dirty="0">
                <a:ea typeface="ＭＳ Ｐゴシック" pitchFamily="34" charset="-128"/>
              </a:rPr>
              <a:t>1</a:t>
            </a:r>
            <a:r>
              <a:rPr lang="en-US" altLang="en-US" sz="2400" dirty="0">
                <a:ea typeface="ＭＳ Ｐゴシック" pitchFamily="34" charset="-128"/>
              </a:rPr>
              <a:t>, X</a:t>
            </a:r>
            <a:r>
              <a:rPr lang="en-US" altLang="en-US" sz="2400" baseline="-25000" dirty="0">
                <a:ea typeface="ＭＳ Ｐゴシック" pitchFamily="34" charset="-128"/>
              </a:rPr>
              <a:t>2</a:t>
            </a:r>
            <a:r>
              <a:rPr lang="en-US" altLang="en-US" sz="2400" dirty="0">
                <a:ea typeface="ＭＳ Ｐゴシック" pitchFamily="34" charset="-128"/>
              </a:rPr>
              <a:t>, …, </a:t>
            </a:r>
            <a:r>
              <a:rPr lang="en-US" altLang="en-US" sz="2400" dirty="0" err="1">
                <a:ea typeface="ＭＳ Ｐゴシック" pitchFamily="34" charset="-128"/>
              </a:rPr>
              <a:t>X</a:t>
            </a:r>
            <a:r>
              <a:rPr lang="en-US" altLang="en-US" sz="2400" baseline="-25000" dirty="0" err="1">
                <a:ea typeface="ＭＳ Ｐゴシック" pitchFamily="34" charset="-128"/>
              </a:rPr>
              <a:t>d</a:t>
            </a:r>
            <a:r>
              <a:rPr lang="en-US" altLang="en-US" sz="2400" baseline="-25000" dirty="0">
                <a:ea typeface="ＭＳ Ｐゴシック" pitchFamily="34" charset="-128"/>
              </a:rPr>
              <a:t> </a:t>
            </a:r>
            <a:r>
              <a:rPr lang="en-US" altLang="en-US" sz="2400" dirty="0">
                <a:ea typeface="ＭＳ Ｐゴシック" pitchFamily="34" charset="-128"/>
              </a:rPr>
              <a:t>|</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 = P(X</a:t>
            </a:r>
            <a:r>
              <a:rPr lang="en-US" altLang="en-US" sz="2400" baseline="-25000" dirty="0">
                <a:ea typeface="ＭＳ Ｐゴシック" pitchFamily="34" charset="-128"/>
              </a:rPr>
              <a:t>1</a:t>
            </a:r>
            <a:r>
              <a:rPr lang="en-US" altLang="en-US" sz="2400" dirty="0">
                <a:ea typeface="ＭＳ Ｐゴシック" pitchFamily="34" charset="-128"/>
              </a:rPr>
              <a:t>| </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 P(X</a:t>
            </a:r>
            <a:r>
              <a:rPr lang="en-US" altLang="en-US" sz="2400" baseline="-25000" dirty="0">
                <a:ea typeface="ＭＳ Ｐゴシック" pitchFamily="34" charset="-128"/>
              </a:rPr>
              <a:t>2</a:t>
            </a:r>
            <a:r>
              <a:rPr lang="en-US" altLang="en-US" sz="2400" dirty="0">
                <a:ea typeface="ＭＳ Ｐゴシック" pitchFamily="34" charset="-128"/>
              </a:rPr>
              <a:t>| </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 P(</a:t>
            </a:r>
            <a:r>
              <a:rPr lang="en-US" altLang="en-US" sz="2400" dirty="0" err="1">
                <a:ea typeface="ＭＳ Ｐゴシック" pitchFamily="34" charset="-128"/>
              </a:rPr>
              <a:t>X</a:t>
            </a:r>
            <a:r>
              <a:rPr lang="en-US" altLang="en-US" sz="2400" baseline="-25000" dirty="0" err="1">
                <a:ea typeface="ＭＳ Ｐゴシック" pitchFamily="34" charset="-128"/>
              </a:rPr>
              <a:t>d</a:t>
            </a:r>
            <a:r>
              <a:rPr lang="en-US" altLang="en-US" sz="2400" dirty="0">
                <a:ea typeface="ＭＳ Ｐゴシック" pitchFamily="34" charset="-128"/>
              </a:rPr>
              <a:t>| </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a:t>
            </a:r>
          </a:p>
          <a:p>
            <a:pPr lvl="1">
              <a:buFont typeface="Arial" panose="020B0604020202020204" pitchFamily="34" charset="0"/>
              <a:buNone/>
              <a:defRPr/>
            </a:pPr>
            <a:r>
              <a:rPr lang="en-US" altLang="en-US" sz="2400" dirty="0">
                <a:ea typeface="ＭＳ Ｐゴシック" pitchFamily="34" charset="-128"/>
              </a:rPr>
              <a:t> </a:t>
            </a:r>
          </a:p>
          <a:p>
            <a:pPr lvl="1">
              <a:defRPr/>
            </a:pPr>
            <a:r>
              <a:rPr lang="en-US" altLang="en-US" sz="2400" dirty="0">
                <a:ea typeface="ＭＳ Ｐゴシック" pitchFamily="34" charset="-128"/>
              </a:rPr>
              <a:t>Now we can estimate P(X</a:t>
            </a:r>
            <a:r>
              <a:rPr lang="en-US" altLang="en-US" baseline="-25000" dirty="0">
                <a:ea typeface="ＭＳ Ｐゴシック" pitchFamily="34" charset="-128"/>
              </a:rPr>
              <a:t>i</a:t>
            </a:r>
            <a:r>
              <a:rPr lang="en-US" altLang="en-US" sz="2400" dirty="0">
                <a:ea typeface="ＭＳ Ｐゴシック" pitchFamily="34" charset="-128"/>
              </a:rPr>
              <a:t>| </a:t>
            </a:r>
            <a:r>
              <a:rPr lang="en-US" altLang="en-US" sz="2400" dirty="0" err="1">
                <a:ea typeface="ＭＳ Ｐゴシック" pitchFamily="34" charset="-128"/>
              </a:rPr>
              <a:t>Y</a:t>
            </a:r>
            <a:r>
              <a:rPr lang="en-US" altLang="en-US" baseline="-25000" dirty="0" err="1">
                <a:ea typeface="ＭＳ Ｐゴシック" pitchFamily="34" charset="-128"/>
              </a:rPr>
              <a:t>j</a:t>
            </a:r>
            <a:r>
              <a:rPr lang="en-US" altLang="en-US" sz="2400" dirty="0">
                <a:ea typeface="ＭＳ Ｐゴシック" pitchFamily="34" charset="-128"/>
              </a:rPr>
              <a:t>) for all X</a:t>
            </a:r>
            <a:r>
              <a:rPr lang="en-US" altLang="en-US" baseline="-25000" dirty="0">
                <a:ea typeface="ＭＳ Ｐゴシック" pitchFamily="34" charset="-128"/>
              </a:rPr>
              <a:t>i</a:t>
            </a:r>
            <a:r>
              <a:rPr lang="en-US" altLang="en-US" sz="2400" dirty="0">
                <a:ea typeface="ＭＳ Ｐゴシック" pitchFamily="34" charset="-128"/>
              </a:rPr>
              <a:t> and </a:t>
            </a:r>
            <a:r>
              <a:rPr lang="en-US" altLang="en-US" sz="2400" dirty="0" err="1">
                <a:ea typeface="ＭＳ Ｐゴシック" pitchFamily="34" charset="-128"/>
              </a:rPr>
              <a:t>Y</a:t>
            </a:r>
            <a:r>
              <a:rPr lang="en-US" altLang="en-US" baseline="-25000" dirty="0" err="1">
                <a:ea typeface="ＭＳ Ｐゴシック" pitchFamily="34" charset="-128"/>
              </a:rPr>
              <a:t>j</a:t>
            </a:r>
            <a:r>
              <a:rPr lang="en-US" altLang="en-US" sz="2400" dirty="0">
                <a:ea typeface="ＭＳ Ｐゴシック" pitchFamily="34" charset="-128"/>
              </a:rPr>
              <a:t> combinations from the training data</a:t>
            </a:r>
          </a:p>
          <a:p>
            <a:pPr lvl="1">
              <a:buFont typeface="Arial" panose="020B0604020202020204" pitchFamily="34" charset="0"/>
              <a:buNone/>
              <a:defRPr/>
            </a:pPr>
            <a:endParaRPr lang="en-US" altLang="en-US" sz="2400" dirty="0">
              <a:ea typeface="ＭＳ Ｐゴシック" pitchFamily="34" charset="-128"/>
            </a:endParaRPr>
          </a:p>
          <a:p>
            <a:pPr lvl="1">
              <a:defRPr/>
            </a:pPr>
            <a:r>
              <a:rPr lang="en-US" altLang="en-US" sz="2400" dirty="0">
                <a:ea typeface="ＭＳ Ｐゴシック" pitchFamily="34" charset="-128"/>
              </a:rPr>
              <a:t>New point is classified to </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 if  P(</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 </a:t>
            </a:r>
            <a:r>
              <a:rPr lang="en-US" altLang="en-US" sz="2400" dirty="0">
                <a:ea typeface="ＭＳ Ｐゴシック" pitchFamily="34" charset="-128"/>
                <a:sym typeface="Symbol" pitchFamily="18" charset="2"/>
              </a:rPr>
              <a:t></a:t>
            </a:r>
            <a:r>
              <a:rPr lang="en-US" altLang="en-US" sz="2400" dirty="0">
                <a:ea typeface="ＭＳ Ｐゴシック" pitchFamily="34" charset="-128"/>
              </a:rPr>
              <a:t> P(X</a:t>
            </a:r>
            <a:r>
              <a:rPr lang="en-US" altLang="en-US" sz="2400" baseline="-25000" dirty="0">
                <a:ea typeface="ＭＳ Ｐゴシック" pitchFamily="34" charset="-128"/>
              </a:rPr>
              <a:t>i</a:t>
            </a:r>
            <a:r>
              <a:rPr lang="en-US" altLang="en-US" sz="2400" dirty="0">
                <a:ea typeface="ＭＳ Ｐゴシック" pitchFamily="34" charset="-128"/>
              </a:rPr>
              <a:t>| </a:t>
            </a:r>
            <a:r>
              <a:rPr lang="en-US" altLang="en-US" sz="2400" dirty="0" err="1">
                <a:ea typeface="ＭＳ Ｐゴシック" pitchFamily="34" charset="-128"/>
              </a:rPr>
              <a:t>Y</a:t>
            </a:r>
            <a:r>
              <a:rPr lang="en-US" altLang="en-US" sz="2400" baseline="-25000" dirty="0" err="1">
                <a:ea typeface="ＭＳ Ｐゴシック" pitchFamily="34" charset="-128"/>
              </a:rPr>
              <a:t>j</a:t>
            </a:r>
            <a:r>
              <a:rPr lang="en-US" altLang="en-US" sz="2400" dirty="0">
                <a:ea typeface="ＭＳ Ｐゴシック" pitchFamily="34" charset="-128"/>
              </a:rPr>
              <a:t>)  is maximal.</a:t>
            </a:r>
            <a:endParaRPr lang="en-US" altLang="en-US" dirty="0">
              <a:ea typeface="ＭＳ Ｐゴシック" pitchFamily="34" charset="-128"/>
            </a:endParaRPr>
          </a:p>
          <a:p>
            <a:pPr>
              <a:buFont typeface="Monotype Sorts" pitchFamily="-84" charset="2"/>
              <a:buNone/>
              <a:defRPr/>
            </a:pPr>
            <a:endParaRPr lang="en-US" altLang="en-US" dirty="0">
              <a:ea typeface="ＭＳ Ｐゴシック"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2C1EEB1-4C2C-424B-8D9F-A6D1CF3AF079}"/>
              </a:ext>
            </a:extLst>
          </p:cNvPr>
          <p:cNvSpPr>
            <a:spLocks noGrp="1" noChangeArrowheads="1"/>
          </p:cNvSpPr>
          <p:nvPr>
            <p:ph type="title"/>
          </p:nvPr>
        </p:nvSpPr>
        <p:spPr>
          <a:xfrm>
            <a:off x="304800" y="152400"/>
            <a:ext cx="8686800" cy="533400"/>
          </a:xfrm>
        </p:spPr>
        <p:txBody>
          <a:bodyPr/>
          <a:lstStyle/>
          <a:p>
            <a:pPr>
              <a:defRPr/>
            </a:pPr>
            <a:r>
              <a:rPr lang="en-US" dirty="0">
                <a:cs typeface="+mj-cs"/>
              </a:rPr>
              <a:t>Naïve Bayes on Example Data</a:t>
            </a:r>
          </a:p>
        </p:txBody>
      </p:sp>
      <p:graphicFrame>
        <p:nvGraphicFramePr>
          <p:cNvPr id="28674" name="Object 5">
            <a:extLst>
              <a:ext uri="{FF2B5EF4-FFF2-40B4-BE49-F238E27FC236}">
                <a16:creationId xmlns:a16="http://schemas.microsoft.com/office/drawing/2014/main" id="{871A7B47-5915-4E5C-90FD-609C63B9BCEA}"/>
              </a:ext>
            </a:extLst>
          </p:cNvPr>
          <p:cNvGraphicFramePr>
            <a:graphicFrameLocks noChangeAspect="1"/>
          </p:cNvGraphicFramePr>
          <p:nvPr/>
        </p:nvGraphicFramePr>
        <p:xfrm>
          <a:off x="228600" y="2057400"/>
          <a:ext cx="2971800" cy="3536950"/>
        </p:xfrm>
        <a:graphic>
          <a:graphicData uri="http://schemas.openxmlformats.org/presentationml/2006/ole">
            <mc:AlternateContent xmlns:mc="http://schemas.openxmlformats.org/markup-compatibility/2006">
              <mc:Choice xmlns:v="urn:schemas-microsoft-com:vml" Requires="v">
                <p:oleObj name="VISIO" r:id="rId2" imgW="4392168" imgH="5334000" progId="Visio.Drawing.6">
                  <p:embed/>
                </p:oleObj>
              </mc:Choice>
              <mc:Fallback>
                <p:oleObj name="VISIO" r:id="rId2" imgW="4392168" imgH="5334000" progId="Visio.Drawing.6">
                  <p:embed/>
                  <p:pic>
                    <p:nvPicPr>
                      <p:cNvPr id="28674" name="Object 5">
                        <a:extLst>
                          <a:ext uri="{FF2B5EF4-FFF2-40B4-BE49-F238E27FC236}">
                            <a16:creationId xmlns:a16="http://schemas.microsoft.com/office/drawing/2014/main" id="{871A7B47-5915-4E5C-90FD-609C63B9B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971"/>
                      <a:stretch>
                        <a:fillRect/>
                      </a:stretch>
                    </p:blipFill>
                    <p:spPr bwMode="auto">
                      <a:xfrm>
                        <a:off x="228600" y="2057400"/>
                        <a:ext cx="2971800"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75" name="Object 4">
            <a:extLst>
              <a:ext uri="{FF2B5EF4-FFF2-40B4-BE49-F238E27FC236}">
                <a16:creationId xmlns:a16="http://schemas.microsoft.com/office/drawing/2014/main" id="{C6780BD9-027B-4AC5-BD03-2A87DE8DD65D}"/>
              </a:ext>
            </a:extLst>
          </p:cNvPr>
          <p:cNvGraphicFramePr>
            <a:graphicFrameLocks noChangeAspect="1"/>
          </p:cNvGraphicFramePr>
          <p:nvPr/>
        </p:nvGraphicFramePr>
        <p:xfrm>
          <a:off x="1981200" y="1447800"/>
          <a:ext cx="5227638" cy="374650"/>
        </p:xfrm>
        <a:graphic>
          <a:graphicData uri="http://schemas.openxmlformats.org/presentationml/2006/ole">
            <mc:AlternateContent xmlns:mc="http://schemas.openxmlformats.org/markup-compatibility/2006">
              <mc:Choice xmlns:v="urn:schemas-microsoft-com:vml" Requires="v">
                <p:oleObj name="Equation" r:id="rId4" imgW="2832100" imgH="203200" progId="Equation.3">
                  <p:embed/>
                </p:oleObj>
              </mc:Choice>
              <mc:Fallback>
                <p:oleObj name="Equation" r:id="rId4" imgW="2832100" imgH="203200" progId="Equation.3">
                  <p:embed/>
                  <p:pic>
                    <p:nvPicPr>
                      <p:cNvPr id="28675" name="Object 4">
                        <a:extLst>
                          <a:ext uri="{FF2B5EF4-FFF2-40B4-BE49-F238E27FC236}">
                            <a16:creationId xmlns:a16="http://schemas.microsoft.com/office/drawing/2014/main" id="{C6780BD9-027B-4AC5-BD03-2A87DE8DD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447800"/>
                        <a:ext cx="522763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6">
            <a:extLst>
              <a:ext uri="{FF2B5EF4-FFF2-40B4-BE49-F238E27FC236}">
                <a16:creationId xmlns:a16="http://schemas.microsoft.com/office/drawing/2014/main" id="{065E3A48-64C7-4FF4-B110-651E004B2347}"/>
              </a:ext>
            </a:extLst>
          </p:cNvPr>
          <p:cNvSpPr txBox="1">
            <a:spLocks noChangeArrowheads="1"/>
          </p:cNvSpPr>
          <p:nvPr/>
        </p:nvSpPr>
        <p:spPr bwMode="auto">
          <a:xfrm>
            <a:off x="228600" y="990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spcBef>
                <a:spcPct val="50000"/>
              </a:spcBef>
              <a:defRPr/>
            </a:pPr>
            <a:r>
              <a:rPr lang="en-US" sz="1800" dirty="0">
                <a:solidFill>
                  <a:srgbClr val="FF0000"/>
                </a:solidFill>
              </a:rPr>
              <a:t>Given a Test Record:</a:t>
            </a:r>
          </a:p>
        </p:txBody>
      </p:sp>
      <p:sp>
        <p:nvSpPr>
          <p:cNvPr id="9" name="Rectangle 3">
            <a:extLst>
              <a:ext uri="{FF2B5EF4-FFF2-40B4-BE49-F238E27FC236}">
                <a16:creationId xmlns:a16="http://schemas.microsoft.com/office/drawing/2014/main" id="{30633146-C3E1-4AE3-9BA1-48FD3260D1C2}"/>
              </a:ext>
            </a:extLst>
          </p:cNvPr>
          <p:cNvSpPr txBox="1">
            <a:spLocks noChangeArrowheads="1"/>
          </p:cNvSpPr>
          <p:nvPr/>
        </p:nvSpPr>
        <p:spPr bwMode="auto">
          <a:xfrm>
            <a:off x="2971800" y="2209800"/>
            <a:ext cx="6172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charset="2"/>
              <a:buChar char="l"/>
              <a:defRPr sz="2800">
                <a:solidFill>
                  <a:schemeClr val="tx1"/>
                </a:solidFill>
                <a:latin typeface="Arial" charset="0"/>
                <a:ea typeface="ＭＳ Ｐゴシック" charset="-128"/>
              </a:defRPr>
            </a:lvl1pPr>
            <a:lvl2pPr marL="292100" indent="-292100">
              <a:spcBef>
                <a:spcPct val="10000"/>
              </a:spcBef>
              <a:spcAft>
                <a:spcPts val="400"/>
              </a:spcAft>
              <a:buClr>
                <a:srgbClr val="0C7B9C"/>
              </a:buClr>
              <a:buSzPct val="100000"/>
              <a:buFont typeface="Arial" charset="0"/>
              <a:buChar char="–"/>
              <a:defRPr sz="28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ea typeface="ＭＳ Ｐゴシック" charset="-128"/>
              </a:defRPr>
            </a:lvl3pPr>
            <a:lvl4pPr marL="1600200" indent="-228600">
              <a:spcBef>
                <a:spcPct val="20000"/>
              </a:spcBef>
              <a:buSzPct val="100000"/>
              <a:buChar char="–"/>
              <a:defRPr sz="2000">
                <a:solidFill>
                  <a:schemeClr val="tx1"/>
                </a:solidFill>
                <a:latin typeface="Times New Roman" charset="0"/>
                <a:ea typeface="ＭＳ Ｐゴシック" charset="-128"/>
              </a:defRPr>
            </a:lvl4pPr>
            <a:lvl5pPr marL="2057400" indent="-228600">
              <a:spcBef>
                <a:spcPct val="20000"/>
              </a:spcBef>
              <a:buSzPct val="100000"/>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9pPr>
          </a:lstStyle>
          <a:p>
            <a:pPr marL="0" lvl="1" indent="0">
              <a:buSzPct val="75000"/>
              <a:buNone/>
              <a:defRPr/>
            </a:pPr>
            <a:r>
              <a:rPr lang="en-US" altLang="en-US" sz="2000" b="0" dirty="0"/>
              <a:t>P(X | Yes) = </a:t>
            </a:r>
          </a:p>
          <a:p>
            <a:pPr lvl="1">
              <a:buSzPct val="75000"/>
              <a:buFont typeface="Arial" charset="0"/>
              <a:buNone/>
              <a:defRPr/>
            </a:pPr>
            <a:r>
              <a:rPr lang="en-US" altLang="en-US" sz="2000" b="0" dirty="0"/>
              <a:t>		P(Refund = No | Yes) x </a:t>
            </a:r>
          </a:p>
          <a:p>
            <a:pPr lvl="1">
              <a:buSzPct val="75000"/>
              <a:buFont typeface="Arial" charset="0"/>
              <a:buNone/>
              <a:defRPr/>
            </a:pPr>
            <a:r>
              <a:rPr lang="en-US" altLang="en-US" sz="2000" b="0" dirty="0"/>
              <a:t>		P(Divorced | Yes) x </a:t>
            </a:r>
          </a:p>
          <a:p>
            <a:pPr lvl="1">
              <a:buSzPct val="75000"/>
              <a:buFont typeface="Arial" charset="0"/>
              <a:buNone/>
              <a:defRPr/>
            </a:pPr>
            <a:r>
              <a:rPr lang="en-US" altLang="en-US" sz="2000" b="0" dirty="0"/>
              <a:t>		P(Income = 120K | Yes)</a:t>
            </a:r>
          </a:p>
          <a:p>
            <a:pPr lvl="1">
              <a:buSzPct val="75000"/>
              <a:buFont typeface="Arial" charset="0"/>
              <a:buNone/>
              <a:defRPr/>
            </a:pPr>
            <a:endParaRPr lang="en-US" altLang="en-US" sz="2000" b="0" dirty="0"/>
          </a:p>
          <a:p>
            <a:pPr marL="0" lvl="1" indent="0">
              <a:buSzPct val="75000"/>
              <a:buNone/>
              <a:defRPr/>
            </a:pPr>
            <a:r>
              <a:rPr lang="en-US" altLang="en-US" sz="2000" b="0" dirty="0"/>
              <a:t>P(X | No) = </a:t>
            </a:r>
          </a:p>
          <a:p>
            <a:pPr lvl="1">
              <a:buSzPct val="75000"/>
              <a:buFont typeface="Arial" charset="0"/>
              <a:buNone/>
              <a:defRPr/>
            </a:pPr>
            <a:r>
              <a:rPr lang="en-US" altLang="en-US" sz="2000" b="0" dirty="0"/>
              <a:t>		P(Refund = No | No) x </a:t>
            </a:r>
          </a:p>
          <a:p>
            <a:pPr lvl="1">
              <a:buSzPct val="75000"/>
              <a:buFont typeface="Arial" charset="0"/>
              <a:buNone/>
              <a:defRPr/>
            </a:pPr>
            <a:r>
              <a:rPr lang="en-US" altLang="en-US" sz="2000" b="0" dirty="0"/>
              <a:t>		P(Divorced | No) x </a:t>
            </a:r>
          </a:p>
          <a:p>
            <a:pPr lvl="1">
              <a:buSzPct val="75000"/>
              <a:buFont typeface="Arial" charset="0"/>
              <a:buNone/>
              <a:defRPr/>
            </a:pPr>
            <a:r>
              <a:rPr lang="en-US" altLang="en-US" sz="2000" b="0" dirty="0"/>
              <a:t>		P(Income = 120K | No)</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FEC0780-23D2-4C4F-B338-3EA0D436BAB9}"/>
              </a:ext>
            </a:extLst>
          </p:cNvPr>
          <p:cNvSpPr>
            <a:spLocks noGrp="1" noChangeArrowheads="1"/>
          </p:cNvSpPr>
          <p:nvPr>
            <p:ph type="title"/>
          </p:nvPr>
        </p:nvSpPr>
        <p:spPr>
          <a:xfrm>
            <a:off x="304800" y="152400"/>
            <a:ext cx="8686800" cy="533400"/>
          </a:xfrm>
        </p:spPr>
        <p:txBody>
          <a:bodyPr/>
          <a:lstStyle/>
          <a:p>
            <a:pPr>
              <a:defRPr/>
            </a:pPr>
            <a:r>
              <a:rPr lang="en-US">
                <a:cs typeface="+mj-cs"/>
              </a:rPr>
              <a:t>Estimate Probabilities from Data</a:t>
            </a:r>
          </a:p>
        </p:txBody>
      </p:sp>
      <p:sp>
        <p:nvSpPr>
          <p:cNvPr id="12291" name="Rectangle 3">
            <a:extLst>
              <a:ext uri="{FF2B5EF4-FFF2-40B4-BE49-F238E27FC236}">
                <a16:creationId xmlns:a16="http://schemas.microsoft.com/office/drawing/2014/main" id="{37DDC26C-0CD8-456B-8252-CCD97E558161}"/>
              </a:ext>
            </a:extLst>
          </p:cNvPr>
          <p:cNvSpPr>
            <a:spLocks noGrp="1" noChangeArrowheads="1"/>
          </p:cNvSpPr>
          <p:nvPr>
            <p:ph type="body" idx="1"/>
          </p:nvPr>
        </p:nvSpPr>
        <p:spPr>
          <a:xfrm>
            <a:off x="4343400" y="1066800"/>
            <a:ext cx="4572000" cy="5181600"/>
          </a:xfrm>
        </p:spPr>
        <p:txBody>
          <a:bodyPr/>
          <a:lstStyle/>
          <a:p>
            <a:pPr marL="0" indent="0">
              <a:lnSpc>
                <a:spcPct val="90000"/>
              </a:lnSpc>
              <a:buNone/>
              <a:defRPr/>
            </a:pPr>
            <a:r>
              <a:rPr lang="en-US" dirty="0">
                <a:cs typeface="+mn-cs"/>
              </a:rPr>
              <a:t>Class:  P(Y) = </a:t>
            </a:r>
            <a:r>
              <a:rPr lang="en-US" dirty="0" err="1">
                <a:cs typeface="+mn-cs"/>
              </a:rPr>
              <a:t>N</a:t>
            </a:r>
            <a:r>
              <a:rPr lang="en-US" baseline="-25000" dirty="0" err="1">
                <a:cs typeface="+mn-cs"/>
              </a:rPr>
              <a:t>c</a:t>
            </a:r>
            <a:r>
              <a:rPr lang="en-US" dirty="0">
                <a:cs typeface="+mn-cs"/>
              </a:rPr>
              <a:t>/N</a:t>
            </a:r>
          </a:p>
          <a:p>
            <a:pPr lvl="1">
              <a:lnSpc>
                <a:spcPct val="90000"/>
              </a:lnSpc>
              <a:buFont typeface="Arial" charset="0"/>
              <a:buChar char="–"/>
              <a:defRPr/>
            </a:pPr>
            <a:r>
              <a:rPr lang="en-US" sz="2000" dirty="0"/>
              <a:t>e.g.,  P(No) = 7/10, </a:t>
            </a:r>
            <a:br>
              <a:rPr lang="en-US" sz="2000" dirty="0"/>
            </a:br>
            <a:r>
              <a:rPr lang="en-US" sz="2000" dirty="0"/>
              <a:t>	        P(Yes) = 3/10</a:t>
            </a:r>
          </a:p>
          <a:p>
            <a:pPr lvl="1">
              <a:lnSpc>
                <a:spcPct val="90000"/>
              </a:lnSpc>
              <a:buFont typeface="Arial" charset="0"/>
              <a:buNone/>
              <a:defRPr/>
            </a:pPr>
            <a:endParaRPr lang="en-US" sz="2000" dirty="0"/>
          </a:p>
          <a:p>
            <a:pPr marL="0" indent="0">
              <a:lnSpc>
                <a:spcPct val="90000"/>
              </a:lnSpc>
              <a:buNone/>
              <a:defRPr/>
            </a:pPr>
            <a:r>
              <a:rPr lang="en-US" dirty="0">
                <a:cs typeface="+mn-cs"/>
              </a:rPr>
              <a:t>For categorical attributes:</a:t>
            </a:r>
            <a:br>
              <a:rPr lang="en-US" dirty="0">
                <a:cs typeface="+mn-cs"/>
              </a:rPr>
            </a:br>
            <a:r>
              <a:rPr lang="en-US" sz="900" dirty="0">
                <a:cs typeface="+mn-cs"/>
              </a:rPr>
              <a:t>  </a:t>
            </a:r>
            <a:br>
              <a:rPr lang="en-US" sz="900" dirty="0">
                <a:cs typeface="+mn-cs"/>
              </a:rPr>
            </a:br>
            <a:r>
              <a:rPr lang="en-US" dirty="0">
                <a:cs typeface="+mn-cs"/>
              </a:rPr>
              <a:t>     P(X</a:t>
            </a:r>
            <a:r>
              <a:rPr lang="en-US" baseline="-25000" dirty="0">
                <a:cs typeface="+mn-cs"/>
              </a:rPr>
              <a:t>i</a:t>
            </a:r>
            <a:r>
              <a:rPr lang="en-US" dirty="0">
                <a:cs typeface="+mn-cs"/>
              </a:rPr>
              <a:t> | </a:t>
            </a:r>
            <a:r>
              <a:rPr lang="en-US" dirty="0" err="1">
                <a:cs typeface="+mn-cs"/>
              </a:rPr>
              <a:t>Y</a:t>
            </a:r>
            <a:r>
              <a:rPr lang="en-US" baseline="-25000" dirty="0" err="1">
                <a:cs typeface="+mn-cs"/>
              </a:rPr>
              <a:t>k</a:t>
            </a:r>
            <a:r>
              <a:rPr lang="en-US" dirty="0">
                <a:cs typeface="+mn-cs"/>
              </a:rPr>
              <a:t>) = |</a:t>
            </a:r>
            <a:r>
              <a:rPr lang="en-US" dirty="0" err="1">
                <a:cs typeface="+mn-cs"/>
              </a:rPr>
              <a:t>X</a:t>
            </a:r>
            <a:r>
              <a:rPr lang="en-US" baseline="-25000" dirty="0" err="1">
                <a:cs typeface="+mn-cs"/>
              </a:rPr>
              <a:t>ik</a:t>
            </a:r>
            <a:r>
              <a:rPr lang="en-US" dirty="0">
                <a:cs typeface="+mn-cs"/>
              </a:rPr>
              <a:t>|/ </a:t>
            </a:r>
            <a:r>
              <a:rPr lang="en-US" dirty="0" err="1">
                <a:cs typeface="+mn-cs"/>
              </a:rPr>
              <a:t>N</a:t>
            </a:r>
            <a:r>
              <a:rPr lang="en-US" baseline="-25000" dirty="0" err="1">
                <a:cs typeface="+mn-cs"/>
              </a:rPr>
              <a:t>c</a:t>
            </a:r>
            <a:r>
              <a:rPr lang="en-US" baseline="-25000" dirty="0">
                <a:cs typeface="+mn-cs"/>
              </a:rPr>
              <a:t> </a:t>
            </a:r>
          </a:p>
          <a:p>
            <a:pPr lvl="1">
              <a:lnSpc>
                <a:spcPct val="90000"/>
              </a:lnSpc>
              <a:buFont typeface="Arial" charset="0"/>
              <a:buChar char="–"/>
              <a:defRPr/>
            </a:pPr>
            <a:endParaRPr lang="en-US" sz="800" dirty="0"/>
          </a:p>
          <a:p>
            <a:pPr lvl="1">
              <a:lnSpc>
                <a:spcPct val="90000"/>
              </a:lnSpc>
              <a:buFont typeface="Arial" charset="0"/>
              <a:buChar char="–"/>
              <a:defRPr/>
            </a:pPr>
            <a:r>
              <a:rPr lang="en-US" sz="2400" dirty="0"/>
              <a:t>where |</a:t>
            </a:r>
            <a:r>
              <a:rPr lang="en-US" sz="2400" dirty="0" err="1"/>
              <a:t>X</a:t>
            </a:r>
            <a:r>
              <a:rPr lang="en-US" sz="2400" baseline="-25000" dirty="0" err="1"/>
              <a:t>ik</a:t>
            </a:r>
            <a:r>
              <a:rPr lang="en-US" sz="2400" dirty="0"/>
              <a:t>| is number of instances having attribute value X</a:t>
            </a:r>
            <a:r>
              <a:rPr lang="en-US" sz="2400" baseline="-25000" dirty="0"/>
              <a:t>i</a:t>
            </a:r>
            <a:r>
              <a:rPr lang="en-US" sz="2400" dirty="0"/>
              <a:t> and belonging to class </a:t>
            </a:r>
            <a:r>
              <a:rPr lang="en-US" sz="2400" dirty="0" err="1"/>
              <a:t>Y</a:t>
            </a:r>
            <a:r>
              <a:rPr lang="en-US" sz="2400" baseline="-25000" dirty="0" err="1"/>
              <a:t>k</a:t>
            </a:r>
            <a:endParaRPr lang="en-US" sz="2400" dirty="0"/>
          </a:p>
          <a:p>
            <a:pPr lvl="1">
              <a:lnSpc>
                <a:spcPct val="90000"/>
              </a:lnSpc>
              <a:buFont typeface="Arial" charset="0"/>
              <a:buChar char="–"/>
              <a:defRPr/>
            </a:pPr>
            <a:r>
              <a:rPr lang="en-US" sz="2400" dirty="0"/>
              <a:t>Examples:</a:t>
            </a:r>
            <a:br>
              <a:rPr lang="en-US" sz="2400" dirty="0"/>
            </a:br>
            <a:endParaRPr lang="en-US" sz="800" dirty="0"/>
          </a:p>
          <a:p>
            <a:pPr lvl="1">
              <a:lnSpc>
                <a:spcPct val="90000"/>
              </a:lnSpc>
              <a:buFont typeface="Arial" charset="0"/>
              <a:buNone/>
              <a:defRPr/>
            </a:pPr>
            <a:r>
              <a:rPr lang="en-US" sz="2000" dirty="0"/>
              <a:t>	P(Status=</a:t>
            </a:r>
            <a:r>
              <a:rPr lang="en-US" sz="2000" dirty="0" err="1"/>
              <a:t>Married|No</a:t>
            </a:r>
            <a:r>
              <a:rPr lang="en-US" sz="2000" dirty="0"/>
              <a:t>) = 4/7</a:t>
            </a:r>
            <a:br>
              <a:rPr lang="en-US" sz="2000" baseline="-25000" dirty="0"/>
            </a:br>
            <a:r>
              <a:rPr lang="en-US" sz="2000" dirty="0"/>
              <a:t>P(Refund=</a:t>
            </a:r>
            <a:r>
              <a:rPr lang="en-US" sz="2000" dirty="0" err="1"/>
              <a:t>Yes|Yes</a:t>
            </a:r>
            <a:r>
              <a:rPr lang="en-US" sz="2000" dirty="0"/>
              <a:t>)=0</a:t>
            </a:r>
            <a:endParaRPr lang="en-US" sz="2000" baseline="-25000" dirty="0"/>
          </a:p>
        </p:txBody>
      </p:sp>
      <p:graphicFrame>
        <p:nvGraphicFramePr>
          <p:cNvPr id="29700" name="Object 5">
            <a:extLst>
              <a:ext uri="{FF2B5EF4-FFF2-40B4-BE49-F238E27FC236}">
                <a16:creationId xmlns:a16="http://schemas.microsoft.com/office/drawing/2014/main" id="{A5956AA3-5FA0-4C91-92CA-604F0D522C87}"/>
              </a:ext>
            </a:extLst>
          </p:cNvPr>
          <p:cNvGraphicFramePr>
            <a:graphicFrameLocks noChangeAspect="1"/>
          </p:cNvGraphicFramePr>
          <p:nvPr/>
        </p:nvGraphicFramePr>
        <p:xfrm>
          <a:off x="152400" y="1524000"/>
          <a:ext cx="4389438" cy="4275138"/>
        </p:xfrm>
        <a:graphic>
          <a:graphicData uri="http://schemas.openxmlformats.org/presentationml/2006/ole">
            <mc:AlternateContent xmlns:mc="http://schemas.openxmlformats.org/markup-compatibility/2006">
              <mc:Choice xmlns:v="urn:schemas-microsoft-com:vml" Requires="v">
                <p:oleObj name="VISIO" r:id="rId2" imgW="4392168" imgH="5334000" progId="Visio.Drawing.6">
                  <p:embed/>
                </p:oleObj>
              </mc:Choice>
              <mc:Fallback>
                <p:oleObj name="VISIO" r:id="rId2" imgW="4392168" imgH="5334000" progId="Visio.Drawing.6">
                  <p:embed/>
                  <p:pic>
                    <p:nvPicPr>
                      <p:cNvPr id="29700" name="Object 5">
                        <a:extLst>
                          <a:ext uri="{FF2B5EF4-FFF2-40B4-BE49-F238E27FC236}">
                            <a16:creationId xmlns:a16="http://schemas.microsoft.com/office/drawing/2014/main" id="{A5956AA3-5FA0-4C91-92CA-604F0D522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971"/>
                      <a:stretch>
                        <a:fillRect/>
                      </a:stretch>
                    </p:blipFill>
                    <p:spPr bwMode="auto">
                      <a:xfrm>
                        <a:off x="152400" y="1524000"/>
                        <a:ext cx="4389438"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63BD-C925-44BF-A6FF-4C5D03FA9F49}"/>
              </a:ext>
            </a:extLst>
          </p:cNvPr>
          <p:cNvSpPr>
            <a:spLocks noGrp="1"/>
          </p:cNvSpPr>
          <p:nvPr>
            <p:ph type="title"/>
          </p:nvPr>
        </p:nvSpPr>
        <p:spPr>
          <a:xfrm>
            <a:off x="381000" y="152400"/>
            <a:ext cx="8280400" cy="914400"/>
          </a:xfrm>
        </p:spPr>
        <p:txBody>
          <a:bodyPr/>
          <a:lstStyle/>
          <a:p>
            <a:r>
              <a:rPr lang="en-US" sz="3600" dirty="0">
                <a:solidFill>
                  <a:srgbClr val="C00000"/>
                </a:solidFill>
                <a:latin typeface="Georgia" panose="02040502050405020303" pitchFamily="18" charset="0"/>
              </a:rPr>
              <a:t>Why it is called Naïve ?</a:t>
            </a:r>
          </a:p>
        </p:txBody>
      </p:sp>
      <p:sp>
        <p:nvSpPr>
          <p:cNvPr id="3" name="Content Placeholder 2">
            <a:extLst>
              <a:ext uri="{FF2B5EF4-FFF2-40B4-BE49-F238E27FC236}">
                <a16:creationId xmlns:a16="http://schemas.microsoft.com/office/drawing/2014/main" id="{0E138220-F188-4447-8EC0-D9410BE4030B}"/>
              </a:ext>
            </a:extLst>
          </p:cNvPr>
          <p:cNvSpPr>
            <a:spLocks noGrp="1"/>
          </p:cNvSpPr>
          <p:nvPr>
            <p:ph idx="1"/>
          </p:nvPr>
        </p:nvSpPr>
        <p:spPr/>
        <p:txBody>
          <a:bodyPr/>
          <a:lstStyle/>
          <a:p>
            <a:pPr marL="0" indent="0" algn="just">
              <a:buNone/>
            </a:pPr>
            <a:r>
              <a:rPr lang="en-US" dirty="0">
                <a:latin typeface="Georgia" panose="02040502050405020303" pitchFamily="18" charset="0"/>
              </a:rPr>
              <a:t>In real-world problems, predictor variables aren’t always independent of each other, there are always some correlations between them. </a:t>
            </a:r>
          </a:p>
          <a:p>
            <a:pPr marL="0" indent="0" algn="just">
              <a:buNone/>
            </a:pPr>
            <a:endParaRPr lang="en-US" dirty="0">
              <a:latin typeface="Georgia" panose="02040502050405020303" pitchFamily="18" charset="0"/>
            </a:endParaRPr>
          </a:p>
          <a:p>
            <a:pPr marL="0" indent="0" algn="just">
              <a:buNone/>
            </a:pPr>
            <a:r>
              <a:rPr lang="en-US" dirty="0">
                <a:highlight>
                  <a:srgbClr val="00FFFF"/>
                </a:highlight>
                <a:latin typeface="Georgia" panose="02040502050405020303" pitchFamily="18" charset="0"/>
              </a:rPr>
              <a:t>Since Naive Bayes considers each predictor variable to be independent of any other variable in the model, it is called ‘Naive’.</a:t>
            </a:r>
          </a:p>
          <a:p>
            <a:pPr marL="0" indent="0">
              <a:buNone/>
            </a:pPr>
            <a:endParaRPr lang="en-US" dirty="0"/>
          </a:p>
        </p:txBody>
      </p:sp>
    </p:spTree>
    <p:extLst>
      <p:ext uri="{BB962C8B-B14F-4D97-AF65-F5344CB8AC3E}">
        <p14:creationId xmlns:p14="http://schemas.microsoft.com/office/powerpoint/2010/main" val="3937727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50BFE9C-AA59-457D-9B3E-ADED7D6837F3}"/>
              </a:ext>
            </a:extLst>
          </p:cNvPr>
          <p:cNvSpPr>
            <a:spLocks noGrp="1" noChangeArrowheads="1"/>
          </p:cNvSpPr>
          <p:nvPr>
            <p:ph type="title"/>
          </p:nvPr>
        </p:nvSpPr>
        <p:spPr>
          <a:xfrm>
            <a:off x="304800" y="152400"/>
            <a:ext cx="8686800" cy="533400"/>
          </a:xfrm>
        </p:spPr>
        <p:txBody>
          <a:bodyPr/>
          <a:lstStyle/>
          <a:p>
            <a:pPr>
              <a:defRPr/>
            </a:pPr>
            <a:r>
              <a:rPr lang="en-US" sz="2800" dirty="0">
                <a:cs typeface="+mj-cs"/>
              </a:rPr>
              <a:t>Estimate Probabilities from Continuous Data</a:t>
            </a:r>
          </a:p>
        </p:txBody>
      </p:sp>
      <p:sp>
        <p:nvSpPr>
          <p:cNvPr id="13315" name="Rectangle 3">
            <a:extLst>
              <a:ext uri="{FF2B5EF4-FFF2-40B4-BE49-F238E27FC236}">
                <a16:creationId xmlns:a16="http://schemas.microsoft.com/office/drawing/2014/main" id="{AF79177A-8C34-4096-8B4E-A74BC6EC9D29}"/>
              </a:ext>
            </a:extLst>
          </p:cNvPr>
          <p:cNvSpPr>
            <a:spLocks noGrp="1" noChangeArrowheads="1"/>
          </p:cNvSpPr>
          <p:nvPr>
            <p:ph type="body" idx="1"/>
          </p:nvPr>
        </p:nvSpPr>
        <p:spPr/>
        <p:txBody>
          <a:bodyPr/>
          <a:lstStyle/>
          <a:p>
            <a:pPr marL="533400" indent="-533400">
              <a:buFont typeface="Monotype Sorts" charset="0"/>
              <a:buChar char="l"/>
              <a:defRPr/>
            </a:pPr>
            <a:r>
              <a:rPr lang="en-US" dirty="0">
                <a:cs typeface="+mn-cs"/>
              </a:rPr>
              <a:t>For continuous attributes: </a:t>
            </a:r>
          </a:p>
          <a:p>
            <a:pPr marL="990600" lvl="1" indent="-533400">
              <a:buFont typeface="Arial" charset="0"/>
              <a:buChar char="–"/>
              <a:defRPr/>
            </a:pPr>
            <a:r>
              <a:rPr lang="en-US" dirty="0">
                <a:solidFill>
                  <a:srgbClr val="FF0000"/>
                </a:solidFill>
              </a:rPr>
              <a:t>Discretization:</a:t>
            </a:r>
            <a:r>
              <a:rPr lang="en-US" dirty="0"/>
              <a:t> Partition the range into bins:</a:t>
            </a:r>
          </a:p>
          <a:p>
            <a:pPr marL="1371600" lvl="2" indent="-457200">
              <a:buFont typeface="Wingdings" charset="0"/>
              <a:buChar char="u"/>
              <a:defRPr/>
            </a:pPr>
            <a:r>
              <a:rPr lang="en-US" dirty="0"/>
              <a:t>Replace continuous value with bin value</a:t>
            </a:r>
          </a:p>
          <a:p>
            <a:pPr marL="1752600" lvl="3" indent="-381000">
              <a:defRPr/>
            </a:pPr>
            <a:r>
              <a:rPr lang="en-US" dirty="0">
                <a:latin typeface="Times New Roman" charset="0"/>
              </a:rPr>
              <a:t>Attribute changed from continuous to ordinal</a:t>
            </a:r>
          </a:p>
          <a:p>
            <a:pPr marL="1752600" lvl="3" indent="-381000">
              <a:defRPr/>
            </a:pPr>
            <a:r>
              <a:rPr lang="en-US" dirty="0">
                <a:latin typeface="Times New Roman" charset="0"/>
              </a:rPr>
              <a:t>Temp= 37°C  -- “Hot”</a:t>
            </a:r>
          </a:p>
          <a:p>
            <a:pPr marL="1752600" lvl="3" indent="-381000">
              <a:defRPr/>
            </a:pPr>
            <a:r>
              <a:rPr lang="en-US" dirty="0">
                <a:latin typeface="Times New Roman" charset="0"/>
              </a:rPr>
              <a:t>• Temp= 21°C --  “Mild”</a:t>
            </a:r>
          </a:p>
          <a:p>
            <a:pPr marL="990600" lvl="1" indent="-533400">
              <a:buFont typeface="Arial" charset="0"/>
              <a:buChar char="–"/>
              <a:defRPr/>
            </a:pPr>
            <a:r>
              <a:rPr lang="en-US" dirty="0">
                <a:solidFill>
                  <a:srgbClr val="FF0000"/>
                </a:solidFill>
              </a:rPr>
              <a:t>Probability density estimation:</a:t>
            </a:r>
          </a:p>
          <a:p>
            <a:pPr marL="2057400" lvl="3" indent="-457200">
              <a:buFont typeface="Wingdings" charset="0"/>
              <a:buChar char="u"/>
              <a:defRPr/>
            </a:pPr>
            <a:r>
              <a:rPr lang="en-US" sz="1600" dirty="0"/>
              <a:t>Assume attribute follows a normal distribution</a:t>
            </a:r>
          </a:p>
          <a:p>
            <a:pPr marL="2057400" lvl="3" indent="-457200">
              <a:buFont typeface="Wingdings" charset="0"/>
              <a:buChar char="u"/>
              <a:defRPr/>
            </a:pPr>
            <a:r>
              <a:rPr lang="en-US" sz="1600" dirty="0"/>
              <a:t>Use data to estimate parameters of distribution </a:t>
            </a:r>
            <a:br>
              <a:rPr lang="en-US" sz="1600" dirty="0"/>
            </a:br>
            <a:r>
              <a:rPr lang="en-US" sz="1600" dirty="0"/>
              <a:t>   (e.g., mean and standard deviation)</a:t>
            </a:r>
          </a:p>
          <a:p>
            <a:pPr marL="2057400" lvl="3" indent="-457200">
              <a:buFont typeface="Wingdings" charset="0"/>
              <a:buChar char="u"/>
              <a:defRPr/>
            </a:pPr>
            <a:r>
              <a:rPr lang="en-US" sz="1600" dirty="0"/>
              <a:t>Once probability distribution is known, use it to estimate the conditional probability P(</a:t>
            </a:r>
            <a:r>
              <a:rPr lang="en-US" sz="1600" dirty="0" err="1"/>
              <a:t>X</a:t>
            </a:r>
            <a:r>
              <a:rPr lang="en-US" sz="1600" baseline="-25000" dirty="0" err="1"/>
              <a:t>i</a:t>
            </a:r>
            <a:r>
              <a:rPr lang="en-US" sz="1600" dirty="0" err="1"/>
              <a:t>|Y</a:t>
            </a:r>
            <a:r>
              <a:rPr lang="en-US" sz="1600"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D27-6C0B-4B3F-9A29-210D4401C917}"/>
              </a:ext>
            </a:extLst>
          </p:cNvPr>
          <p:cNvSpPr>
            <a:spLocks noGrp="1"/>
          </p:cNvSpPr>
          <p:nvPr>
            <p:ph type="title"/>
          </p:nvPr>
        </p:nvSpPr>
        <p:spPr/>
        <p:txBody>
          <a:bodyPr/>
          <a:lstStyle/>
          <a:p>
            <a:r>
              <a:rPr lang="en-US" dirty="0"/>
              <a:t>Normal Distribution</a:t>
            </a:r>
          </a:p>
        </p:txBody>
      </p:sp>
      <p:pic>
        <p:nvPicPr>
          <p:cNvPr id="4" name="Content Placeholder 3">
            <a:extLst>
              <a:ext uri="{FF2B5EF4-FFF2-40B4-BE49-F238E27FC236}">
                <a16:creationId xmlns:a16="http://schemas.microsoft.com/office/drawing/2014/main" id="{34EAA153-91E4-47DB-B7CC-1AA54695EC6B}"/>
              </a:ext>
            </a:extLst>
          </p:cNvPr>
          <p:cNvPicPr>
            <a:picLocks noGrp="1" noChangeAspect="1"/>
          </p:cNvPicPr>
          <p:nvPr>
            <p:ph idx="1"/>
          </p:nvPr>
        </p:nvPicPr>
        <p:blipFill>
          <a:blip r:embed="rId2"/>
          <a:stretch>
            <a:fillRect/>
          </a:stretch>
        </p:blipFill>
        <p:spPr>
          <a:xfrm>
            <a:off x="152400" y="1066800"/>
            <a:ext cx="8577263" cy="4960835"/>
          </a:xfrm>
          <a:prstGeom prst="rect">
            <a:avLst/>
          </a:prstGeom>
        </p:spPr>
      </p:pic>
    </p:spTree>
    <p:extLst>
      <p:ext uri="{BB962C8B-B14F-4D97-AF65-F5344CB8AC3E}">
        <p14:creationId xmlns:p14="http://schemas.microsoft.com/office/powerpoint/2010/main" val="103880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AA3C-258B-42A0-B52B-5BF95CC49D50}"/>
              </a:ext>
            </a:extLst>
          </p:cNvPr>
          <p:cNvSpPr>
            <a:spLocks noGrp="1"/>
          </p:cNvSpPr>
          <p:nvPr>
            <p:ph type="title"/>
          </p:nvPr>
        </p:nvSpPr>
        <p:spPr/>
        <p:txBody>
          <a:bodyPr/>
          <a:lstStyle/>
          <a:p>
            <a:r>
              <a:rPr lang="en-US" dirty="0"/>
              <a:t>Statistics for weather data</a:t>
            </a:r>
          </a:p>
        </p:txBody>
      </p:sp>
      <p:pic>
        <p:nvPicPr>
          <p:cNvPr id="4" name="Content Placeholder 3">
            <a:extLst>
              <a:ext uri="{FF2B5EF4-FFF2-40B4-BE49-F238E27FC236}">
                <a16:creationId xmlns:a16="http://schemas.microsoft.com/office/drawing/2014/main" id="{34D1D2D2-B587-4B4B-9ECE-3E5CE36D0A1A}"/>
              </a:ext>
            </a:extLst>
          </p:cNvPr>
          <p:cNvPicPr>
            <a:picLocks noGrp="1" noChangeAspect="1"/>
          </p:cNvPicPr>
          <p:nvPr>
            <p:ph idx="1"/>
          </p:nvPr>
        </p:nvPicPr>
        <p:blipFill>
          <a:blip r:embed="rId2"/>
          <a:stretch>
            <a:fillRect/>
          </a:stretch>
        </p:blipFill>
        <p:spPr>
          <a:xfrm>
            <a:off x="0" y="1066800"/>
            <a:ext cx="9144000" cy="5257800"/>
          </a:xfrm>
          <a:prstGeom prst="rect">
            <a:avLst/>
          </a:prstGeom>
        </p:spPr>
      </p:pic>
    </p:spTree>
    <p:extLst>
      <p:ext uri="{BB962C8B-B14F-4D97-AF65-F5344CB8AC3E}">
        <p14:creationId xmlns:p14="http://schemas.microsoft.com/office/powerpoint/2010/main" val="3162241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DE18-FF4E-4D5B-8683-17C59716D042}"/>
              </a:ext>
            </a:extLst>
          </p:cNvPr>
          <p:cNvSpPr>
            <a:spLocks noGrp="1"/>
          </p:cNvSpPr>
          <p:nvPr>
            <p:ph type="title"/>
          </p:nvPr>
        </p:nvSpPr>
        <p:spPr/>
        <p:txBody>
          <a:bodyPr/>
          <a:lstStyle/>
          <a:p>
            <a:r>
              <a:rPr lang="en-US" dirty="0"/>
              <a:t>Classifying a new day</a:t>
            </a:r>
          </a:p>
        </p:txBody>
      </p:sp>
      <p:pic>
        <p:nvPicPr>
          <p:cNvPr id="5" name="Content Placeholder 4">
            <a:extLst>
              <a:ext uri="{FF2B5EF4-FFF2-40B4-BE49-F238E27FC236}">
                <a16:creationId xmlns:a16="http://schemas.microsoft.com/office/drawing/2014/main" id="{7EF8512A-4BF2-4319-A208-63D7D69EF2AF}"/>
              </a:ext>
            </a:extLst>
          </p:cNvPr>
          <p:cNvPicPr>
            <a:picLocks noGrp="1" noChangeAspect="1"/>
          </p:cNvPicPr>
          <p:nvPr>
            <p:ph idx="1"/>
          </p:nvPr>
        </p:nvPicPr>
        <p:blipFill>
          <a:blip r:embed="rId2"/>
          <a:stretch>
            <a:fillRect/>
          </a:stretch>
        </p:blipFill>
        <p:spPr>
          <a:xfrm>
            <a:off x="228600" y="990600"/>
            <a:ext cx="8432800" cy="5715000"/>
          </a:xfrm>
          <a:prstGeom prst="rect">
            <a:avLst/>
          </a:prstGeom>
        </p:spPr>
      </p:pic>
    </p:spTree>
    <p:extLst>
      <p:ext uri="{BB962C8B-B14F-4D97-AF65-F5344CB8AC3E}">
        <p14:creationId xmlns:p14="http://schemas.microsoft.com/office/powerpoint/2010/main" val="1719614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E9BB-4B26-4E3F-9584-C138DB0E4348}"/>
              </a:ext>
            </a:extLst>
          </p:cNvPr>
          <p:cNvSpPr>
            <a:spLocks noGrp="1"/>
          </p:cNvSpPr>
          <p:nvPr>
            <p:ph type="title"/>
          </p:nvPr>
        </p:nvSpPr>
        <p:spPr/>
        <p:txBody>
          <a:bodyPr/>
          <a:lstStyle/>
          <a:p>
            <a:r>
              <a:rPr lang="en-US" dirty="0"/>
              <a:t>Missing Values</a:t>
            </a:r>
          </a:p>
        </p:txBody>
      </p:sp>
      <p:pic>
        <p:nvPicPr>
          <p:cNvPr id="4" name="Content Placeholder 3">
            <a:extLst>
              <a:ext uri="{FF2B5EF4-FFF2-40B4-BE49-F238E27FC236}">
                <a16:creationId xmlns:a16="http://schemas.microsoft.com/office/drawing/2014/main" id="{48CD266F-C1E9-4E23-9BD8-715C658413C4}"/>
              </a:ext>
            </a:extLst>
          </p:cNvPr>
          <p:cNvPicPr>
            <a:picLocks noGrp="1" noChangeAspect="1"/>
          </p:cNvPicPr>
          <p:nvPr>
            <p:ph idx="1"/>
          </p:nvPr>
        </p:nvPicPr>
        <p:blipFill>
          <a:blip r:embed="rId2"/>
          <a:stretch>
            <a:fillRect/>
          </a:stretch>
        </p:blipFill>
        <p:spPr>
          <a:xfrm>
            <a:off x="0" y="914400"/>
            <a:ext cx="8915400" cy="5638799"/>
          </a:xfrm>
          <a:prstGeom prst="rect">
            <a:avLst/>
          </a:prstGeom>
        </p:spPr>
      </p:pic>
    </p:spTree>
    <p:extLst>
      <p:ext uri="{BB962C8B-B14F-4D97-AF65-F5344CB8AC3E}">
        <p14:creationId xmlns:p14="http://schemas.microsoft.com/office/powerpoint/2010/main" val="1096278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9452B36-9C4F-4CF1-9596-DC46ED6ACA01}"/>
              </a:ext>
            </a:extLst>
          </p:cNvPr>
          <p:cNvSpPr>
            <a:spLocks noGrp="1" noChangeArrowheads="1"/>
          </p:cNvSpPr>
          <p:nvPr>
            <p:ph type="title"/>
          </p:nvPr>
        </p:nvSpPr>
        <p:spPr>
          <a:xfrm>
            <a:off x="304800" y="152400"/>
            <a:ext cx="8686800" cy="533400"/>
          </a:xfrm>
        </p:spPr>
        <p:txBody>
          <a:bodyPr/>
          <a:lstStyle/>
          <a:p>
            <a:pPr>
              <a:defRPr/>
            </a:pPr>
            <a:r>
              <a:rPr lang="en-US" dirty="0">
                <a:cs typeface="+mj-cs"/>
              </a:rPr>
              <a:t>Estimate Probabilities –Tax data</a:t>
            </a:r>
          </a:p>
        </p:txBody>
      </p:sp>
      <p:sp>
        <p:nvSpPr>
          <p:cNvPr id="14339" name="Rectangle 3">
            <a:extLst>
              <a:ext uri="{FF2B5EF4-FFF2-40B4-BE49-F238E27FC236}">
                <a16:creationId xmlns:a16="http://schemas.microsoft.com/office/drawing/2014/main" id="{CDEA9E9A-1024-45E8-8C7D-BE20BE4FFDEA}"/>
              </a:ext>
            </a:extLst>
          </p:cNvPr>
          <p:cNvSpPr>
            <a:spLocks noGrp="1" noChangeArrowheads="1"/>
          </p:cNvSpPr>
          <p:nvPr>
            <p:ph type="body" idx="1"/>
          </p:nvPr>
        </p:nvSpPr>
        <p:spPr>
          <a:xfrm>
            <a:off x="4495800" y="1066800"/>
            <a:ext cx="4419600" cy="5181600"/>
          </a:xfrm>
        </p:spPr>
        <p:txBody>
          <a:bodyPr/>
          <a:lstStyle/>
          <a:p>
            <a:pPr marL="0" indent="0">
              <a:buNone/>
              <a:defRPr/>
            </a:pPr>
            <a:r>
              <a:rPr lang="en-US" sz="2400" dirty="0">
                <a:cs typeface="+mn-cs"/>
              </a:rPr>
              <a:t>Normal distribution:</a:t>
            </a:r>
          </a:p>
          <a:p>
            <a:pPr lvl="1">
              <a:buFont typeface="Arial" charset="0"/>
              <a:buChar char="–"/>
              <a:defRPr/>
            </a:pPr>
            <a:endParaRPr lang="en-US" sz="2400" dirty="0"/>
          </a:p>
          <a:p>
            <a:pPr lvl="1">
              <a:buFont typeface="Arial" charset="0"/>
              <a:buChar char="–"/>
              <a:defRPr/>
            </a:pPr>
            <a:endParaRPr lang="en-US" sz="2400" dirty="0"/>
          </a:p>
          <a:p>
            <a:pPr lvl="1">
              <a:buFont typeface="Arial" charset="0"/>
              <a:buChar char="–"/>
              <a:defRPr/>
            </a:pPr>
            <a:endParaRPr lang="en-US" sz="1000" dirty="0"/>
          </a:p>
          <a:p>
            <a:pPr lvl="1">
              <a:buFont typeface="Arial" charset="0"/>
              <a:buChar char="–"/>
              <a:defRPr/>
            </a:pPr>
            <a:r>
              <a:rPr lang="en-US" sz="2400" dirty="0"/>
              <a:t>One for each (</a:t>
            </a:r>
            <a:r>
              <a:rPr lang="en-US" sz="2400" dirty="0" err="1"/>
              <a:t>X</a:t>
            </a:r>
            <a:r>
              <a:rPr lang="en-US" sz="2400" baseline="-25000" dirty="0" err="1"/>
              <a:t>i</a:t>
            </a:r>
            <a:r>
              <a:rPr lang="en-US" sz="2400" dirty="0" err="1"/>
              <a:t>,Y</a:t>
            </a:r>
            <a:r>
              <a:rPr lang="en-US" sz="2400" baseline="-25000" dirty="0" err="1"/>
              <a:t>i</a:t>
            </a:r>
            <a:r>
              <a:rPr lang="en-US" sz="2400" dirty="0"/>
              <a:t>) pair</a:t>
            </a:r>
          </a:p>
          <a:p>
            <a:pPr lvl="1">
              <a:buFont typeface="Arial" charset="0"/>
              <a:buChar char="–"/>
              <a:defRPr/>
            </a:pPr>
            <a:endParaRPr lang="en-US" sz="800" dirty="0"/>
          </a:p>
          <a:p>
            <a:pPr marL="0" indent="0">
              <a:buNone/>
              <a:defRPr/>
            </a:pPr>
            <a:r>
              <a:rPr lang="en-US" sz="2400" dirty="0">
                <a:cs typeface="+mn-cs"/>
              </a:rPr>
              <a:t>For (Income, Class=No):</a:t>
            </a:r>
          </a:p>
          <a:p>
            <a:pPr lvl="1">
              <a:buFont typeface="Arial" charset="0"/>
              <a:buChar char="–"/>
              <a:defRPr/>
            </a:pPr>
            <a:r>
              <a:rPr lang="en-US" sz="2400" dirty="0"/>
              <a:t>If Class=No</a:t>
            </a:r>
          </a:p>
          <a:p>
            <a:pPr lvl="2">
              <a:buFont typeface="Wingdings" charset="0"/>
              <a:buChar char="u"/>
              <a:defRPr/>
            </a:pPr>
            <a:r>
              <a:rPr lang="en-US" sz="2000" dirty="0"/>
              <a:t> sample mean = 110</a:t>
            </a:r>
          </a:p>
          <a:p>
            <a:pPr lvl="2">
              <a:buFont typeface="Wingdings" charset="0"/>
              <a:buChar char="u"/>
              <a:defRPr/>
            </a:pPr>
            <a:r>
              <a:rPr lang="en-US" sz="2000" dirty="0"/>
              <a:t> sample variance = 2975</a:t>
            </a:r>
          </a:p>
          <a:p>
            <a:pPr lvl="1">
              <a:buFont typeface="Arial" charset="0"/>
              <a:buNone/>
              <a:defRPr/>
            </a:pPr>
            <a:endParaRPr lang="en-US" sz="2400" dirty="0"/>
          </a:p>
        </p:txBody>
      </p:sp>
      <p:graphicFrame>
        <p:nvGraphicFramePr>
          <p:cNvPr id="31747" name="Object 4">
            <a:extLst>
              <a:ext uri="{FF2B5EF4-FFF2-40B4-BE49-F238E27FC236}">
                <a16:creationId xmlns:a16="http://schemas.microsoft.com/office/drawing/2014/main" id="{48807F60-655F-41FD-97A7-5F4704562586}"/>
              </a:ext>
            </a:extLst>
          </p:cNvPr>
          <p:cNvGraphicFramePr>
            <a:graphicFrameLocks noChangeAspect="1"/>
          </p:cNvGraphicFramePr>
          <p:nvPr/>
        </p:nvGraphicFramePr>
        <p:xfrm>
          <a:off x="304800" y="1143000"/>
          <a:ext cx="4195763" cy="4038600"/>
        </p:xfrm>
        <a:graphic>
          <a:graphicData uri="http://schemas.openxmlformats.org/presentationml/2006/ole">
            <mc:AlternateContent xmlns:mc="http://schemas.openxmlformats.org/markup-compatibility/2006">
              <mc:Choice xmlns:v="urn:schemas-microsoft-com:vml" Requires="v">
                <p:oleObj name="VISIO" r:id="rId2" imgW="4392168" imgH="5334000" progId="Visio.Drawing.6">
                  <p:embed/>
                </p:oleObj>
              </mc:Choice>
              <mc:Fallback>
                <p:oleObj name="VISIO" r:id="rId2" imgW="4392168" imgH="5334000" progId="Visio.Drawing.6">
                  <p:embed/>
                  <p:pic>
                    <p:nvPicPr>
                      <p:cNvPr id="31747" name="Object 4">
                        <a:extLst>
                          <a:ext uri="{FF2B5EF4-FFF2-40B4-BE49-F238E27FC236}">
                            <a16:creationId xmlns:a16="http://schemas.microsoft.com/office/drawing/2014/main" id="{48807F60-655F-41FD-97A7-5F4704562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895"/>
                      <a:stretch>
                        <a:fillRect/>
                      </a:stretch>
                    </p:blipFill>
                    <p:spPr bwMode="auto">
                      <a:xfrm>
                        <a:off x="304800" y="1143000"/>
                        <a:ext cx="4195763"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48" name="Object 5">
            <a:extLst>
              <a:ext uri="{FF2B5EF4-FFF2-40B4-BE49-F238E27FC236}">
                <a16:creationId xmlns:a16="http://schemas.microsoft.com/office/drawing/2014/main" id="{CBE05C17-DD81-4E06-8019-CA1E0EDCB4F9}"/>
              </a:ext>
            </a:extLst>
          </p:cNvPr>
          <p:cNvGraphicFramePr>
            <a:graphicFrameLocks noChangeAspect="1"/>
          </p:cNvGraphicFramePr>
          <p:nvPr/>
        </p:nvGraphicFramePr>
        <p:xfrm>
          <a:off x="5181600" y="1512888"/>
          <a:ext cx="3352800" cy="1085850"/>
        </p:xfrm>
        <a:graphic>
          <a:graphicData uri="http://schemas.openxmlformats.org/presentationml/2006/ole">
            <mc:AlternateContent xmlns:mc="http://schemas.openxmlformats.org/markup-compatibility/2006">
              <mc:Choice xmlns:v="urn:schemas-microsoft-com:vml" Requires="v">
                <p:oleObj name="Equation" r:id="rId4" imgW="1803400" imgH="584200" progId="Equation.3">
                  <p:embed/>
                </p:oleObj>
              </mc:Choice>
              <mc:Fallback>
                <p:oleObj name="Equation" r:id="rId4" imgW="1803400" imgH="584200" progId="Equation.3">
                  <p:embed/>
                  <p:pic>
                    <p:nvPicPr>
                      <p:cNvPr id="31748" name="Object 5">
                        <a:extLst>
                          <a:ext uri="{FF2B5EF4-FFF2-40B4-BE49-F238E27FC236}">
                            <a16:creationId xmlns:a16="http://schemas.microsoft.com/office/drawing/2014/main" id="{CBE05C17-DD81-4E06-8019-CA1E0EDCB4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512888"/>
                        <a:ext cx="33528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1749" name="Object 6">
            <a:extLst>
              <a:ext uri="{FF2B5EF4-FFF2-40B4-BE49-F238E27FC236}">
                <a16:creationId xmlns:a16="http://schemas.microsoft.com/office/drawing/2014/main" id="{51BE51E4-63A4-4A0E-8F62-CE069154B2E9}"/>
              </a:ext>
            </a:extLst>
          </p:cNvPr>
          <p:cNvGraphicFramePr>
            <a:graphicFrameLocks noChangeAspect="1"/>
          </p:cNvGraphicFramePr>
          <p:nvPr/>
        </p:nvGraphicFramePr>
        <p:xfrm>
          <a:off x="236538" y="5257800"/>
          <a:ext cx="8520112" cy="1055688"/>
        </p:xfrm>
        <a:graphic>
          <a:graphicData uri="http://schemas.openxmlformats.org/presentationml/2006/ole">
            <mc:AlternateContent xmlns:mc="http://schemas.openxmlformats.org/markup-compatibility/2006">
              <mc:Choice xmlns:v="urn:schemas-microsoft-com:vml" Requires="v">
                <p:oleObj name="Equation" r:id="rId6" imgW="6350000" imgH="787400" progId="Equation.3">
                  <p:embed/>
                </p:oleObj>
              </mc:Choice>
              <mc:Fallback>
                <p:oleObj name="Equation" r:id="rId6" imgW="6350000" imgH="787400" progId="Equation.3">
                  <p:embed/>
                  <p:pic>
                    <p:nvPicPr>
                      <p:cNvPr id="31749" name="Object 6">
                        <a:extLst>
                          <a:ext uri="{FF2B5EF4-FFF2-40B4-BE49-F238E27FC236}">
                            <a16:creationId xmlns:a16="http://schemas.microsoft.com/office/drawing/2014/main" id="{51BE51E4-63A4-4A0E-8F62-CE069154B2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538" y="5257800"/>
                        <a:ext cx="85201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07C323B-9B0B-4BAD-AD2A-90113998749F}"/>
              </a:ext>
            </a:extLst>
          </p:cNvPr>
          <p:cNvSpPr>
            <a:spLocks noGrp="1" noChangeArrowheads="1"/>
          </p:cNvSpPr>
          <p:nvPr>
            <p:ph type="title"/>
          </p:nvPr>
        </p:nvSpPr>
        <p:spPr/>
        <p:txBody>
          <a:bodyPr/>
          <a:lstStyle/>
          <a:p>
            <a:pPr>
              <a:defRPr/>
            </a:pPr>
            <a:r>
              <a:rPr lang="en-US" altLang="en-US" dirty="0">
                <a:ea typeface="ＭＳ Ｐゴシック" pitchFamily="34" charset="-128"/>
              </a:rPr>
              <a:t>Example</a:t>
            </a:r>
          </a:p>
        </p:txBody>
      </p:sp>
      <p:graphicFrame>
        <p:nvGraphicFramePr>
          <p:cNvPr id="32770" name="Object 4">
            <a:extLst>
              <a:ext uri="{FF2B5EF4-FFF2-40B4-BE49-F238E27FC236}">
                <a16:creationId xmlns:a16="http://schemas.microsoft.com/office/drawing/2014/main" id="{CF8AF80F-ECDF-418B-B5D3-4EB5B41CFEF8}"/>
              </a:ext>
            </a:extLst>
          </p:cNvPr>
          <p:cNvGraphicFramePr>
            <a:graphicFrameLocks noChangeAspect="1"/>
          </p:cNvGraphicFramePr>
          <p:nvPr/>
        </p:nvGraphicFramePr>
        <p:xfrm>
          <a:off x="1143000" y="1357313"/>
          <a:ext cx="7354888" cy="527050"/>
        </p:xfrm>
        <a:graphic>
          <a:graphicData uri="http://schemas.openxmlformats.org/presentationml/2006/ole">
            <mc:AlternateContent xmlns:mc="http://schemas.openxmlformats.org/markup-compatibility/2006">
              <mc:Choice xmlns:v="urn:schemas-microsoft-com:vml" Requires="v">
                <p:oleObj name="Equation" r:id="rId2" imgW="2832100" imgH="203200" progId="Equation.3">
                  <p:embed/>
                </p:oleObj>
              </mc:Choice>
              <mc:Fallback>
                <p:oleObj name="Equation" r:id="rId2" imgW="2832100" imgH="203200" progId="Equation.3">
                  <p:embed/>
                  <p:pic>
                    <p:nvPicPr>
                      <p:cNvPr id="32770" name="Object 4">
                        <a:extLst>
                          <a:ext uri="{FF2B5EF4-FFF2-40B4-BE49-F238E27FC236}">
                            <a16:creationId xmlns:a16="http://schemas.microsoft.com/office/drawing/2014/main" id="{CF8AF80F-ECDF-418B-B5D3-4EB5B41CFE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57313"/>
                        <a:ext cx="73548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Rectangle 5">
            <a:extLst>
              <a:ext uri="{FF2B5EF4-FFF2-40B4-BE49-F238E27FC236}">
                <a16:creationId xmlns:a16="http://schemas.microsoft.com/office/drawing/2014/main" id="{4EDE2C76-F648-4172-A6DE-757C044FA8C0}"/>
              </a:ext>
            </a:extLst>
          </p:cNvPr>
          <p:cNvSpPr>
            <a:spLocks noChangeArrowheads="1"/>
          </p:cNvSpPr>
          <p:nvPr/>
        </p:nvSpPr>
        <p:spPr bwMode="auto">
          <a:xfrm>
            <a:off x="3733800" y="2590800"/>
            <a:ext cx="4953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488" tIns="44450" rIns="90488" bIns="44450"/>
          <a:lstStyle>
            <a:lvl1pPr marL="292100" indent="-292100">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marL="285750" indent="-285750">
              <a:spcBef>
                <a:spcPct val="10000"/>
              </a:spcBef>
              <a:spcAft>
                <a:spcPts val="400"/>
              </a:spcAft>
              <a:buClr>
                <a:srgbClr val="0C7B9C"/>
              </a:buClr>
              <a:buSzPct val="75000"/>
              <a:buFont typeface="Wingdings" panose="05000000000000000000" pitchFamily="2" charset="2"/>
              <a:buChar char="v"/>
              <a:defRPr/>
            </a:pPr>
            <a:r>
              <a:rPr lang="en-US" altLang="en-US" sz="1600" b="0" dirty="0"/>
              <a:t> P(X | No) = P(Refund=No | No)</a:t>
            </a:r>
            <a:br>
              <a:rPr lang="en-US" altLang="en-US" sz="1600" b="0" dirty="0"/>
            </a:br>
            <a:r>
              <a:rPr lang="en-US" altLang="en-US" sz="1600" b="0" dirty="0"/>
              <a:t>		 </a:t>
            </a:r>
            <a:r>
              <a:rPr lang="en-US" altLang="en-US" sz="1600" b="0" dirty="0">
                <a:sym typeface="Symbol" charset="2"/>
              </a:rPr>
              <a:t> P(Divorced | </a:t>
            </a:r>
            <a:r>
              <a:rPr lang="en-US" altLang="en-US" sz="1600" b="0" dirty="0"/>
              <a:t>No)</a:t>
            </a:r>
            <a:br>
              <a:rPr lang="en-US" altLang="en-US" sz="1600" b="0" dirty="0"/>
            </a:br>
            <a:r>
              <a:rPr lang="en-US" altLang="en-US" sz="1600" b="0" dirty="0"/>
              <a:t>		 </a:t>
            </a:r>
            <a:r>
              <a:rPr lang="en-US" altLang="en-US" sz="1600" b="0" dirty="0">
                <a:sym typeface="Symbol" charset="2"/>
              </a:rPr>
              <a:t></a:t>
            </a:r>
            <a:r>
              <a:rPr lang="en-US" altLang="en-US" sz="1600" b="0" dirty="0"/>
              <a:t> P(Income=120K | No)</a:t>
            </a:r>
            <a:br>
              <a:rPr lang="en-US" altLang="en-US" sz="1600" b="0" dirty="0"/>
            </a:br>
            <a:r>
              <a:rPr lang="en-US" altLang="en-US" sz="1600" b="0" dirty="0"/>
              <a:t>	              = 4/7 </a:t>
            </a:r>
            <a:r>
              <a:rPr lang="en-US" altLang="en-US" sz="1600" b="0" dirty="0">
                <a:sym typeface="Symbol" charset="2"/>
              </a:rPr>
              <a:t> 1/7  0.0072 = 0.0006</a:t>
            </a:r>
          </a:p>
          <a:p>
            <a:pPr marL="0" indent="0">
              <a:spcBef>
                <a:spcPct val="10000"/>
              </a:spcBef>
              <a:spcAft>
                <a:spcPts val="400"/>
              </a:spcAft>
              <a:buClr>
                <a:srgbClr val="0C7B9C"/>
              </a:buClr>
              <a:buSzPct val="75000"/>
              <a:defRPr/>
            </a:pPr>
            <a:endParaRPr lang="en-US" altLang="en-US" sz="1600" b="0" dirty="0">
              <a:sym typeface="Symbol" charset="2"/>
            </a:endParaRPr>
          </a:p>
          <a:p>
            <a:pPr marL="285750" indent="-285750">
              <a:spcBef>
                <a:spcPct val="10000"/>
              </a:spcBef>
              <a:spcAft>
                <a:spcPts val="400"/>
              </a:spcAft>
              <a:buClr>
                <a:srgbClr val="0C7B9C"/>
              </a:buClr>
              <a:buSzPct val="75000"/>
              <a:buFont typeface="Wingdings" panose="05000000000000000000" pitchFamily="2" charset="2"/>
              <a:buChar char="v"/>
              <a:defRPr/>
            </a:pPr>
            <a:r>
              <a:rPr lang="en-US" altLang="en-US" sz="1600" b="0" dirty="0"/>
              <a:t>P(X | Yes) = P(Refund=No | Yes)</a:t>
            </a:r>
            <a:br>
              <a:rPr lang="en-US" altLang="en-US" sz="1600" b="0" dirty="0"/>
            </a:br>
            <a:r>
              <a:rPr lang="en-US" altLang="en-US" sz="1600" b="0" dirty="0"/>
              <a:t>   	                  </a:t>
            </a:r>
            <a:r>
              <a:rPr lang="en-US" altLang="en-US" sz="1600" b="0" dirty="0">
                <a:sym typeface="Symbol" charset="2"/>
              </a:rPr>
              <a:t> P(Divorced | </a:t>
            </a:r>
            <a:r>
              <a:rPr lang="en-US" altLang="en-US" sz="1600" b="0" dirty="0"/>
              <a:t>Yes)</a:t>
            </a:r>
            <a:br>
              <a:rPr lang="en-US" altLang="en-US" sz="1600" b="0" dirty="0"/>
            </a:br>
            <a:r>
              <a:rPr lang="en-US" altLang="en-US" sz="1600" b="0" dirty="0"/>
              <a:t>   	                  </a:t>
            </a:r>
            <a:r>
              <a:rPr lang="en-US" altLang="en-US" sz="1600" b="0" dirty="0">
                <a:sym typeface="Symbol" charset="2"/>
              </a:rPr>
              <a:t></a:t>
            </a:r>
            <a:r>
              <a:rPr lang="en-US" altLang="en-US" sz="1600" b="0" dirty="0"/>
              <a:t> P(Income=120K | Yes)</a:t>
            </a:r>
            <a:br>
              <a:rPr lang="en-US" altLang="en-US" sz="1600" b="0" dirty="0"/>
            </a:br>
            <a:r>
              <a:rPr lang="en-US" altLang="en-US" sz="1600" b="0" dirty="0"/>
              <a:t>	               = 1 </a:t>
            </a:r>
            <a:r>
              <a:rPr lang="en-US" altLang="en-US" sz="1600" b="0" dirty="0">
                <a:sym typeface="Symbol" charset="2"/>
              </a:rPr>
              <a:t> 1/3  1.2  10</a:t>
            </a:r>
            <a:r>
              <a:rPr lang="en-US" altLang="en-US" sz="1600" b="0" baseline="30000" dirty="0">
                <a:sym typeface="Symbol" charset="2"/>
              </a:rPr>
              <a:t>-9</a:t>
            </a:r>
            <a:r>
              <a:rPr lang="en-US" altLang="en-US" sz="1600" b="0" dirty="0">
                <a:sym typeface="Symbol" charset="2"/>
              </a:rPr>
              <a:t> = 4  10</a:t>
            </a:r>
            <a:r>
              <a:rPr lang="en-US" altLang="en-US" sz="1600" b="0" baseline="30000" dirty="0">
                <a:sym typeface="Symbol" charset="2"/>
              </a:rPr>
              <a:t>-10</a:t>
            </a:r>
          </a:p>
          <a:p>
            <a:pPr>
              <a:spcBef>
                <a:spcPct val="10000"/>
              </a:spcBef>
              <a:spcAft>
                <a:spcPts val="400"/>
              </a:spcAft>
              <a:buClr>
                <a:srgbClr val="0C7B9C"/>
              </a:buClr>
              <a:buSzPct val="75000"/>
              <a:buFont typeface="Monotype Sorts" charset="2"/>
              <a:buNone/>
              <a:defRPr/>
            </a:pPr>
            <a:endParaRPr lang="en-US" altLang="en-US" sz="800" b="0" dirty="0">
              <a:sym typeface="Symbol" charset="2"/>
            </a:endParaRPr>
          </a:p>
          <a:p>
            <a:pPr>
              <a:spcBef>
                <a:spcPct val="10000"/>
              </a:spcBef>
              <a:spcAft>
                <a:spcPts val="400"/>
              </a:spcAft>
              <a:buClr>
                <a:srgbClr val="0C7B9C"/>
              </a:buClr>
              <a:buSzPct val="75000"/>
              <a:buFont typeface="Monotype Sorts" charset="2"/>
              <a:buNone/>
              <a:defRPr/>
            </a:pPr>
            <a:r>
              <a:rPr lang="en-US" altLang="en-US" sz="1800" b="0" dirty="0"/>
              <a:t>Since P(</a:t>
            </a:r>
            <a:r>
              <a:rPr lang="en-US" altLang="en-US" sz="1800" b="0" dirty="0" err="1"/>
              <a:t>X|No</a:t>
            </a:r>
            <a:r>
              <a:rPr lang="en-US" altLang="en-US" sz="1800" b="0" dirty="0"/>
              <a:t>)P(No) &gt; P(</a:t>
            </a:r>
            <a:r>
              <a:rPr lang="en-US" altLang="en-US" sz="1800" b="0" dirty="0" err="1"/>
              <a:t>X|Yes</a:t>
            </a:r>
            <a:r>
              <a:rPr lang="en-US" altLang="en-US" sz="1800" b="0" dirty="0"/>
              <a:t>)P(Yes)</a:t>
            </a:r>
          </a:p>
          <a:p>
            <a:pPr>
              <a:spcBef>
                <a:spcPct val="10000"/>
              </a:spcBef>
              <a:spcAft>
                <a:spcPts val="400"/>
              </a:spcAft>
              <a:buClr>
                <a:srgbClr val="0C7B9C"/>
              </a:buClr>
              <a:buSzPct val="75000"/>
              <a:buFont typeface="Monotype Sorts" charset="2"/>
              <a:buNone/>
              <a:defRPr/>
            </a:pPr>
            <a:r>
              <a:rPr lang="en-US" altLang="en-US" sz="1800" b="0" dirty="0"/>
              <a:t>Therefore P(</a:t>
            </a:r>
            <a:r>
              <a:rPr lang="en-US" altLang="en-US" sz="1800" b="0" dirty="0" err="1"/>
              <a:t>No|X</a:t>
            </a:r>
            <a:r>
              <a:rPr lang="en-US" altLang="en-US" sz="1800" b="0" dirty="0"/>
              <a:t>) &gt; P(</a:t>
            </a:r>
            <a:r>
              <a:rPr lang="en-US" altLang="en-US" sz="1800" b="0" dirty="0" err="1"/>
              <a:t>Yes|X</a:t>
            </a:r>
            <a:r>
              <a:rPr lang="en-US" altLang="en-US" sz="1800" b="0" dirty="0"/>
              <a:t>)</a:t>
            </a:r>
            <a:br>
              <a:rPr lang="en-US" altLang="en-US" sz="1800" b="0" dirty="0"/>
            </a:br>
            <a:r>
              <a:rPr lang="en-US" altLang="en-US" sz="1800" b="0" dirty="0"/>
              <a:t>      </a:t>
            </a:r>
            <a:r>
              <a:rPr lang="en-US" altLang="en-US" sz="2000" b="0" dirty="0">
                <a:sym typeface="Symbol" charset="2"/>
              </a:rPr>
              <a:t>=&gt; Class = No</a:t>
            </a:r>
          </a:p>
        </p:txBody>
      </p:sp>
      <p:sp>
        <p:nvSpPr>
          <p:cNvPr id="15366" name="Text Box 6">
            <a:extLst>
              <a:ext uri="{FF2B5EF4-FFF2-40B4-BE49-F238E27FC236}">
                <a16:creationId xmlns:a16="http://schemas.microsoft.com/office/drawing/2014/main" id="{59BCCE83-F265-4FD6-B377-45C2B798A734}"/>
              </a:ext>
            </a:extLst>
          </p:cNvPr>
          <p:cNvSpPr txBox="1">
            <a:spLocks noChangeArrowheads="1"/>
          </p:cNvSpPr>
          <p:nvPr/>
        </p:nvSpPr>
        <p:spPr bwMode="auto">
          <a:xfrm>
            <a:off x="228600" y="990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spcBef>
                <a:spcPct val="50000"/>
              </a:spcBef>
              <a:defRPr/>
            </a:pPr>
            <a:r>
              <a:rPr lang="en-US" sz="1800">
                <a:solidFill>
                  <a:srgbClr val="FF0000"/>
                </a:solidFill>
              </a:rPr>
              <a:t>Given a Test Record:</a:t>
            </a:r>
          </a:p>
        </p:txBody>
      </p:sp>
      <p:sp>
        <p:nvSpPr>
          <p:cNvPr id="32773" name="TextBox 1">
            <a:extLst>
              <a:ext uri="{FF2B5EF4-FFF2-40B4-BE49-F238E27FC236}">
                <a16:creationId xmlns:a16="http://schemas.microsoft.com/office/drawing/2014/main" id="{D69754FB-A095-4C4D-9B85-7DC1DA9F6651}"/>
              </a:ext>
            </a:extLst>
          </p:cNvPr>
          <p:cNvSpPr txBox="1">
            <a:spLocks noChangeArrowheads="1"/>
          </p:cNvSpPr>
          <p:nvPr/>
        </p:nvSpPr>
        <p:spPr bwMode="auto">
          <a:xfrm>
            <a:off x="228600" y="1981200"/>
            <a:ext cx="3316288"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dirty="0"/>
              <a:t>Naïve  Bayes Classifier:</a:t>
            </a:r>
          </a:p>
          <a:p>
            <a:pPr>
              <a:spcBef>
                <a:spcPct val="0"/>
              </a:spcBef>
              <a:spcAft>
                <a:spcPct val="0"/>
              </a:spcAft>
              <a:buClrTx/>
              <a:buSzTx/>
              <a:buFontTx/>
              <a:buNone/>
            </a:pPr>
            <a:endParaRPr lang="en-US" altLang="en-US" sz="1400" dirty="0"/>
          </a:p>
          <a:p>
            <a:pPr>
              <a:spcBef>
                <a:spcPct val="0"/>
              </a:spcBef>
              <a:spcAft>
                <a:spcPct val="0"/>
              </a:spcAft>
              <a:buClrTx/>
              <a:buSzTx/>
              <a:buFontTx/>
              <a:buNone/>
            </a:pPr>
            <a:r>
              <a:rPr lang="en-US" altLang="en-US" sz="1400" b="0" dirty="0"/>
              <a:t>P(Refund = Yes | No) = 3/7</a:t>
            </a:r>
          </a:p>
          <a:p>
            <a:pPr>
              <a:spcBef>
                <a:spcPct val="0"/>
              </a:spcBef>
              <a:spcAft>
                <a:spcPct val="0"/>
              </a:spcAft>
              <a:buClrTx/>
              <a:buSzTx/>
              <a:buFontTx/>
              <a:buNone/>
            </a:pPr>
            <a:r>
              <a:rPr lang="en-US" altLang="en-US" sz="1400" b="0" dirty="0"/>
              <a:t>P(Refund = No | No) = 4/7</a:t>
            </a:r>
          </a:p>
          <a:p>
            <a:pPr>
              <a:spcBef>
                <a:spcPct val="0"/>
              </a:spcBef>
              <a:spcAft>
                <a:spcPct val="0"/>
              </a:spcAft>
              <a:buClrTx/>
              <a:buSzTx/>
              <a:buFontTx/>
              <a:buNone/>
            </a:pPr>
            <a:r>
              <a:rPr lang="en-US" altLang="en-US" sz="1400" b="0" dirty="0"/>
              <a:t>P(Refund = Yes | Yes) = 0</a:t>
            </a:r>
          </a:p>
          <a:p>
            <a:pPr>
              <a:spcBef>
                <a:spcPct val="0"/>
              </a:spcBef>
              <a:spcAft>
                <a:spcPct val="0"/>
              </a:spcAft>
              <a:buClrTx/>
              <a:buSzTx/>
              <a:buFontTx/>
              <a:buNone/>
            </a:pPr>
            <a:r>
              <a:rPr lang="en-US" altLang="en-US" sz="1400" b="0" dirty="0"/>
              <a:t>P(Refund = No | Yes) = 1</a:t>
            </a:r>
          </a:p>
          <a:p>
            <a:pPr>
              <a:spcBef>
                <a:spcPct val="0"/>
              </a:spcBef>
              <a:spcAft>
                <a:spcPct val="0"/>
              </a:spcAft>
              <a:buClrTx/>
              <a:buSzTx/>
              <a:buFontTx/>
              <a:buNone/>
            </a:pPr>
            <a:r>
              <a:rPr lang="en-US" altLang="en-US" sz="1400" b="0" dirty="0"/>
              <a:t>P(Marital Status = Single | No) = 2/7</a:t>
            </a:r>
          </a:p>
          <a:p>
            <a:pPr>
              <a:spcBef>
                <a:spcPct val="0"/>
              </a:spcBef>
              <a:spcAft>
                <a:spcPct val="0"/>
              </a:spcAft>
              <a:buClrTx/>
              <a:buSzTx/>
              <a:buFontTx/>
              <a:buNone/>
            </a:pPr>
            <a:r>
              <a:rPr lang="en-US" altLang="en-US" sz="1400" b="0" dirty="0"/>
              <a:t>P(Marital Status = Divorced | No) = 1/7</a:t>
            </a:r>
          </a:p>
          <a:p>
            <a:pPr>
              <a:spcBef>
                <a:spcPct val="0"/>
              </a:spcBef>
              <a:spcAft>
                <a:spcPct val="0"/>
              </a:spcAft>
              <a:buClrTx/>
              <a:buSzTx/>
              <a:buFontTx/>
              <a:buNone/>
            </a:pPr>
            <a:r>
              <a:rPr lang="en-US" altLang="en-US" sz="1400" b="0" dirty="0"/>
              <a:t>P(Marital Status = Married | No) = 4/7</a:t>
            </a:r>
          </a:p>
          <a:p>
            <a:pPr>
              <a:spcBef>
                <a:spcPct val="0"/>
              </a:spcBef>
              <a:spcAft>
                <a:spcPct val="0"/>
              </a:spcAft>
              <a:buClrTx/>
              <a:buSzTx/>
              <a:buFontTx/>
              <a:buNone/>
            </a:pPr>
            <a:r>
              <a:rPr lang="en-US" altLang="en-US" sz="1400" b="0" dirty="0"/>
              <a:t>P(Marital Status = Single | Yes) = 2/3</a:t>
            </a:r>
          </a:p>
          <a:p>
            <a:pPr>
              <a:spcBef>
                <a:spcPct val="0"/>
              </a:spcBef>
              <a:spcAft>
                <a:spcPct val="0"/>
              </a:spcAft>
              <a:buClrTx/>
              <a:buSzTx/>
              <a:buFontTx/>
              <a:buNone/>
            </a:pPr>
            <a:r>
              <a:rPr lang="en-US" altLang="en-US" sz="1400" b="0" dirty="0"/>
              <a:t>P(Marital Status = Divorced | Yes) = 1/3</a:t>
            </a:r>
          </a:p>
          <a:p>
            <a:pPr>
              <a:spcBef>
                <a:spcPct val="0"/>
              </a:spcBef>
              <a:spcAft>
                <a:spcPct val="0"/>
              </a:spcAft>
              <a:buClrTx/>
              <a:buSzTx/>
              <a:buFontTx/>
              <a:buNone/>
            </a:pPr>
            <a:r>
              <a:rPr lang="en-US" altLang="en-US" sz="1400" b="0" dirty="0"/>
              <a:t>P(Marital Status = Married | Yes) = 0</a:t>
            </a:r>
          </a:p>
          <a:p>
            <a:pPr>
              <a:spcBef>
                <a:spcPct val="0"/>
              </a:spcBef>
              <a:spcAft>
                <a:spcPct val="0"/>
              </a:spcAft>
              <a:buClrTx/>
              <a:buSzTx/>
              <a:buFontTx/>
              <a:buNone/>
            </a:pPr>
            <a:endParaRPr lang="en-US" altLang="en-US" sz="1400" b="0" dirty="0"/>
          </a:p>
          <a:p>
            <a:pPr>
              <a:spcBef>
                <a:spcPct val="0"/>
              </a:spcBef>
              <a:spcAft>
                <a:spcPct val="0"/>
              </a:spcAft>
              <a:buClrTx/>
              <a:buSzTx/>
              <a:buFontTx/>
              <a:buNone/>
            </a:pPr>
            <a:r>
              <a:rPr lang="en-US" altLang="en-US" sz="1400" b="0" dirty="0"/>
              <a:t>For Taxable Income:</a:t>
            </a:r>
          </a:p>
          <a:p>
            <a:pPr>
              <a:spcBef>
                <a:spcPct val="0"/>
              </a:spcBef>
              <a:spcAft>
                <a:spcPct val="0"/>
              </a:spcAft>
              <a:buClrTx/>
              <a:buSzTx/>
              <a:buFontTx/>
              <a:buNone/>
            </a:pPr>
            <a:r>
              <a:rPr lang="en-US" altLang="en-US" sz="1400" b="0" dirty="0"/>
              <a:t>If class = No: sample mean = 110</a:t>
            </a:r>
          </a:p>
          <a:p>
            <a:pPr>
              <a:spcBef>
                <a:spcPct val="0"/>
              </a:spcBef>
              <a:spcAft>
                <a:spcPct val="0"/>
              </a:spcAft>
              <a:buClrTx/>
              <a:buSzTx/>
              <a:buFontTx/>
              <a:buNone/>
            </a:pPr>
            <a:r>
              <a:rPr lang="en-US" altLang="en-US" sz="1400" b="0" dirty="0"/>
              <a:t>	   sample variance = 2975</a:t>
            </a:r>
          </a:p>
          <a:p>
            <a:pPr>
              <a:spcBef>
                <a:spcPct val="0"/>
              </a:spcBef>
              <a:spcAft>
                <a:spcPct val="0"/>
              </a:spcAft>
              <a:buClrTx/>
              <a:buSzTx/>
              <a:buFontTx/>
              <a:buNone/>
            </a:pPr>
            <a:r>
              <a:rPr lang="en-US" altLang="en-US" sz="1400" b="0" dirty="0"/>
              <a:t>If class = Yes: sample mean = 90</a:t>
            </a:r>
          </a:p>
          <a:p>
            <a:pPr>
              <a:spcBef>
                <a:spcPct val="0"/>
              </a:spcBef>
              <a:spcAft>
                <a:spcPct val="0"/>
              </a:spcAft>
              <a:buClrTx/>
              <a:buSzTx/>
              <a:buFontTx/>
              <a:buNone/>
            </a:pPr>
            <a:r>
              <a:rPr lang="en-US" altLang="en-US" sz="1400" b="0" dirty="0"/>
              <a:t>	   sample variance = 25</a:t>
            </a:r>
          </a:p>
          <a:p>
            <a:pPr>
              <a:spcBef>
                <a:spcPct val="0"/>
              </a:spcBef>
              <a:spcAft>
                <a:spcPct val="0"/>
              </a:spcAft>
              <a:buClrTx/>
              <a:buSzTx/>
              <a:buFontTx/>
              <a:buNone/>
            </a:pPr>
            <a:endParaRPr lang="en-US" altLang="en-US" sz="1400" b="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7904F2C-4AD2-4EDE-AE55-14D56A4EAA53}"/>
              </a:ext>
            </a:extLst>
          </p:cNvPr>
          <p:cNvSpPr>
            <a:spLocks noGrp="1" noChangeArrowheads="1"/>
          </p:cNvSpPr>
          <p:nvPr>
            <p:ph type="title"/>
          </p:nvPr>
        </p:nvSpPr>
        <p:spPr/>
        <p:txBody>
          <a:bodyPr/>
          <a:lstStyle/>
          <a:p>
            <a:pPr>
              <a:defRPr/>
            </a:pPr>
            <a:r>
              <a:rPr lang="en-US" altLang="en-US">
                <a:ea typeface="ＭＳ Ｐゴシック" pitchFamily="34" charset="-128"/>
              </a:rPr>
              <a:t>Example of Naïve Bayes Classifier</a:t>
            </a:r>
          </a:p>
        </p:txBody>
      </p:sp>
      <p:graphicFrame>
        <p:nvGraphicFramePr>
          <p:cNvPr id="33794" name="Object 4">
            <a:extLst>
              <a:ext uri="{FF2B5EF4-FFF2-40B4-BE49-F238E27FC236}">
                <a16:creationId xmlns:a16="http://schemas.microsoft.com/office/drawing/2014/main" id="{C9BE7615-ED68-4FE4-8158-FE5DB94C9FA0}"/>
              </a:ext>
            </a:extLst>
          </p:cNvPr>
          <p:cNvGraphicFramePr>
            <a:graphicFrameLocks noChangeAspect="1"/>
          </p:cNvGraphicFramePr>
          <p:nvPr/>
        </p:nvGraphicFramePr>
        <p:xfrm>
          <a:off x="1143000" y="1357313"/>
          <a:ext cx="7354888" cy="527050"/>
        </p:xfrm>
        <a:graphic>
          <a:graphicData uri="http://schemas.openxmlformats.org/presentationml/2006/ole">
            <mc:AlternateContent xmlns:mc="http://schemas.openxmlformats.org/markup-compatibility/2006">
              <mc:Choice xmlns:v="urn:schemas-microsoft-com:vml" Requires="v">
                <p:oleObj name="Equation" r:id="rId2" imgW="2832100" imgH="203200" progId="Equation.3">
                  <p:embed/>
                </p:oleObj>
              </mc:Choice>
              <mc:Fallback>
                <p:oleObj name="Equation" r:id="rId2" imgW="2832100" imgH="203200" progId="Equation.3">
                  <p:embed/>
                  <p:pic>
                    <p:nvPicPr>
                      <p:cNvPr id="33794" name="Object 4">
                        <a:extLst>
                          <a:ext uri="{FF2B5EF4-FFF2-40B4-BE49-F238E27FC236}">
                            <a16:creationId xmlns:a16="http://schemas.microsoft.com/office/drawing/2014/main" id="{C9BE7615-ED68-4FE4-8158-FE5DB94C9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357313"/>
                        <a:ext cx="73548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Rectangle 5">
            <a:extLst>
              <a:ext uri="{FF2B5EF4-FFF2-40B4-BE49-F238E27FC236}">
                <a16:creationId xmlns:a16="http://schemas.microsoft.com/office/drawing/2014/main" id="{CD97113A-3E8B-456E-84CB-F5427531A24E}"/>
              </a:ext>
            </a:extLst>
          </p:cNvPr>
          <p:cNvSpPr>
            <a:spLocks noChangeArrowheads="1"/>
          </p:cNvSpPr>
          <p:nvPr/>
        </p:nvSpPr>
        <p:spPr bwMode="auto">
          <a:xfrm>
            <a:off x="3733800" y="2209800"/>
            <a:ext cx="5410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488" tIns="44450" rIns="90488" bIns="44450"/>
          <a:lstStyle>
            <a:lvl1pPr marL="292100" indent="-292100">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spcBef>
                <a:spcPct val="10000"/>
              </a:spcBef>
              <a:spcAft>
                <a:spcPts val="400"/>
              </a:spcAft>
              <a:buClr>
                <a:srgbClr val="0C7B9C"/>
              </a:buClr>
              <a:buSzPct val="75000"/>
              <a:buFont typeface="Monotype Sorts" charset="2"/>
              <a:buChar char="l"/>
              <a:defRPr/>
            </a:pPr>
            <a:r>
              <a:rPr lang="en-US" altLang="en-US" sz="1600" b="0"/>
              <a:t>P(Yes) = 3/10</a:t>
            </a:r>
          </a:p>
          <a:p>
            <a:pPr>
              <a:spcBef>
                <a:spcPct val="10000"/>
              </a:spcBef>
              <a:spcAft>
                <a:spcPts val="400"/>
              </a:spcAft>
              <a:buClr>
                <a:srgbClr val="0C7B9C"/>
              </a:buClr>
              <a:buSzPct val="75000"/>
              <a:defRPr/>
            </a:pPr>
            <a:r>
              <a:rPr lang="en-US" altLang="en-US" sz="1600" b="0"/>
              <a:t>     P(No) = 7/10</a:t>
            </a:r>
          </a:p>
          <a:p>
            <a:pPr>
              <a:spcBef>
                <a:spcPct val="10000"/>
              </a:spcBef>
              <a:spcAft>
                <a:spcPts val="400"/>
              </a:spcAft>
              <a:buClr>
                <a:srgbClr val="0C7B9C"/>
              </a:buClr>
              <a:buSzPct val="75000"/>
              <a:defRPr/>
            </a:pPr>
            <a:endParaRPr lang="en-US" altLang="en-US" sz="1600" b="0"/>
          </a:p>
          <a:p>
            <a:pPr>
              <a:spcBef>
                <a:spcPct val="10000"/>
              </a:spcBef>
              <a:spcAft>
                <a:spcPts val="400"/>
              </a:spcAft>
              <a:buClr>
                <a:srgbClr val="0C7B9C"/>
              </a:buClr>
              <a:buSzPct val="75000"/>
              <a:buFont typeface="Monotype Sorts" charset="2"/>
              <a:buChar char="l"/>
              <a:defRPr/>
            </a:pPr>
            <a:r>
              <a:rPr lang="en-US" altLang="en-US" sz="1600" b="0"/>
              <a:t>P(Yes | Divorced) = 1/3 x 3/10 / P(Divorced)</a:t>
            </a:r>
          </a:p>
          <a:p>
            <a:pPr>
              <a:spcBef>
                <a:spcPct val="10000"/>
              </a:spcBef>
              <a:spcAft>
                <a:spcPts val="400"/>
              </a:spcAft>
              <a:buClr>
                <a:srgbClr val="0C7B9C"/>
              </a:buClr>
              <a:buSzPct val="75000"/>
              <a:defRPr/>
            </a:pPr>
            <a:r>
              <a:rPr lang="en-US" altLang="en-US" sz="1600" b="0"/>
              <a:t>     P(No | Divorced) = 1/7 x 7/10 / P(Divorced)</a:t>
            </a:r>
          </a:p>
          <a:p>
            <a:pPr>
              <a:spcBef>
                <a:spcPct val="10000"/>
              </a:spcBef>
              <a:spcAft>
                <a:spcPts val="400"/>
              </a:spcAft>
              <a:buClr>
                <a:srgbClr val="0C7B9C"/>
              </a:buClr>
              <a:buSzPct val="75000"/>
              <a:defRPr/>
            </a:pPr>
            <a:endParaRPr lang="en-US" altLang="en-US" sz="800" b="0">
              <a:sym typeface="Symbol" charset="2"/>
            </a:endParaRPr>
          </a:p>
          <a:p>
            <a:pPr>
              <a:spcBef>
                <a:spcPct val="10000"/>
              </a:spcBef>
              <a:spcAft>
                <a:spcPts val="400"/>
              </a:spcAft>
              <a:buClr>
                <a:srgbClr val="0C7B9C"/>
              </a:buClr>
              <a:buSzPct val="75000"/>
              <a:defRPr/>
            </a:pPr>
            <a:endParaRPr lang="en-US" altLang="en-US" sz="800" b="0">
              <a:sym typeface="Symbol" charset="2"/>
            </a:endParaRPr>
          </a:p>
          <a:p>
            <a:pPr>
              <a:spcBef>
                <a:spcPct val="10000"/>
              </a:spcBef>
              <a:spcAft>
                <a:spcPts val="400"/>
              </a:spcAft>
              <a:buClr>
                <a:srgbClr val="0C7B9C"/>
              </a:buClr>
              <a:buSzPct val="75000"/>
              <a:buFont typeface="Monotype Sorts" charset="2"/>
              <a:buChar char="l"/>
              <a:defRPr/>
            </a:pPr>
            <a:r>
              <a:rPr lang="en-US" altLang="en-US" sz="1600" b="0"/>
              <a:t>P(Yes | Refund = No, Divorced) = 1 x 1/3 x 3/10 / 		          P(Divorced, Refund = No)</a:t>
            </a:r>
          </a:p>
          <a:p>
            <a:pPr>
              <a:spcBef>
                <a:spcPct val="10000"/>
              </a:spcBef>
              <a:spcAft>
                <a:spcPts val="400"/>
              </a:spcAft>
              <a:buClr>
                <a:srgbClr val="0C7B9C"/>
              </a:buClr>
              <a:buSzPct val="75000"/>
              <a:defRPr/>
            </a:pPr>
            <a:r>
              <a:rPr lang="en-US" altLang="en-US" sz="1600" b="0">
                <a:solidFill>
                  <a:srgbClr val="000000"/>
                </a:solidFill>
              </a:rPr>
              <a:t>     P(No | Refund = No, Divorced) = 4/7 x 1/7 x 7/10 /    		          </a:t>
            </a:r>
            <a:r>
              <a:rPr lang="en-US" altLang="en-US" sz="1600" b="0"/>
              <a:t>P(Divorced, Refund = No)</a:t>
            </a:r>
          </a:p>
        </p:txBody>
      </p:sp>
      <p:sp>
        <p:nvSpPr>
          <p:cNvPr id="15366" name="Text Box 6">
            <a:extLst>
              <a:ext uri="{FF2B5EF4-FFF2-40B4-BE49-F238E27FC236}">
                <a16:creationId xmlns:a16="http://schemas.microsoft.com/office/drawing/2014/main" id="{7597DE4A-A754-4772-9132-DE38F6403CF6}"/>
              </a:ext>
            </a:extLst>
          </p:cNvPr>
          <p:cNvSpPr txBox="1">
            <a:spLocks noChangeArrowheads="1"/>
          </p:cNvSpPr>
          <p:nvPr/>
        </p:nvSpPr>
        <p:spPr bwMode="auto">
          <a:xfrm>
            <a:off x="228600" y="990600"/>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spcBef>
                <a:spcPct val="50000"/>
              </a:spcBef>
              <a:defRPr/>
            </a:pPr>
            <a:r>
              <a:rPr lang="en-US" sz="1800" dirty="0">
                <a:solidFill>
                  <a:srgbClr val="FF0000"/>
                </a:solidFill>
              </a:rPr>
              <a:t>Given a Test Record:</a:t>
            </a:r>
          </a:p>
        </p:txBody>
      </p:sp>
      <p:sp>
        <p:nvSpPr>
          <p:cNvPr id="33797" name="TextBox 1">
            <a:extLst>
              <a:ext uri="{FF2B5EF4-FFF2-40B4-BE49-F238E27FC236}">
                <a16:creationId xmlns:a16="http://schemas.microsoft.com/office/drawing/2014/main" id="{20A8F1F3-F5B5-4AEC-944B-ECF6EA1F7AD4}"/>
              </a:ext>
            </a:extLst>
          </p:cNvPr>
          <p:cNvSpPr txBox="1">
            <a:spLocks noChangeArrowheads="1"/>
          </p:cNvSpPr>
          <p:nvPr/>
        </p:nvSpPr>
        <p:spPr bwMode="auto">
          <a:xfrm>
            <a:off x="228600" y="1981200"/>
            <a:ext cx="3316288"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Naïve  Bayes Classifier:</a:t>
            </a:r>
          </a:p>
          <a:p>
            <a:pPr>
              <a:spcBef>
                <a:spcPct val="0"/>
              </a:spcBef>
              <a:spcAft>
                <a:spcPct val="0"/>
              </a:spcAft>
              <a:buClrTx/>
              <a:buSzTx/>
              <a:buFontTx/>
              <a:buNone/>
            </a:pPr>
            <a:endParaRPr lang="en-US" altLang="en-US" sz="1400"/>
          </a:p>
          <a:p>
            <a:pPr>
              <a:spcBef>
                <a:spcPct val="0"/>
              </a:spcBef>
              <a:spcAft>
                <a:spcPct val="0"/>
              </a:spcAft>
              <a:buClrTx/>
              <a:buSzTx/>
              <a:buFontTx/>
              <a:buNone/>
            </a:pPr>
            <a:r>
              <a:rPr lang="en-US" altLang="en-US" sz="1400" b="0"/>
              <a:t>P(Refund = Yes | No) = 3/7</a:t>
            </a:r>
          </a:p>
          <a:p>
            <a:pPr>
              <a:spcBef>
                <a:spcPct val="0"/>
              </a:spcBef>
              <a:spcAft>
                <a:spcPct val="0"/>
              </a:spcAft>
              <a:buClrTx/>
              <a:buSzTx/>
              <a:buFontTx/>
              <a:buNone/>
            </a:pPr>
            <a:r>
              <a:rPr lang="en-US" altLang="en-US" sz="1400" b="0"/>
              <a:t>P(Refund = No | No) = 4/7</a:t>
            </a:r>
          </a:p>
          <a:p>
            <a:pPr>
              <a:spcBef>
                <a:spcPct val="0"/>
              </a:spcBef>
              <a:spcAft>
                <a:spcPct val="0"/>
              </a:spcAft>
              <a:buClrTx/>
              <a:buSzTx/>
              <a:buFontTx/>
              <a:buNone/>
            </a:pPr>
            <a:r>
              <a:rPr lang="en-US" altLang="en-US" sz="1400" b="0"/>
              <a:t>P(Refund = Yes | Yes) = 0</a:t>
            </a:r>
          </a:p>
          <a:p>
            <a:pPr>
              <a:spcBef>
                <a:spcPct val="0"/>
              </a:spcBef>
              <a:spcAft>
                <a:spcPct val="0"/>
              </a:spcAft>
              <a:buClrTx/>
              <a:buSzTx/>
              <a:buFontTx/>
              <a:buNone/>
            </a:pPr>
            <a:r>
              <a:rPr lang="en-US" altLang="en-US" sz="1400" b="0"/>
              <a:t>P(Refund = No | Yes) = 1</a:t>
            </a:r>
          </a:p>
          <a:p>
            <a:pPr>
              <a:spcBef>
                <a:spcPct val="0"/>
              </a:spcBef>
              <a:spcAft>
                <a:spcPct val="0"/>
              </a:spcAft>
              <a:buClrTx/>
              <a:buSzTx/>
              <a:buFontTx/>
              <a:buNone/>
            </a:pPr>
            <a:r>
              <a:rPr lang="en-US" altLang="en-US" sz="1400" b="0"/>
              <a:t>P(Marital Status = Single | No) = 2/7</a:t>
            </a:r>
          </a:p>
          <a:p>
            <a:pPr>
              <a:spcBef>
                <a:spcPct val="0"/>
              </a:spcBef>
              <a:spcAft>
                <a:spcPct val="0"/>
              </a:spcAft>
              <a:buClrTx/>
              <a:buSzTx/>
              <a:buFontTx/>
              <a:buNone/>
            </a:pPr>
            <a:r>
              <a:rPr lang="en-US" altLang="en-US" sz="1400" b="0"/>
              <a:t>P(Marital Status = Divorced | No) = 1/7</a:t>
            </a:r>
          </a:p>
          <a:p>
            <a:pPr>
              <a:spcBef>
                <a:spcPct val="0"/>
              </a:spcBef>
              <a:spcAft>
                <a:spcPct val="0"/>
              </a:spcAft>
              <a:buClrTx/>
              <a:buSzTx/>
              <a:buFontTx/>
              <a:buNone/>
            </a:pPr>
            <a:r>
              <a:rPr lang="en-US" altLang="en-US" sz="1400" b="0"/>
              <a:t>P(Marital Status = Married | No) = 4/7</a:t>
            </a:r>
          </a:p>
          <a:p>
            <a:pPr>
              <a:spcBef>
                <a:spcPct val="0"/>
              </a:spcBef>
              <a:spcAft>
                <a:spcPct val="0"/>
              </a:spcAft>
              <a:buClrTx/>
              <a:buSzTx/>
              <a:buFontTx/>
              <a:buNone/>
            </a:pPr>
            <a:r>
              <a:rPr lang="en-US" altLang="en-US" sz="1400" b="0"/>
              <a:t>P(Marital Status = Single | Yes) = 2/3</a:t>
            </a:r>
          </a:p>
          <a:p>
            <a:pPr>
              <a:spcBef>
                <a:spcPct val="0"/>
              </a:spcBef>
              <a:spcAft>
                <a:spcPct val="0"/>
              </a:spcAft>
              <a:buClrTx/>
              <a:buSzTx/>
              <a:buFontTx/>
              <a:buNone/>
            </a:pPr>
            <a:r>
              <a:rPr lang="en-US" altLang="en-US" sz="1400" b="0"/>
              <a:t>P(Marital Status = Divorced | Yes) = 1/3</a:t>
            </a:r>
          </a:p>
          <a:p>
            <a:pPr>
              <a:spcBef>
                <a:spcPct val="0"/>
              </a:spcBef>
              <a:spcAft>
                <a:spcPct val="0"/>
              </a:spcAft>
              <a:buClrTx/>
              <a:buSzTx/>
              <a:buFontTx/>
              <a:buNone/>
            </a:pPr>
            <a:r>
              <a:rPr lang="en-US" altLang="en-US" sz="1400" b="0"/>
              <a:t>P(Marital Status = Married | Yes) = 0</a:t>
            </a:r>
          </a:p>
          <a:p>
            <a:pPr>
              <a:spcBef>
                <a:spcPct val="0"/>
              </a:spcBef>
              <a:spcAft>
                <a:spcPct val="0"/>
              </a:spcAft>
              <a:buClrTx/>
              <a:buSzTx/>
              <a:buFontTx/>
              <a:buNone/>
            </a:pPr>
            <a:endParaRPr lang="en-US" altLang="en-US" sz="1400" b="0"/>
          </a:p>
          <a:p>
            <a:pPr>
              <a:spcBef>
                <a:spcPct val="0"/>
              </a:spcBef>
              <a:spcAft>
                <a:spcPct val="0"/>
              </a:spcAft>
              <a:buClrTx/>
              <a:buSzTx/>
              <a:buFontTx/>
              <a:buNone/>
            </a:pPr>
            <a:r>
              <a:rPr lang="en-US" altLang="en-US" sz="1400" b="0"/>
              <a:t>For Taxable Income:</a:t>
            </a:r>
          </a:p>
          <a:p>
            <a:pPr>
              <a:spcBef>
                <a:spcPct val="0"/>
              </a:spcBef>
              <a:spcAft>
                <a:spcPct val="0"/>
              </a:spcAft>
              <a:buClrTx/>
              <a:buSzTx/>
              <a:buFontTx/>
              <a:buNone/>
            </a:pPr>
            <a:r>
              <a:rPr lang="en-US" altLang="en-US" sz="1400" b="0"/>
              <a:t>If class = No: sample mean = 110</a:t>
            </a:r>
          </a:p>
          <a:p>
            <a:pPr>
              <a:spcBef>
                <a:spcPct val="0"/>
              </a:spcBef>
              <a:spcAft>
                <a:spcPct val="0"/>
              </a:spcAft>
              <a:buClrTx/>
              <a:buSzTx/>
              <a:buFontTx/>
              <a:buNone/>
            </a:pPr>
            <a:r>
              <a:rPr lang="en-US" altLang="en-US" sz="1400" b="0"/>
              <a:t>	   sample variance = 2975</a:t>
            </a:r>
          </a:p>
          <a:p>
            <a:pPr>
              <a:spcBef>
                <a:spcPct val="0"/>
              </a:spcBef>
              <a:spcAft>
                <a:spcPct val="0"/>
              </a:spcAft>
              <a:buClrTx/>
              <a:buSzTx/>
              <a:buFontTx/>
              <a:buNone/>
            </a:pPr>
            <a:r>
              <a:rPr lang="en-US" altLang="en-US" sz="1400" b="0"/>
              <a:t>If class = Yes: sample mean = 90</a:t>
            </a:r>
          </a:p>
          <a:p>
            <a:pPr>
              <a:spcBef>
                <a:spcPct val="0"/>
              </a:spcBef>
              <a:spcAft>
                <a:spcPct val="0"/>
              </a:spcAft>
              <a:buClrTx/>
              <a:buSzTx/>
              <a:buFontTx/>
              <a:buNone/>
            </a:pPr>
            <a:r>
              <a:rPr lang="en-US" altLang="en-US" sz="1400" b="0"/>
              <a:t>	   sample variance = 25</a:t>
            </a:r>
          </a:p>
          <a:p>
            <a:pPr>
              <a:spcBef>
                <a:spcPct val="0"/>
              </a:spcBef>
              <a:spcAft>
                <a:spcPct val="0"/>
              </a:spcAft>
              <a:buClrTx/>
              <a:buSzTx/>
              <a:buFontTx/>
              <a:buNone/>
            </a:pPr>
            <a:endParaRPr lang="en-US" altLang="en-US" sz="14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1423BF5-CBEB-4EB5-A204-81A54EF2CB5E}"/>
              </a:ext>
            </a:extLst>
          </p:cNvPr>
          <p:cNvSpPr>
            <a:spLocks noGrp="1" noChangeArrowheads="1"/>
          </p:cNvSpPr>
          <p:nvPr>
            <p:ph type="title"/>
          </p:nvPr>
        </p:nvSpPr>
        <p:spPr/>
        <p:txBody>
          <a:bodyPr/>
          <a:lstStyle/>
          <a:p>
            <a:pPr>
              <a:defRPr/>
            </a:pPr>
            <a:r>
              <a:rPr lang="en-US" altLang="en-US" dirty="0">
                <a:ea typeface="ＭＳ Ｐゴシック" pitchFamily="34" charset="-128"/>
              </a:rPr>
              <a:t>Issues with Naïve Bayes Classifier</a:t>
            </a:r>
          </a:p>
        </p:txBody>
      </p:sp>
      <p:sp>
        <p:nvSpPr>
          <p:cNvPr id="15365" name="Rectangle 5">
            <a:extLst>
              <a:ext uri="{FF2B5EF4-FFF2-40B4-BE49-F238E27FC236}">
                <a16:creationId xmlns:a16="http://schemas.microsoft.com/office/drawing/2014/main" id="{E08C65B8-62E9-43F8-874F-4C52E7D9FC4A}"/>
              </a:ext>
            </a:extLst>
          </p:cNvPr>
          <p:cNvSpPr>
            <a:spLocks noChangeArrowheads="1"/>
          </p:cNvSpPr>
          <p:nvPr/>
        </p:nvSpPr>
        <p:spPr bwMode="auto">
          <a:xfrm>
            <a:off x="3886200" y="1676400"/>
            <a:ext cx="5410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0488" tIns="44450" rIns="90488" bIns="44450"/>
          <a:lstStyle>
            <a:lvl1pPr marL="292100" indent="-292100">
              <a:defRPr sz="1400" b="1">
                <a:solidFill>
                  <a:schemeClr val="tx1"/>
                </a:solidFill>
                <a:latin typeface="Arial" charset="0"/>
                <a:ea typeface="ＭＳ Ｐゴシック" charset="-128"/>
              </a:defRPr>
            </a:lvl1pPr>
            <a:lvl2pPr marL="742950" indent="-285750">
              <a:defRPr sz="1400" b="1">
                <a:solidFill>
                  <a:schemeClr val="tx1"/>
                </a:solidFill>
                <a:latin typeface="Arial" charset="0"/>
                <a:ea typeface="ＭＳ Ｐゴシック" charset="-128"/>
              </a:defRPr>
            </a:lvl2pPr>
            <a:lvl3pPr marL="1143000" indent="-228600">
              <a:defRPr sz="1400" b="1">
                <a:solidFill>
                  <a:schemeClr val="tx1"/>
                </a:solidFill>
                <a:latin typeface="Arial" charset="0"/>
                <a:ea typeface="ＭＳ Ｐゴシック" charset="-128"/>
              </a:defRPr>
            </a:lvl3pPr>
            <a:lvl4pPr marL="1600200" indent="-228600">
              <a:defRPr sz="1400" b="1">
                <a:solidFill>
                  <a:schemeClr val="tx1"/>
                </a:solidFill>
                <a:latin typeface="Arial" charset="0"/>
                <a:ea typeface="ＭＳ Ｐゴシック" charset="-128"/>
              </a:defRPr>
            </a:lvl4pPr>
            <a:lvl5pPr marL="2057400" indent="-228600">
              <a:defRPr sz="1400" b="1">
                <a:solidFill>
                  <a:schemeClr val="tx1"/>
                </a:solidFill>
                <a:latin typeface="Arial" charset="0"/>
                <a:ea typeface="ＭＳ Ｐゴシック" charset="-128"/>
              </a:defRPr>
            </a:lvl5pPr>
            <a:lvl6pPr marL="2514600" indent="-228600" eaLnBrk="0" fontAlgn="base" hangingPunct="0">
              <a:spcBef>
                <a:spcPct val="0"/>
              </a:spcBef>
              <a:spcAft>
                <a:spcPct val="0"/>
              </a:spcAft>
              <a:defRPr sz="1400" b="1">
                <a:solidFill>
                  <a:schemeClr val="tx1"/>
                </a:solidFill>
                <a:latin typeface="Arial" charset="0"/>
                <a:ea typeface="ＭＳ Ｐゴシック" charset="-128"/>
              </a:defRPr>
            </a:lvl6pPr>
            <a:lvl7pPr marL="2971800" indent="-228600" eaLnBrk="0" fontAlgn="base" hangingPunct="0">
              <a:spcBef>
                <a:spcPct val="0"/>
              </a:spcBef>
              <a:spcAft>
                <a:spcPct val="0"/>
              </a:spcAft>
              <a:defRPr sz="1400" b="1">
                <a:solidFill>
                  <a:schemeClr val="tx1"/>
                </a:solidFill>
                <a:latin typeface="Arial" charset="0"/>
                <a:ea typeface="ＭＳ Ｐゴシック" charset="-128"/>
              </a:defRPr>
            </a:lvl7pPr>
            <a:lvl8pPr marL="3429000" indent="-228600" eaLnBrk="0" fontAlgn="base" hangingPunct="0">
              <a:spcBef>
                <a:spcPct val="0"/>
              </a:spcBef>
              <a:spcAft>
                <a:spcPct val="0"/>
              </a:spcAft>
              <a:defRPr sz="1400" b="1">
                <a:solidFill>
                  <a:schemeClr val="tx1"/>
                </a:solidFill>
                <a:latin typeface="Arial" charset="0"/>
                <a:ea typeface="ＭＳ Ｐゴシック" charset="-128"/>
              </a:defRPr>
            </a:lvl8pPr>
            <a:lvl9pPr marL="3886200" indent="-228600" eaLnBrk="0" fontAlgn="base" hangingPunct="0">
              <a:spcBef>
                <a:spcPct val="0"/>
              </a:spcBef>
              <a:spcAft>
                <a:spcPct val="0"/>
              </a:spcAft>
              <a:defRPr sz="1400" b="1">
                <a:solidFill>
                  <a:schemeClr val="tx1"/>
                </a:solidFill>
                <a:latin typeface="Arial" charset="0"/>
                <a:ea typeface="ＭＳ Ｐゴシック" charset="-128"/>
              </a:defRPr>
            </a:lvl9pPr>
          </a:lstStyle>
          <a:p>
            <a:pPr>
              <a:spcBef>
                <a:spcPct val="10000"/>
              </a:spcBef>
              <a:spcAft>
                <a:spcPts val="400"/>
              </a:spcAft>
              <a:buClr>
                <a:srgbClr val="0C7B9C"/>
              </a:buClr>
              <a:buSzPct val="75000"/>
              <a:buFont typeface="Monotype Sorts" charset="2"/>
              <a:buChar char="l"/>
              <a:defRPr/>
            </a:pPr>
            <a:r>
              <a:rPr lang="en-US" altLang="en-US" sz="1800" b="0" dirty="0"/>
              <a:t>P(Yes) = 3/10</a:t>
            </a:r>
          </a:p>
          <a:p>
            <a:pPr>
              <a:spcBef>
                <a:spcPct val="10000"/>
              </a:spcBef>
              <a:spcAft>
                <a:spcPts val="400"/>
              </a:spcAft>
              <a:buClr>
                <a:srgbClr val="0C7B9C"/>
              </a:buClr>
              <a:buSzPct val="75000"/>
              <a:defRPr/>
            </a:pPr>
            <a:r>
              <a:rPr lang="en-US" altLang="en-US" sz="1800" b="0" dirty="0"/>
              <a:t>     P(No) = 7/10</a:t>
            </a:r>
          </a:p>
          <a:p>
            <a:pPr>
              <a:spcBef>
                <a:spcPct val="10000"/>
              </a:spcBef>
              <a:spcAft>
                <a:spcPts val="400"/>
              </a:spcAft>
              <a:buClr>
                <a:srgbClr val="0C7B9C"/>
              </a:buClr>
              <a:buSzPct val="75000"/>
              <a:defRPr/>
            </a:pPr>
            <a:endParaRPr lang="en-US" altLang="en-US" sz="1800" b="0" dirty="0"/>
          </a:p>
          <a:p>
            <a:pPr>
              <a:spcBef>
                <a:spcPct val="10000"/>
              </a:spcBef>
              <a:spcAft>
                <a:spcPts val="400"/>
              </a:spcAft>
              <a:buClr>
                <a:srgbClr val="0C7B9C"/>
              </a:buClr>
              <a:buSzPct val="75000"/>
              <a:buFont typeface="Monotype Sorts" charset="2"/>
              <a:buChar char="l"/>
              <a:defRPr/>
            </a:pPr>
            <a:r>
              <a:rPr lang="en-US" altLang="en-US" sz="1800" b="0" dirty="0"/>
              <a:t>P(Yes | Married) = 0 x 3/10 / P(Married)</a:t>
            </a:r>
          </a:p>
          <a:p>
            <a:pPr>
              <a:spcBef>
                <a:spcPct val="10000"/>
              </a:spcBef>
              <a:spcAft>
                <a:spcPts val="400"/>
              </a:spcAft>
              <a:buClr>
                <a:srgbClr val="0C7B9C"/>
              </a:buClr>
              <a:buSzPct val="75000"/>
              <a:defRPr/>
            </a:pPr>
            <a:r>
              <a:rPr lang="en-US" altLang="en-US" sz="1800" b="0" dirty="0"/>
              <a:t>     P(No | Married) = 4/7 x 7/10 / P(Married)</a:t>
            </a:r>
          </a:p>
          <a:p>
            <a:pPr>
              <a:spcBef>
                <a:spcPct val="10000"/>
              </a:spcBef>
              <a:spcAft>
                <a:spcPts val="400"/>
              </a:spcAft>
              <a:buClr>
                <a:srgbClr val="0C7B9C"/>
              </a:buClr>
              <a:buSzPct val="75000"/>
              <a:defRPr/>
            </a:pPr>
            <a:endParaRPr lang="en-US" altLang="en-US" sz="900" b="0" dirty="0">
              <a:sym typeface="Symbol" charset="2"/>
            </a:endParaRPr>
          </a:p>
        </p:txBody>
      </p:sp>
      <p:sp>
        <p:nvSpPr>
          <p:cNvPr id="34819" name="TextBox 1">
            <a:extLst>
              <a:ext uri="{FF2B5EF4-FFF2-40B4-BE49-F238E27FC236}">
                <a16:creationId xmlns:a16="http://schemas.microsoft.com/office/drawing/2014/main" id="{6BD9AA73-32EE-40B9-9945-3E27512F8661}"/>
              </a:ext>
            </a:extLst>
          </p:cNvPr>
          <p:cNvSpPr txBox="1">
            <a:spLocks noChangeArrowheads="1"/>
          </p:cNvSpPr>
          <p:nvPr/>
        </p:nvSpPr>
        <p:spPr bwMode="auto">
          <a:xfrm>
            <a:off x="228600" y="1587500"/>
            <a:ext cx="3316288"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dirty="0"/>
              <a:t>Naïve  Bayes Classifier:</a:t>
            </a:r>
          </a:p>
          <a:p>
            <a:pPr>
              <a:spcBef>
                <a:spcPct val="0"/>
              </a:spcBef>
              <a:spcAft>
                <a:spcPct val="0"/>
              </a:spcAft>
              <a:buClrTx/>
              <a:buSzTx/>
              <a:buFontTx/>
              <a:buNone/>
            </a:pPr>
            <a:endParaRPr lang="en-US" altLang="en-US" sz="1400" dirty="0"/>
          </a:p>
          <a:p>
            <a:pPr>
              <a:spcBef>
                <a:spcPct val="0"/>
              </a:spcBef>
              <a:spcAft>
                <a:spcPct val="0"/>
              </a:spcAft>
              <a:buClrTx/>
              <a:buSzTx/>
              <a:buFontTx/>
              <a:buNone/>
            </a:pPr>
            <a:r>
              <a:rPr lang="en-US" altLang="en-US" sz="1400" b="0" dirty="0"/>
              <a:t>P(Refund = Yes | No) = 3/7</a:t>
            </a:r>
          </a:p>
          <a:p>
            <a:pPr>
              <a:spcBef>
                <a:spcPct val="0"/>
              </a:spcBef>
              <a:spcAft>
                <a:spcPct val="0"/>
              </a:spcAft>
              <a:buClrTx/>
              <a:buSzTx/>
              <a:buFontTx/>
              <a:buNone/>
            </a:pPr>
            <a:r>
              <a:rPr lang="en-US" altLang="en-US" sz="1400" b="0" dirty="0"/>
              <a:t>P(Refund = No | No) = 4/7</a:t>
            </a:r>
          </a:p>
          <a:p>
            <a:pPr>
              <a:spcBef>
                <a:spcPct val="0"/>
              </a:spcBef>
              <a:spcAft>
                <a:spcPct val="0"/>
              </a:spcAft>
              <a:buClrTx/>
              <a:buSzTx/>
              <a:buFontTx/>
              <a:buNone/>
            </a:pPr>
            <a:r>
              <a:rPr lang="en-US" altLang="en-US" sz="1400" b="0" dirty="0"/>
              <a:t>P(Refund = Yes | Yes) = 0</a:t>
            </a:r>
          </a:p>
          <a:p>
            <a:pPr>
              <a:spcBef>
                <a:spcPct val="0"/>
              </a:spcBef>
              <a:spcAft>
                <a:spcPct val="0"/>
              </a:spcAft>
              <a:buClrTx/>
              <a:buSzTx/>
              <a:buFontTx/>
              <a:buNone/>
            </a:pPr>
            <a:r>
              <a:rPr lang="en-US" altLang="en-US" sz="1400" b="0" dirty="0"/>
              <a:t>P(Refund = No | Yes) = 1</a:t>
            </a:r>
          </a:p>
          <a:p>
            <a:pPr>
              <a:spcBef>
                <a:spcPct val="0"/>
              </a:spcBef>
              <a:spcAft>
                <a:spcPct val="0"/>
              </a:spcAft>
              <a:buClrTx/>
              <a:buSzTx/>
              <a:buFontTx/>
              <a:buNone/>
            </a:pPr>
            <a:r>
              <a:rPr lang="en-US" altLang="en-US" sz="1400" b="0" dirty="0"/>
              <a:t>P(Marital Status = Single | No) = 2/7</a:t>
            </a:r>
          </a:p>
          <a:p>
            <a:pPr>
              <a:spcBef>
                <a:spcPct val="0"/>
              </a:spcBef>
              <a:spcAft>
                <a:spcPct val="0"/>
              </a:spcAft>
              <a:buClrTx/>
              <a:buSzTx/>
              <a:buFontTx/>
              <a:buNone/>
            </a:pPr>
            <a:r>
              <a:rPr lang="en-US" altLang="en-US" sz="1400" b="0" dirty="0"/>
              <a:t>P(Marital Status = Divorced | No) = 1/7</a:t>
            </a:r>
          </a:p>
          <a:p>
            <a:pPr>
              <a:spcBef>
                <a:spcPct val="0"/>
              </a:spcBef>
              <a:spcAft>
                <a:spcPct val="0"/>
              </a:spcAft>
              <a:buClrTx/>
              <a:buSzTx/>
              <a:buFontTx/>
              <a:buNone/>
            </a:pPr>
            <a:r>
              <a:rPr lang="en-US" altLang="en-US" sz="1400" b="0" dirty="0"/>
              <a:t>P(Marital Status = Married | No) = 4/7</a:t>
            </a:r>
          </a:p>
          <a:p>
            <a:pPr>
              <a:spcBef>
                <a:spcPct val="0"/>
              </a:spcBef>
              <a:spcAft>
                <a:spcPct val="0"/>
              </a:spcAft>
              <a:buClrTx/>
              <a:buSzTx/>
              <a:buFontTx/>
              <a:buNone/>
            </a:pPr>
            <a:r>
              <a:rPr lang="en-US" altLang="en-US" sz="1400" b="0" dirty="0"/>
              <a:t>P(Marital Status = Single | Yes) = 2/3</a:t>
            </a:r>
          </a:p>
          <a:p>
            <a:pPr>
              <a:spcBef>
                <a:spcPct val="0"/>
              </a:spcBef>
              <a:spcAft>
                <a:spcPct val="0"/>
              </a:spcAft>
              <a:buClrTx/>
              <a:buSzTx/>
              <a:buFontTx/>
              <a:buNone/>
            </a:pPr>
            <a:r>
              <a:rPr lang="en-US" altLang="en-US" sz="1400" b="0" dirty="0"/>
              <a:t>P(Marital Status = Divorced | Yes) = 1/3</a:t>
            </a:r>
          </a:p>
          <a:p>
            <a:pPr>
              <a:spcBef>
                <a:spcPct val="0"/>
              </a:spcBef>
              <a:spcAft>
                <a:spcPct val="0"/>
              </a:spcAft>
              <a:buClrTx/>
              <a:buSzTx/>
              <a:buFontTx/>
              <a:buNone/>
            </a:pPr>
            <a:r>
              <a:rPr lang="en-US" altLang="en-US" sz="1400" b="0" dirty="0"/>
              <a:t>P(Marital Status = Married | Yes) = 0</a:t>
            </a:r>
          </a:p>
          <a:p>
            <a:pPr>
              <a:spcBef>
                <a:spcPct val="0"/>
              </a:spcBef>
              <a:spcAft>
                <a:spcPct val="0"/>
              </a:spcAft>
              <a:buClrTx/>
              <a:buSzTx/>
              <a:buFontTx/>
              <a:buNone/>
            </a:pPr>
            <a:endParaRPr lang="en-US" altLang="en-US" sz="1400" b="0" dirty="0"/>
          </a:p>
          <a:p>
            <a:pPr>
              <a:spcBef>
                <a:spcPct val="0"/>
              </a:spcBef>
              <a:spcAft>
                <a:spcPct val="0"/>
              </a:spcAft>
              <a:buClrTx/>
              <a:buSzTx/>
              <a:buFontTx/>
              <a:buNone/>
            </a:pPr>
            <a:r>
              <a:rPr lang="en-US" altLang="en-US" sz="1400" b="0" dirty="0"/>
              <a:t>For Taxable Income:</a:t>
            </a:r>
          </a:p>
          <a:p>
            <a:pPr>
              <a:spcBef>
                <a:spcPct val="0"/>
              </a:spcBef>
              <a:spcAft>
                <a:spcPct val="0"/>
              </a:spcAft>
              <a:buClrTx/>
              <a:buSzTx/>
              <a:buFontTx/>
              <a:buNone/>
            </a:pPr>
            <a:r>
              <a:rPr lang="en-US" altLang="en-US" sz="1400" b="0" dirty="0"/>
              <a:t>If class = No: sample mean = 110</a:t>
            </a:r>
          </a:p>
          <a:p>
            <a:pPr>
              <a:spcBef>
                <a:spcPct val="0"/>
              </a:spcBef>
              <a:spcAft>
                <a:spcPct val="0"/>
              </a:spcAft>
              <a:buClrTx/>
              <a:buSzTx/>
              <a:buFontTx/>
              <a:buNone/>
            </a:pPr>
            <a:r>
              <a:rPr lang="en-US" altLang="en-US" sz="1400" b="0" dirty="0"/>
              <a:t>	   sample variance = 2975</a:t>
            </a:r>
          </a:p>
          <a:p>
            <a:pPr>
              <a:spcBef>
                <a:spcPct val="0"/>
              </a:spcBef>
              <a:spcAft>
                <a:spcPct val="0"/>
              </a:spcAft>
              <a:buClrTx/>
              <a:buSzTx/>
              <a:buFontTx/>
              <a:buNone/>
            </a:pPr>
            <a:r>
              <a:rPr lang="en-US" altLang="en-US" sz="1400" b="0" dirty="0"/>
              <a:t>If class = Yes: sample mean = 90</a:t>
            </a:r>
          </a:p>
          <a:p>
            <a:pPr>
              <a:spcBef>
                <a:spcPct val="0"/>
              </a:spcBef>
              <a:spcAft>
                <a:spcPct val="0"/>
              </a:spcAft>
              <a:buClrTx/>
              <a:buSzTx/>
              <a:buFontTx/>
              <a:buNone/>
            </a:pPr>
            <a:r>
              <a:rPr lang="en-US" altLang="en-US" sz="1400" b="0" dirty="0"/>
              <a:t>	   sample variance = 25</a:t>
            </a:r>
          </a:p>
          <a:p>
            <a:pPr>
              <a:spcBef>
                <a:spcPct val="0"/>
              </a:spcBef>
              <a:spcAft>
                <a:spcPct val="0"/>
              </a:spcAft>
              <a:buClrTx/>
              <a:buSzTx/>
              <a:buFontTx/>
              <a:buNone/>
            </a:pPr>
            <a:endParaRPr lang="en-US" altLang="en-US" sz="1400" b="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85CC6AB-3AB5-42BC-B3DC-390BFB3A7123}"/>
              </a:ext>
            </a:extLst>
          </p:cNvPr>
          <p:cNvSpPr>
            <a:spLocks noGrp="1" noChangeArrowheads="1"/>
          </p:cNvSpPr>
          <p:nvPr>
            <p:ph type="title"/>
          </p:nvPr>
        </p:nvSpPr>
        <p:spPr/>
        <p:txBody>
          <a:bodyPr/>
          <a:lstStyle/>
          <a:p>
            <a:pPr>
              <a:defRPr/>
            </a:pPr>
            <a:r>
              <a:rPr lang="en-US" altLang="en-US" dirty="0">
                <a:ea typeface="ＭＳ Ｐゴシック" pitchFamily="34" charset="-128"/>
              </a:rPr>
              <a:t>Issues with Naïve Bayes Classifier</a:t>
            </a:r>
          </a:p>
        </p:txBody>
      </p:sp>
      <p:sp>
        <p:nvSpPr>
          <p:cNvPr id="16387" name="Rectangle 3">
            <a:extLst>
              <a:ext uri="{FF2B5EF4-FFF2-40B4-BE49-F238E27FC236}">
                <a16:creationId xmlns:a16="http://schemas.microsoft.com/office/drawing/2014/main" id="{A50EE57D-D1A9-4A09-937A-3702E6DEA0A3}"/>
              </a:ext>
            </a:extLst>
          </p:cNvPr>
          <p:cNvSpPr>
            <a:spLocks noGrp="1" noChangeArrowheads="1"/>
          </p:cNvSpPr>
          <p:nvPr>
            <p:ph type="body" idx="1"/>
          </p:nvPr>
        </p:nvSpPr>
        <p:spPr/>
        <p:txBody>
          <a:bodyPr/>
          <a:lstStyle/>
          <a:p>
            <a:pPr marL="0" indent="0">
              <a:lnSpc>
                <a:spcPct val="130000"/>
              </a:lnSpc>
              <a:buFont typeface="Monotype Sorts" pitchFamily="-84" charset="2"/>
              <a:buNone/>
              <a:defRPr/>
            </a:pPr>
            <a:endParaRPr lang="en-US" altLang="en-US" sz="2400" dirty="0">
              <a:ea typeface="ＭＳ Ｐゴシック" pitchFamily="34" charset="-128"/>
            </a:endParaRPr>
          </a:p>
          <a:p>
            <a:pPr>
              <a:lnSpc>
                <a:spcPct val="130000"/>
              </a:lnSpc>
              <a:buFont typeface="Monotype Sorts" pitchFamily="-84" charset="2"/>
              <a:buChar char="l"/>
              <a:defRPr/>
            </a:pPr>
            <a:endParaRPr lang="en-US" altLang="en-US" sz="2400" dirty="0">
              <a:ea typeface="ＭＳ Ｐゴシック" pitchFamily="34" charset="-128"/>
            </a:endParaRPr>
          </a:p>
          <a:p>
            <a:pPr>
              <a:lnSpc>
                <a:spcPct val="130000"/>
              </a:lnSpc>
              <a:buFont typeface="Monotype Sorts" pitchFamily="-84" charset="2"/>
              <a:buChar char="l"/>
              <a:defRPr/>
            </a:pPr>
            <a:endParaRPr lang="en-US" altLang="en-US" sz="2400" dirty="0">
              <a:ea typeface="ＭＳ Ｐゴシック" pitchFamily="34" charset="-128"/>
            </a:endParaRPr>
          </a:p>
          <a:p>
            <a:pPr>
              <a:lnSpc>
                <a:spcPct val="130000"/>
              </a:lnSpc>
              <a:buFont typeface="Monotype Sorts" pitchFamily="-84" charset="2"/>
              <a:buChar char="l"/>
              <a:defRPr/>
            </a:pPr>
            <a:endParaRPr lang="en-US" altLang="en-US" sz="2400" dirty="0">
              <a:ea typeface="ＭＳ Ｐゴシック" pitchFamily="34" charset="-128"/>
            </a:endParaRPr>
          </a:p>
        </p:txBody>
      </p:sp>
      <p:graphicFrame>
        <p:nvGraphicFramePr>
          <p:cNvPr id="35843" name="Object 1">
            <a:extLst>
              <a:ext uri="{FF2B5EF4-FFF2-40B4-BE49-F238E27FC236}">
                <a16:creationId xmlns:a16="http://schemas.microsoft.com/office/drawing/2014/main" id="{CFCF7F36-042F-46F7-B4FF-5684AE31D520}"/>
              </a:ext>
            </a:extLst>
          </p:cNvPr>
          <p:cNvGraphicFramePr>
            <a:graphicFrameLocks noChangeAspect="1"/>
          </p:cNvGraphicFramePr>
          <p:nvPr/>
        </p:nvGraphicFramePr>
        <p:xfrm>
          <a:off x="409575" y="1441450"/>
          <a:ext cx="3681413" cy="3543300"/>
        </p:xfrm>
        <a:graphic>
          <a:graphicData uri="http://schemas.openxmlformats.org/presentationml/2006/ole">
            <mc:AlternateContent xmlns:mc="http://schemas.openxmlformats.org/markup-compatibility/2006">
              <mc:Choice xmlns:v="urn:schemas-microsoft-com:vml" Requires="v">
                <p:oleObj name="VISIO" r:id="rId2" imgW="4392168" imgH="5334000" progId="Visio.Drawing.6">
                  <p:embed/>
                </p:oleObj>
              </mc:Choice>
              <mc:Fallback>
                <p:oleObj name="VISIO" r:id="rId2" imgW="4392168" imgH="5334000" progId="Visio.Drawing.6">
                  <p:embed/>
                  <p:pic>
                    <p:nvPicPr>
                      <p:cNvPr id="35843" name="Object 1">
                        <a:extLst>
                          <a:ext uri="{FF2B5EF4-FFF2-40B4-BE49-F238E27FC236}">
                            <a16:creationId xmlns:a16="http://schemas.microsoft.com/office/drawing/2014/main" id="{CFCF7F36-042F-46F7-B4FF-5684AE31D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895"/>
                      <a:stretch>
                        <a:fillRect/>
                      </a:stretch>
                    </p:blipFill>
                    <p:spPr bwMode="auto">
                      <a:xfrm>
                        <a:off x="409575" y="1441450"/>
                        <a:ext cx="368141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4" name="TextBox 4">
            <a:extLst>
              <a:ext uri="{FF2B5EF4-FFF2-40B4-BE49-F238E27FC236}">
                <a16:creationId xmlns:a16="http://schemas.microsoft.com/office/drawing/2014/main" id="{C9C26F3D-0310-45C7-944E-285BDB7CE210}"/>
              </a:ext>
            </a:extLst>
          </p:cNvPr>
          <p:cNvSpPr txBox="1">
            <a:spLocks noChangeArrowheads="1"/>
          </p:cNvSpPr>
          <p:nvPr/>
        </p:nvSpPr>
        <p:spPr bwMode="auto">
          <a:xfrm>
            <a:off x="4419600" y="1062038"/>
            <a:ext cx="3316288" cy="400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dirty="0"/>
              <a:t>Naïve  Bayes Classifier:</a:t>
            </a:r>
          </a:p>
          <a:p>
            <a:pPr>
              <a:spcBef>
                <a:spcPct val="0"/>
              </a:spcBef>
              <a:spcAft>
                <a:spcPct val="0"/>
              </a:spcAft>
              <a:buClrTx/>
              <a:buSzTx/>
              <a:buFontTx/>
              <a:buNone/>
            </a:pPr>
            <a:endParaRPr lang="en-US" altLang="en-US" sz="1400" dirty="0"/>
          </a:p>
          <a:p>
            <a:pPr>
              <a:spcBef>
                <a:spcPct val="0"/>
              </a:spcBef>
              <a:spcAft>
                <a:spcPct val="0"/>
              </a:spcAft>
              <a:buClrTx/>
              <a:buSzTx/>
              <a:buFontTx/>
              <a:buNone/>
            </a:pPr>
            <a:r>
              <a:rPr lang="en-US" altLang="en-US" sz="1400" b="0" dirty="0"/>
              <a:t>P(Refund = Yes | No) = 2/6</a:t>
            </a:r>
          </a:p>
          <a:p>
            <a:pPr>
              <a:spcBef>
                <a:spcPct val="0"/>
              </a:spcBef>
              <a:spcAft>
                <a:spcPct val="0"/>
              </a:spcAft>
              <a:buClrTx/>
              <a:buSzTx/>
              <a:buFontTx/>
              <a:buNone/>
            </a:pPr>
            <a:r>
              <a:rPr lang="en-US" altLang="en-US" sz="1400" b="0" dirty="0"/>
              <a:t>P(Refund = No | No) = 4/6</a:t>
            </a:r>
          </a:p>
          <a:p>
            <a:pPr>
              <a:spcBef>
                <a:spcPct val="0"/>
              </a:spcBef>
              <a:spcAft>
                <a:spcPct val="0"/>
              </a:spcAft>
              <a:buClrTx/>
              <a:buSzTx/>
              <a:buFontTx/>
              <a:buNone/>
            </a:pPr>
            <a:r>
              <a:rPr lang="en-US" altLang="en-US" sz="1400" b="0" dirty="0"/>
              <a:t>P(Refund = Yes | Yes) = 0</a:t>
            </a:r>
          </a:p>
          <a:p>
            <a:pPr>
              <a:spcBef>
                <a:spcPct val="0"/>
              </a:spcBef>
              <a:spcAft>
                <a:spcPct val="0"/>
              </a:spcAft>
              <a:buClrTx/>
              <a:buSzTx/>
              <a:buFontTx/>
              <a:buNone/>
            </a:pPr>
            <a:r>
              <a:rPr lang="en-US" altLang="en-US" sz="1400" b="0" dirty="0"/>
              <a:t>P(Refund = No | Yes) = 1</a:t>
            </a:r>
          </a:p>
          <a:p>
            <a:pPr>
              <a:spcBef>
                <a:spcPct val="0"/>
              </a:spcBef>
              <a:spcAft>
                <a:spcPct val="0"/>
              </a:spcAft>
              <a:buClrTx/>
              <a:buSzTx/>
              <a:buFontTx/>
              <a:buNone/>
            </a:pPr>
            <a:r>
              <a:rPr lang="en-US" altLang="en-US" sz="1400" b="0" dirty="0"/>
              <a:t>P(Marital Status = Single | No) = 2/6</a:t>
            </a:r>
          </a:p>
          <a:p>
            <a:pPr>
              <a:spcBef>
                <a:spcPct val="0"/>
              </a:spcBef>
              <a:spcAft>
                <a:spcPct val="0"/>
              </a:spcAft>
              <a:buClrTx/>
              <a:buSzTx/>
              <a:buFontTx/>
              <a:buNone/>
            </a:pPr>
            <a:r>
              <a:rPr lang="en-US" altLang="en-US" sz="1400" b="0" dirty="0"/>
              <a:t>P(Marital Status = Divorced | No) = 0</a:t>
            </a:r>
          </a:p>
          <a:p>
            <a:pPr>
              <a:spcBef>
                <a:spcPct val="0"/>
              </a:spcBef>
              <a:spcAft>
                <a:spcPct val="0"/>
              </a:spcAft>
              <a:buClrTx/>
              <a:buSzTx/>
              <a:buFontTx/>
              <a:buNone/>
            </a:pPr>
            <a:r>
              <a:rPr lang="en-US" altLang="en-US" sz="1400" b="0" dirty="0"/>
              <a:t>P(Marital Status = Married | No) = 4/6</a:t>
            </a:r>
          </a:p>
          <a:p>
            <a:pPr>
              <a:spcBef>
                <a:spcPct val="0"/>
              </a:spcBef>
              <a:spcAft>
                <a:spcPct val="0"/>
              </a:spcAft>
              <a:buClrTx/>
              <a:buSzTx/>
              <a:buFontTx/>
              <a:buNone/>
            </a:pPr>
            <a:r>
              <a:rPr lang="en-US" altLang="en-US" sz="1400" b="0" dirty="0"/>
              <a:t>P(Marital Status = Single | Yes) = 2/3</a:t>
            </a:r>
          </a:p>
          <a:p>
            <a:pPr>
              <a:spcBef>
                <a:spcPct val="0"/>
              </a:spcBef>
              <a:spcAft>
                <a:spcPct val="0"/>
              </a:spcAft>
              <a:buClrTx/>
              <a:buSzTx/>
              <a:buFontTx/>
              <a:buNone/>
            </a:pPr>
            <a:r>
              <a:rPr lang="en-US" altLang="en-US" sz="1400" b="0" dirty="0"/>
              <a:t>P(Marital Status = Divorced | Yes) = 1/3</a:t>
            </a:r>
          </a:p>
          <a:p>
            <a:pPr>
              <a:spcBef>
                <a:spcPct val="0"/>
              </a:spcBef>
              <a:spcAft>
                <a:spcPct val="0"/>
              </a:spcAft>
              <a:buClrTx/>
              <a:buSzTx/>
              <a:buFontTx/>
              <a:buNone/>
            </a:pPr>
            <a:r>
              <a:rPr lang="en-US" altLang="en-US" sz="1400" b="0" dirty="0"/>
              <a:t>P(Marital Status = Married | Yes) = 0/3</a:t>
            </a:r>
          </a:p>
          <a:p>
            <a:pPr>
              <a:spcBef>
                <a:spcPct val="0"/>
              </a:spcBef>
              <a:spcAft>
                <a:spcPct val="0"/>
              </a:spcAft>
              <a:buClrTx/>
              <a:buSzTx/>
              <a:buFontTx/>
              <a:buNone/>
            </a:pPr>
            <a:r>
              <a:rPr lang="en-US" altLang="en-US" sz="1400" b="0" dirty="0"/>
              <a:t>For Taxable Income:</a:t>
            </a:r>
          </a:p>
          <a:p>
            <a:pPr>
              <a:spcBef>
                <a:spcPct val="0"/>
              </a:spcBef>
              <a:spcAft>
                <a:spcPct val="0"/>
              </a:spcAft>
              <a:buClrTx/>
              <a:buSzTx/>
              <a:buFontTx/>
              <a:buNone/>
            </a:pPr>
            <a:r>
              <a:rPr lang="en-US" altLang="en-US" sz="1400" b="0" dirty="0"/>
              <a:t>If class = No: sample mean = 91</a:t>
            </a:r>
          </a:p>
          <a:p>
            <a:pPr>
              <a:spcBef>
                <a:spcPct val="0"/>
              </a:spcBef>
              <a:spcAft>
                <a:spcPct val="0"/>
              </a:spcAft>
              <a:buClrTx/>
              <a:buSzTx/>
              <a:buFontTx/>
              <a:buNone/>
            </a:pPr>
            <a:r>
              <a:rPr lang="en-US" altLang="en-US" sz="1400" b="0" dirty="0"/>
              <a:t>	   sample variance = 685</a:t>
            </a:r>
          </a:p>
          <a:p>
            <a:pPr>
              <a:spcBef>
                <a:spcPct val="0"/>
              </a:spcBef>
              <a:spcAft>
                <a:spcPct val="0"/>
              </a:spcAft>
              <a:buClrTx/>
              <a:buSzTx/>
              <a:buFontTx/>
              <a:buNone/>
            </a:pPr>
            <a:r>
              <a:rPr lang="en-US" altLang="en-US" sz="1400" b="0" dirty="0"/>
              <a:t>If class = No: sample mean = 90</a:t>
            </a:r>
          </a:p>
          <a:p>
            <a:pPr>
              <a:spcBef>
                <a:spcPct val="0"/>
              </a:spcBef>
              <a:spcAft>
                <a:spcPct val="0"/>
              </a:spcAft>
              <a:buClrTx/>
              <a:buSzTx/>
              <a:buFontTx/>
              <a:buNone/>
            </a:pPr>
            <a:r>
              <a:rPr lang="en-US" altLang="en-US" sz="1400" b="0" dirty="0"/>
              <a:t>	   sample variance = 25</a:t>
            </a:r>
          </a:p>
          <a:p>
            <a:pPr>
              <a:spcBef>
                <a:spcPct val="0"/>
              </a:spcBef>
              <a:spcAft>
                <a:spcPct val="0"/>
              </a:spcAft>
              <a:buClrTx/>
              <a:buSzTx/>
              <a:buFontTx/>
              <a:buNone/>
            </a:pPr>
            <a:endParaRPr lang="en-US" altLang="en-US" sz="1400" b="0" dirty="0"/>
          </a:p>
        </p:txBody>
      </p:sp>
      <p:sp>
        <p:nvSpPr>
          <p:cNvPr id="6" name="Text Box 6">
            <a:extLst>
              <a:ext uri="{FF2B5EF4-FFF2-40B4-BE49-F238E27FC236}">
                <a16:creationId xmlns:a16="http://schemas.microsoft.com/office/drawing/2014/main" id="{2A6603EB-B7E9-4093-9119-680A83A217C8}"/>
              </a:ext>
            </a:extLst>
          </p:cNvPr>
          <p:cNvSpPr txBox="1">
            <a:spLocks noChangeArrowheads="1"/>
          </p:cNvSpPr>
          <p:nvPr/>
        </p:nvSpPr>
        <p:spPr bwMode="auto">
          <a:xfrm>
            <a:off x="228600" y="1090613"/>
            <a:ext cx="365760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sz="1400" b="1">
                <a:solidFill>
                  <a:schemeClr val="tx1"/>
                </a:solidFill>
                <a:latin typeface="Arial" charset="0"/>
                <a:ea typeface="ＭＳ Ｐゴシック" charset="0"/>
              </a:defRPr>
            </a:lvl1pPr>
            <a:lvl2pPr marL="742950" indent="-285750">
              <a:defRPr sz="1400" b="1">
                <a:solidFill>
                  <a:schemeClr val="tx1"/>
                </a:solidFill>
                <a:latin typeface="Arial" charset="0"/>
                <a:ea typeface="ＭＳ Ｐゴシック" charset="0"/>
              </a:defRPr>
            </a:lvl2pPr>
            <a:lvl3pPr marL="1143000" indent="-228600">
              <a:defRPr sz="1400" b="1">
                <a:solidFill>
                  <a:schemeClr val="tx1"/>
                </a:solidFill>
                <a:latin typeface="Arial" charset="0"/>
                <a:ea typeface="ＭＳ Ｐゴシック" charset="0"/>
              </a:defRPr>
            </a:lvl3pPr>
            <a:lvl4pPr marL="1600200" indent="-228600">
              <a:defRPr sz="1400" b="1">
                <a:solidFill>
                  <a:schemeClr val="tx1"/>
                </a:solidFill>
                <a:latin typeface="Arial" charset="0"/>
                <a:ea typeface="ＭＳ Ｐゴシック" charset="0"/>
              </a:defRPr>
            </a:lvl4pPr>
            <a:lvl5pPr marL="2057400" indent="-228600">
              <a:defRPr sz="1400" b="1">
                <a:solidFill>
                  <a:schemeClr val="tx1"/>
                </a:solidFill>
                <a:latin typeface="Arial" charset="0"/>
                <a:ea typeface="ＭＳ Ｐゴシック" charset="0"/>
              </a:defRPr>
            </a:lvl5pPr>
            <a:lvl6pPr marL="2514600" indent="-228600" eaLnBrk="0" fontAlgn="base" hangingPunct="0">
              <a:spcBef>
                <a:spcPct val="0"/>
              </a:spcBef>
              <a:spcAft>
                <a:spcPct val="0"/>
              </a:spcAft>
              <a:defRPr sz="1400" b="1">
                <a:solidFill>
                  <a:schemeClr val="tx1"/>
                </a:solidFill>
                <a:latin typeface="Arial" charset="0"/>
                <a:ea typeface="ＭＳ Ｐゴシック" charset="0"/>
              </a:defRPr>
            </a:lvl6pPr>
            <a:lvl7pPr marL="2971800" indent="-228600" eaLnBrk="0" fontAlgn="base" hangingPunct="0">
              <a:spcBef>
                <a:spcPct val="0"/>
              </a:spcBef>
              <a:spcAft>
                <a:spcPct val="0"/>
              </a:spcAft>
              <a:defRPr sz="1400" b="1">
                <a:solidFill>
                  <a:schemeClr val="tx1"/>
                </a:solidFill>
                <a:latin typeface="Arial" charset="0"/>
                <a:ea typeface="ＭＳ Ｐゴシック" charset="0"/>
              </a:defRPr>
            </a:lvl7pPr>
            <a:lvl8pPr marL="3429000" indent="-228600" eaLnBrk="0" fontAlgn="base" hangingPunct="0">
              <a:spcBef>
                <a:spcPct val="0"/>
              </a:spcBef>
              <a:spcAft>
                <a:spcPct val="0"/>
              </a:spcAft>
              <a:defRPr sz="1400" b="1">
                <a:solidFill>
                  <a:schemeClr val="tx1"/>
                </a:solidFill>
                <a:latin typeface="Arial" charset="0"/>
                <a:ea typeface="ＭＳ Ｐゴシック" charset="0"/>
              </a:defRPr>
            </a:lvl8pPr>
            <a:lvl9pPr marL="3886200" indent="-228600" eaLnBrk="0" fontAlgn="base" hangingPunct="0">
              <a:spcBef>
                <a:spcPct val="0"/>
              </a:spcBef>
              <a:spcAft>
                <a:spcPct val="0"/>
              </a:spcAft>
              <a:defRPr sz="1400" b="1">
                <a:solidFill>
                  <a:schemeClr val="tx1"/>
                </a:solidFill>
                <a:latin typeface="Arial" charset="0"/>
                <a:ea typeface="ＭＳ Ｐゴシック" charset="0"/>
              </a:defRPr>
            </a:lvl9pPr>
          </a:lstStyle>
          <a:p>
            <a:pPr algn="ctr">
              <a:spcBef>
                <a:spcPct val="50000"/>
              </a:spcBef>
              <a:defRPr/>
            </a:pPr>
            <a:r>
              <a:rPr lang="en-US" sz="1600" b="0" dirty="0">
                <a:highlight>
                  <a:srgbClr val="FFFF00"/>
                </a:highlight>
              </a:rPr>
              <a:t>Consider the table with </a:t>
            </a:r>
            <a:r>
              <a:rPr lang="en-US" sz="1600" b="0" dirty="0" err="1">
                <a:highlight>
                  <a:srgbClr val="FFFF00"/>
                </a:highlight>
              </a:rPr>
              <a:t>Tid</a:t>
            </a:r>
            <a:r>
              <a:rPr lang="en-US" sz="1600" b="0" dirty="0">
                <a:highlight>
                  <a:srgbClr val="FFFF00"/>
                </a:highlight>
              </a:rPr>
              <a:t> = 7 deleted</a:t>
            </a:r>
          </a:p>
        </p:txBody>
      </p:sp>
      <p:sp>
        <p:nvSpPr>
          <p:cNvPr id="9" name="TextBox 8">
            <a:extLst>
              <a:ext uri="{FF2B5EF4-FFF2-40B4-BE49-F238E27FC236}">
                <a16:creationId xmlns:a16="http://schemas.microsoft.com/office/drawing/2014/main" id="{2B0E8815-4EFC-4624-BFF1-E4C6DAB5A64C}"/>
              </a:ext>
            </a:extLst>
          </p:cNvPr>
          <p:cNvSpPr txBox="1">
            <a:spLocks noChangeArrowheads="1"/>
          </p:cNvSpPr>
          <p:nvPr/>
        </p:nvSpPr>
        <p:spPr bwMode="auto">
          <a:xfrm>
            <a:off x="419100" y="5064125"/>
            <a:ext cx="4506913"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b="0" dirty="0"/>
              <a:t>Given X = (Refund = Yes, Divorced, 120K)</a:t>
            </a:r>
          </a:p>
          <a:p>
            <a:pPr>
              <a:lnSpc>
                <a:spcPct val="150000"/>
              </a:lnSpc>
              <a:spcBef>
                <a:spcPct val="0"/>
              </a:spcBef>
              <a:spcAft>
                <a:spcPct val="0"/>
              </a:spcAft>
              <a:buClrTx/>
              <a:buSzTx/>
              <a:buFontTx/>
              <a:buNone/>
            </a:pPr>
            <a:r>
              <a:rPr lang="en-US" altLang="en-US" sz="2000" b="0" dirty="0"/>
              <a:t>P(X | No) = 2/6 X 0 X 0.0083 = 0</a:t>
            </a:r>
          </a:p>
          <a:p>
            <a:pPr>
              <a:spcBef>
                <a:spcPct val="0"/>
              </a:spcBef>
              <a:spcAft>
                <a:spcPct val="0"/>
              </a:spcAft>
              <a:buClrTx/>
              <a:buSzTx/>
              <a:buFontTx/>
              <a:buNone/>
            </a:pPr>
            <a:r>
              <a:rPr lang="en-US" altLang="en-US" sz="2000" b="0" dirty="0"/>
              <a:t>P(X | Yes) = 0 X 1/3 X 1.2 X 10</a:t>
            </a:r>
            <a:r>
              <a:rPr lang="en-US" altLang="en-US" sz="2000" b="0" baseline="30000" dirty="0"/>
              <a:t>-9</a:t>
            </a:r>
            <a:r>
              <a:rPr lang="en-US" altLang="en-US" sz="2000" b="0" dirty="0"/>
              <a:t> = 0</a:t>
            </a:r>
          </a:p>
          <a:p>
            <a:pPr>
              <a:spcBef>
                <a:spcPct val="0"/>
              </a:spcBef>
              <a:spcAft>
                <a:spcPct val="0"/>
              </a:spcAft>
              <a:buClrTx/>
              <a:buSzTx/>
              <a:buFontTx/>
              <a:buNone/>
            </a:pPr>
            <a:endParaRPr lang="en-US" altLang="en-US" sz="1400" b="0" dirty="0"/>
          </a:p>
        </p:txBody>
      </p:sp>
      <p:sp>
        <p:nvSpPr>
          <p:cNvPr id="10" name="Rectangle 9">
            <a:extLst>
              <a:ext uri="{FF2B5EF4-FFF2-40B4-BE49-F238E27FC236}">
                <a16:creationId xmlns:a16="http://schemas.microsoft.com/office/drawing/2014/main" id="{D6F75ED0-5365-46D9-B242-3435C2CE9B48}"/>
              </a:ext>
            </a:extLst>
          </p:cNvPr>
          <p:cNvSpPr>
            <a:spLocks noChangeArrowheads="1"/>
          </p:cNvSpPr>
          <p:nvPr/>
        </p:nvSpPr>
        <p:spPr bwMode="auto">
          <a:xfrm>
            <a:off x="4964113" y="5181600"/>
            <a:ext cx="38100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130000"/>
              </a:lnSpc>
              <a:spcBef>
                <a:spcPct val="0"/>
              </a:spcBef>
              <a:spcAft>
                <a:spcPct val="0"/>
              </a:spcAft>
              <a:buClrTx/>
              <a:buSzTx/>
              <a:buFontTx/>
              <a:buNone/>
            </a:pPr>
            <a:r>
              <a:rPr lang="en-US" altLang="en-US" sz="1800" dirty="0">
                <a:solidFill>
                  <a:srgbClr val="FF0000"/>
                </a:solidFill>
              </a:rPr>
              <a:t>Naïve Bayes will not be able to classify X as Yes or No!</a:t>
            </a:r>
          </a:p>
        </p:txBody>
      </p:sp>
      <p:cxnSp>
        <p:nvCxnSpPr>
          <p:cNvPr id="14" name="Straight Arrow Connector 13">
            <a:extLst>
              <a:ext uri="{FF2B5EF4-FFF2-40B4-BE49-F238E27FC236}">
                <a16:creationId xmlns:a16="http://schemas.microsoft.com/office/drawing/2014/main" id="{1BD3BE17-7F49-4B71-9524-7B93CDF93C44}"/>
              </a:ext>
            </a:extLst>
          </p:cNvPr>
          <p:cNvCxnSpPr>
            <a:cxnSpLocks noChangeShapeType="1"/>
          </p:cNvCxnSpPr>
          <p:nvPr/>
        </p:nvCxnSpPr>
        <p:spPr bwMode="auto">
          <a:xfrm>
            <a:off x="3886200" y="2082800"/>
            <a:ext cx="609600" cy="0"/>
          </a:xfrm>
          <a:prstGeom prst="straightConnector1">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Arrow Connector 16">
            <a:extLst>
              <a:ext uri="{FF2B5EF4-FFF2-40B4-BE49-F238E27FC236}">
                <a16:creationId xmlns:a16="http://schemas.microsoft.com/office/drawing/2014/main" id="{FA6D58E7-854A-4E22-B793-16B05B7873ED}"/>
              </a:ext>
            </a:extLst>
          </p:cNvPr>
          <p:cNvCxnSpPr>
            <a:cxnSpLocks noChangeShapeType="1"/>
          </p:cNvCxnSpPr>
          <p:nvPr/>
        </p:nvCxnSpPr>
        <p:spPr bwMode="auto">
          <a:xfrm>
            <a:off x="3886200" y="2743200"/>
            <a:ext cx="609600" cy="0"/>
          </a:xfrm>
          <a:prstGeom prst="straightConnector1">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850" name="Rectangle 1">
            <a:extLst>
              <a:ext uri="{FF2B5EF4-FFF2-40B4-BE49-F238E27FC236}">
                <a16:creationId xmlns:a16="http://schemas.microsoft.com/office/drawing/2014/main" id="{ED1246FA-D766-490D-883D-3EF9AE7FF708}"/>
              </a:ext>
            </a:extLst>
          </p:cNvPr>
          <p:cNvSpPr>
            <a:spLocks noChangeArrowheads="1"/>
          </p:cNvSpPr>
          <p:nvPr/>
        </p:nvSpPr>
        <p:spPr bwMode="auto">
          <a:xfrm>
            <a:off x="545709" y="3739906"/>
            <a:ext cx="3314700" cy="228600"/>
          </a:xfrm>
          <a:prstGeom prst="rect">
            <a:avLst/>
          </a:prstGeom>
          <a:solidFill>
            <a:srgbClr val="FF0000"/>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3526-48D6-425F-AEB3-12FA705631FF}"/>
              </a:ext>
            </a:extLst>
          </p:cNvPr>
          <p:cNvSpPr>
            <a:spLocks noGrp="1"/>
          </p:cNvSpPr>
          <p:nvPr>
            <p:ph type="title"/>
          </p:nvPr>
        </p:nvSpPr>
        <p:spPr/>
        <p:txBody>
          <a:bodyPr/>
          <a:lstStyle/>
          <a:p>
            <a:r>
              <a:rPr lang="en-US" sz="3600" dirty="0">
                <a:solidFill>
                  <a:srgbClr val="C00000"/>
                </a:solidFill>
              </a:rPr>
              <a:t>Bayes Theorem</a:t>
            </a:r>
          </a:p>
        </p:txBody>
      </p:sp>
      <p:pic>
        <p:nvPicPr>
          <p:cNvPr id="4" name="Content Placeholder 3">
            <a:extLst>
              <a:ext uri="{FF2B5EF4-FFF2-40B4-BE49-F238E27FC236}">
                <a16:creationId xmlns:a16="http://schemas.microsoft.com/office/drawing/2014/main" id="{2EE58F74-9457-4FE1-8C5B-B4D2889DB713}"/>
              </a:ext>
            </a:extLst>
          </p:cNvPr>
          <p:cNvPicPr>
            <a:picLocks noGrp="1" noChangeAspect="1"/>
          </p:cNvPicPr>
          <p:nvPr>
            <p:ph idx="1"/>
          </p:nvPr>
        </p:nvPicPr>
        <p:blipFill>
          <a:blip r:embed="rId2"/>
          <a:stretch>
            <a:fillRect/>
          </a:stretch>
        </p:blipFill>
        <p:spPr>
          <a:xfrm>
            <a:off x="232568" y="1219200"/>
            <a:ext cx="8911432" cy="4776618"/>
          </a:xfrm>
          <a:prstGeom prst="rect">
            <a:avLst/>
          </a:prstGeom>
        </p:spPr>
      </p:pic>
    </p:spTree>
    <p:extLst>
      <p:ext uri="{BB962C8B-B14F-4D97-AF65-F5344CB8AC3E}">
        <p14:creationId xmlns:p14="http://schemas.microsoft.com/office/powerpoint/2010/main" val="2534801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6B2B-EAA7-4BCF-B15F-96F19388687F}"/>
              </a:ext>
            </a:extLst>
          </p:cNvPr>
          <p:cNvSpPr>
            <a:spLocks noGrp="1"/>
          </p:cNvSpPr>
          <p:nvPr>
            <p:ph type="title"/>
          </p:nvPr>
        </p:nvSpPr>
        <p:spPr/>
        <p:txBody>
          <a:bodyPr/>
          <a:lstStyle/>
          <a:p>
            <a:r>
              <a:rPr lang="en-US" dirty="0"/>
              <a:t>The zero- frequency problem</a:t>
            </a:r>
          </a:p>
        </p:txBody>
      </p:sp>
      <p:sp>
        <p:nvSpPr>
          <p:cNvPr id="3" name="Content Placeholder 2">
            <a:extLst>
              <a:ext uri="{FF2B5EF4-FFF2-40B4-BE49-F238E27FC236}">
                <a16:creationId xmlns:a16="http://schemas.microsoft.com/office/drawing/2014/main" id="{E8CA623D-5D26-45AF-9174-78F1F99E4B72}"/>
              </a:ext>
            </a:extLst>
          </p:cNvPr>
          <p:cNvSpPr>
            <a:spLocks noGrp="1"/>
          </p:cNvSpPr>
          <p:nvPr>
            <p:ph idx="1"/>
          </p:nvPr>
        </p:nvSpPr>
        <p:spPr>
          <a:xfrm>
            <a:off x="411162" y="1143000"/>
            <a:ext cx="8504237" cy="5181600"/>
          </a:xfrm>
        </p:spPr>
        <p:txBody>
          <a:bodyPr/>
          <a:lstStyle/>
          <a:p>
            <a:pPr marL="0" indent="0">
              <a:buNone/>
            </a:pPr>
            <a:r>
              <a:rPr lang="en-US" dirty="0"/>
              <a:t>One of the disadvantages of Naïve-Bayes is that if you have no occurrences of a class label and a certain attribute value together then the frequency-based probability estimate will be zero. And this will get a zero when all the probabilities are multiplied.</a:t>
            </a:r>
          </a:p>
          <a:p>
            <a:pPr marL="0" indent="0">
              <a:buNone/>
            </a:pPr>
            <a:endParaRPr lang="en-US" dirty="0"/>
          </a:p>
          <a:p>
            <a:pPr marL="0" indent="0" algn="just">
              <a:buNone/>
            </a:pPr>
            <a:r>
              <a:rPr lang="en-US" dirty="0"/>
              <a:t>An approach to overcome this ‘zero-frequency problem’ in a Bayesian environment is to add one to the count for every attribute value-class combination when an attribute value doesn’t occur with every class value.</a:t>
            </a:r>
          </a:p>
          <a:p>
            <a:pPr marL="0" indent="0">
              <a:buNone/>
            </a:pPr>
            <a:endParaRPr lang="en-US" dirty="0"/>
          </a:p>
        </p:txBody>
      </p:sp>
    </p:spTree>
    <p:extLst>
      <p:ext uri="{BB962C8B-B14F-4D97-AF65-F5344CB8AC3E}">
        <p14:creationId xmlns:p14="http://schemas.microsoft.com/office/powerpoint/2010/main" val="776606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6B2B-EAA7-4BCF-B15F-96F19388687F}"/>
              </a:ext>
            </a:extLst>
          </p:cNvPr>
          <p:cNvSpPr>
            <a:spLocks noGrp="1"/>
          </p:cNvSpPr>
          <p:nvPr>
            <p:ph type="title"/>
          </p:nvPr>
        </p:nvSpPr>
        <p:spPr/>
        <p:txBody>
          <a:bodyPr/>
          <a:lstStyle/>
          <a:p>
            <a:r>
              <a:rPr lang="en-US" sz="2800" dirty="0"/>
              <a:t>The zero- frequency problem (Example)</a:t>
            </a:r>
          </a:p>
        </p:txBody>
      </p:sp>
      <p:graphicFrame>
        <p:nvGraphicFramePr>
          <p:cNvPr id="4" name="Table 4">
            <a:extLst>
              <a:ext uri="{FF2B5EF4-FFF2-40B4-BE49-F238E27FC236}">
                <a16:creationId xmlns:a16="http://schemas.microsoft.com/office/drawing/2014/main" id="{55781EBC-2C78-4EA6-BA60-B2178F7D29CF}"/>
              </a:ext>
            </a:extLst>
          </p:cNvPr>
          <p:cNvGraphicFramePr>
            <a:graphicFrameLocks noGrp="1"/>
          </p:cNvGraphicFramePr>
          <p:nvPr>
            <p:ph idx="1"/>
            <p:extLst>
              <p:ext uri="{D42A27DB-BD31-4B8C-83A1-F6EECF244321}">
                <p14:modId xmlns:p14="http://schemas.microsoft.com/office/powerpoint/2010/main" val="1840007782"/>
              </p:ext>
            </p:extLst>
          </p:nvPr>
        </p:nvGraphicFramePr>
        <p:xfrm>
          <a:off x="411163" y="1143000"/>
          <a:ext cx="8428038" cy="1483360"/>
        </p:xfrm>
        <a:graphic>
          <a:graphicData uri="http://schemas.openxmlformats.org/drawingml/2006/table">
            <a:tbl>
              <a:tblPr firstRow="1" bandRow="1">
                <a:tableStyleId>{5C22544A-7EE6-4342-B048-85BDC9FD1C3A}</a:tableStyleId>
              </a:tblPr>
              <a:tblGrid>
                <a:gridCol w="2809346">
                  <a:extLst>
                    <a:ext uri="{9D8B030D-6E8A-4147-A177-3AD203B41FA5}">
                      <a16:colId xmlns:a16="http://schemas.microsoft.com/office/drawing/2014/main" val="501280800"/>
                    </a:ext>
                  </a:extLst>
                </a:gridCol>
                <a:gridCol w="2809346">
                  <a:extLst>
                    <a:ext uri="{9D8B030D-6E8A-4147-A177-3AD203B41FA5}">
                      <a16:colId xmlns:a16="http://schemas.microsoft.com/office/drawing/2014/main" val="1867742674"/>
                    </a:ext>
                  </a:extLst>
                </a:gridCol>
                <a:gridCol w="2809346">
                  <a:extLst>
                    <a:ext uri="{9D8B030D-6E8A-4147-A177-3AD203B41FA5}">
                      <a16:colId xmlns:a16="http://schemas.microsoft.com/office/drawing/2014/main" val="2884580519"/>
                    </a:ext>
                  </a:extLst>
                </a:gridCol>
              </a:tblGrid>
              <a:tr h="370840">
                <a:tc>
                  <a:txBody>
                    <a:bodyPr/>
                    <a:lstStyle/>
                    <a:p>
                      <a:endParaRPr lang="en-US" dirty="0"/>
                    </a:p>
                  </a:txBody>
                  <a:tcPr/>
                </a:tc>
                <a:tc>
                  <a:txBody>
                    <a:bodyPr/>
                    <a:lstStyle/>
                    <a:p>
                      <a:r>
                        <a:rPr lang="en-US" dirty="0"/>
                        <a:t>Spam=Yes</a:t>
                      </a:r>
                    </a:p>
                  </a:txBody>
                  <a:tcPr/>
                </a:tc>
                <a:tc>
                  <a:txBody>
                    <a:bodyPr/>
                    <a:lstStyle/>
                    <a:p>
                      <a:r>
                        <a:rPr lang="en-US" dirty="0"/>
                        <a:t>Spam=No</a:t>
                      </a:r>
                    </a:p>
                  </a:txBody>
                  <a:tcPr/>
                </a:tc>
                <a:extLst>
                  <a:ext uri="{0D108BD9-81ED-4DB2-BD59-A6C34878D82A}">
                    <a16:rowId xmlns:a16="http://schemas.microsoft.com/office/drawing/2014/main" val="1791904482"/>
                  </a:ext>
                </a:extLst>
              </a:tr>
              <a:tr h="370840">
                <a:tc>
                  <a:txBody>
                    <a:bodyPr/>
                    <a:lstStyle/>
                    <a:p>
                      <a:r>
                        <a:rPr lang="en-US" dirty="0"/>
                        <a:t>Country=US</a:t>
                      </a:r>
                    </a:p>
                  </a:txBody>
                  <a:tcPr/>
                </a:tc>
                <a:tc>
                  <a:txBody>
                    <a:bodyPr/>
                    <a:lstStyle/>
                    <a:p>
                      <a:r>
                        <a:rPr lang="en-US" dirty="0"/>
                        <a:t>10</a:t>
                      </a:r>
                    </a:p>
                  </a:txBody>
                  <a:tcPr/>
                </a:tc>
                <a:tc>
                  <a:txBody>
                    <a:bodyPr/>
                    <a:lstStyle/>
                    <a:p>
                      <a:r>
                        <a:rPr lang="en-US" dirty="0"/>
                        <a:t>5</a:t>
                      </a:r>
                    </a:p>
                  </a:txBody>
                  <a:tcPr/>
                </a:tc>
                <a:extLst>
                  <a:ext uri="{0D108BD9-81ED-4DB2-BD59-A6C34878D82A}">
                    <a16:rowId xmlns:a16="http://schemas.microsoft.com/office/drawing/2014/main" val="552672734"/>
                  </a:ext>
                </a:extLst>
              </a:tr>
              <a:tr h="370840">
                <a:tc>
                  <a:txBody>
                    <a:bodyPr/>
                    <a:lstStyle/>
                    <a:p>
                      <a:r>
                        <a:rPr lang="en-US" dirty="0"/>
                        <a:t>Country=UK</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7994753"/>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00759552"/>
                  </a:ext>
                </a:extLst>
              </a:tr>
            </a:tbl>
          </a:graphicData>
        </a:graphic>
      </p:graphicFrame>
      <p:sp>
        <p:nvSpPr>
          <p:cNvPr id="6" name="TextBox 5">
            <a:extLst>
              <a:ext uri="{FF2B5EF4-FFF2-40B4-BE49-F238E27FC236}">
                <a16:creationId xmlns:a16="http://schemas.microsoft.com/office/drawing/2014/main" id="{3BF7BECE-7330-43F3-BE08-A3A63B8F022D}"/>
              </a:ext>
            </a:extLst>
          </p:cNvPr>
          <p:cNvSpPr txBox="1"/>
          <p:nvPr/>
        </p:nvSpPr>
        <p:spPr>
          <a:xfrm>
            <a:off x="381000" y="2948430"/>
            <a:ext cx="8153400" cy="1631216"/>
          </a:xfrm>
          <a:prstGeom prst="rect">
            <a:avLst/>
          </a:prstGeom>
          <a:noFill/>
        </p:spPr>
        <p:txBody>
          <a:bodyPr wrap="square">
            <a:spAutoFit/>
          </a:bodyPr>
          <a:lstStyle/>
          <a:p>
            <a:r>
              <a:rPr lang="en-US" sz="2000" dirty="0">
                <a:latin typeface="Georgia" panose="02040502050405020303" pitchFamily="18" charset="0"/>
              </a:rPr>
              <a:t>𝑃(Country=𝑈𝑆|Spam=𝑦𝑒𝑠)=10/10=1</a:t>
            </a:r>
          </a:p>
          <a:p>
            <a:r>
              <a:rPr lang="en-US" sz="2000" dirty="0">
                <a:latin typeface="Georgia" panose="02040502050405020303" pitchFamily="18" charset="0"/>
              </a:rPr>
              <a:t>𝑃(Country=𝑈</a:t>
            </a:r>
            <a:r>
              <a:rPr lang="en-US" sz="2000" dirty="0" err="1">
                <a:latin typeface="Georgia" panose="02040502050405020303" pitchFamily="18" charset="0"/>
              </a:rPr>
              <a:t>K|Spam</a:t>
            </a:r>
            <a:r>
              <a:rPr lang="en-US" sz="2000" dirty="0">
                <a:latin typeface="Georgia" panose="02040502050405020303" pitchFamily="18" charset="0"/>
              </a:rPr>
              <a:t>=𝑦𝑒𝑠)=0/10=0</a:t>
            </a:r>
          </a:p>
          <a:p>
            <a:endParaRPr lang="en-US" sz="2000" dirty="0">
              <a:latin typeface="Georgia" panose="02040502050405020303" pitchFamily="18" charset="0"/>
            </a:endParaRPr>
          </a:p>
          <a:p>
            <a:r>
              <a:rPr lang="en-US" sz="2000" dirty="0">
                <a:latin typeface="Georgia" panose="02040502050405020303" pitchFamily="18" charset="0"/>
              </a:rPr>
              <a:t>Then you should add one to every value in this table when you’re using it to calculate probabilities:</a:t>
            </a:r>
          </a:p>
        </p:txBody>
      </p:sp>
      <p:graphicFrame>
        <p:nvGraphicFramePr>
          <p:cNvPr id="7" name="Table 4">
            <a:extLst>
              <a:ext uri="{FF2B5EF4-FFF2-40B4-BE49-F238E27FC236}">
                <a16:creationId xmlns:a16="http://schemas.microsoft.com/office/drawing/2014/main" id="{79E9EF87-5F2F-4833-AB9D-7732B0EDB90A}"/>
              </a:ext>
            </a:extLst>
          </p:cNvPr>
          <p:cNvGraphicFramePr>
            <a:graphicFrameLocks/>
          </p:cNvGraphicFramePr>
          <p:nvPr>
            <p:extLst>
              <p:ext uri="{D42A27DB-BD31-4B8C-83A1-F6EECF244321}">
                <p14:modId xmlns:p14="http://schemas.microsoft.com/office/powerpoint/2010/main" val="2480047238"/>
              </p:ext>
            </p:extLst>
          </p:nvPr>
        </p:nvGraphicFramePr>
        <p:xfrm>
          <a:off x="411480" y="1143000"/>
          <a:ext cx="8428038" cy="1483360"/>
        </p:xfrm>
        <a:graphic>
          <a:graphicData uri="http://schemas.openxmlformats.org/drawingml/2006/table">
            <a:tbl>
              <a:tblPr firstRow="1" bandRow="1">
                <a:tableStyleId>{00A15C55-8517-42AA-B614-E9B94910E393}</a:tableStyleId>
              </a:tblPr>
              <a:tblGrid>
                <a:gridCol w="2809346">
                  <a:extLst>
                    <a:ext uri="{9D8B030D-6E8A-4147-A177-3AD203B41FA5}">
                      <a16:colId xmlns:a16="http://schemas.microsoft.com/office/drawing/2014/main" val="501280800"/>
                    </a:ext>
                  </a:extLst>
                </a:gridCol>
                <a:gridCol w="2809346">
                  <a:extLst>
                    <a:ext uri="{9D8B030D-6E8A-4147-A177-3AD203B41FA5}">
                      <a16:colId xmlns:a16="http://schemas.microsoft.com/office/drawing/2014/main" val="1867742674"/>
                    </a:ext>
                  </a:extLst>
                </a:gridCol>
                <a:gridCol w="2809346">
                  <a:extLst>
                    <a:ext uri="{9D8B030D-6E8A-4147-A177-3AD203B41FA5}">
                      <a16:colId xmlns:a16="http://schemas.microsoft.com/office/drawing/2014/main" val="2884580519"/>
                    </a:ext>
                  </a:extLst>
                </a:gridCol>
              </a:tblGrid>
              <a:tr h="370840">
                <a:tc>
                  <a:txBody>
                    <a:bodyPr/>
                    <a:lstStyle/>
                    <a:p>
                      <a:endParaRPr lang="en-US" dirty="0"/>
                    </a:p>
                  </a:txBody>
                  <a:tcPr/>
                </a:tc>
                <a:tc>
                  <a:txBody>
                    <a:bodyPr/>
                    <a:lstStyle/>
                    <a:p>
                      <a:r>
                        <a:rPr lang="en-US" dirty="0"/>
                        <a:t>Spam=Yes</a:t>
                      </a:r>
                    </a:p>
                  </a:txBody>
                  <a:tcPr/>
                </a:tc>
                <a:tc>
                  <a:txBody>
                    <a:bodyPr/>
                    <a:lstStyle/>
                    <a:p>
                      <a:r>
                        <a:rPr lang="en-US" dirty="0"/>
                        <a:t>Spam=No</a:t>
                      </a:r>
                    </a:p>
                  </a:txBody>
                  <a:tcPr/>
                </a:tc>
                <a:extLst>
                  <a:ext uri="{0D108BD9-81ED-4DB2-BD59-A6C34878D82A}">
                    <a16:rowId xmlns:a16="http://schemas.microsoft.com/office/drawing/2014/main" val="1791904482"/>
                  </a:ext>
                </a:extLst>
              </a:tr>
              <a:tr h="370840">
                <a:tc>
                  <a:txBody>
                    <a:bodyPr/>
                    <a:lstStyle/>
                    <a:p>
                      <a:r>
                        <a:rPr lang="en-US" dirty="0"/>
                        <a:t>Country=US</a:t>
                      </a:r>
                    </a:p>
                  </a:txBody>
                  <a:tcPr/>
                </a:tc>
                <a:tc>
                  <a:txBody>
                    <a:bodyPr/>
                    <a:lstStyle/>
                    <a:p>
                      <a:r>
                        <a:rPr lang="en-US" dirty="0"/>
                        <a:t>10</a:t>
                      </a:r>
                    </a:p>
                  </a:txBody>
                  <a:tcPr/>
                </a:tc>
                <a:tc>
                  <a:txBody>
                    <a:bodyPr/>
                    <a:lstStyle/>
                    <a:p>
                      <a:r>
                        <a:rPr lang="en-US" dirty="0"/>
                        <a:t>5</a:t>
                      </a:r>
                    </a:p>
                  </a:txBody>
                  <a:tcPr/>
                </a:tc>
                <a:extLst>
                  <a:ext uri="{0D108BD9-81ED-4DB2-BD59-A6C34878D82A}">
                    <a16:rowId xmlns:a16="http://schemas.microsoft.com/office/drawing/2014/main" val="552672734"/>
                  </a:ext>
                </a:extLst>
              </a:tr>
              <a:tr h="370840">
                <a:tc>
                  <a:txBody>
                    <a:bodyPr/>
                    <a:lstStyle/>
                    <a:p>
                      <a:r>
                        <a:rPr lang="en-US" dirty="0"/>
                        <a:t>Country=UK</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7994753"/>
                  </a:ext>
                </a:extLst>
              </a:tr>
              <a:tr h="370840">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00759552"/>
                  </a:ext>
                </a:extLst>
              </a:tr>
            </a:tbl>
          </a:graphicData>
        </a:graphic>
      </p:graphicFrame>
      <p:graphicFrame>
        <p:nvGraphicFramePr>
          <p:cNvPr id="10" name="Table 10">
            <a:extLst>
              <a:ext uri="{FF2B5EF4-FFF2-40B4-BE49-F238E27FC236}">
                <a16:creationId xmlns:a16="http://schemas.microsoft.com/office/drawing/2014/main" id="{FC1902F6-9FE5-4C22-A80E-281B213BA8C2}"/>
              </a:ext>
            </a:extLst>
          </p:cNvPr>
          <p:cNvGraphicFramePr>
            <a:graphicFrameLocks noGrp="1"/>
          </p:cNvGraphicFramePr>
          <p:nvPr>
            <p:extLst>
              <p:ext uri="{D42A27DB-BD31-4B8C-83A1-F6EECF244321}">
                <p14:modId xmlns:p14="http://schemas.microsoft.com/office/powerpoint/2010/main" val="1022819911"/>
              </p:ext>
            </p:extLst>
          </p:nvPr>
        </p:nvGraphicFramePr>
        <p:xfrm>
          <a:off x="1143000" y="4888990"/>
          <a:ext cx="6096000" cy="11125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3053456629"/>
                    </a:ext>
                  </a:extLst>
                </a:gridCol>
                <a:gridCol w="2032000">
                  <a:extLst>
                    <a:ext uri="{9D8B030D-6E8A-4147-A177-3AD203B41FA5}">
                      <a16:colId xmlns:a16="http://schemas.microsoft.com/office/drawing/2014/main" val="4177552209"/>
                    </a:ext>
                  </a:extLst>
                </a:gridCol>
                <a:gridCol w="2032000">
                  <a:extLst>
                    <a:ext uri="{9D8B030D-6E8A-4147-A177-3AD203B41FA5}">
                      <a16:colId xmlns:a16="http://schemas.microsoft.com/office/drawing/2014/main" val="1456450320"/>
                    </a:ext>
                  </a:extLst>
                </a:gridCol>
              </a:tblGrid>
              <a:tr h="370840">
                <a:tc>
                  <a:txBody>
                    <a:bodyPr/>
                    <a:lstStyle/>
                    <a:p>
                      <a:endParaRPr lang="en-US" dirty="0"/>
                    </a:p>
                  </a:txBody>
                  <a:tcPr/>
                </a:tc>
                <a:tc>
                  <a:txBody>
                    <a:bodyPr/>
                    <a:lstStyle/>
                    <a:p>
                      <a:r>
                        <a:rPr lang="en-US" dirty="0"/>
                        <a:t>Spam=Yes</a:t>
                      </a:r>
                    </a:p>
                  </a:txBody>
                  <a:tcPr/>
                </a:tc>
                <a:tc>
                  <a:txBody>
                    <a:bodyPr/>
                    <a:lstStyle/>
                    <a:p>
                      <a:r>
                        <a:rPr lang="en-US" dirty="0"/>
                        <a:t>Spam=No</a:t>
                      </a:r>
                    </a:p>
                  </a:txBody>
                  <a:tcPr/>
                </a:tc>
                <a:extLst>
                  <a:ext uri="{0D108BD9-81ED-4DB2-BD59-A6C34878D82A}">
                    <a16:rowId xmlns:a16="http://schemas.microsoft.com/office/drawing/2014/main" val="3022650385"/>
                  </a:ext>
                </a:extLst>
              </a:tr>
              <a:tr h="370840">
                <a:tc>
                  <a:txBody>
                    <a:bodyPr/>
                    <a:lstStyle/>
                    <a:p>
                      <a:r>
                        <a:rPr lang="en-US" dirty="0"/>
                        <a:t>Country =US</a:t>
                      </a:r>
                    </a:p>
                  </a:txBody>
                  <a:tcPr/>
                </a:tc>
                <a:tc>
                  <a:txBody>
                    <a:bodyPr/>
                    <a:lstStyle/>
                    <a:p>
                      <a:r>
                        <a:rPr lang="en-US" dirty="0"/>
                        <a:t>11</a:t>
                      </a:r>
                    </a:p>
                  </a:txBody>
                  <a:tcPr/>
                </a:tc>
                <a:tc>
                  <a:txBody>
                    <a:bodyPr/>
                    <a:lstStyle/>
                    <a:p>
                      <a:r>
                        <a:rPr lang="en-US" dirty="0"/>
                        <a:t>6</a:t>
                      </a:r>
                    </a:p>
                  </a:txBody>
                  <a:tcPr/>
                </a:tc>
                <a:extLst>
                  <a:ext uri="{0D108BD9-81ED-4DB2-BD59-A6C34878D82A}">
                    <a16:rowId xmlns:a16="http://schemas.microsoft.com/office/drawing/2014/main" val="3322465115"/>
                  </a:ext>
                </a:extLst>
              </a:tr>
              <a:tr h="370840">
                <a:tc>
                  <a:txBody>
                    <a:bodyPr/>
                    <a:lstStyle/>
                    <a:p>
                      <a:r>
                        <a:rPr lang="en-US" dirty="0"/>
                        <a:t>Country=UK</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828436903"/>
                  </a:ext>
                </a:extLst>
              </a:tr>
            </a:tbl>
          </a:graphicData>
        </a:graphic>
      </p:graphicFrame>
    </p:spTree>
    <p:extLst>
      <p:ext uri="{BB962C8B-B14F-4D97-AF65-F5344CB8AC3E}">
        <p14:creationId xmlns:p14="http://schemas.microsoft.com/office/powerpoint/2010/main" val="34741492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7E2A70E-934E-48C8-84FC-2CEBC51DBEDE}"/>
              </a:ext>
            </a:extLst>
          </p:cNvPr>
          <p:cNvSpPr>
            <a:spLocks noGrp="1" noChangeArrowheads="1"/>
          </p:cNvSpPr>
          <p:nvPr>
            <p:ph type="title"/>
          </p:nvPr>
        </p:nvSpPr>
        <p:spPr/>
        <p:txBody>
          <a:bodyPr/>
          <a:lstStyle/>
          <a:p>
            <a:pPr>
              <a:defRPr/>
            </a:pPr>
            <a:r>
              <a:rPr lang="en-US" altLang="en-US">
                <a:ea typeface="ＭＳ Ｐゴシック" pitchFamily="34" charset="-128"/>
              </a:rPr>
              <a:t>Issues with Naïve Bayes Classifier</a:t>
            </a:r>
          </a:p>
        </p:txBody>
      </p:sp>
      <p:sp>
        <p:nvSpPr>
          <p:cNvPr id="16387" name="Rectangle 3">
            <a:extLst>
              <a:ext uri="{FF2B5EF4-FFF2-40B4-BE49-F238E27FC236}">
                <a16:creationId xmlns:a16="http://schemas.microsoft.com/office/drawing/2014/main" id="{C03EC670-B23E-4BC1-B603-B7CD96FEB875}"/>
              </a:ext>
            </a:extLst>
          </p:cNvPr>
          <p:cNvSpPr>
            <a:spLocks noGrp="1" noChangeArrowheads="1"/>
          </p:cNvSpPr>
          <p:nvPr>
            <p:ph type="body" idx="1"/>
          </p:nvPr>
        </p:nvSpPr>
        <p:spPr>
          <a:xfrm>
            <a:off x="411162" y="1143000"/>
            <a:ext cx="8656637" cy="5334000"/>
          </a:xfrm>
        </p:spPr>
        <p:txBody>
          <a:bodyPr/>
          <a:lstStyle/>
          <a:p>
            <a:pPr>
              <a:buFont typeface="Monotype Sorts" pitchFamily="-84" charset="2"/>
              <a:buChar char="l"/>
              <a:defRPr/>
            </a:pPr>
            <a:r>
              <a:rPr lang="en-US" altLang="en-US" dirty="0">
                <a:ea typeface="ＭＳ Ｐゴシック" pitchFamily="34" charset="-128"/>
              </a:rPr>
              <a:t>If one of the conditional probabilities is zero, then the entire expression becomes zero</a:t>
            </a:r>
            <a:endParaRPr lang="en-US" altLang="en-US" sz="2400" dirty="0">
              <a:ea typeface="ＭＳ Ｐゴシック" pitchFamily="34" charset="-128"/>
            </a:endParaRPr>
          </a:p>
          <a:p>
            <a:pPr>
              <a:buFont typeface="Monotype Sorts" pitchFamily="-84" charset="2"/>
              <a:buChar char="l"/>
              <a:defRPr/>
            </a:pPr>
            <a:r>
              <a:rPr lang="en-US" altLang="en-US" sz="2400" dirty="0">
                <a:ea typeface="ＭＳ Ｐゴシック" pitchFamily="34" charset="-128"/>
              </a:rPr>
              <a:t>Need to use other estimates of conditional probabilities than simple fractions</a:t>
            </a:r>
          </a:p>
          <a:p>
            <a:pPr>
              <a:buFont typeface="Monotype Sorts" pitchFamily="-84" charset="2"/>
              <a:buChar char="l"/>
              <a:defRPr/>
            </a:pPr>
            <a:r>
              <a:rPr lang="en-US" altLang="en-US" sz="2400" dirty="0">
                <a:ea typeface="ＭＳ Ｐゴシック" pitchFamily="34" charset="-128"/>
              </a:rPr>
              <a:t>Probability estimation:</a:t>
            </a:r>
          </a:p>
        </p:txBody>
      </p:sp>
      <p:graphicFrame>
        <p:nvGraphicFramePr>
          <p:cNvPr id="36867" name="Object 4">
            <a:extLst>
              <a:ext uri="{FF2B5EF4-FFF2-40B4-BE49-F238E27FC236}">
                <a16:creationId xmlns:a16="http://schemas.microsoft.com/office/drawing/2014/main" id="{180974E1-76A8-41A7-BDAF-1160E142C165}"/>
              </a:ext>
            </a:extLst>
          </p:cNvPr>
          <p:cNvGraphicFramePr>
            <a:graphicFrameLocks noChangeAspect="1"/>
          </p:cNvGraphicFramePr>
          <p:nvPr/>
        </p:nvGraphicFramePr>
        <p:xfrm>
          <a:off x="762000" y="3505200"/>
          <a:ext cx="4291013" cy="2728913"/>
        </p:xfrm>
        <a:graphic>
          <a:graphicData uri="http://schemas.openxmlformats.org/presentationml/2006/ole">
            <mc:AlternateContent xmlns:mc="http://schemas.openxmlformats.org/markup-compatibility/2006">
              <mc:Choice xmlns:v="urn:schemas-microsoft-com:vml" Requires="v">
                <p:oleObj name="Equation" r:id="rId2" imgW="2095500" imgH="1333500" progId="Equation.3">
                  <p:embed/>
                </p:oleObj>
              </mc:Choice>
              <mc:Fallback>
                <p:oleObj name="Equation" r:id="rId2" imgW="2095500" imgH="1333500" progId="Equation.3">
                  <p:embed/>
                  <p:pic>
                    <p:nvPicPr>
                      <p:cNvPr id="36867" name="Object 4">
                        <a:extLst>
                          <a:ext uri="{FF2B5EF4-FFF2-40B4-BE49-F238E27FC236}">
                            <a16:creationId xmlns:a16="http://schemas.microsoft.com/office/drawing/2014/main" id="{180974E1-76A8-41A7-BDAF-1160E142C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05200"/>
                        <a:ext cx="4291013" cy="272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C26D1906-72A6-4042-B31D-774EE1A67F0E}"/>
              </a:ext>
            </a:extLst>
          </p:cNvPr>
          <p:cNvSpPr txBox="1">
            <a:spLocks noChangeArrowheads="1"/>
          </p:cNvSpPr>
          <p:nvPr/>
        </p:nvSpPr>
        <p:spPr bwMode="auto">
          <a:xfrm>
            <a:off x="5867400" y="2616200"/>
            <a:ext cx="274320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10000"/>
              </a:spcBef>
              <a:spcAft>
                <a:spcPts val="400"/>
              </a:spcAft>
              <a:buClr>
                <a:srgbClr val="0C7B9C"/>
              </a:buClr>
              <a:buSzPct val="75000"/>
              <a:buFont typeface="Monotype Sorts" charset="2"/>
              <a:buChar char="l"/>
              <a:defRPr sz="28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buChar char="u"/>
              <a:defRPr sz="2400">
                <a:solidFill>
                  <a:schemeClr val="tx1"/>
                </a:solidFill>
                <a:latin typeface="Arial" charset="0"/>
                <a:ea typeface="ＭＳ Ｐゴシック" charset="-128"/>
              </a:defRPr>
            </a:lvl3pPr>
            <a:lvl4pPr marL="1600200" indent="-228600">
              <a:spcBef>
                <a:spcPct val="20000"/>
              </a:spcBef>
              <a:buSzPct val="100000"/>
              <a:buChar char="–"/>
              <a:defRPr sz="2000">
                <a:solidFill>
                  <a:schemeClr val="tx1"/>
                </a:solidFill>
                <a:latin typeface="Times New Roman" charset="0"/>
                <a:ea typeface="ＭＳ Ｐゴシック" charset="-128"/>
              </a:defRPr>
            </a:lvl4pPr>
            <a:lvl5pPr marL="2057400" indent="-228600">
              <a:spcBef>
                <a:spcPct val="20000"/>
              </a:spcBef>
              <a:buSzPct val="100000"/>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buChar char="•"/>
              <a:defRPr sz="2000">
                <a:solidFill>
                  <a:schemeClr val="tx1"/>
                </a:solidFill>
                <a:latin typeface="Times New Roman" charset="0"/>
                <a:ea typeface="ＭＳ Ｐゴシック" charset="-128"/>
              </a:defRPr>
            </a:lvl9pPr>
          </a:lstStyle>
          <a:p>
            <a:pPr>
              <a:spcBef>
                <a:spcPct val="50000"/>
              </a:spcBef>
              <a:spcAft>
                <a:spcPct val="0"/>
              </a:spcAft>
              <a:buClrTx/>
              <a:buSzTx/>
              <a:buFontTx/>
              <a:buNone/>
              <a:defRPr/>
            </a:pPr>
            <a:r>
              <a:rPr lang="en-US" altLang="en-US" sz="2000" b="0" dirty="0">
                <a:latin typeface="Times New Roman" charset="0"/>
              </a:rPr>
              <a:t>c: number of classes</a:t>
            </a:r>
          </a:p>
          <a:p>
            <a:pPr>
              <a:spcBef>
                <a:spcPct val="50000"/>
              </a:spcBef>
              <a:spcAft>
                <a:spcPct val="0"/>
              </a:spcAft>
              <a:buClrTx/>
              <a:buSzTx/>
              <a:buFontTx/>
              <a:buNone/>
              <a:defRPr/>
            </a:pPr>
            <a:r>
              <a:rPr lang="en-US" altLang="en-US" sz="2000" b="0" dirty="0">
                <a:latin typeface="Times New Roman" charset="0"/>
              </a:rPr>
              <a:t>p: prior probability of the class</a:t>
            </a:r>
          </a:p>
          <a:p>
            <a:pPr>
              <a:spcBef>
                <a:spcPct val="50000"/>
              </a:spcBef>
              <a:spcAft>
                <a:spcPct val="0"/>
              </a:spcAft>
              <a:buClrTx/>
              <a:buSzTx/>
              <a:buFontTx/>
              <a:buNone/>
              <a:defRPr/>
            </a:pPr>
            <a:r>
              <a:rPr lang="en-US" altLang="en-US" sz="2000" b="0" dirty="0">
                <a:latin typeface="Times New Roman" charset="0"/>
              </a:rPr>
              <a:t>m: parameter</a:t>
            </a:r>
            <a:br>
              <a:rPr lang="en-US" altLang="en-US" sz="2000" b="0" dirty="0">
                <a:latin typeface="Times New Roman" charset="0"/>
              </a:rPr>
            </a:br>
            <a:br>
              <a:rPr lang="en-US" altLang="en-US" sz="2000" b="0" dirty="0">
                <a:latin typeface="Times New Roman" charset="0"/>
              </a:rPr>
            </a:br>
            <a:r>
              <a:rPr lang="en-US" altLang="en-US" sz="2000" b="0" i="1" dirty="0">
                <a:latin typeface="Times New Roman" charset="0"/>
              </a:rPr>
              <a:t>N</a:t>
            </a:r>
            <a:r>
              <a:rPr lang="en-US" altLang="en-US" sz="2000" b="0" i="1" baseline="-25000" dirty="0">
                <a:latin typeface="Times New Roman" charset="0"/>
              </a:rPr>
              <a:t>c</a:t>
            </a:r>
            <a:r>
              <a:rPr lang="en-US" altLang="en-US" sz="2000" b="0" dirty="0">
                <a:latin typeface="Times New Roman" charset="0"/>
              </a:rPr>
              <a:t>: number of instances in the class</a:t>
            </a:r>
          </a:p>
          <a:p>
            <a:pPr>
              <a:spcBef>
                <a:spcPct val="50000"/>
              </a:spcBef>
              <a:spcAft>
                <a:spcPct val="0"/>
              </a:spcAft>
              <a:buClrTx/>
              <a:buSzTx/>
              <a:buFontTx/>
              <a:buNone/>
              <a:defRPr/>
            </a:pPr>
            <a:br>
              <a:rPr lang="en-US" altLang="en-US" sz="2000" b="0" dirty="0">
                <a:latin typeface="Times New Roman" charset="0"/>
              </a:rPr>
            </a:br>
            <a:r>
              <a:rPr lang="en-US" altLang="en-US" sz="2000" b="0" i="1" dirty="0">
                <a:latin typeface="Times New Roman" charset="0"/>
              </a:rPr>
              <a:t>N</a:t>
            </a:r>
            <a:r>
              <a:rPr lang="en-US" altLang="en-US" sz="2000" b="0" i="1" baseline="-25000" dirty="0">
                <a:latin typeface="Times New Roman" charset="0"/>
              </a:rPr>
              <a:t>ic</a:t>
            </a:r>
            <a:r>
              <a:rPr lang="en-US" altLang="en-US" sz="2000" b="0" dirty="0">
                <a:latin typeface="Times New Roman" charset="0"/>
              </a:rPr>
              <a:t>: number of instances having attribute value </a:t>
            </a:r>
            <a:r>
              <a:rPr lang="en-US" altLang="en-US" sz="2000" b="0" i="1" dirty="0">
                <a:latin typeface="Times New Roman" charset="0"/>
              </a:rPr>
              <a:t>A</a:t>
            </a:r>
            <a:r>
              <a:rPr lang="en-US" altLang="en-US" sz="2000" b="0" i="1" baseline="-25000" dirty="0">
                <a:latin typeface="Times New Roman" charset="0"/>
              </a:rPr>
              <a:t>i</a:t>
            </a:r>
            <a:r>
              <a:rPr lang="en-US" altLang="en-US" sz="2000" b="0" dirty="0">
                <a:latin typeface="Times New Roman" charset="0"/>
              </a:rPr>
              <a:t> in class </a:t>
            </a:r>
            <a:r>
              <a:rPr lang="en-US" altLang="en-US" sz="2000" b="0" i="1" dirty="0">
                <a:latin typeface="Times New Roman" charset="0"/>
              </a:rPr>
              <a:t>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0FA3F8A-F18F-469E-9FD9-CE3020120DF5}"/>
              </a:ext>
            </a:extLst>
          </p:cNvPr>
          <p:cNvSpPr>
            <a:spLocks noGrp="1" noChangeArrowheads="1"/>
          </p:cNvSpPr>
          <p:nvPr>
            <p:ph type="title"/>
          </p:nvPr>
        </p:nvSpPr>
        <p:spPr/>
        <p:txBody>
          <a:bodyPr/>
          <a:lstStyle/>
          <a:p>
            <a:pPr>
              <a:defRPr/>
            </a:pPr>
            <a:r>
              <a:rPr lang="en-US" altLang="en-US" dirty="0">
                <a:ea typeface="ＭＳ Ｐゴシック" pitchFamily="34" charset="-128"/>
              </a:rPr>
              <a:t>Naïve Bayes (Summary)</a:t>
            </a:r>
          </a:p>
        </p:txBody>
      </p:sp>
      <p:sp>
        <p:nvSpPr>
          <p:cNvPr id="18435" name="Rectangle 3">
            <a:extLst>
              <a:ext uri="{FF2B5EF4-FFF2-40B4-BE49-F238E27FC236}">
                <a16:creationId xmlns:a16="http://schemas.microsoft.com/office/drawing/2014/main" id="{1348F06D-A3BA-4F85-905A-02793C1E4B30}"/>
              </a:ext>
            </a:extLst>
          </p:cNvPr>
          <p:cNvSpPr>
            <a:spLocks noGrp="1" noChangeArrowheads="1"/>
          </p:cNvSpPr>
          <p:nvPr>
            <p:ph type="body" idx="1"/>
          </p:nvPr>
        </p:nvSpPr>
        <p:spPr/>
        <p:txBody>
          <a:bodyPr/>
          <a:lstStyle/>
          <a:p>
            <a:pPr>
              <a:lnSpc>
                <a:spcPct val="90000"/>
              </a:lnSpc>
              <a:buFont typeface="Wingdings" panose="05000000000000000000" pitchFamily="2" charset="2"/>
              <a:buChar char="v"/>
              <a:defRPr/>
            </a:pPr>
            <a:r>
              <a:rPr lang="en-US" dirty="0">
                <a:cs typeface="+mn-cs"/>
              </a:rPr>
              <a:t>Robust to isolated noise points</a:t>
            </a:r>
          </a:p>
          <a:p>
            <a:pPr>
              <a:lnSpc>
                <a:spcPct val="90000"/>
              </a:lnSpc>
              <a:buFont typeface="Wingdings" panose="05000000000000000000" pitchFamily="2" charset="2"/>
              <a:buChar char="v"/>
              <a:defRPr/>
            </a:pPr>
            <a:endParaRPr lang="en-US" dirty="0">
              <a:cs typeface="+mn-cs"/>
            </a:endParaRPr>
          </a:p>
          <a:p>
            <a:pPr>
              <a:lnSpc>
                <a:spcPct val="90000"/>
              </a:lnSpc>
              <a:buFont typeface="Wingdings" panose="05000000000000000000" pitchFamily="2" charset="2"/>
              <a:buChar char="v"/>
              <a:defRPr/>
            </a:pPr>
            <a:r>
              <a:rPr lang="en-US" dirty="0">
                <a:cs typeface="+mn-cs"/>
              </a:rPr>
              <a:t>Handle missing values by ignoring the instance during probability estimate calculations</a:t>
            </a:r>
          </a:p>
          <a:p>
            <a:pPr>
              <a:lnSpc>
                <a:spcPct val="90000"/>
              </a:lnSpc>
              <a:buFont typeface="Wingdings" panose="05000000000000000000" pitchFamily="2" charset="2"/>
              <a:buChar char="v"/>
              <a:defRPr/>
            </a:pPr>
            <a:endParaRPr lang="en-US" dirty="0">
              <a:cs typeface="+mn-cs"/>
            </a:endParaRPr>
          </a:p>
          <a:p>
            <a:pPr>
              <a:lnSpc>
                <a:spcPct val="90000"/>
              </a:lnSpc>
              <a:buFont typeface="Wingdings" panose="05000000000000000000" pitchFamily="2" charset="2"/>
              <a:buChar char="v"/>
              <a:defRPr/>
            </a:pPr>
            <a:r>
              <a:rPr lang="en-US" dirty="0">
                <a:cs typeface="+mn-cs"/>
              </a:rPr>
              <a:t>Robust to irrelevant attributes</a:t>
            </a:r>
          </a:p>
          <a:p>
            <a:pPr>
              <a:lnSpc>
                <a:spcPct val="90000"/>
              </a:lnSpc>
              <a:buFont typeface="Wingdings" panose="05000000000000000000" pitchFamily="2" charset="2"/>
              <a:buChar char="v"/>
              <a:defRPr/>
            </a:pPr>
            <a:endParaRPr lang="en-US" dirty="0">
              <a:cs typeface="+mn-cs"/>
            </a:endParaRPr>
          </a:p>
          <a:p>
            <a:pPr>
              <a:lnSpc>
                <a:spcPct val="90000"/>
              </a:lnSpc>
              <a:buFont typeface="Wingdings" panose="05000000000000000000" pitchFamily="2" charset="2"/>
              <a:buChar char="v"/>
              <a:defRPr/>
            </a:pPr>
            <a:r>
              <a:rPr lang="en-US" dirty="0">
                <a:cs typeface="+mn-cs"/>
              </a:rPr>
              <a:t>Independence assumption may not hold for some attributes</a:t>
            </a:r>
          </a:p>
          <a:p>
            <a:pPr lvl="1">
              <a:lnSpc>
                <a:spcPct val="90000"/>
              </a:lnSpc>
              <a:buFont typeface="Wingdings" panose="05000000000000000000" pitchFamily="2" charset="2"/>
              <a:buChar char="v"/>
              <a:defRPr/>
            </a:pPr>
            <a:r>
              <a:rPr lang="en-US" dirty="0"/>
              <a:t>Use other techniques such as Bayesian Belief Networks (BBN)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t>References</a:t>
            </a:r>
          </a:p>
        </p:txBody>
      </p:sp>
      <p:sp>
        <p:nvSpPr>
          <p:cNvPr id="36867" name="Content Placeholder 2"/>
          <p:cNvSpPr>
            <a:spLocks noGrp="1"/>
          </p:cNvSpPr>
          <p:nvPr>
            <p:ph idx="1"/>
          </p:nvPr>
        </p:nvSpPr>
        <p:spPr/>
        <p:txBody>
          <a:bodyPr/>
          <a:lstStyle/>
          <a:p>
            <a:pPr>
              <a:buFont typeface="Wingdings" panose="05000000000000000000" pitchFamily="2" charset="2"/>
              <a:buChar char="Ø"/>
              <a:defRPr/>
            </a:pPr>
            <a:r>
              <a:rPr lang="en-US" altLang="en-US" sz="2000" dirty="0"/>
              <a:t>Introduction to Data Mining </a:t>
            </a:r>
          </a:p>
          <a:p>
            <a:pPr marL="0" indent="0">
              <a:buFont typeface="Monotype Sorts" panose="05010101010101010101" pitchFamily="2" charset="2"/>
              <a:buNone/>
              <a:defRPr/>
            </a:pPr>
            <a:r>
              <a:rPr lang="en-US" altLang="en-US" sz="2000" dirty="0"/>
              <a:t>                     by  Pang-Ning Tan, Michael Steinbach, </a:t>
            </a:r>
          </a:p>
          <a:p>
            <a:pPr marL="0" indent="0">
              <a:buFont typeface="Monotype Sorts" panose="05010101010101010101" pitchFamily="2" charset="2"/>
              <a:buNone/>
              <a:defRPr/>
            </a:pPr>
            <a:r>
              <a:rPr lang="en-US" altLang="en-US" sz="2000" dirty="0"/>
              <a:t>                        </a:t>
            </a:r>
            <a:r>
              <a:rPr lang="en-US" altLang="en-US" sz="2000" dirty="0" err="1"/>
              <a:t>Anuj</a:t>
            </a:r>
            <a:r>
              <a:rPr lang="en-US" altLang="en-US" sz="2000" dirty="0"/>
              <a:t> </a:t>
            </a:r>
            <a:r>
              <a:rPr lang="en-US" altLang="en-US" sz="2000" dirty="0" err="1"/>
              <a:t>Karpatne</a:t>
            </a:r>
            <a:r>
              <a:rPr lang="en-US" altLang="en-US" sz="2000" dirty="0"/>
              <a:t> and </a:t>
            </a:r>
            <a:r>
              <a:rPr lang="en-US" altLang="en-US" sz="2000" dirty="0" err="1"/>
              <a:t>Vipin</a:t>
            </a:r>
            <a:r>
              <a:rPr lang="en-US" altLang="en-US" sz="2000" dirty="0"/>
              <a:t> Kumar</a:t>
            </a:r>
          </a:p>
          <a:p>
            <a:pPr>
              <a:buFontTx/>
              <a:buChar char="-"/>
              <a:defRPr/>
            </a:pPr>
            <a:endParaRPr lang="en-US" altLang="en-US" sz="2000" dirty="0"/>
          </a:p>
          <a:p>
            <a:pPr>
              <a:buFont typeface="Wingdings" panose="05000000000000000000" pitchFamily="2" charset="2"/>
              <a:buChar char="Ø"/>
              <a:defRPr/>
            </a:pPr>
            <a:r>
              <a:rPr lang="en-US" altLang="en-US" sz="2000" dirty="0"/>
              <a:t>Machine learning with R</a:t>
            </a:r>
          </a:p>
          <a:p>
            <a:pPr marL="0" indent="0">
              <a:buFont typeface="Monotype Sorts" panose="05010101010101010101" pitchFamily="2" charset="2"/>
              <a:buNone/>
              <a:defRPr/>
            </a:pPr>
            <a:r>
              <a:rPr lang="en-US" altLang="en-US" sz="2000" dirty="0"/>
              <a:t>               - Brett Lantz</a:t>
            </a:r>
          </a:p>
          <a:p>
            <a:pPr marL="0" indent="0">
              <a:buFont typeface="Monotype Sorts" panose="05010101010101010101" pitchFamily="2" charset="2"/>
              <a:buNone/>
              <a:defRPr/>
            </a:pPr>
            <a:endParaRPr lang="en-US" altLang="en-US" sz="2000" dirty="0"/>
          </a:p>
        </p:txBody>
      </p:sp>
    </p:spTree>
    <p:extLst>
      <p:ext uri="{BB962C8B-B14F-4D97-AF65-F5344CB8AC3E}">
        <p14:creationId xmlns:p14="http://schemas.microsoft.com/office/powerpoint/2010/main" val="2560528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6000" b="1" dirty="0">
                <a:latin typeface="Lucida Calligraphy" panose="03010101010101010101" pitchFamily="66" charset="0"/>
              </a:rPr>
              <a:t>Thank you</a:t>
            </a:r>
          </a:p>
        </p:txBody>
      </p:sp>
    </p:spTree>
    <p:extLst>
      <p:ext uri="{BB962C8B-B14F-4D97-AF65-F5344CB8AC3E}">
        <p14:creationId xmlns:p14="http://schemas.microsoft.com/office/powerpoint/2010/main" val="109956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0F7F-213F-4689-9446-790061C5DCE2}"/>
              </a:ext>
            </a:extLst>
          </p:cNvPr>
          <p:cNvSpPr>
            <a:spLocks noGrp="1"/>
          </p:cNvSpPr>
          <p:nvPr>
            <p:ph type="title"/>
          </p:nvPr>
        </p:nvSpPr>
        <p:spPr/>
        <p:txBody>
          <a:bodyPr/>
          <a:lstStyle/>
          <a:p>
            <a:r>
              <a:rPr lang="en-US" dirty="0">
                <a:solidFill>
                  <a:srgbClr val="C00000"/>
                </a:solidFill>
              </a:rPr>
              <a:t>Naïve Bayes</a:t>
            </a:r>
          </a:p>
        </p:txBody>
      </p:sp>
      <p:sp>
        <p:nvSpPr>
          <p:cNvPr id="3" name="Content Placeholder 2">
            <a:extLst>
              <a:ext uri="{FF2B5EF4-FFF2-40B4-BE49-F238E27FC236}">
                <a16:creationId xmlns:a16="http://schemas.microsoft.com/office/drawing/2014/main" id="{5891CBFF-C1B3-4B14-A2F5-4F123BC2CAE7}"/>
              </a:ext>
            </a:extLst>
          </p:cNvPr>
          <p:cNvSpPr>
            <a:spLocks noGrp="1"/>
          </p:cNvSpPr>
          <p:nvPr>
            <p:ph idx="1"/>
          </p:nvPr>
        </p:nvSpPr>
        <p:spPr>
          <a:xfrm>
            <a:off x="228600" y="685800"/>
            <a:ext cx="8915399" cy="6477000"/>
          </a:xfrm>
        </p:spPr>
        <p:txBody>
          <a:bodyPr/>
          <a:lstStyle/>
          <a:p>
            <a:pPr marL="0" indent="0">
              <a:buNone/>
            </a:pPr>
            <a:r>
              <a:rPr lang="en-US" sz="2400" dirty="0">
                <a:latin typeface="Georgia" panose="02040502050405020303" pitchFamily="18" charset="0"/>
              </a:rPr>
              <a:t>Probabilistic classification technique based on Bayes theorem.</a:t>
            </a:r>
          </a:p>
          <a:p>
            <a:pPr>
              <a:buFont typeface="Wingdings" panose="05000000000000000000" pitchFamily="2" charset="2"/>
              <a:buChar char="§"/>
            </a:pPr>
            <a:r>
              <a:rPr lang="en-US" sz="2400" dirty="0">
                <a:latin typeface="Georgia" panose="02040502050405020303" pitchFamily="18" charset="0"/>
              </a:rPr>
              <a:t>Widely used and especially successful at classifying texts</a:t>
            </a:r>
          </a:p>
          <a:p>
            <a:pPr marL="0" indent="0">
              <a:buNone/>
            </a:pPr>
            <a:r>
              <a:rPr lang="en-US" sz="2400" b="1" dirty="0">
                <a:latin typeface="Georgia" panose="02040502050405020303" pitchFamily="18" charset="0"/>
              </a:rPr>
              <a:t>Goal: </a:t>
            </a:r>
            <a:r>
              <a:rPr lang="en-US" sz="2400" dirty="0">
                <a:latin typeface="Georgia" panose="02040502050405020303" pitchFamily="18" charset="0"/>
              </a:rPr>
              <a:t>Estimate the most probable class label for a given record.</a:t>
            </a:r>
          </a:p>
          <a:p>
            <a:pPr marL="0" indent="0">
              <a:buNone/>
            </a:pPr>
            <a:r>
              <a:rPr lang="en-US" sz="2400" dirty="0">
                <a:latin typeface="Georgia" panose="02040502050405020303" pitchFamily="18" charset="0"/>
              </a:rPr>
              <a:t>Probabilistic formulation of the classification task:</a:t>
            </a:r>
          </a:p>
          <a:p>
            <a:pPr marL="0" indent="0">
              <a:buNone/>
            </a:pPr>
            <a:r>
              <a:rPr lang="en-US" sz="2400" dirty="0">
                <a:latin typeface="Georgia" panose="02040502050405020303" pitchFamily="18" charset="0"/>
              </a:rPr>
              <a:t>– consider each attribute and class label as random variables</a:t>
            </a:r>
          </a:p>
          <a:p>
            <a:pPr marL="0" indent="0">
              <a:buNone/>
            </a:pPr>
            <a:r>
              <a:rPr lang="en-US" sz="2400" dirty="0">
                <a:latin typeface="Georgia" panose="02040502050405020303" pitchFamily="18" charset="0"/>
              </a:rPr>
              <a:t>– Given a record with attributes (A1, A2,…,An),</a:t>
            </a:r>
          </a:p>
          <a:p>
            <a:pPr marL="0" indent="0">
              <a:buNone/>
            </a:pPr>
            <a:endParaRPr lang="en-US" sz="2000" dirty="0">
              <a:latin typeface="Georgia" panose="02040502050405020303" pitchFamily="18" charset="0"/>
            </a:endParaRPr>
          </a:p>
          <a:p>
            <a:pPr marL="0" indent="0">
              <a:buNone/>
            </a:pPr>
            <a:r>
              <a:rPr lang="en-US" sz="2000" dirty="0">
                <a:latin typeface="Georgia" panose="02040502050405020303" pitchFamily="18" charset="0"/>
              </a:rPr>
              <a:t>Find the class C that maximizes the conditional probability</a:t>
            </a:r>
          </a:p>
          <a:p>
            <a:pPr marL="0" indent="0">
              <a:buNone/>
            </a:pPr>
            <a:r>
              <a:rPr lang="en-US" sz="2000" dirty="0"/>
              <a:t>          </a:t>
            </a:r>
            <a:r>
              <a:rPr lang="en-US" sz="2000" dirty="0">
                <a:solidFill>
                  <a:srgbClr val="003399"/>
                </a:solidFill>
              </a:rPr>
              <a:t>P(C| A1, A2,…,An )</a:t>
            </a:r>
          </a:p>
          <a:p>
            <a:pPr marL="0" indent="0">
              <a:buNone/>
            </a:pPr>
            <a:r>
              <a:rPr lang="en-US" sz="2000" dirty="0"/>
              <a:t> </a:t>
            </a:r>
            <a:r>
              <a:rPr lang="en-US" sz="2000" b="1" dirty="0"/>
              <a:t>Example: </a:t>
            </a:r>
            <a:r>
              <a:rPr lang="en-US" sz="2000" dirty="0"/>
              <a:t>Should we play golf based on Temperature and Outlook?</a:t>
            </a:r>
          </a:p>
          <a:p>
            <a:pPr lvl="1">
              <a:buFont typeface="Wingdings" panose="05000000000000000000" pitchFamily="2" charset="2"/>
              <a:buChar char="v"/>
            </a:pPr>
            <a:r>
              <a:rPr lang="en-US" sz="2000" dirty="0"/>
              <a:t>P(Play=yes | Outlook=rainy, Temperature=cool)</a:t>
            </a:r>
          </a:p>
          <a:p>
            <a:pPr lvl="1">
              <a:buFont typeface="Wingdings" panose="05000000000000000000" pitchFamily="2" charset="2"/>
              <a:buChar char="v"/>
            </a:pPr>
            <a:r>
              <a:rPr lang="en-US" sz="2000" dirty="0"/>
              <a:t>P(Play=no | Outlook=rainy, Temperature=cool)</a:t>
            </a:r>
          </a:p>
          <a:p>
            <a:pPr marL="0" indent="0">
              <a:buNone/>
            </a:pPr>
            <a:endParaRPr lang="en-US" sz="2000" dirty="0"/>
          </a:p>
          <a:p>
            <a:pPr marL="0" indent="0">
              <a:buNone/>
            </a:pPr>
            <a:r>
              <a:rPr lang="en-US" sz="2000" b="1" dirty="0"/>
              <a:t>Question: </a:t>
            </a:r>
            <a:r>
              <a:rPr lang="en-US" sz="2400" dirty="0">
                <a:latin typeface="Georgia" panose="02040502050405020303" pitchFamily="18" charset="0"/>
              </a:rPr>
              <a:t>How to estimate these probabilities given training data?</a:t>
            </a:r>
          </a:p>
        </p:txBody>
      </p:sp>
    </p:spTree>
    <p:extLst>
      <p:ext uri="{BB962C8B-B14F-4D97-AF65-F5344CB8AC3E}">
        <p14:creationId xmlns:p14="http://schemas.microsoft.com/office/powerpoint/2010/main" val="131891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FFF9512-CAFB-45A2-B32C-6D4B0C5C5CA3}"/>
              </a:ext>
            </a:extLst>
          </p:cNvPr>
          <p:cNvSpPr>
            <a:spLocks noGrp="1" noChangeArrowheads="1"/>
          </p:cNvSpPr>
          <p:nvPr>
            <p:ph type="title"/>
          </p:nvPr>
        </p:nvSpPr>
        <p:spPr/>
        <p:txBody>
          <a:bodyPr/>
          <a:lstStyle/>
          <a:p>
            <a:pPr>
              <a:defRPr/>
            </a:pPr>
            <a:r>
              <a:rPr lang="en-US">
                <a:cs typeface="+mj-cs"/>
              </a:rPr>
              <a:t>Bayes Classifier</a:t>
            </a:r>
          </a:p>
        </p:txBody>
      </p:sp>
      <p:sp>
        <p:nvSpPr>
          <p:cNvPr id="6147" name="Rectangle 3">
            <a:extLst>
              <a:ext uri="{FF2B5EF4-FFF2-40B4-BE49-F238E27FC236}">
                <a16:creationId xmlns:a16="http://schemas.microsoft.com/office/drawing/2014/main" id="{40A19A65-A0C3-4187-826A-3EBFE91C33F8}"/>
              </a:ext>
            </a:extLst>
          </p:cNvPr>
          <p:cNvSpPr>
            <a:spLocks noGrp="1" noChangeArrowheads="1"/>
          </p:cNvSpPr>
          <p:nvPr>
            <p:ph type="body" idx="1"/>
          </p:nvPr>
        </p:nvSpPr>
        <p:spPr/>
        <p:txBody>
          <a:bodyPr/>
          <a:lstStyle/>
          <a:p>
            <a:pPr>
              <a:buFont typeface="Wingdings" panose="05000000000000000000" pitchFamily="2" charset="2"/>
              <a:buChar char="Ø"/>
              <a:defRPr/>
            </a:pPr>
            <a:r>
              <a:rPr lang="en-US" dirty="0">
                <a:latin typeface="Georgia" panose="02040502050405020303" pitchFamily="18" charset="0"/>
                <a:cs typeface="+mn-cs"/>
              </a:rPr>
              <a:t>A probabilistic framework for solving classification problems</a:t>
            </a:r>
          </a:p>
          <a:p>
            <a:pPr marL="0" indent="0">
              <a:buNone/>
              <a:defRPr/>
            </a:pPr>
            <a:endParaRPr lang="en-US" dirty="0">
              <a:latin typeface="Georgia" panose="02040502050405020303" pitchFamily="18" charset="0"/>
              <a:cs typeface="+mn-cs"/>
            </a:endParaRPr>
          </a:p>
          <a:p>
            <a:pPr>
              <a:buFont typeface="Wingdings" panose="05000000000000000000" pitchFamily="2" charset="2"/>
              <a:buChar char="Ø"/>
              <a:defRPr/>
            </a:pPr>
            <a:r>
              <a:rPr lang="en-US" dirty="0">
                <a:latin typeface="Georgia" panose="02040502050405020303" pitchFamily="18" charset="0"/>
                <a:cs typeface="+mn-cs"/>
              </a:rPr>
              <a:t>Conditional Probability:</a:t>
            </a:r>
          </a:p>
          <a:p>
            <a:pPr>
              <a:buFont typeface="Wingdings" panose="05000000000000000000" pitchFamily="2" charset="2"/>
              <a:buChar char="Ø"/>
              <a:defRPr/>
            </a:pPr>
            <a:endParaRPr lang="en-US" dirty="0">
              <a:latin typeface="Georgia" panose="02040502050405020303" pitchFamily="18" charset="0"/>
              <a:cs typeface="+mn-cs"/>
            </a:endParaRPr>
          </a:p>
          <a:p>
            <a:pPr>
              <a:buFont typeface="Wingdings" panose="05000000000000000000" pitchFamily="2" charset="2"/>
              <a:buChar char="Ø"/>
              <a:defRPr/>
            </a:pPr>
            <a:endParaRPr lang="en-US" dirty="0">
              <a:latin typeface="Georgia" panose="02040502050405020303" pitchFamily="18" charset="0"/>
              <a:cs typeface="+mn-cs"/>
            </a:endParaRPr>
          </a:p>
          <a:p>
            <a:pPr>
              <a:buFont typeface="Wingdings" panose="05000000000000000000" pitchFamily="2" charset="2"/>
              <a:buChar char="Ø"/>
              <a:defRPr/>
            </a:pPr>
            <a:endParaRPr lang="en-US" dirty="0">
              <a:latin typeface="Georgia" panose="02040502050405020303" pitchFamily="18" charset="0"/>
              <a:cs typeface="+mn-cs"/>
            </a:endParaRPr>
          </a:p>
          <a:p>
            <a:pPr>
              <a:buFont typeface="Wingdings" panose="05000000000000000000" pitchFamily="2" charset="2"/>
              <a:buChar char="Ø"/>
              <a:defRPr/>
            </a:pPr>
            <a:r>
              <a:rPr lang="en-US" dirty="0">
                <a:latin typeface="Georgia" panose="02040502050405020303" pitchFamily="18" charset="0"/>
                <a:cs typeface="+mn-cs"/>
              </a:rPr>
              <a:t>Bayes theorem:</a:t>
            </a:r>
          </a:p>
          <a:p>
            <a:pPr>
              <a:buFont typeface="Wingdings" panose="05000000000000000000" pitchFamily="2" charset="2"/>
              <a:buChar char="Ø"/>
              <a:defRPr/>
            </a:pPr>
            <a:endParaRPr lang="en-US" dirty="0">
              <a:cs typeface="+mn-cs"/>
            </a:endParaRPr>
          </a:p>
        </p:txBody>
      </p:sp>
      <p:graphicFrame>
        <p:nvGraphicFramePr>
          <p:cNvPr id="20483" name="Object 4">
            <a:extLst>
              <a:ext uri="{FF2B5EF4-FFF2-40B4-BE49-F238E27FC236}">
                <a16:creationId xmlns:a16="http://schemas.microsoft.com/office/drawing/2014/main" id="{DAE562A4-3BBF-4C27-83E3-20FEB855537B}"/>
              </a:ext>
            </a:extLst>
          </p:cNvPr>
          <p:cNvGraphicFramePr>
            <a:graphicFrameLocks noChangeAspect="1"/>
          </p:cNvGraphicFramePr>
          <p:nvPr>
            <p:extLst>
              <p:ext uri="{D42A27DB-BD31-4B8C-83A1-F6EECF244321}">
                <p14:modId xmlns:p14="http://schemas.microsoft.com/office/powerpoint/2010/main" val="990518838"/>
              </p:ext>
            </p:extLst>
          </p:nvPr>
        </p:nvGraphicFramePr>
        <p:xfrm>
          <a:off x="2590800" y="5180013"/>
          <a:ext cx="4365625" cy="1144587"/>
        </p:xfrm>
        <a:graphic>
          <a:graphicData uri="http://schemas.openxmlformats.org/presentationml/2006/ole">
            <mc:AlternateContent xmlns:mc="http://schemas.openxmlformats.org/markup-compatibility/2006">
              <mc:Choice xmlns:v="urn:schemas-microsoft-com:vml" Requires="v">
                <p:oleObj name="Equation" r:id="rId2" imgW="1600200" imgH="419100" progId="Equation.3">
                  <p:embed/>
                </p:oleObj>
              </mc:Choice>
              <mc:Fallback>
                <p:oleObj name="Equation" r:id="rId2" imgW="1600200" imgH="419100" progId="Equation.3">
                  <p:embed/>
                  <p:pic>
                    <p:nvPicPr>
                      <p:cNvPr id="20483" name="Object 4">
                        <a:extLst>
                          <a:ext uri="{FF2B5EF4-FFF2-40B4-BE49-F238E27FC236}">
                            <a16:creationId xmlns:a16="http://schemas.microsoft.com/office/drawing/2014/main" id="{DAE562A4-3BBF-4C27-83E3-20FEB8555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180013"/>
                        <a:ext cx="436562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484" name="Object 5">
            <a:extLst>
              <a:ext uri="{FF2B5EF4-FFF2-40B4-BE49-F238E27FC236}">
                <a16:creationId xmlns:a16="http://schemas.microsoft.com/office/drawing/2014/main" id="{F5720508-0FFC-47CA-8CF2-C485283AA679}"/>
              </a:ext>
            </a:extLst>
          </p:cNvPr>
          <p:cNvGraphicFramePr>
            <a:graphicFrameLocks noChangeAspect="1"/>
          </p:cNvGraphicFramePr>
          <p:nvPr>
            <p:extLst>
              <p:ext uri="{D42A27DB-BD31-4B8C-83A1-F6EECF244321}">
                <p14:modId xmlns:p14="http://schemas.microsoft.com/office/powerpoint/2010/main" val="78368904"/>
              </p:ext>
            </p:extLst>
          </p:nvPr>
        </p:nvGraphicFramePr>
        <p:xfrm>
          <a:off x="4953000" y="2628900"/>
          <a:ext cx="3429000" cy="2093913"/>
        </p:xfrm>
        <a:graphic>
          <a:graphicData uri="http://schemas.openxmlformats.org/presentationml/2006/ole">
            <mc:AlternateContent xmlns:mc="http://schemas.openxmlformats.org/markup-compatibility/2006">
              <mc:Choice xmlns:v="urn:schemas-microsoft-com:vml" Requires="v">
                <p:oleObj name="Equation" r:id="rId4" imgW="1256755" imgH="863225" progId="Equation.3">
                  <p:embed/>
                </p:oleObj>
              </mc:Choice>
              <mc:Fallback>
                <p:oleObj name="Equation" r:id="rId4" imgW="1256755" imgH="863225" progId="Equation.3">
                  <p:embed/>
                  <p:pic>
                    <p:nvPicPr>
                      <p:cNvPr id="20484" name="Object 5">
                        <a:extLst>
                          <a:ext uri="{FF2B5EF4-FFF2-40B4-BE49-F238E27FC236}">
                            <a16:creationId xmlns:a16="http://schemas.microsoft.com/office/drawing/2014/main" id="{F5720508-0FFC-47CA-8CF2-C485283AA6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28900"/>
                        <a:ext cx="3429000" cy="2093913"/>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2ED7698-B319-4DDA-B1FD-2027EF3ACF26}"/>
              </a:ext>
            </a:extLst>
          </p:cNvPr>
          <p:cNvSpPr>
            <a:spLocks noGrp="1" noChangeArrowheads="1"/>
          </p:cNvSpPr>
          <p:nvPr>
            <p:ph type="title"/>
          </p:nvPr>
        </p:nvSpPr>
        <p:spPr/>
        <p:txBody>
          <a:bodyPr/>
          <a:lstStyle/>
          <a:p>
            <a:pPr>
              <a:defRPr/>
            </a:pPr>
            <a:r>
              <a:rPr lang="en-US" dirty="0">
                <a:latin typeface="Georgia" panose="02040502050405020303" pitchFamily="18" charset="0"/>
                <a:cs typeface="+mj-cs"/>
              </a:rPr>
              <a:t>Example of Bayes Theorem</a:t>
            </a:r>
          </a:p>
        </p:txBody>
      </p:sp>
      <p:sp>
        <p:nvSpPr>
          <p:cNvPr id="7171" name="Rectangle 3">
            <a:extLst>
              <a:ext uri="{FF2B5EF4-FFF2-40B4-BE49-F238E27FC236}">
                <a16:creationId xmlns:a16="http://schemas.microsoft.com/office/drawing/2014/main" id="{43033E53-FFBF-4A0B-BB68-790B85837371}"/>
              </a:ext>
            </a:extLst>
          </p:cNvPr>
          <p:cNvSpPr>
            <a:spLocks noGrp="1" noChangeArrowheads="1"/>
          </p:cNvSpPr>
          <p:nvPr>
            <p:ph type="body" idx="1"/>
          </p:nvPr>
        </p:nvSpPr>
        <p:spPr>
          <a:xfrm>
            <a:off x="411163" y="1143000"/>
            <a:ext cx="8580437" cy="5181600"/>
          </a:xfrm>
        </p:spPr>
        <p:txBody>
          <a:bodyPr/>
          <a:lstStyle/>
          <a:p>
            <a:pPr>
              <a:buFont typeface="Monotype Sorts" pitchFamily="-84" charset="2"/>
              <a:buChar char="l"/>
              <a:defRPr/>
            </a:pPr>
            <a:r>
              <a:rPr lang="en-US" altLang="en-US" dirty="0">
                <a:ea typeface="ＭＳ Ｐゴシック" pitchFamily="34" charset="-128"/>
              </a:rPr>
              <a:t>Given: </a:t>
            </a:r>
          </a:p>
          <a:p>
            <a:pPr lvl="1">
              <a:defRPr/>
            </a:pPr>
            <a:r>
              <a:rPr lang="en-US" altLang="en-US" sz="2200" dirty="0">
                <a:ea typeface="ＭＳ Ｐゴシック" pitchFamily="34" charset="-128"/>
              </a:rPr>
              <a:t>A doctor knows that meningitis causes stiff neck 50% of the time</a:t>
            </a:r>
          </a:p>
          <a:p>
            <a:pPr lvl="1">
              <a:defRPr/>
            </a:pPr>
            <a:r>
              <a:rPr lang="en-US" altLang="en-US" sz="2200" dirty="0">
                <a:ea typeface="ＭＳ Ｐゴシック" pitchFamily="34" charset="-128"/>
              </a:rPr>
              <a:t>Prior probability of any patient having meningitis is 1/50,000</a:t>
            </a:r>
          </a:p>
          <a:p>
            <a:pPr lvl="1">
              <a:defRPr/>
            </a:pPr>
            <a:r>
              <a:rPr lang="en-US" altLang="en-US" sz="2200" dirty="0">
                <a:ea typeface="ＭＳ Ｐゴシック" pitchFamily="34" charset="-128"/>
              </a:rPr>
              <a:t>Prior probability of any patient having stiff neck is 1/20</a:t>
            </a:r>
          </a:p>
          <a:p>
            <a:pPr lvl="1">
              <a:buFont typeface="Arial" panose="020B0604020202020204" pitchFamily="34" charset="0"/>
              <a:buNone/>
              <a:defRPr/>
            </a:pPr>
            <a:endParaRPr lang="en-US" altLang="en-US" sz="2200" dirty="0">
              <a:ea typeface="ＭＳ Ｐゴシック" pitchFamily="34" charset="-128"/>
            </a:endParaRPr>
          </a:p>
          <a:p>
            <a:pPr>
              <a:buFont typeface="Monotype Sorts" pitchFamily="-84" charset="2"/>
              <a:buChar char="l"/>
              <a:defRPr/>
            </a:pPr>
            <a:r>
              <a:rPr lang="en-US" altLang="en-US" dirty="0">
                <a:ea typeface="ＭＳ Ｐゴシック" pitchFamily="34" charset="-128"/>
              </a:rPr>
              <a:t> If a patient has stiff neck, what</a:t>
            </a:r>
            <a:r>
              <a:rPr lang="ja-JP" altLang="en-US" dirty="0">
                <a:ea typeface="ＭＳ Ｐゴシック" pitchFamily="34" charset="-128"/>
              </a:rPr>
              <a:t>’</a:t>
            </a:r>
            <a:r>
              <a:rPr lang="en-US" altLang="ja-JP" dirty="0">
                <a:ea typeface="ＭＳ Ｐゴシック" pitchFamily="34" charset="-128"/>
              </a:rPr>
              <a:t>s the probability he/she has meningitis?</a:t>
            </a:r>
            <a:endParaRPr lang="en-US" altLang="ja-JP" sz="2200" dirty="0">
              <a:ea typeface="ＭＳ Ｐゴシック" pitchFamily="34" charset="-128"/>
            </a:endParaRPr>
          </a:p>
          <a:p>
            <a:pPr>
              <a:buFont typeface="Monotype Sorts" pitchFamily="-84" charset="2"/>
              <a:buChar char="l"/>
              <a:defRPr/>
            </a:pPr>
            <a:endParaRPr lang="en-US" altLang="en-US" dirty="0">
              <a:ea typeface="ＭＳ Ｐゴシック" pitchFamily="34" charset="-128"/>
            </a:endParaRPr>
          </a:p>
        </p:txBody>
      </p:sp>
      <p:graphicFrame>
        <p:nvGraphicFramePr>
          <p:cNvPr id="21507" name="Object 4">
            <a:extLst>
              <a:ext uri="{FF2B5EF4-FFF2-40B4-BE49-F238E27FC236}">
                <a16:creationId xmlns:a16="http://schemas.microsoft.com/office/drawing/2014/main" id="{6D54F24A-3F33-462D-83F6-C8F90BD79875}"/>
              </a:ext>
            </a:extLst>
          </p:cNvPr>
          <p:cNvGraphicFramePr>
            <a:graphicFrameLocks noChangeAspect="1"/>
          </p:cNvGraphicFramePr>
          <p:nvPr/>
        </p:nvGraphicFramePr>
        <p:xfrm>
          <a:off x="609600" y="4800600"/>
          <a:ext cx="7772400" cy="962025"/>
        </p:xfrm>
        <a:graphic>
          <a:graphicData uri="http://schemas.openxmlformats.org/presentationml/2006/ole">
            <mc:AlternateContent xmlns:mc="http://schemas.openxmlformats.org/markup-compatibility/2006">
              <mc:Choice xmlns:v="urn:schemas-microsoft-com:vml" Requires="v">
                <p:oleObj name="Equation" r:id="rId2" imgW="6362700" imgH="787400" progId="Equation.3">
                  <p:embed/>
                </p:oleObj>
              </mc:Choice>
              <mc:Fallback>
                <p:oleObj name="Equation" r:id="rId2" imgW="6362700" imgH="787400" progId="Equation.3">
                  <p:embed/>
                  <p:pic>
                    <p:nvPicPr>
                      <p:cNvPr id="21507" name="Object 4">
                        <a:extLst>
                          <a:ext uri="{FF2B5EF4-FFF2-40B4-BE49-F238E27FC236}">
                            <a16:creationId xmlns:a16="http://schemas.microsoft.com/office/drawing/2014/main" id="{6D54F24A-3F33-462D-83F6-C8F90BD79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00600"/>
                        <a:ext cx="77724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94452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6E0E-FBF4-4E5F-97A7-082AC7FA92FA}"/>
              </a:ext>
            </a:extLst>
          </p:cNvPr>
          <p:cNvSpPr>
            <a:spLocks noGrp="1"/>
          </p:cNvSpPr>
          <p:nvPr>
            <p:ph type="title"/>
          </p:nvPr>
        </p:nvSpPr>
        <p:spPr>
          <a:xfrm>
            <a:off x="381000" y="152400"/>
            <a:ext cx="8280400" cy="381000"/>
          </a:xfrm>
        </p:spPr>
        <p:txBody>
          <a:bodyPr/>
          <a:lstStyle/>
          <a:p>
            <a:r>
              <a:rPr lang="en-US" dirty="0"/>
              <a:t>Bayes’ Theorem</a:t>
            </a:r>
          </a:p>
        </p:txBody>
      </p:sp>
      <p:pic>
        <p:nvPicPr>
          <p:cNvPr id="5" name="Content Placeholder 4">
            <a:extLst>
              <a:ext uri="{FF2B5EF4-FFF2-40B4-BE49-F238E27FC236}">
                <a16:creationId xmlns:a16="http://schemas.microsoft.com/office/drawing/2014/main" id="{DAB08138-91FC-457A-BB7D-2E9F98BCB096}"/>
              </a:ext>
            </a:extLst>
          </p:cNvPr>
          <p:cNvPicPr>
            <a:picLocks noGrp="1" noChangeAspect="1"/>
          </p:cNvPicPr>
          <p:nvPr>
            <p:ph idx="1"/>
          </p:nvPr>
        </p:nvPicPr>
        <p:blipFill>
          <a:blip r:embed="rId2"/>
          <a:stretch>
            <a:fillRect/>
          </a:stretch>
        </p:blipFill>
        <p:spPr>
          <a:xfrm>
            <a:off x="304800" y="706316"/>
            <a:ext cx="8839201" cy="5694484"/>
          </a:xfrm>
          <a:prstGeom prst="rect">
            <a:avLst/>
          </a:prstGeom>
        </p:spPr>
      </p:pic>
    </p:spTree>
    <p:extLst>
      <p:ext uri="{BB962C8B-B14F-4D97-AF65-F5344CB8AC3E}">
        <p14:creationId xmlns:p14="http://schemas.microsoft.com/office/powerpoint/2010/main" val="3536908265"/>
      </p:ext>
    </p:extLst>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3_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3_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2_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2_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1_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1_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8D8324C2A38E48A08A5C85DE85615D" ma:contentTypeVersion="12" ma:contentTypeDescription="Create a new document." ma:contentTypeScope="" ma:versionID="956f51a248d5c74c89bf248b6aee7e69">
  <xsd:schema xmlns:xsd="http://www.w3.org/2001/XMLSchema" xmlns:xs="http://www.w3.org/2001/XMLSchema" xmlns:p="http://schemas.microsoft.com/office/2006/metadata/properties" xmlns:ns3="fd57490c-1eaf-4f4f-bf11-dc5171d313b8" targetNamespace="http://schemas.microsoft.com/office/2006/metadata/properties" ma:root="true" ma:fieldsID="55d0bc9f6837a666da2854e5840c0aa5" ns3:_="">
    <xsd:import namespace="fd57490c-1eaf-4f4f-bf11-dc5171d313b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ystemTags" minOccurs="0"/>
                <xsd:element ref="ns3:MediaServiceOCR" minOccurs="0"/>
                <xsd:element ref="ns3:MediaServiceDateTaken" minOccurs="0"/>
                <xsd:element ref="ns3:_activity" minOccurs="0"/>
                <xsd:element ref="ns3:MediaServiceSearchPropertie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57490c-1eaf-4f4f-bf11-dc5171d313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d57490c-1eaf-4f4f-bf11-dc5171d313b8" xsi:nil="true"/>
  </documentManagement>
</p:properties>
</file>

<file path=customXml/itemProps1.xml><?xml version="1.0" encoding="utf-8"?>
<ds:datastoreItem xmlns:ds="http://schemas.openxmlformats.org/officeDocument/2006/customXml" ds:itemID="{079DBDB6-89BD-48AC-A3B7-FC6597F60B7F}">
  <ds:schemaRefs>
    <ds:schemaRef ds:uri="http://schemas.microsoft.com/sharepoint/v3/contenttype/forms"/>
  </ds:schemaRefs>
</ds:datastoreItem>
</file>

<file path=customXml/itemProps2.xml><?xml version="1.0" encoding="utf-8"?>
<ds:datastoreItem xmlns:ds="http://schemas.openxmlformats.org/officeDocument/2006/customXml" ds:itemID="{0A76D8E5-C2D2-476B-BD3F-890C068B59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57490c-1eaf-4f4f-bf11-dc5171d313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732209-BCEF-4528-8E0F-6F1D67CA76B0}">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d57490c-1eaf-4f4f-bf11-dc5171d313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Porky:Words:ASCI:PSE:Budgets FY97:LC.BRev.FY97</Template>
  <TotalTime>1980</TotalTime>
  <Pages>3</Pages>
  <Words>3957</Words>
  <Application>Microsoft Office PowerPoint</Application>
  <PresentationFormat>On-screen Show (4:3)</PresentationFormat>
  <Paragraphs>579</Paragraphs>
  <Slides>55</Slides>
  <Notes>0</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2</vt:i4>
      </vt:variant>
      <vt:variant>
        <vt:lpstr>Slide Titles</vt:lpstr>
      </vt:variant>
      <vt:variant>
        <vt:i4>55</vt:i4>
      </vt:variant>
    </vt:vector>
  </HeadingPairs>
  <TitlesOfParts>
    <vt:vector size="72" baseType="lpstr">
      <vt:lpstr>ＭＳ Ｐゴシック</vt:lpstr>
      <vt:lpstr>Arial</vt:lpstr>
      <vt:lpstr>Cambria Math</vt:lpstr>
      <vt:lpstr>Courier New</vt:lpstr>
      <vt:lpstr>Georgia</vt:lpstr>
      <vt:lpstr>Lucida Calligraphy</vt:lpstr>
      <vt:lpstr>Monotype Sorts</vt:lpstr>
      <vt:lpstr>Symbol</vt:lpstr>
      <vt:lpstr>Tahoma</vt:lpstr>
      <vt:lpstr>Times New Roman</vt:lpstr>
      <vt:lpstr>Wingdings</vt:lpstr>
      <vt:lpstr>LC.BRev.FY97</vt:lpstr>
      <vt:lpstr>3_LC.BRev.FY97</vt:lpstr>
      <vt:lpstr>2_LC.BRev.FY97</vt:lpstr>
      <vt:lpstr>1_LC.BRev.FY97</vt:lpstr>
      <vt:lpstr>Equation</vt:lpstr>
      <vt:lpstr>VISIO</vt:lpstr>
      <vt:lpstr>Topics in Data Science</vt:lpstr>
      <vt:lpstr>Classification using Naïve Bayes </vt:lpstr>
      <vt:lpstr>Naïve Bayes Classification</vt:lpstr>
      <vt:lpstr>Why it is called Naïve ?</vt:lpstr>
      <vt:lpstr>Bayes Theorem</vt:lpstr>
      <vt:lpstr>Naïve Bayes</vt:lpstr>
      <vt:lpstr>Bayes Classifier</vt:lpstr>
      <vt:lpstr>Example of Bayes Theorem</vt:lpstr>
      <vt:lpstr>Bayes’ Theorem</vt:lpstr>
      <vt:lpstr>Bayes’ Theorem</vt:lpstr>
      <vt:lpstr>Bayes’ Theorem</vt:lpstr>
      <vt:lpstr>Bayes’ Theorem</vt:lpstr>
      <vt:lpstr>Strength &amp;Weakness</vt:lpstr>
      <vt:lpstr>Prior and Posterior Probability</vt:lpstr>
      <vt:lpstr>Applying Bayes theorem in Classification</vt:lpstr>
      <vt:lpstr>Calculating Prior Probability</vt:lpstr>
      <vt:lpstr>Calculating the conditional probability</vt:lpstr>
      <vt:lpstr>PowerPoint Presentation</vt:lpstr>
      <vt:lpstr>Predicting the outcome</vt:lpstr>
      <vt:lpstr>Prediction</vt:lpstr>
      <vt:lpstr>Graphical Presentation</vt:lpstr>
      <vt:lpstr>R code</vt:lpstr>
      <vt:lpstr>Example –Iris Data</vt:lpstr>
      <vt:lpstr>Example-Iris Data</vt:lpstr>
      <vt:lpstr>Example-Iris Data</vt:lpstr>
      <vt:lpstr>Naïve Bayes –Using R</vt:lpstr>
      <vt:lpstr>Visualization</vt:lpstr>
      <vt:lpstr>Data Partition, model building and prediction</vt:lpstr>
      <vt:lpstr>Confusion Matrix</vt:lpstr>
      <vt:lpstr>Confusion Matrix</vt:lpstr>
      <vt:lpstr>ROC Curve and AUC</vt:lpstr>
      <vt:lpstr>ROC curve and AUC</vt:lpstr>
      <vt:lpstr>ROC curve and AUC -Example</vt:lpstr>
      <vt:lpstr>Using Bayes Theorem for Classification</vt:lpstr>
      <vt:lpstr>Example: Catching tax evasion </vt:lpstr>
      <vt:lpstr>Example Data</vt:lpstr>
      <vt:lpstr>Naïve Bayes Classifier</vt:lpstr>
      <vt:lpstr>Naïve Bayes on Example Data</vt:lpstr>
      <vt:lpstr>Estimate Probabilities from Data</vt:lpstr>
      <vt:lpstr>Estimate Probabilities from Continuous Data</vt:lpstr>
      <vt:lpstr>Normal Distribution</vt:lpstr>
      <vt:lpstr>Statistics for weather data</vt:lpstr>
      <vt:lpstr>Classifying a new day</vt:lpstr>
      <vt:lpstr>Missing Values</vt:lpstr>
      <vt:lpstr>Estimate Probabilities –Tax data</vt:lpstr>
      <vt:lpstr>Example</vt:lpstr>
      <vt:lpstr>Example of Naïve Bayes Classifier</vt:lpstr>
      <vt:lpstr>Issues with Naïve Bayes Classifier</vt:lpstr>
      <vt:lpstr>Issues with Naïve Bayes Classifier</vt:lpstr>
      <vt:lpstr>The zero- frequency problem</vt:lpstr>
      <vt:lpstr>The zero- frequency problem (Example)</vt:lpstr>
      <vt:lpstr>Issues with Naïve Bayes Classifier</vt:lpstr>
      <vt:lpstr>Naïve Bayes (Summary)</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Alternative Techniques</dc:title>
  <dc:creator>anujkarpatne@gmail.com</dc:creator>
  <cp:lastModifiedBy>Aryal, Gokarna Raj</cp:lastModifiedBy>
  <cp:revision>101</cp:revision>
  <cp:lastPrinted>2019-09-30T21:00:18Z</cp:lastPrinted>
  <dcterms:created xsi:type="dcterms:W3CDTF">2018-02-14T20:49:24Z</dcterms:created>
  <dcterms:modified xsi:type="dcterms:W3CDTF">2025-03-03T19:42:26Z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0x010100708D8324C2A38E48A08A5C85DE85615D</vt:lpwstr>
  </property>
  <property fmtid="{D5CDD505-2E9C-101B-9397-08002B2CF9AE}" pid="3" name="MSIP_Label_4044bd30-2ed7-4c9d-9d12-46200872a97b_Enabled">
    <vt:lpwstr>true</vt:lpwstr>
  </property>
  <property fmtid="{D5CDD505-2E9C-101B-9397-08002B2CF9AE}" pid="4" name="MSIP_Label_4044bd30-2ed7-4c9d-9d12-46200872a97b_SetDate">
    <vt:lpwstr>2025-03-03T19:40:10Z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f39ce28e-3631-404d-aff3-5f1fba138990</vt:lpwstr>
  </property>
  <property fmtid="{D5CDD505-2E9C-101B-9397-08002B2CF9AE}" pid="9" name="MSIP_Label_4044bd30-2ed7-4c9d-9d12-46200872a97b_ContentBits">
    <vt:lpwstr>0</vt:lpwstr>
  </property>
</Properties>
</file>