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96" r:id="rId8"/>
    <p:sldId id="297" r:id="rId9"/>
    <p:sldId id="273" r:id="rId10"/>
    <p:sldId id="299" r:id="rId11"/>
    <p:sldId id="300" r:id="rId12"/>
    <p:sldId id="301" r:id="rId13"/>
    <p:sldId id="310" r:id="rId14"/>
    <p:sldId id="304" r:id="rId15"/>
    <p:sldId id="306" r:id="rId16"/>
    <p:sldId id="305" r:id="rId17"/>
    <p:sldId id="3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E6E9EC-9FB6-49BF-89B6-A421634A45D0}" type="datetimeFigureOut">
              <a:rPr lang="en-US" smtClean="0"/>
              <a:t>8/26/2024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06ED29-6DC1-4FAD-ADF9-698B1BC84820}" type="slidenum">
              <a:rPr lang="en-US" smtClean="0"/>
              <a:t>‹#›</a:t>
            </a:fld>
            <a:endParaRPr lang="en-US"/>
          </a:p>
        </p:txBody>
      </p:sp>
    </p:spTree>
    <p:extLst>
      <p:ext uri="{BB962C8B-B14F-4D97-AF65-F5344CB8AC3E}">
        <p14:creationId xmlns:p14="http://schemas.microsoft.com/office/powerpoint/2010/main" val="3994221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83047-4051-4A98-9CAB-178AAAFF49B0}" type="slidenum">
              <a:rPr lang="en-US"/>
              <a:pPr/>
              <a:t>12</a:t>
            </a:fld>
            <a:endParaRPr lang="en-US"/>
          </a:p>
        </p:txBody>
      </p:sp>
      <p:sp>
        <p:nvSpPr>
          <p:cNvPr id="65538" name="Rectangle 2"/>
          <p:cNvSpPr>
            <a:spLocks noGrp="1" noRot="1" noChangeAspect="1" noChangeArrowheads="1" noTextEdit="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65539" name="Rectangle 3"/>
          <p:cNvSpPr>
            <a:spLocks noGrp="1" noChangeArrowheads="1"/>
          </p:cNvSpPr>
          <p:nvPr>
            <p:ph type="body" idx="1"/>
          </p:nvPr>
        </p:nvSpPr>
        <p:spPr bwMode="auto">
          <a:xfrm>
            <a:off x="974725" y="4560888"/>
            <a:ext cx="5365750" cy="4319587"/>
          </a:xfrm>
          <a:prstGeom prst="rect">
            <a:avLst/>
          </a:prstGeom>
          <a:solidFill>
            <a:srgbClr val="FFFFFF"/>
          </a:solidFill>
          <a:ln>
            <a:solidFill>
              <a:srgbClr val="000000"/>
            </a:solidFill>
            <a:miter lim="800000"/>
            <a:headEnd/>
            <a:tailEnd/>
          </a:ln>
        </p:spPr>
        <p:txBody>
          <a:bodyPr lIns="95124" tIns="47562" rIns="95124" bIns="47562"/>
          <a:lstStyle/>
          <a:p>
            <a:r>
              <a:rPr lang="en-US"/>
              <a:t>Yes, so it may need enlarging</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D844A-BBBE-EFB6-13B2-A7FD1AA9868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22C2F7-8934-394C-DA49-9D3077C0AE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54880E5-833B-A7D6-CF0A-A3F8ED8EF7BE}"/>
              </a:ext>
            </a:extLst>
          </p:cNvPr>
          <p:cNvSpPr>
            <a:spLocks noGrp="1"/>
          </p:cNvSpPr>
          <p:nvPr>
            <p:ph type="dt" sz="half" idx="10"/>
          </p:nvPr>
        </p:nvSpPr>
        <p:spPr/>
        <p:txBody>
          <a:bodyPr/>
          <a:lstStyle/>
          <a:p>
            <a:fld id="{39023D79-344F-4B2D-ACC9-DE953F514C55}" type="datetimeFigureOut">
              <a:rPr lang="en-US" smtClean="0"/>
              <a:t>8/26/2024</a:t>
            </a:fld>
            <a:endParaRPr lang="en-US"/>
          </a:p>
        </p:txBody>
      </p:sp>
      <p:sp>
        <p:nvSpPr>
          <p:cNvPr id="5" name="Footer Placeholder 4">
            <a:extLst>
              <a:ext uri="{FF2B5EF4-FFF2-40B4-BE49-F238E27FC236}">
                <a16:creationId xmlns:a16="http://schemas.microsoft.com/office/drawing/2014/main" id="{1A16FA55-CDC0-0F5C-2E80-50B6468480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86FC2-DF33-E860-458D-456EFDD0EA3B}"/>
              </a:ext>
            </a:extLst>
          </p:cNvPr>
          <p:cNvSpPr>
            <a:spLocks noGrp="1"/>
          </p:cNvSpPr>
          <p:nvPr>
            <p:ph type="sldNum" sz="quarter" idx="12"/>
          </p:nvPr>
        </p:nvSpPr>
        <p:spPr/>
        <p:txBody>
          <a:bodyPr/>
          <a:lstStyle/>
          <a:p>
            <a:fld id="{4F02537F-720D-4DDA-B025-98CAF89850D5}" type="slidenum">
              <a:rPr lang="en-US" smtClean="0"/>
              <a:t>‹#›</a:t>
            </a:fld>
            <a:endParaRPr lang="en-US"/>
          </a:p>
        </p:txBody>
      </p:sp>
    </p:spTree>
    <p:extLst>
      <p:ext uri="{BB962C8B-B14F-4D97-AF65-F5344CB8AC3E}">
        <p14:creationId xmlns:p14="http://schemas.microsoft.com/office/powerpoint/2010/main" val="2632802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4AC9B-5B1B-BE49-F1C1-5943454B8A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7F34A1-660A-C511-BEA9-8484C64A54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42B14-4014-0C3D-6FA2-B26AC494BD06}"/>
              </a:ext>
            </a:extLst>
          </p:cNvPr>
          <p:cNvSpPr>
            <a:spLocks noGrp="1"/>
          </p:cNvSpPr>
          <p:nvPr>
            <p:ph type="dt" sz="half" idx="10"/>
          </p:nvPr>
        </p:nvSpPr>
        <p:spPr/>
        <p:txBody>
          <a:bodyPr/>
          <a:lstStyle/>
          <a:p>
            <a:fld id="{39023D79-344F-4B2D-ACC9-DE953F514C55}" type="datetimeFigureOut">
              <a:rPr lang="en-US" smtClean="0"/>
              <a:t>8/26/2024</a:t>
            </a:fld>
            <a:endParaRPr lang="en-US"/>
          </a:p>
        </p:txBody>
      </p:sp>
      <p:sp>
        <p:nvSpPr>
          <p:cNvPr id="5" name="Footer Placeholder 4">
            <a:extLst>
              <a:ext uri="{FF2B5EF4-FFF2-40B4-BE49-F238E27FC236}">
                <a16:creationId xmlns:a16="http://schemas.microsoft.com/office/drawing/2014/main" id="{E7C80E7A-58FE-FC2B-FB0B-289B753D76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A9E9FE-AC07-6129-EDD0-AF07D70F757E}"/>
              </a:ext>
            </a:extLst>
          </p:cNvPr>
          <p:cNvSpPr>
            <a:spLocks noGrp="1"/>
          </p:cNvSpPr>
          <p:nvPr>
            <p:ph type="sldNum" sz="quarter" idx="12"/>
          </p:nvPr>
        </p:nvSpPr>
        <p:spPr/>
        <p:txBody>
          <a:bodyPr/>
          <a:lstStyle/>
          <a:p>
            <a:fld id="{4F02537F-720D-4DDA-B025-98CAF89850D5}" type="slidenum">
              <a:rPr lang="en-US" smtClean="0"/>
              <a:t>‹#›</a:t>
            </a:fld>
            <a:endParaRPr lang="en-US"/>
          </a:p>
        </p:txBody>
      </p:sp>
    </p:spTree>
    <p:extLst>
      <p:ext uri="{BB962C8B-B14F-4D97-AF65-F5344CB8AC3E}">
        <p14:creationId xmlns:p14="http://schemas.microsoft.com/office/powerpoint/2010/main" val="40690143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792FC4-AA73-C7ED-1350-2D5CD1A003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5ED95CA-E099-5AD5-6B02-D41F727F37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5FA72E-B37E-7CCA-C8F0-8FFBEB1F4AE1}"/>
              </a:ext>
            </a:extLst>
          </p:cNvPr>
          <p:cNvSpPr>
            <a:spLocks noGrp="1"/>
          </p:cNvSpPr>
          <p:nvPr>
            <p:ph type="dt" sz="half" idx="10"/>
          </p:nvPr>
        </p:nvSpPr>
        <p:spPr/>
        <p:txBody>
          <a:bodyPr/>
          <a:lstStyle/>
          <a:p>
            <a:fld id="{39023D79-344F-4B2D-ACC9-DE953F514C55}" type="datetimeFigureOut">
              <a:rPr lang="en-US" smtClean="0"/>
              <a:t>8/26/2024</a:t>
            </a:fld>
            <a:endParaRPr lang="en-US"/>
          </a:p>
        </p:txBody>
      </p:sp>
      <p:sp>
        <p:nvSpPr>
          <p:cNvPr id="5" name="Footer Placeholder 4">
            <a:extLst>
              <a:ext uri="{FF2B5EF4-FFF2-40B4-BE49-F238E27FC236}">
                <a16:creationId xmlns:a16="http://schemas.microsoft.com/office/drawing/2014/main" id="{321EF717-BDE8-C5AE-5B31-52A9CA9AD4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06145E-4434-31B6-F951-B6497123DAEA}"/>
              </a:ext>
            </a:extLst>
          </p:cNvPr>
          <p:cNvSpPr>
            <a:spLocks noGrp="1"/>
          </p:cNvSpPr>
          <p:nvPr>
            <p:ph type="sldNum" sz="quarter" idx="12"/>
          </p:nvPr>
        </p:nvSpPr>
        <p:spPr/>
        <p:txBody>
          <a:bodyPr/>
          <a:lstStyle/>
          <a:p>
            <a:fld id="{4F02537F-720D-4DDA-B025-98CAF89850D5}" type="slidenum">
              <a:rPr lang="en-US" smtClean="0"/>
              <a:t>‹#›</a:t>
            </a:fld>
            <a:endParaRPr lang="en-US"/>
          </a:p>
        </p:txBody>
      </p:sp>
    </p:spTree>
    <p:extLst>
      <p:ext uri="{BB962C8B-B14F-4D97-AF65-F5344CB8AC3E}">
        <p14:creationId xmlns:p14="http://schemas.microsoft.com/office/powerpoint/2010/main" val="3869378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6AB76-D808-467B-BB6C-5868B39191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3056C8-881C-D988-30C8-DABA07D8CB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1CF5D5-ED98-C847-C679-527EAE287A20}"/>
              </a:ext>
            </a:extLst>
          </p:cNvPr>
          <p:cNvSpPr>
            <a:spLocks noGrp="1"/>
          </p:cNvSpPr>
          <p:nvPr>
            <p:ph type="dt" sz="half" idx="10"/>
          </p:nvPr>
        </p:nvSpPr>
        <p:spPr/>
        <p:txBody>
          <a:bodyPr/>
          <a:lstStyle/>
          <a:p>
            <a:fld id="{39023D79-344F-4B2D-ACC9-DE953F514C55}" type="datetimeFigureOut">
              <a:rPr lang="en-US" smtClean="0"/>
              <a:t>8/26/2024</a:t>
            </a:fld>
            <a:endParaRPr lang="en-US"/>
          </a:p>
        </p:txBody>
      </p:sp>
      <p:sp>
        <p:nvSpPr>
          <p:cNvPr id="5" name="Footer Placeholder 4">
            <a:extLst>
              <a:ext uri="{FF2B5EF4-FFF2-40B4-BE49-F238E27FC236}">
                <a16:creationId xmlns:a16="http://schemas.microsoft.com/office/drawing/2014/main" id="{9F4B50DC-BB29-E206-5E51-5C2A68AC31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A0FCE-082D-7BAD-3144-4C8BCDD32396}"/>
              </a:ext>
            </a:extLst>
          </p:cNvPr>
          <p:cNvSpPr>
            <a:spLocks noGrp="1"/>
          </p:cNvSpPr>
          <p:nvPr>
            <p:ph type="sldNum" sz="quarter" idx="12"/>
          </p:nvPr>
        </p:nvSpPr>
        <p:spPr/>
        <p:txBody>
          <a:bodyPr/>
          <a:lstStyle/>
          <a:p>
            <a:fld id="{4F02537F-720D-4DDA-B025-98CAF89850D5}" type="slidenum">
              <a:rPr lang="en-US" smtClean="0"/>
              <a:t>‹#›</a:t>
            </a:fld>
            <a:endParaRPr lang="en-US"/>
          </a:p>
        </p:txBody>
      </p:sp>
    </p:spTree>
    <p:extLst>
      <p:ext uri="{BB962C8B-B14F-4D97-AF65-F5344CB8AC3E}">
        <p14:creationId xmlns:p14="http://schemas.microsoft.com/office/powerpoint/2010/main" val="3130912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AEC18-815F-D394-3575-026D397169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669C4C-9B7C-4D5D-E98A-4DA146894C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B84872-94C5-5A87-201D-C76FDA720577}"/>
              </a:ext>
            </a:extLst>
          </p:cNvPr>
          <p:cNvSpPr>
            <a:spLocks noGrp="1"/>
          </p:cNvSpPr>
          <p:nvPr>
            <p:ph type="dt" sz="half" idx="10"/>
          </p:nvPr>
        </p:nvSpPr>
        <p:spPr/>
        <p:txBody>
          <a:bodyPr/>
          <a:lstStyle/>
          <a:p>
            <a:fld id="{39023D79-344F-4B2D-ACC9-DE953F514C55}" type="datetimeFigureOut">
              <a:rPr lang="en-US" smtClean="0"/>
              <a:t>8/26/2024</a:t>
            </a:fld>
            <a:endParaRPr lang="en-US"/>
          </a:p>
        </p:txBody>
      </p:sp>
      <p:sp>
        <p:nvSpPr>
          <p:cNvPr id="5" name="Footer Placeholder 4">
            <a:extLst>
              <a:ext uri="{FF2B5EF4-FFF2-40B4-BE49-F238E27FC236}">
                <a16:creationId xmlns:a16="http://schemas.microsoft.com/office/drawing/2014/main" id="{98DC2DEF-8C1D-A1C7-CDFF-4BB575D94D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C2D31-7FE2-A0B8-DCE6-99BEBC0CE1F4}"/>
              </a:ext>
            </a:extLst>
          </p:cNvPr>
          <p:cNvSpPr>
            <a:spLocks noGrp="1"/>
          </p:cNvSpPr>
          <p:nvPr>
            <p:ph type="sldNum" sz="quarter" idx="12"/>
          </p:nvPr>
        </p:nvSpPr>
        <p:spPr/>
        <p:txBody>
          <a:bodyPr/>
          <a:lstStyle/>
          <a:p>
            <a:fld id="{4F02537F-720D-4DDA-B025-98CAF89850D5}" type="slidenum">
              <a:rPr lang="en-US" smtClean="0"/>
              <a:t>‹#›</a:t>
            </a:fld>
            <a:endParaRPr lang="en-US"/>
          </a:p>
        </p:txBody>
      </p:sp>
    </p:spTree>
    <p:extLst>
      <p:ext uri="{BB962C8B-B14F-4D97-AF65-F5344CB8AC3E}">
        <p14:creationId xmlns:p14="http://schemas.microsoft.com/office/powerpoint/2010/main" val="3190403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177EF-E236-1FD9-AFA2-5510E7C8A2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332F53-C430-1C45-D982-EBF522ACF6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431F52-4392-E1CE-3621-D108AFFC03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0E45719-6C10-E1AD-9B01-7DDD3ACFC9FF}"/>
              </a:ext>
            </a:extLst>
          </p:cNvPr>
          <p:cNvSpPr>
            <a:spLocks noGrp="1"/>
          </p:cNvSpPr>
          <p:nvPr>
            <p:ph type="dt" sz="half" idx="10"/>
          </p:nvPr>
        </p:nvSpPr>
        <p:spPr/>
        <p:txBody>
          <a:bodyPr/>
          <a:lstStyle/>
          <a:p>
            <a:fld id="{39023D79-344F-4B2D-ACC9-DE953F514C55}" type="datetimeFigureOut">
              <a:rPr lang="en-US" smtClean="0"/>
              <a:t>8/26/2024</a:t>
            </a:fld>
            <a:endParaRPr lang="en-US"/>
          </a:p>
        </p:txBody>
      </p:sp>
      <p:sp>
        <p:nvSpPr>
          <p:cNvPr id="6" name="Footer Placeholder 5">
            <a:extLst>
              <a:ext uri="{FF2B5EF4-FFF2-40B4-BE49-F238E27FC236}">
                <a16:creationId xmlns:a16="http://schemas.microsoft.com/office/drawing/2014/main" id="{E05529BC-008D-87A4-1DFF-B26B1853B5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68A8F3-7BEA-466C-71DC-CD04B91B2A41}"/>
              </a:ext>
            </a:extLst>
          </p:cNvPr>
          <p:cNvSpPr>
            <a:spLocks noGrp="1"/>
          </p:cNvSpPr>
          <p:nvPr>
            <p:ph type="sldNum" sz="quarter" idx="12"/>
          </p:nvPr>
        </p:nvSpPr>
        <p:spPr/>
        <p:txBody>
          <a:bodyPr/>
          <a:lstStyle/>
          <a:p>
            <a:fld id="{4F02537F-720D-4DDA-B025-98CAF89850D5}" type="slidenum">
              <a:rPr lang="en-US" smtClean="0"/>
              <a:t>‹#›</a:t>
            </a:fld>
            <a:endParaRPr lang="en-US"/>
          </a:p>
        </p:txBody>
      </p:sp>
    </p:spTree>
    <p:extLst>
      <p:ext uri="{BB962C8B-B14F-4D97-AF65-F5344CB8AC3E}">
        <p14:creationId xmlns:p14="http://schemas.microsoft.com/office/powerpoint/2010/main" val="34430084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7348C-3C57-1420-B3AE-3E77C6354A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6471397-0E24-A6A3-7865-40A8BA1185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1946D9F-E1D6-B3DA-0CF7-CB642519C0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10FCEF-8F0F-4B56-78F1-2FD3503756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1F4CF1-28AA-9442-247F-02B8DE3B2C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66CECD-07E9-6B46-1B30-25B0EAA3CFBF}"/>
              </a:ext>
            </a:extLst>
          </p:cNvPr>
          <p:cNvSpPr>
            <a:spLocks noGrp="1"/>
          </p:cNvSpPr>
          <p:nvPr>
            <p:ph type="dt" sz="half" idx="10"/>
          </p:nvPr>
        </p:nvSpPr>
        <p:spPr/>
        <p:txBody>
          <a:bodyPr/>
          <a:lstStyle/>
          <a:p>
            <a:fld id="{39023D79-344F-4B2D-ACC9-DE953F514C55}" type="datetimeFigureOut">
              <a:rPr lang="en-US" smtClean="0"/>
              <a:t>8/26/2024</a:t>
            </a:fld>
            <a:endParaRPr lang="en-US"/>
          </a:p>
        </p:txBody>
      </p:sp>
      <p:sp>
        <p:nvSpPr>
          <p:cNvPr id="8" name="Footer Placeholder 7">
            <a:extLst>
              <a:ext uri="{FF2B5EF4-FFF2-40B4-BE49-F238E27FC236}">
                <a16:creationId xmlns:a16="http://schemas.microsoft.com/office/drawing/2014/main" id="{FD294188-96BF-7A20-7204-626DEA8404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22B48F-101D-7E1E-AF4B-5BEBCA1B786F}"/>
              </a:ext>
            </a:extLst>
          </p:cNvPr>
          <p:cNvSpPr>
            <a:spLocks noGrp="1"/>
          </p:cNvSpPr>
          <p:nvPr>
            <p:ph type="sldNum" sz="quarter" idx="12"/>
          </p:nvPr>
        </p:nvSpPr>
        <p:spPr/>
        <p:txBody>
          <a:bodyPr/>
          <a:lstStyle/>
          <a:p>
            <a:fld id="{4F02537F-720D-4DDA-B025-98CAF89850D5}" type="slidenum">
              <a:rPr lang="en-US" smtClean="0"/>
              <a:t>‹#›</a:t>
            </a:fld>
            <a:endParaRPr lang="en-US"/>
          </a:p>
        </p:txBody>
      </p:sp>
    </p:spTree>
    <p:extLst>
      <p:ext uri="{BB962C8B-B14F-4D97-AF65-F5344CB8AC3E}">
        <p14:creationId xmlns:p14="http://schemas.microsoft.com/office/powerpoint/2010/main" val="2428267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1493F-ED55-79BB-7BB1-7467A4A1AAA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96E4F5-1FC4-90DD-C6B1-1A35E742138D}"/>
              </a:ext>
            </a:extLst>
          </p:cNvPr>
          <p:cNvSpPr>
            <a:spLocks noGrp="1"/>
          </p:cNvSpPr>
          <p:nvPr>
            <p:ph type="dt" sz="half" idx="10"/>
          </p:nvPr>
        </p:nvSpPr>
        <p:spPr/>
        <p:txBody>
          <a:bodyPr/>
          <a:lstStyle/>
          <a:p>
            <a:fld id="{39023D79-344F-4B2D-ACC9-DE953F514C55}" type="datetimeFigureOut">
              <a:rPr lang="en-US" smtClean="0"/>
              <a:t>8/26/2024</a:t>
            </a:fld>
            <a:endParaRPr lang="en-US"/>
          </a:p>
        </p:txBody>
      </p:sp>
      <p:sp>
        <p:nvSpPr>
          <p:cNvPr id="4" name="Footer Placeholder 3">
            <a:extLst>
              <a:ext uri="{FF2B5EF4-FFF2-40B4-BE49-F238E27FC236}">
                <a16:creationId xmlns:a16="http://schemas.microsoft.com/office/drawing/2014/main" id="{5471486D-C0AC-AA0D-5482-E0CA81D1F2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32AD3A2-BE46-865C-E503-296BF8FE5B04}"/>
              </a:ext>
            </a:extLst>
          </p:cNvPr>
          <p:cNvSpPr>
            <a:spLocks noGrp="1"/>
          </p:cNvSpPr>
          <p:nvPr>
            <p:ph type="sldNum" sz="quarter" idx="12"/>
          </p:nvPr>
        </p:nvSpPr>
        <p:spPr/>
        <p:txBody>
          <a:bodyPr/>
          <a:lstStyle/>
          <a:p>
            <a:fld id="{4F02537F-720D-4DDA-B025-98CAF89850D5}" type="slidenum">
              <a:rPr lang="en-US" smtClean="0"/>
              <a:t>‹#›</a:t>
            </a:fld>
            <a:endParaRPr lang="en-US"/>
          </a:p>
        </p:txBody>
      </p:sp>
    </p:spTree>
    <p:extLst>
      <p:ext uri="{BB962C8B-B14F-4D97-AF65-F5344CB8AC3E}">
        <p14:creationId xmlns:p14="http://schemas.microsoft.com/office/powerpoint/2010/main" val="2016236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5F3CF0-A702-49BB-C12E-CE5D85D6BD35}"/>
              </a:ext>
            </a:extLst>
          </p:cNvPr>
          <p:cNvSpPr>
            <a:spLocks noGrp="1"/>
          </p:cNvSpPr>
          <p:nvPr>
            <p:ph type="dt" sz="half" idx="10"/>
          </p:nvPr>
        </p:nvSpPr>
        <p:spPr/>
        <p:txBody>
          <a:bodyPr/>
          <a:lstStyle/>
          <a:p>
            <a:fld id="{39023D79-344F-4B2D-ACC9-DE953F514C55}" type="datetimeFigureOut">
              <a:rPr lang="en-US" smtClean="0"/>
              <a:t>8/26/2024</a:t>
            </a:fld>
            <a:endParaRPr lang="en-US"/>
          </a:p>
        </p:txBody>
      </p:sp>
      <p:sp>
        <p:nvSpPr>
          <p:cNvPr id="3" name="Footer Placeholder 2">
            <a:extLst>
              <a:ext uri="{FF2B5EF4-FFF2-40B4-BE49-F238E27FC236}">
                <a16:creationId xmlns:a16="http://schemas.microsoft.com/office/drawing/2014/main" id="{DDD704D9-51A7-3F92-C1D5-261B572B84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FF1803-26AC-AED2-6461-B0F682265576}"/>
              </a:ext>
            </a:extLst>
          </p:cNvPr>
          <p:cNvSpPr>
            <a:spLocks noGrp="1"/>
          </p:cNvSpPr>
          <p:nvPr>
            <p:ph type="sldNum" sz="quarter" idx="12"/>
          </p:nvPr>
        </p:nvSpPr>
        <p:spPr/>
        <p:txBody>
          <a:bodyPr/>
          <a:lstStyle/>
          <a:p>
            <a:fld id="{4F02537F-720D-4DDA-B025-98CAF89850D5}" type="slidenum">
              <a:rPr lang="en-US" smtClean="0"/>
              <a:t>‹#›</a:t>
            </a:fld>
            <a:endParaRPr lang="en-US"/>
          </a:p>
        </p:txBody>
      </p:sp>
    </p:spTree>
    <p:extLst>
      <p:ext uri="{BB962C8B-B14F-4D97-AF65-F5344CB8AC3E}">
        <p14:creationId xmlns:p14="http://schemas.microsoft.com/office/powerpoint/2010/main" val="450856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D2379-8741-181B-015E-2BEF4DB510A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111F5A-26D0-93CF-B4E2-3D48E151B5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9A5-ACEF-7747-A4A0-BED0C3F956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17F557-2CF4-DE69-FBD4-997801B0762B}"/>
              </a:ext>
            </a:extLst>
          </p:cNvPr>
          <p:cNvSpPr>
            <a:spLocks noGrp="1"/>
          </p:cNvSpPr>
          <p:nvPr>
            <p:ph type="dt" sz="half" idx="10"/>
          </p:nvPr>
        </p:nvSpPr>
        <p:spPr/>
        <p:txBody>
          <a:bodyPr/>
          <a:lstStyle/>
          <a:p>
            <a:fld id="{39023D79-344F-4B2D-ACC9-DE953F514C55}" type="datetimeFigureOut">
              <a:rPr lang="en-US" smtClean="0"/>
              <a:t>8/26/2024</a:t>
            </a:fld>
            <a:endParaRPr lang="en-US"/>
          </a:p>
        </p:txBody>
      </p:sp>
      <p:sp>
        <p:nvSpPr>
          <p:cNvPr id="6" name="Footer Placeholder 5">
            <a:extLst>
              <a:ext uri="{FF2B5EF4-FFF2-40B4-BE49-F238E27FC236}">
                <a16:creationId xmlns:a16="http://schemas.microsoft.com/office/drawing/2014/main" id="{C02ECDDC-2FD1-6B41-3884-57D67B98C5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7D3006-CEE5-A226-F982-C30CAC7C39B0}"/>
              </a:ext>
            </a:extLst>
          </p:cNvPr>
          <p:cNvSpPr>
            <a:spLocks noGrp="1"/>
          </p:cNvSpPr>
          <p:nvPr>
            <p:ph type="sldNum" sz="quarter" idx="12"/>
          </p:nvPr>
        </p:nvSpPr>
        <p:spPr/>
        <p:txBody>
          <a:bodyPr/>
          <a:lstStyle/>
          <a:p>
            <a:fld id="{4F02537F-720D-4DDA-B025-98CAF89850D5}" type="slidenum">
              <a:rPr lang="en-US" smtClean="0"/>
              <a:t>‹#›</a:t>
            </a:fld>
            <a:endParaRPr lang="en-US"/>
          </a:p>
        </p:txBody>
      </p:sp>
    </p:spTree>
    <p:extLst>
      <p:ext uri="{BB962C8B-B14F-4D97-AF65-F5344CB8AC3E}">
        <p14:creationId xmlns:p14="http://schemas.microsoft.com/office/powerpoint/2010/main" val="812578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72A8-942A-D1F3-93FB-014556AC6A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0A3927-F861-3FAE-1991-FF93FEBE64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C057313-9275-F214-23D0-646303B8D5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72F102-FBB2-D1A2-ED8A-4D7B385A5703}"/>
              </a:ext>
            </a:extLst>
          </p:cNvPr>
          <p:cNvSpPr>
            <a:spLocks noGrp="1"/>
          </p:cNvSpPr>
          <p:nvPr>
            <p:ph type="dt" sz="half" idx="10"/>
          </p:nvPr>
        </p:nvSpPr>
        <p:spPr/>
        <p:txBody>
          <a:bodyPr/>
          <a:lstStyle/>
          <a:p>
            <a:fld id="{39023D79-344F-4B2D-ACC9-DE953F514C55}" type="datetimeFigureOut">
              <a:rPr lang="en-US" smtClean="0"/>
              <a:t>8/26/2024</a:t>
            </a:fld>
            <a:endParaRPr lang="en-US"/>
          </a:p>
        </p:txBody>
      </p:sp>
      <p:sp>
        <p:nvSpPr>
          <p:cNvPr id="6" name="Footer Placeholder 5">
            <a:extLst>
              <a:ext uri="{FF2B5EF4-FFF2-40B4-BE49-F238E27FC236}">
                <a16:creationId xmlns:a16="http://schemas.microsoft.com/office/drawing/2014/main" id="{1E458A55-289E-273D-43DF-3D0FCC2E47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BEEF6F-625E-F2BC-70DC-67EB2D3EE000}"/>
              </a:ext>
            </a:extLst>
          </p:cNvPr>
          <p:cNvSpPr>
            <a:spLocks noGrp="1"/>
          </p:cNvSpPr>
          <p:nvPr>
            <p:ph type="sldNum" sz="quarter" idx="12"/>
          </p:nvPr>
        </p:nvSpPr>
        <p:spPr/>
        <p:txBody>
          <a:bodyPr/>
          <a:lstStyle/>
          <a:p>
            <a:fld id="{4F02537F-720D-4DDA-B025-98CAF89850D5}" type="slidenum">
              <a:rPr lang="en-US" smtClean="0"/>
              <a:t>‹#›</a:t>
            </a:fld>
            <a:endParaRPr lang="en-US"/>
          </a:p>
        </p:txBody>
      </p:sp>
    </p:spTree>
    <p:extLst>
      <p:ext uri="{BB962C8B-B14F-4D97-AF65-F5344CB8AC3E}">
        <p14:creationId xmlns:p14="http://schemas.microsoft.com/office/powerpoint/2010/main" val="637441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ACC5DD-0740-5FB6-E826-66DD68587C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063064-9C23-EBF7-9BC3-477B8FD7D8B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D62E42-F208-F090-ACF6-55B58BE994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9023D79-344F-4B2D-ACC9-DE953F514C55}" type="datetimeFigureOut">
              <a:rPr lang="en-US" smtClean="0"/>
              <a:t>8/26/2024</a:t>
            </a:fld>
            <a:endParaRPr lang="en-US"/>
          </a:p>
        </p:txBody>
      </p:sp>
      <p:sp>
        <p:nvSpPr>
          <p:cNvPr id="5" name="Footer Placeholder 4">
            <a:extLst>
              <a:ext uri="{FF2B5EF4-FFF2-40B4-BE49-F238E27FC236}">
                <a16:creationId xmlns:a16="http://schemas.microsoft.com/office/drawing/2014/main" id="{40527023-C0D2-AD60-EC5B-EFF7132D5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D1EBB44-7868-88EA-B5DC-86803C9D2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F02537F-720D-4DDA-B025-98CAF89850D5}" type="slidenum">
              <a:rPr lang="en-US" smtClean="0"/>
              <a:t>‹#›</a:t>
            </a:fld>
            <a:endParaRPr lang="en-US"/>
          </a:p>
        </p:txBody>
      </p:sp>
    </p:spTree>
    <p:extLst>
      <p:ext uri="{BB962C8B-B14F-4D97-AF65-F5344CB8AC3E}">
        <p14:creationId xmlns:p14="http://schemas.microsoft.com/office/powerpoint/2010/main" val="13777718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6C9E0-232D-D5DE-821E-8352E2B254BC}"/>
              </a:ext>
            </a:extLst>
          </p:cNvPr>
          <p:cNvSpPr>
            <a:spLocks noGrp="1"/>
          </p:cNvSpPr>
          <p:nvPr>
            <p:ph type="ctrTitle"/>
          </p:nvPr>
        </p:nvSpPr>
        <p:spPr>
          <a:xfrm>
            <a:off x="1524000" y="2042319"/>
            <a:ext cx="9144000" cy="2387600"/>
          </a:xfrm>
        </p:spPr>
        <p:txBody>
          <a:bodyPr>
            <a:normAutofit fontScale="90000"/>
          </a:bodyPr>
          <a:lstStyle/>
          <a:p>
            <a:r>
              <a:rPr lang="en-US" dirty="0"/>
              <a:t>Muhammed Tawfiq Chowdhury</a:t>
            </a:r>
            <a:br>
              <a:rPr lang="en-US" dirty="0"/>
            </a:br>
            <a:r>
              <a:rPr lang="en-US" dirty="0"/>
              <a:t>Purdue University Northwest</a:t>
            </a:r>
            <a:br>
              <a:rPr lang="en-US" dirty="0"/>
            </a:br>
            <a:r>
              <a:rPr lang="en-US" dirty="0"/>
              <a:t>mtawfiqc12@pnw.edu</a:t>
            </a:r>
          </a:p>
        </p:txBody>
      </p:sp>
      <p:sp>
        <p:nvSpPr>
          <p:cNvPr id="3" name="Subtitle 2">
            <a:extLst>
              <a:ext uri="{FF2B5EF4-FFF2-40B4-BE49-F238E27FC236}">
                <a16:creationId xmlns:a16="http://schemas.microsoft.com/office/drawing/2014/main" id="{7D4FED3B-37DC-5DE4-8073-3DDB55D7D430}"/>
              </a:ext>
            </a:extLst>
          </p:cNvPr>
          <p:cNvSpPr>
            <a:spLocks noGrp="1"/>
          </p:cNvSpPr>
          <p:nvPr>
            <p:ph type="subTitle" idx="1"/>
          </p:nvPr>
        </p:nvSpPr>
        <p:spPr>
          <a:xfrm>
            <a:off x="1524000" y="4672081"/>
            <a:ext cx="9144000" cy="1655762"/>
          </a:xfrm>
        </p:spPr>
        <p:txBody>
          <a:bodyPr>
            <a:normAutofit fontScale="92500" lnSpcReduction="10000"/>
          </a:bodyPr>
          <a:lstStyle/>
          <a:p>
            <a:endParaRPr lang="en-US" sz="6000" b="1" dirty="0"/>
          </a:p>
          <a:p>
            <a:r>
              <a:rPr lang="en-US" sz="6000" b="1" dirty="0"/>
              <a:t>Array</a:t>
            </a:r>
          </a:p>
        </p:txBody>
      </p:sp>
    </p:spTree>
    <p:extLst>
      <p:ext uri="{BB962C8B-B14F-4D97-AF65-F5344CB8AC3E}">
        <p14:creationId xmlns:p14="http://schemas.microsoft.com/office/powerpoint/2010/main" val="656539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Slide Number Placeholder 4"/>
          <p:cNvSpPr>
            <a:spLocks noGrp="1"/>
          </p:cNvSpPr>
          <p:nvPr>
            <p:ph type="sldNum" sz="quarter" idx="12"/>
          </p:nvPr>
        </p:nvSpPr>
        <p:spPr/>
        <p:txBody>
          <a:bodyPr/>
          <a:lstStyle/>
          <a:p>
            <a:r>
              <a:rPr lang="en-US"/>
              <a:t>6-</a:t>
            </a:r>
            <a:fld id="{92DAA42F-0805-46AE-B661-1C0F35EBB02C}" type="slidenum">
              <a:rPr lang="en-US"/>
              <a:pPr/>
              <a:t>10</a:t>
            </a:fld>
            <a:endParaRPr lang="en-US"/>
          </a:p>
        </p:txBody>
      </p:sp>
      <p:sp>
        <p:nvSpPr>
          <p:cNvPr id="62466" name="Rectangle 2"/>
          <p:cNvSpPr>
            <a:spLocks noGrp="1" noChangeArrowheads="1"/>
          </p:cNvSpPr>
          <p:nvPr>
            <p:ph type="title"/>
          </p:nvPr>
        </p:nvSpPr>
        <p:spPr/>
        <p:txBody>
          <a:bodyPr/>
          <a:lstStyle/>
          <a:p>
            <a:r>
              <a:rPr lang="en-US"/>
              <a:t>A Queue Straddling the End of a Circular Array</a:t>
            </a:r>
          </a:p>
        </p:txBody>
      </p:sp>
      <p:sp>
        <p:nvSpPr>
          <p:cNvPr id="62467" name="Oval 3"/>
          <p:cNvSpPr>
            <a:spLocks noChangeArrowheads="1"/>
          </p:cNvSpPr>
          <p:nvPr/>
        </p:nvSpPr>
        <p:spPr bwMode="auto">
          <a:xfrm>
            <a:off x="5530850" y="1879600"/>
            <a:ext cx="4419600" cy="4114800"/>
          </a:xfrm>
          <a:prstGeom prst="ellipse">
            <a:avLst/>
          </a:prstGeom>
          <a:solidFill>
            <a:schemeClr val="bg2"/>
          </a:solidFill>
          <a:ln w="38100">
            <a:solidFill>
              <a:schemeClr val="tx1"/>
            </a:solidFill>
            <a:round/>
            <a:headEnd/>
            <a:tailEnd/>
          </a:ln>
          <a:effectLst/>
        </p:spPr>
        <p:txBody>
          <a:bodyPr wrap="none" anchor="ctr"/>
          <a:lstStyle/>
          <a:p>
            <a:endParaRPr lang="en-CA"/>
          </a:p>
        </p:txBody>
      </p:sp>
      <p:sp>
        <p:nvSpPr>
          <p:cNvPr id="62468" name="Oval 4"/>
          <p:cNvSpPr>
            <a:spLocks noChangeArrowheads="1"/>
          </p:cNvSpPr>
          <p:nvPr/>
        </p:nvSpPr>
        <p:spPr bwMode="auto">
          <a:xfrm>
            <a:off x="6292850" y="2489200"/>
            <a:ext cx="2971800" cy="2819400"/>
          </a:xfrm>
          <a:prstGeom prst="ellipse">
            <a:avLst/>
          </a:prstGeom>
          <a:solidFill>
            <a:schemeClr val="bg1"/>
          </a:solidFill>
          <a:ln w="38100">
            <a:solidFill>
              <a:schemeClr val="tx1"/>
            </a:solidFill>
            <a:round/>
            <a:headEnd/>
            <a:tailEnd/>
          </a:ln>
          <a:effectLst/>
        </p:spPr>
        <p:txBody>
          <a:bodyPr wrap="none" anchor="ctr"/>
          <a:lstStyle/>
          <a:p>
            <a:endParaRPr lang="en-CA"/>
          </a:p>
        </p:txBody>
      </p:sp>
      <p:sp>
        <p:nvSpPr>
          <p:cNvPr id="62469" name="Line 5"/>
          <p:cNvSpPr>
            <a:spLocks noChangeShapeType="1"/>
          </p:cNvSpPr>
          <p:nvPr/>
        </p:nvSpPr>
        <p:spPr bwMode="auto">
          <a:xfrm flipH="1">
            <a:off x="5530850" y="3860800"/>
            <a:ext cx="762000" cy="0"/>
          </a:xfrm>
          <a:prstGeom prst="line">
            <a:avLst/>
          </a:prstGeom>
          <a:noFill/>
          <a:ln w="38100">
            <a:solidFill>
              <a:schemeClr val="tx1"/>
            </a:solidFill>
            <a:round/>
            <a:headEnd/>
            <a:tailEnd/>
          </a:ln>
          <a:effectLst/>
        </p:spPr>
        <p:txBody>
          <a:bodyPr/>
          <a:lstStyle/>
          <a:p>
            <a:endParaRPr lang="en-CA"/>
          </a:p>
        </p:txBody>
      </p:sp>
      <p:sp>
        <p:nvSpPr>
          <p:cNvPr id="62470" name="Line 6"/>
          <p:cNvSpPr>
            <a:spLocks noChangeShapeType="1"/>
          </p:cNvSpPr>
          <p:nvPr/>
        </p:nvSpPr>
        <p:spPr bwMode="auto">
          <a:xfrm>
            <a:off x="9264650" y="3860800"/>
            <a:ext cx="685800" cy="0"/>
          </a:xfrm>
          <a:prstGeom prst="line">
            <a:avLst/>
          </a:prstGeom>
          <a:noFill/>
          <a:ln w="38100">
            <a:solidFill>
              <a:schemeClr val="tx1"/>
            </a:solidFill>
            <a:round/>
            <a:headEnd/>
            <a:tailEnd/>
          </a:ln>
          <a:effectLst/>
        </p:spPr>
        <p:txBody>
          <a:bodyPr/>
          <a:lstStyle/>
          <a:p>
            <a:endParaRPr lang="en-CA"/>
          </a:p>
        </p:txBody>
      </p:sp>
      <p:sp>
        <p:nvSpPr>
          <p:cNvPr id="62471" name="Line 7"/>
          <p:cNvSpPr>
            <a:spLocks noChangeShapeType="1"/>
          </p:cNvSpPr>
          <p:nvPr/>
        </p:nvSpPr>
        <p:spPr bwMode="auto">
          <a:xfrm>
            <a:off x="7740650" y="1879600"/>
            <a:ext cx="0" cy="609600"/>
          </a:xfrm>
          <a:prstGeom prst="line">
            <a:avLst/>
          </a:prstGeom>
          <a:noFill/>
          <a:ln w="38100">
            <a:solidFill>
              <a:schemeClr val="tx1"/>
            </a:solidFill>
            <a:round/>
            <a:headEnd/>
            <a:tailEnd/>
          </a:ln>
          <a:effectLst/>
        </p:spPr>
        <p:txBody>
          <a:bodyPr/>
          <a:lstStyle/>
          <a:p>
            <a:endParaRPr lang="en-CA"/>
          </a:p>
        </p:txBody>
      </p:sp>
      <p:sp>
        <p:nvSpPr>
          <p:cNvPr id="62472" name="Line 8"/>
          <p:cNvSpPr>
            <a:spLocks noChangeShapeType="1"/>
          </p:cNvSpPr>
          <p:nvPr/>
        </p:nvSpPr>
        <p:spPr bwMode="auto">
          <a:xfrm>
            <a:off x="7740650" y="5308600"/>
            <a:ext cx="0" cy="685800"/>
          </a:xfrm>
          <a:prstGeom prst="line">
            <a:avLst/>
          </a:prstGeom>
          <a:noFill/>
          <a:ln w="38100">
            <a:solidFill>
              <a:schemeClr val="tx1"/>
            </a:solidFill>
            <a:round/>
            <a:headEnd/>
            <a:tailEnd/>
          </a:ln>
          <a:effectLst/>
        </p:spPr>
        <p:txBody>
          <a:bodyPr/>
          <a:lstStyle/>
          <a:p>
            <a:endParaRPr lang="en-CA"/>
          </a:p>
        </p:txBody>
      </p:sp>
      <p:sp>
        <p:nvSpPr>
          <p:cNvPr id="62473" name="Line 9"/>
          <p:cNvSpPr>
            <a:spLocks noChangeShapeType="1"/>
          </p:cNvSpPr>
          <p:nvPr/>
        </p:nvSpPr>
        <p:spPr bwMode="auto">
          <a:xfrm>
            <a:off x="6292850" y="2413000"/>
            <a:ext cx="457200" cy="457200"/>
          </a:xfrm>
          <a:prstGeom prst="line">
            <a:avLst/>
          </a:prstGeom>
          <a:noFill/>
          <a:ln w="38100">
            <a:solidFill>
              <a:schemeClr val="tx1"/>
            </a:solidFill>
            <a:round/>
            <a:headEnd/>
            <a:tailEnd/>
          </a:ln>
          <a:effectLst/>
        </p:spPr>
        <p:txBody>
          <a:bodyPr/>
          <a:lstStyle/>
          <a:p>
            <a:endParaRPr lang="en-CA"/>
          </a:p>
        </p:txBody>
      </p:sp>
      <p:sp>
        <p:nvSpPr>
          <p:cNvPr id="62474" name="Line 10"/>
          <p:cNvSpPr>
            <a:spLocks noChangeShapeType="1"/>
          </p:cNvSpPr>
          <p:nvPr/>
        </p:nvSpPr>
        <p:spPr bwMode="auto">
          <a:xfrm>
            <a:off x="8883650" y="4851400"/>
            <a:ext cx="533400" cy="457200"/>
          </a:xfrm>
          <a:prstGeom prst="line">
            <a:avLst/>
          </a:prstGeom>
          <a:noFill/>
          <a:ln w="38100">
            <a:solidFill>
              <a:schemeClr val="tx1"/>
            </a:solidFill>
            <a:round/>
            <a:headEnd/>
            <a:tailEnd/>
          </a:ln>
          <a:effectLst/>
        </p:spPr>
        <p:txBody>
          <a:bodyPr/>
          <a:lstStyle/>
          <a:p>
            <a:endParaRPr lang="en-CA"/>
          </a:p>
        </p:txBody>
      </p:sp>
      <p:sp>
        <p:nvSpPr>
          <p:cNvPr id="62475" name="Line 11"/>
          <p:cNvSpPr>
            <a:spLocks noChangeShapeType="1"/>
          </p:cNvSpPr>
          <p:nvPr/>
        </p:nvSpPr>
        <p:spPr bwMode="auto">
          <a:xfrm flipH="1">
            <a:off x="6140450" y="4851400"/>
            <a:ext cx="533400" cy="533400"/>
          </a:xfrm>
          <a:prstGeom prst="line">
            <a:avLst/>
          </a:prstGeom>
          <a:noFill/>
          <a:ln w="38100">
            <a:solidFill>
              <a:schemeClr val="tx1"/>
            </a:solidFill>
            <a:round/>
            <a:headEnd/>
            <a:tailEnd/>
          </a:ln>
          <a:effectLst/>
        </p:spPr>
        <p:txBody>
          <a:bodyPr/>
          <a:lstStyle/>
          <a:p>
            <a:endParaRPr lang="en-CA"/>
          </a:p>
        </p:txBody>
      </p:sp>
      <p:sp>
        <p:nvSpPr>
          <p:cNvPr id="62476" name="Line 12"/>
          <p:cNvSpPr>
            <a:spLocks noChangeShapeType="1"/>
          </p:cNvSpPr>
          <p:nvPr/>
        </p:nvSpPr>
        <p:spPr bwMode="auto">
          <a:xfrm flipH="1">
            <a:off x="8731250" y="2336800"/>
            <a:ext cx="457200" cy="457200"/>
          </a:xfrm>
          <a:prstGeom prst="line">
            <a:avLst/>
          </a:prstGeom>
          <a:noFill/>
          <a:ln w="38100">
            <a:solidFill>
              <a:schemeClr val="tx1"/>
            </a:solidFill>
            <a:round/>
            <a:headEnd/>
            <a:tailEnd/>
          </a:ln>
          <a:effectLst/>
        </p:spPr>
        <p:txBody>
          <a:bodyPr/>
          <a:lstStyle/>
          <a:p>
            <a:endParaRPr lang="en-CA"/>
          </a:p>
        </p:txBody>
      </p:sp>
      <p:sp>
        <p:nvSpPr>
          <p:cNvPr id="62477" name="Line 13"/>
          <p:cNvSpPr>
            <a:spLocks noChangeShapeType="1"/>
          </p:cNvSpPr>
          <p:nvPr/>
        </p:nvSpPr>
        <p:spPr bwMode="auto">
          <a:xfrm>
            <a:off x="6978650" y="2032000"/>
            <a:ext cx="228600" cy="609600"/>
          </a:xfrm>
          <a:prstGeom prst="line">
            <a:avLst/>
          </a:prstGeom>
          <a:noFill/>
          <a:ln w="38100">
            <a:solidFill>
              <a:schemeClr val="tx1"/>
            </a:solidFill>
            <a:round/>
            <a:headEnd/>
            <a:tailEnd/>
          </a:ln>
          <a:effectLst/>
        </p:spPr>
        <p:txBody>
          <a:bodyPr/>
          <a:lstStyle/>
          <a:p>
            <a:endParaRPr lang="en-CA"/>
          </a:p>
        </p:txBody>
      </p:sp>
      <p:sp>
        <p:nvSpPr>
          <p:cNvPr id="62478" name="Line 14"/>
          <p:cNvSpPr>
            <a:spLocks noChangeShapeType="1"/>
          </p:cNvSpPr>
          <p:nvPr/>
        </p:nvSpPr>
        <p:spPr bwMode="auto">
          <a:xfrm>
            <a:off x="8350250" y="5232400"/>
            <a:ext cx="228600" cy="609600"/>
          </a:xfrm>
          <a:prstGeom prst="line">
            <a:avLst/>
          </a:prstGeom>
          <a:noFill/>
          <a:ln w="38100">
            <a:solidFill>
              <a:schemeClr val="tx1"/>
            </a:solidFill>
            <a:round/>
            <a:headEnd/>
            <a:tailEnd/>
          </a:ln>
          <a:effectLst/>
        </p:spPr>
        <p:txBody>
          <a:bodyPr/>
          <a:lstStyle/>
          <a:p>
            <a:endParaRPr lang="en-CA"/>
          </a:p>
        </p:txBody>
      </p:sp>
      <p:sp>
        <p:nvSpPr>
          <p:cNvPr id="62479" name="Line 15"/>
          <p:cNvSpPr>
            <a:spLocks noChangeShapeType="1"/>
          </p:cNvSpPr>
          <p:nvPr/>
        </p:nvSpPr>
        <p:spPr bwMode="auto">
          <a:xfrm>
            <a:off x="5759450" y="3098800"/>
            <a:ext cx="685800" cy="304800"/>
          </a:xfrm>
          <a:prstGeom prst="line">
            <a:avLst/>
          </a:prstGeom>
          <a:noFill/>
          <a:ln w="38100">
            <a:solidFill>
              <a:schemeClr val="tx1"/>
            </a:solidFill>
            <a:round/>
            <a:headEnd/>
            <a:tailEnd/>
          </a:ln>
          <a:effectLst/>
        </p:spPr>
        <p:txBody>
          <a:bodyPr/>
          <a:lstStyle/>
          <a:p>
            <a:endParaRPr lang="en-CA"/>
          </a:p>
        </p:txBody>
      </p:sp>
      <p:sp>
        <p:nvSpPr>
          <p:cNvPr id="62480" name="Line 16"/>
          <p:cNvSpPr>
            <a:spLocks noChangeShapeType="1"/>
          </p:cNvSpPr>
          <p:nvPr/>
        </p:nvSpPr>
        <p:spPr bwMode="auto">
          <a:xfrm>
            <a:off x="9188450" y="4394200"/>
            <a:ext cx="685800" cy="228600"/>
          </a:xfrm>
          <a:prstGeom prst="line">
            <a:avLst/>
          </a:prstGeom>
          <a:noFill/>
          <a:ln w="38100">
            <a:solidFill>
              <a:schemeClr val="tx1"/>
            </a:solidFill>
            <a:round/>
            <a:headEnd/>
            <a:tailEnd/>
          </a:ln>
          <a:effectLst/>
        </p:spPr>
        <p:txBody>
          <a:bodyPr/>
          <a:lstStyle/>
          <a:p>
            <a:endParaRPr lang="en-CA"/>
          </a:p>
        </p:txBody>
      </p:sp>
      <p:sp>
        <p:nvSpPr>
          <p:cNvPr id="62481" name="Line 17"/>
          <p:cNvSpPr>
            <a:spLocks noChangeShapeType="1"/>
          </p:cNvSpPr>
          <p:nvPr/>
        </p:nvSpPr>
        <p:spPr bwMode="auto">
          <a:xfrm flipH="1">
            <a:off x="8274050" y="2032000"/>
            <a:ext cx="228600" cy="533400"/>
          </a:xfrm>
          <a:prstGeom prst="line">
            <a:avLst/>
          </a:prstGeom>
          <a:noFill/>
          <a:ln w="38100">
            <a:solidFill>
              <a:schemeClr val="tx1"/>
            </a:solidFill>
            <a:round/>
            <a:headEnd/>
            <a:tailEnd/>
          </a:ln>
          <a:effectLst/>
        </p:spPr>
        <p:txBody>
          <a:bodyPr/>
          <a:lstStyle/>
          <a:p>
            <a:endParaRPr lang="en-CA"/>
          </a:p>
        </p:txBody>
      </p:sp>
      <p:sp>
        <p:nvSpPr>
          <p:cNvPr id="62482" name="Line 18"/>
          <p:cNvSpPr>
            <a:spLocks noChangeShapeType="1"/>
          </p:cNvSpPr>
          <p:nvPr/>
        </p:nvSpPr>
        <p:spPr bwMode="auto">
          <a:xfrm flipH="1">
            <a:off x="9112250" y="3022600"/>
            <a:ext cx="609600" cy="304800"/>
          </a:xfrm>
          <a:prstGeom prst="line">
            <a:avLst/>
          </a:prstGeom>
          <a:noFill/>
          <a:ln w="38100">
            <a:solidFill>
              <a:schemeClr val="tx1"/>
            </a:solidFill>
            <a:round/>
            <a:headEnd/>
            <a:tailEnd/>
          </a:ln>
          <a:effectLst/>
        </p:spPr>
        <p:txBody>
          <a:bodyPr/>
          <a:lstStyle/>
          <a:p>
            <a:endParaRPr lang="en-CA"/>
          </a:p>
        </p:txBody>
      </p:sp>
      <p:sp>
        <p:nvSpPr>
          <p:cNvPr id="62483" name="Line 19"/>
          <p:cNvSpPr>
            <a:spLocks noChangeShapeType="1"/>
          </p:cNvSpPr>
          <p:nvPr/>
        </p:nvSpPr>
        <p:spPr bwMode="auto">
          <a:xfrm flipV="1">
            <a:off x="5683250" y="4394200"/>
            <a:ext cx="685800" cy="228600"/>
          </a:xfrm>
          <a:prstGeom prst="line">
            <a:avLst/>
          </a:prstGeom>
          <a:noFill/>
          <a:ln w="38100">
            <a:solidFill>
              <a:schemeClr val="tx1"/>
            </a:solidFill>
            <a:round/>
            <a:headEnd/>
            <a:tailEnd/>
          </a:ln>
          <a:effectLst/>
        </p:spPr>
        <p:txBody>
          <a:bodyPr/>
          <a:lstStyle/>
          <a:p>
            <a:endParaRPr lang="en-CA"/>
          </a:p>
        </p:txBody>
      </p:sp>
      <p:sp>
        <p:nvSpPr>
          <p:cNvPr id="62484" name="Rectangle 20"/>
          <p:cNvSpPr>
            <a:spLocks noChangeArrowheads="1"/>
          </p:cNvSpPr>
          <p:nvPr/>
        </p:nvSpPr>
        <p:spPr bwMode="auto">
          <a:xfrm>
            <a:off x="3217863" y="3332163"/>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2485" name="Text Box 21"/>
          <p:cNvSpPr txBox="1">
            <a:spLocks noChangeArrowheads="1"/>
          </p:cNvSpPr>
          <p:nvPr/>
        </p:nvSpPr>
        <p:spPr bwMode="auto">
          <a:xfrm>
            <a:off x="3073400" y="3763963"/>
            <a:ext cx="838200" cy="369332"/>
          </a:xfrm>
          <a:prstGeom prst="rect">
            <a:avLst/>
          </a:prstGeom>
          <a:noFill/>
          <a:ln w="9525">
            <a:noFill/>
            <a:miter lim="800000"/>
            <a:headEnd/>
            <a:tailEnd/>
          </a:ln>
          <a:effectLst/>
        </p:spPr>
        <p:txBody>
          <a:bodyPr>
            <a:spAutoFit/>
          </a:bodyPr>
          <a:lstStyle/>
          <a:p>
            <a:pPr>
              <a:spcBef>
                <a:spcPct val="50000"/>
              </a:spcBef>
            </a:pPr>
            <a:r>
              <a:rPr lang="en-US"/>
              <a:t>rear</a:t>
            </a:r>
          </a:p>
        </p:txBody>
      </p:sp>
      <p:sp>
        <p:nvSpPr>
          <p:cNvPr id="62486" name="Text Box 22"/>
          <p:cNvSpPr txBox="1">
            <a:spLocks noChangeArrowheads="1"/>
          </p:cNvSpPr>
          <p:nvPr/>
        </p:nvSpPr>
        <p:spPr bwMode="auto">
          <a:xfrm>
            <a:off x="3073400" y="2898775"/>
            <a:ext cx="762000" cy="369332"/>
          </a:xfrm>
          <a:prstGeom prst="rect">
            <a:avLst/>
          </a:prstGeom>
          <a:noFill/>
          <a:ln w="9525">
            <a:noFill/>
            <a:miter lim="800000"/>
            <a:headEnd/>
            <a:tailEnd/>
          </a:ln>
          <a:effectLst/>
        </p:spPr>
        <p:txBody>
          <a:bodyPr>
            <a:spAutoFit/>
          </a:bodyPr>
          <a:lstStyle/>
          <a:p>
            <a:pPr>
              <a:spcBef>
                <a:spcPct val="50000"/>
              </a:spcBef>
            </a:pPr>
            <a:r>
              <a:rPr lang="en-US"/>
              <a:t>front</a:t>
            </a:r>
          </a:p>
        </p:txBody>
      </p:sp>
      <p:sp>
        <p:nvSpPr>
          <p:cNvPr id="62487" name="Rectangle 23"/>
          <p:cNvSpPr>
            <a:spLocks noChangeArrowheads="1"/>
          </p:cNvSpPr>
          <p:nvPr/>
        </p:nvSpPr>
        <p:spPr bwMode="auto">
          <a:xfrm>
            <a:off x="3217863" y="2395538"/>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2488" name="Rectangle 24"/>
          <p:cNvSpPr>
            <a:spLocks noChangeArrowheads="1"/>
          </p:cNvSpPr>
          <p:nvPr/>
        </p:nvSpPr>
        <p:spPr bwMode="auto">
          <a:xfrm>
            <a:off x="2928938" y="2260600"/>
            <a:ext cx="1839912" cy="1905000"/>
          </a:xfrm>
          <a:prstGeom prst="rect">
            <a:avLst/>
          </a:prstGeom>
          <a:noFill/>
          <a:ln w="38100">
            <a:solidFill>
              <a:schemeClr val="accent2"/>
            </a:solidFill>
            <a:miter lim="800000"/>
            <a:headEnd/>
            <a:tailEnd/>
          </a:ln>
          <a:effectLst/>
        </p:spPr>
        <p:txBody>
          <a:bodyPr wrap="none" anchor="ctr"/>
          <a:lstStyle/>
          <a:p>
            <a:endParaRPr lang="en-CA"/>
          </a:p>
        </p:txBody>
      </p:sp>
      <p:sp>
        <p:nvSpPr>
          <p:cNvPr id="62490" name="Rectangle 26"/>
          <p:cNvSpPr>
            <a:spLocks noChangeArrowheads="1"/>
          </p:cNvSpPr>
          <p:nvPr/>
        </p:nvSpPr>
        <p:spPr bwMode="auto">
          <a:xfrm>
            <a:off x="4006850" y="33274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2491" name="Text Box 27"/>
          <p:cNvSpPr txBox="1">
            <a:spLocks noChangeArrowheads="1"/>
          </p:cNvSpPr>
          <p:nvPr/>
        </p:nvSpPr>
        <p:spPr bwMode="auto">
          <a:xfrm>
            <a:off x="4083051" y="34036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62492" name="Text Box 28"/>
          <p:cNvSpPr txBox="1">
            <a:spLocks noChangeArrowheads="1"/>
          </p:cNvSpPr>
          <p:nvPr/>
        </p:nvSpPr>
        <p:spPr bwMode="auto">
          <a:xfrm>
            <a:off x="3854450" y="2870200"/>
            <a:ext cx="914400" cy="369332"/>
          </a:xfrm>
          <a:prstGeom prst="rect">
            <a:avLst/>
          </a:prstGeom>
          <a:noFill/>
          <a:ln w="9525">
            <a:noFill/>
            <a:miter lim="800000"/>
            <a:headEnd/>
            <a:tailEnd/>
          </a:ln>
          <a:effectLst/>
        </p:spPr>
        <p:txBody>
          <a:bodyPr>
            <a:spAutoFit/>
          </a:bodyPr>
          <a:lstStyle/>
          <a:p>
            <a:pPr>
              <a:spcBef>
                <a:spcPct val="50000"/>
              </a:spcBef>
            </a:pPr>
            <a:r>
              <a:rPr lang="en-US"/>
              <a:t>queue</a:t>
            </a:r>
          </a:p>
        </p:txBody>
      </p:sp>
      <p:sp>
        <p:nvSpPr>
          <p:cNvPr id="62493" name="Rectangle 29"/>
          <p:cNvSpPr>
            <a:spLocks noChangeArrowheads="1"/>
          </p:cNvSpPr>
          <p:nvPr/>
        </p:nvSpPr>
        <p:spPr bwMode="auto">
          <a:xfrm>
            <a:off x="4006850" y="24130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2494" name="Text Box 30"/>
          <p:cNvSpPr txBox="1">
            <a:spLocks noChangeArrowheads="1"/>
          </p:cNvSpPr>
          <p:nvPr/>
        </p:nvSpPr>
        <p:spPr bwMode="auto">
          <a:xfrm>
            <a:off x="3854450" y="3784600"/>
            <a:ext cx="914400" cy="369332"/>
          </a:xfrm>
          <a:prstGeom prst="rect">
            <a:avLst/>
          </a:prstGeom>
          <a:noFill/>
          <a:ln w="9525">
            <a:noFill/>
            <a:miter lim="800000"/>
            <a:headEnd/>
            <a:tailEnd/>
          </a:ln>
          <a:effectLst/>
        </p:spPr>
        <p:txBody>
          <a:bodyPr>
            <a:spAutoFit/>
          </a:bodyPr>
          <a:lstStyle/>
          <a:p>
            <a:pPr>
              <a:spcBef>
                <a:spcPct val="50000"/>
              </a:spcBef>
            </a:pPr>
            <a:r>
              <a:rPr lang="en-US"/>
              <a:t>count</a:t>
            </a:r>
          </a:p>
        </p:txBody>
      </p:sp>
      <p:sp>
        <p:nvSpPr>
          <p:cNvPr id="62495" name="Text Box 31"/>
          <p:cNvSpPr txBox="1">
            <a:spLocks noChangeArrowheads="1"/>
          </p:cNvSpPr>
          <p:nvPr/>
        </p:nvSpPr>
        <p:spPr bwMode="auto">
          <a:xfrm>
            <a:off x="3289301" y="34036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62496" name="Line 32"/>
          <p:cNvSpPr>
            <a:spLocks noChangeShapeType="1"/>
          </p:cNvSpPr>
          <p:nvPr/>
        </p:nvSpPr>
        <p:spPr bwMode="auto">
          <a:xfrm>
            <a:off x="4235450" y="2641600"/>
            <a:ext cx="1600200" cy="304800"/>
          </a:xfrm>
          <a:prstGeom prst="line">
            <a:avLst/>
          </a:prstGeom>
          <a:noFill/>
          <a:ln w="38100">
            <a:solidFill>
              <a:schemeClr val="hlink"/>
            </a:solidFill>
            <a:round/>
            <a:headEnd/>
            <a:tailEnd type="triangle" w="med" len="med"/>
          </a:ln>
          <a:effectLst/>
        </p:spPr>
        <p:txBody>
          <a:bodyPr/>
          <a:lstStyle/>
          <a:p>
            <a:endParaRPr lang="en-CA"/>
          </a:p>
        </p:txBody>
      </p:sp>
      <p:sp>
        <p:nvSpPr>
          <p:cNvPr id="62497" name="Text Box 33"/>
          <p:cNvSpPr txBox="1">
            <a:spLocks noChangeArrowheads="1"/>
          </p:cNvSpPr>
          <p:nvPr/>
        </p:nvSpPr>
        <p:spPr bwMode="auto">
          <a:xfrm>
            <a:off x="3217863" y="2466975"/>
            <a:ext cx="5334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98</a:t>
            </a:r>
          </a:p>
        </p:txBody>
      </p:sp>
      <p:sp>
        <p:nvSpPr>
          <p:cNvPr id="62498" name="Text Box 34"/>
          <p:cNvSpPr txBox="1">
            <a:spLocks noChangeArrowheads="1"/>
          </p:cNvSpPr>
          <p:nvPr/>
        </p:nvSpPr>
        <p:spPr bwMode="auto">
          <a:xfrm>
            <a:off x="6597651" y="30226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0</a:t>
            </a:r>
          </a:p>
        </p:txBody>
      </p:sp>
      <p:sp>
        <p:nvSpPr>
          <p:cNvPr id="62499" name="Text Box 35"/>
          <p:cNvSpPr txBox="1">
            <a:spLocks noChangeArrowheads="1"/>
          </p:cNvSpPr>
          <p:nvPr/>
        </p:nvSpPr>
        <p:spPr bwMode="auto">
          <a:xfrm>
            <a:off x="6902451" y="2717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1</a:t>
            </a:r>
          </a:p>
        </p:txBody>
      </p:sp>
      <p:sp>
        <p:nvSpPr>
          <p:cNvPr id="62500" name="Text Box 36"/>
          <p:cNvSpPr txBox="1">
            <a:spLocks noChangeArrowheads="1"/>
          </p:cNvSpPr>
          <p:nvPr/>
        </p:nvSpPr>
        <p:spPr bwMode="auto">
          <a:xfrm>
            <a:off x="7283451" y="25654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62501" name="Text Box 37"/>
          <p:cNvSpPr txBox="1">
            <a:spLocks noChangeArrowheads="1"/>
          </p:cNvSpPr>
          <p:nvPr/>
        </p:nvSpPr>
        <p:spPr bwMode="auto">
          <a:xfrm>
            <a:off x="7740651" y="25654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3</a:t>
            </a:r>
          </a:p>
        </p:txBody>
      </p:sp>
      <p:sp>
        <p:nvSpPr>
          <p:cNvPr id="62502" name="Text Box 38"/>
          <p:cNvSpPr txBox="1">
            <a:spLocks noChangeArrowheads="1"/>
          </p:cNvSpPr>
          <p:nvPr/>
        </p:nvSpPr>
        <p:spPr bwMode="auto">
          <a:xfrm>
            <a:off x="8197851" y="26416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62503" name="Text Box 39"/>
          <p:cNvSpPr txBox="1">
            <a:spLocks noChangeArrowheads="1"/>
          </p:cNvSpPr>
          <p:nvPr/>
        </p:nvSpPr>
        <p:spPr bwMode="auto">
          <a:xfrm>
            <a:off x="8578851" y="29464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5</a:t>
            </a:r>
          </a:p>
        </p:txBody>
      </p:sp>
      <p:sp>
        <p:nvSpPr>
          <p:cNvPr id="62504" name="Text Box 40"/>
          <p:cNvSpPr txBox="1">
            <a:spLocks noChangeArrowheads="1"/>
          </p:cNvSpPr>
          <p:nvPr/>
        </p:nvSpPr>
        <p:spPr bwMode="auto">
          <a:xfrm>
            <a:off x="8883651" y="34036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6</a:t>
            </a:r>
          </a:p>
        </p:txBody>
      </p:sp>
      <p:sp>
        <p:nvSpPr>
          <p:cNvPr id="62505" name="Text Box 41"/>
          <p:cNvSpPr txBox="1">
            <a:spLocks noChangeArrowheads="1"/>
          </p:cNvSpPr>
          <p:nvPr/>
        </p:nvSpPr>
        <p:spPr bwMode="auto">
          <a:xfrm>
            <a:off x="8883651" y="386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7</a:t>
            </a:r>
          </a:p>
        </p:txBody>
      </p:sp>
      <p:sp>
        <p:nvSpPr>
          <p:cNvPr id="62506" name="Text Box 42"/>
          <p:cNvSpPr txBox="1">
            <a:spLocks noChangeArrowheads="1"/>
          </p:cNvSpPr>
          <p:nvPr/>
        </p:nvSpPr>
        <p:spPr bwMode="auto">
          <a:xfrm>
            <a:off x="8655051" y="43180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8</a:t>
            </a:r>
          </a:p>
        </p:txBody>
      </p:sp>
      <p:sp>
        <p:nvSpPr>
          <p:cNvPr id="62507" name="Text Box 43"/>
          <p:cNvSpPr txBox="1">
            <a:spLocks noChangeArrowheads="1"/>
          </p:cNvSpPr>
          <p:nvPr/>
        </p:nvSpPr>
        <p:spPr bwMode="auto">
          <a:xfrm>
            <a:off x="8350251" y="4622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9</a:t>
            </a:r>
          </a:p>
        </p:txBody>
      </p:sp>
      <p:sp>
        <p:nvSpPr>
          <p:cNvPr id="62508" name="Text Box 44"/>
          <p:cNvSpPr txBox="1">
            <a:spLocks noChangeArrowheads="1"/>
          </p:cNvSpPr>
          <p:nvPr/>
        </p:nvSpPr>
        <p:spPr bwMode="auto">
          <a:xfrm>
            <a:off x="7816850" y="4775200"/>
            <a:ext cx="5334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10</a:t>
            </a:r>
          </a:p>
        </p:txBody>
      </p:sp>
      <p:sp>
        <p:nvSpPr>
          <p:cNvPr id="62509" name="Text Box 45"/>
          <p:cNvSpPr txBox="1">
            <a:spLocks noChangeArrowheads="1"/>
          </p:cNvSpPr>
          <p:nvPr/>
        </p:nvSpPr>
        <p:spPr bwMode="auto">
          <a:xfrm>
            <a:off x="6369050" y="3479800"/>
            <a:ext cx="6858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99</a:t>
            </a:r>
          </a:p>
        </p:txBody>
      </p:sp>
      <p:sp>
        <p:nvSpPr>
          <p:cNvPr id="62510" name="Text Box 46"/>
          <p:cNvSpPr txBox="1">
            <a:spLocks noChangeArrowheads="1"/>
          </p:cNvSpPr>
          <p:nvPr/>
        </p:nvSpPr>
        <p:spPr bwMode="auto">
          <a:xfrm>
            <a:off x="6369050" y="3860800"/>
            <a:ext cx="6858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98</a:t>
            </a:r>
          </a:p>
        </p:txBody>
      </p:sp>
      <p:sp>
        <p:nvSpPr>
          <p:cNvPr id="62511" name="Text Box 47"/>
          <p:cNvSpPr txBox="1">
            <a:spLocks noChangeArrowheads="1"/>
          </p:cNvSpPr>
          <p:nvPr/>
        </p:nvSpPr>
        <p:spPr bwMode="auto">
          <a:xfrm>
            <a:off x="6597650" y="4318000"/>
            <a:ext cx="6858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97</a:t>
            </a:r>
          </a:p>
        </p:txBody>
      </p:sp>
      <p:sp>
        <p:nvSpPr>
          <p:cNvPr id="62512" name="Text Box 48"/>
          <p:cNvSpPr txBox="1">
            <a:spLocks noChangeArrowheads="1"/>
          </p:cNvSpPr>
          <p:nvPr/>
        </p:nvSpPr>
        <p:spPr bwMode="auto">
          <a:xfrm>
            <a:off x="6597650" y="4622801"/>
            <a:ext cx="304800" cy="1006475"/>
          </a:xfrm>
          <a:prstGeom prst="rect">
            <a:avLst/>
          </a:prstGeom>
          <a:noFill/>
          <a:ln w="9525">
            <a:noFill/>
            <a:miter lim="800000"/>
            <a:headEnd/>
            <a:tailEnd/>
          </a:ln>
          <a:effectLst/>
        </p:spPr>
        <p:txBody>
          <a:bodyPr>
            <a:spAutoFit/>
          </a:bodyPr>
          <a:lstStyle/>
          <a:p>
            <a:pPr eaLnBrk="0" hangingPunct="0">
              <a:spcBef>
                <a:spcPct val="50000"/>
              </a:spcBef>
            </a:pPr>
            <a:r>
              <a:rPr lang="en-US" sz="6000">
                <a:solidFill>
                  <a:schemeClr val="accent2"/>
                </a:solidFill>
                <a:latin typeface="Times" pitchFamily="18" charset="0"/>
              </a:rPr>
              <a:t>.</a:t>
            </a:r>
          </a:p>
        </p:txBody>
      </p:sp>
      <p:sp>
        <p:nvSpPr>
          <p:cNvPr id="62513" name="Text Box 49"/>
          <p:cNvSpPr txBox="1">
            <a:spLocks noChangeArrowheads="1"/>
          </p:cNvSpPr>
          <p:nvPr/>
        </p:nvSpPr>
        <p:spPr bwMode="auto">
          <a:xfrm>
            <a:off x="7207250" y="4851401"/>
            <a:ext cx="304800" cy="1006475"/>
          </a:xfrm>
          <a:prstGeom prst="rect">
            <a:avLst/>
          </a:prstGeom>
          <a:noFill/>
          <a:ln w="9525">
            <a:noFill/>
            <a:miter lim="800000"/>
            <a:headEnd/>
            <a:tailEnd/>
          </a:ln>
          <a:effectLst/>
        </p:spPr>
        <p:txBody>
          <a:bodyPr>
            <a:spAutoFit/>
          </a:bodyPr>
          <a:lstStyle/>
          <a:p>
            <a:pPr eaLnBrk="0" hangingPunct="0">
              <a:spcBef>
                <a:spcPct val="50000"/>
              </a:spcBef>
            </a:pPr>
            <a:r>
              <a:rPr lang="en-US" sz="6000">
                <a:solidFill>
                  <a:schemeClr val="accent2"/>
                </a:solidFill>
                <a:latin typeface="Times" pitchFamily="18" charset="0"/>
              </a:rPr>
              <a:t>.</a:t>
            </a:r>
          </a:p>
        </p:txBody>
      </p:sp>
      <p:sp>
        <p:nvSpPr>
          <p:cNvPr id="62514" name="Text Box 50"/>
          <p:cNvSpPr txBox="1">
            <a:spLocks noChangeArrowheads="1"/>
          </p:cNvSpPr>
          <p:nvPr/>
        </p:nvSpPr>
        <p:spPr bwMode="auto">
          <a:xfrm>
            <a:off x="6902450" y="4775201"/>
            <a:ext cx="304800" cy="1006475"/>
          </a:xfrm>
          <a:prstGeom prst="rect">
            <a:avLst/>
          </a:prstGeom>
          <a:noFill/>
          <a:ln w="9525">
            <a:noFill/>
            <a:miter lim="800000"/>
            <a:headEnd/>
            <a:tailEnd/>
          </a:ln>
          <a:effectLst/>
        </p:spPr>
        <p:txBody>
          <a:bodyPr>
            <a:spAutoFit/>
          </a:bodyPr>
          <a:lstStyle/>
          <a:p>
            <a:pPr eaLnBrk="0" hangingPunct="0">
              <a:spcBef>
                <a:spcPct val="50000"/>
              </a:spcBef>
            </a:pPr>
            <a:r>
              <a:rPr lang="en-US" sz="6000">
                <a:solidFill>
                  <a:schemeClr val="accent2"/>
                </a:solidFill>
                <a:latin typeface="Times" pitchFamily="18" charset="0"/>
              </a:rPr>
              <a:t>.</a:t>
            </a:r>
          </a:p>
        </p:txBody>
      </p:sp>
      <p:sp>
        <p:nvSpPr>
          <p:cNvPr id="62515" name="Rectangle 51"/>
          <p:cNvSpPr>
            <a:spLocks noChangeArrowheads="1"/>
          </p:cNvSpPr>
          <p:nvPr/>
        </p:nvSpPr>
        <p:spPr bwMode="auto">
          <a:xfrm>
            <a:off x="4921250" y="3098800"/>
            <a:ext cx="457200" cy="457200"/>
          </a:xfrm>
          <a:prstGeom prst="rect">
            <a:avLst/>
          </a:prstGeom>
          <a:solidFill>
            <a:schemeClr val="tx2"/>
          </a:solidFill>
          <a:ln w="9525">
            <a:solidFill>
              <a:schemeClr val="tx1"/>
            </a:solidFill>
            <a:miter lim="800000"/>
            <a:headEnd/>
            <a:tailEnd/>
          </a:ln>
          <a:effectLst/>
        </p:spPr>
        <p:txBody>
          <a:bodyPr wrap="none" anchor="ctr"/>
          <a:lstStyle/>
          <a:p>
            <a:endParaRPr lang="en-CA"/>
          </a:p>
        </p:txBody>
      </p:sp>
      <p:sp>
        <p:nvSpPr>
          <p:cNvPr id="62516" name="Rectangle 52"/>
          <p:cNvSpPr>
            <a:spLocks noChangeArrowheads="1"/>
          </p:cNvSpPr>
          <p:nvPr/>
        </p:nvSpPr>
        <p:spPr bwMode="auto">
          <a:xfrm>
            <a:off x="4845050" y="4241800"/>
            <a:ext cx="457200" cy="457200"/>
          </a:xfrm>
          <a:prstGeom prst="rect">
            <a:avLst/>
          </a:prstGeom>
          <a:solidFill>
            <a:schemeClr val="accent2"/>
          </a:solidFill>
          <a:ln w="9525">
            <a:solidFill>
              <a:schemeClr val="tx1"/>
            </a:solidFill>
            <a:miter lim="800000"/>
            <a:headEnd/>
            <a:tailEnd/>
          </a:ln>
          <a:effectLst/>
        </p:spPr>
        <p:txBody>
          <a:bodyPr wrap="none" anchor="ctr"/>
          <a:lstStyle/>
          <a:p>
            <a:endParaRPr lang="en-CA"/>
          </a:p>
        </p:txBody>
      </p:sp>
      <p:sp>
        <p:nvSpPr>
          <p:cNvPr id="62517" name="Rectangle 53"/>
          <p:cNvSpPr>
            <a:spLocks noChangeArrowheads="1"/>
          </p:cNvSpPr>
          <p:nvPr/>
        </p:nvSpPr>
        <p:spPr bwMode="auto">
          <a:xfrm>
            <a:off x="6216650" y="14224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2518" name="Rectangle 54"/>
          <p:cNvSpPr>
            <a:spLocks noChangeArrowheads="1"/>
          </p:cNvSpPr>
          <p:nvPr/>
        </p:nvSpPr>
        <p:spPr bwMode="auto">
          <a:xfrm>
            <a:off x="5302250" y="2032000"/>
            <a:ext cx="457200" cy="457200"/>
          </a:xfrm>
          <a:prstGeom prst="rect">
            <a:avLst/>
          </a:prstGeom>
          <a:solidFill>
            <a:schemeClr val="hlink"/>
          </a:solidFill>
          <a:ln w="9525">
            <a:solidFill>
              <a:schemeClr val="tx1"/>
            </a:solidFill>
            <a:miter lim="800000"/>
            <a:headEnd/>
            <a:tailEnd/>
          </a:ln>
          <a:effectLst/>
        </p:spPr>
        <p:txBody>
          <a:bodyPr wrap="none" anchor="ctr"/>
          <a:lstStyle/>
          <a:p>
            <a:endParaRPr lang="en-CA"/>
          </a:p>
        </p:txBody>
      </p:sp>
      <p:sp>
        <p:nvSpPr>
          <p:cNvPr id="62523" name="Line 59"/>
          <p:cNvSpPr>
            <a:spLocks noChangeShapeType="1"/>
          </p:cNvSpPr>
          <p:nvPr/>
        </p:nvSpPr>
        <p:spPr bwMode="auto">
          <a:xfrm flipH="1">
            <a:off x="5302250" y="4165600"/>
            <a:ext cx="685800" cy="304800"/>
          </a:xfrm>
          <a:prstGeom prst="line">
            <a:avLst/>
          </a:prstGeom>
          <a:noFill/>
          <a:ln w="38100">
            <a:solidFill>
              <a:schemeClr val="hlink"/>
            </a:solidFill>
            <a:round/>
            <a:headEnd/>
            <a:tailEnd type="triangle" w="med" len="med"/>
          </a:ln>
          <a:effectLst/>
        </p:spPr>
        <p:txBody>
          <a:bodyPr/>
          <a:lstStyle/>
          <a:p>
            <a:endParaRPr lang="en-CA"/>
          </a:p>
        </p:txBody>
      </p:sp>
      <p:sp>
        <p:nvSpPr>
          <p:cNvPr id="62524" name="Line 60"/>
          <p:cNvSpPr>
            <a:spLocks noChangeShapeType="1"/>
          </p:cNvSpPr>
          <p:nvPr/>
        </p:nvSpPr>
        <p:spPr bwMode="auto">
          <a:xfrm flipH="1" flipV="1">
            <a:off x="5378450" y="3327400"/>
            <a:ext cx="533400" cy="152400"/>
          </a:xfrm>
          <a:prstGeom prst="line">
            <a:avLst/>
          </a:prstGeom>
          <a:noFill/>
          <a:ln w="38100">
            <a:solidFill>
              <a:schemeClr val="hlink"/>
            </a:solidFill>
            <a:round/>
            <a:headEnd/>
            <a:tailEnd type="triangle" w="med" len="med"/>
          </a:ln>
          <a:effectLst/>
        </p:spPr>
        <p:txBody>
          <a:bodyPr/>
          <a:lstStyle/>
          <a:p>
            <a:endParaRPr lang="en-CA"/>
          </a:p>
        </p:txBody>
      </p:sp>
      <p:sp>
        <p:nvSpPr>
          <p:cNvPr id="62525" name="Line 61"/>
          <p:cNvSpPr>
            <a:spLocks noChangeShapeType="1"/>
          </p:cNvSpPr>
          <p:nvPr/>
        </p:nvSpPr>
        <p:spPr bwMode="auto">
          <a:xfrm flipH="1" flipV="1">
            <a:off x="5759450" y="2336800"/>
            <a:ext cx="533400" cy="533400"/>
          </a:xfrm>
          <a:prstGeom prst="line">
            <a:avLst/>
          </a:prstGeom>
          <a:noFill/>
          <a:ln w="38100">
            <a:solidFill>
              <a:schemeClr val="hlink"/>
            </a:solidFill>
            <a:round/>
            <a:headEnd/>
            <a:tailEnd type="triangle" w="med" len="med"/>
          </a:ln>
          <a:effectLst/>
        </p:spPr>
        <p:txBody>
          <a:bodyPr/>
          <a:lstStyle/>
          <a:p>
            <a:endParaRPr lang="en-CA"/>
          </a:p>
        </p:txBody>
      </p:sp>
      <p:sp>
        <p:nvSpPr>
          <p:cNvPr id="62526" name="Line 62"/>
          <p:cNvSpPr>
            <a:spLocks noChangeShapeType="1"/>
          </p:cNvSpPr>
          <p:nvPr/>
        </p:nvSpPr>
        <p:spPr bwMode="auto">
          <a:xfrm flipH="1" flipV="1">
            <a:off x="6445250" y="1879600"/>
            <a:ext cx="304800" cy="533400"/>
          </a:xfrm>
          <a:prstGeom prst="line">
            <a:avLst/>
          </a:prstGeom>
          <a:noFill/>
          <a:ln w="38100">
            <a:solidFill>
              <a:schemeClr val="hlink"/>
            </a:solidFill>
            <a:round/>
            <a:headEnd/>
            <a:tailEnd type="triangle" w="med" len="med"/>
          </a:ln>
          <a:effectLst/>
        </p:spPr>
        <p:txBody>
          <a:bodyPr/>
          <a:lstStyle/>
          <a:p>
            <a:endParaRPr lang="en-CA"/>
          </a:p>
        </p:txBody>
      </p:sp>
      <p:sp>
        <p:nvSpPr>
          <p:cNvPr id="62527" name="Text Box 63"/>
          <p:cNvSpPr txBox="1">
            <a:spLocks noChangeArrowheads="1"/>
          </p:cNvSpPr>
          <p:nvPr/>
        </p:nvSpPr>
        <p:spPr bwMode="auto">
          <a:xfrm>
            <a:off x="1774825" y="3068638"/>
            <a:ext cx="863600" cy="369332"/>
          </a:xfrm>
          <a:prstGeom prst="rect">
            <a:avLst/>
          </a:prstGeom>
          <a:noFill/>
          <a:ln w="9525">
            <a:noFill/>
            <a:miter lim="800000"/>
            <a:headEnd/>
            <a:tailEnd/>
          </a:ln>
          <a:effectLst/>
        </p:spPr>
        <p:txBody>
          <a:bodyPr>
            <a:spAutoFit/>
          </a:bodyPr>
          <a:lstStyle/>
          <a:p>
            <a:pPr eaLnBrk="0" hangingPunct="0">
              <a:spcBef>
                <a:spcPct val="50000"/>
              </a:spcBef>
            </a:pPr>
            <a:r>
              <a:rPr lang="en-US">
                <a:solidFill>
                  <a:schemeClr val="accent2"/>
                </a:solidFill>
              </a:rPr>
              <a:t>cq</a:t>
            </a:r>
          </a:p>
        </p:txBody>
      </p:sp>
      <p:sp>
        <p:nvSpPr>
          <p:cNvPr id="62528" name="Rectangle 64"/>
          <p:cNvSpPr>
            <a:spLocks noChangeArrowheads="1"/>
          </p:cNvSpPr>
          <p:nvPr/>
        </p:nvSpPr>
        <p:spPr bwMode="auto">
          <a:xfrm>
            <a:off x="2279650" y="3068638"/>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2529" name="Line 65"/>
          <p:cNvSpPr>
            <a:spLocks noChangeShapeType="1"/>
          </p:cNvSpPr>
          <p:nvPr/>
        </p:nvSpPr>
        <p:spPr bwMode="auto">
          <a:xfrm>
            <a:off x="2495550" y="3284538"/>
            <a:ext cx="431800" cy="0"/>
          </a:xfrm>
          <a:prstGeom prst="line">
            <a:avLst/>
          </a:prstGeom>
          <a:noFill/>
          <a:ln w="38100">
            <a:solidFill>
              <a:srgbClr val="339966"/>
            </a:solidFill>
            <a:round/>
            <a:headEnd/>
            <a:tailEnd type="triangle" w="med" len="med"/>
          </a:ln>
          <a:effectLst/>
        </p:spPr>
        <p:txBody>
          <a:bodyPr/>
          <a:lstStyle/>
          <a:p>
            <a:endParaRPr lang="en-CA"/>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Slide Number Placeholder 4"/>
          <p:cNvSpPr>
            <a:spLocks noGrp="1"/>
          </p:cNvSpPr>
          <p:nvPr>
            <p:ph type="sldNum" sz="quarter" idx="12"/>
          </p:nvPr>
        </p:nvSpPr>
        <p:spPr/>
        <p:txBody>
          <a:bodyPr/>
          <a:lstStyle/>
          <a:p>
            <a:r>
              <a:rPr lang="en-US"/>
              <a:t>6-</a:t>
            </a:r>
            <a:fld id="{96642532-8CEC-4A2E-95C6-1A3620995CFF}" type="slidenum">
              <a:rPr lang="en-US"/>
              <a:pPr/>
              <a:t>11</a:t>
            </a:fld>
            <a:endParaRPr lang="en-US"/>
          </a:p>
        </p:txBody>
      </p:sp>
      <p:sp>
        <p:nvSpPr>
          <p:cNvPr id="63490" name="Rectangle 2"/>
          <p:cNvSpPr>
            <a:spLocks noGrp="1" noChangeArrowheads="1"/>
          </p:cNvSpPr>
          <p:nvPr>
            <p:ph type="title"/>
          </p:nvPr>
        </p:nvSpPr>
        <p:spPr/>
        <p:txBody>
          <a:bodyPr/>
          <a:lstStyle/>
          <a:p>
            <a:r>
              <a:rPr lang="en-US"/>
              <a:t>Circular Queue Drawn Linearly</a:t>
            </a:r>
          </a:p>
        </p:txBody>
      </p:sp>
      <p:sp>
        <p:nvSpPr>
          <p:cNvPr id="63508" name="Rectangle 20"/>
          <p:cNvSpPr>
            <a:spLocks noChangeArrowheads="1"/>
          </p:cNvSpPr>
          <p:nvPr/>
        </p:nvSpPr>
        <p:spPr bwMode="auto">
          <a:xfrm>
            <a:off x="2927350" y="294005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3509" name="Text Box 21"/>
          <p:cNvSpPr txBox="1">
            <a:spLocks noChangeArrowheads="1"/>
          </p:cNvSpPr>
          <p:nvPr/>
        </p:nvSpPr>
        <p:spPr bwMode="auto">
          <a:xfrm>
            <a:off x="2854325" y="3373438"/>
            <a:ext cx="838200" cy="369332"/>
          </a:xfrm>
          <a:prstGeom prst="rect">
            <a:avLst/>
          </a:prstGeom>
          <a:noFill/>
          <a:ln w="9525">
            <a:noFill/>
            <a:miter lim="800000"/>
            <a:headEnd/>
            <a:tailEnd/>
          </a:ln>
          <a:effectLst/>
        </p:spPr>
        <p:txBody>
          <a:bodyPr>
            <a:spAutoFit/>
          </a:bodyPr>
          <a:lstStyle/>
          <a:p>
            <a:pPr>
              <a:spcBef>
                <a:spcPct val="50000"/>
              </a:spcBef>
            </a:pPr>
            <a:r>
              <a:rPr lang="en-US"/>
              <a:t>rear</a:t>
            </a:r>
          </a:p>
        </p:txBody>
      </p:sp>
      <p:sp>
        <p:nvSpPr>
          <p:cNvPr id="63510" name="Text Box 22"/>
          <p:cNvSpPr txBox="1">
            <a:spLocks noChangeArrowheads="1"/>
          </p:cNvSpPr>
          <p:nvPr/>
        </p:nvSpPr>
        <p:spPr bwMode="auto">
          <a:xfrm>
            <a:off x="2854325" y="2436813"/>
            <a:ext cx="762000" cy="369332"/>
          </a:xfrm>
          <a:prstGeom prst="rect">
            <a:avLst/>
          </a:prstGeom>
          <a:noFill/>
          <a:ln w="9525">
            <a:noFill/>
            <a:miter lim="800000"/>
            <a:headEnd/>
            <a:tailEnd/>
          </a:ln>
          <a:effectLst/>
        </p:spPr>
        <p:txBody>
          <a:bodyPr>
            <a:spAutoFit/>
          </a:bodyPr>
          <a:lstStyle/>
          <a:p>
            <a:pPr>
              <a:spcBef>
                <a:spcPct val="50000"/>
              </a:spcBef>
            </a:pPr>
            <a:r>
              <a:rPr lang="en-US"/>
              <a:t>front</a:t>
            </a:r>
          </a:p>
        </p:txBody>
      </p:sp>
      <p:sp>
        <p:nvSpPr>
          <p:cNvPr id="63511" name="Rectangle 23"/>
          <p:cNvSpPr>
            <a:spLocks noChangeArrowheads="1"/>
          </p:cNvSpPr>
          <p:nvPr/>
        </p:nvSpPr>
        <p:spPr bwMode="auto">
          <a:xfrm>
            <a:off x="2927350" y="2005013"/>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3512" name="Rectangle 24"/>
          <p:cNvSpPr>
            <a:spLocks noChangeArrowheads="1"/>
          </p:cNvSpPr>
          <p:nvPr/>
        </p:nvSpPr>
        <p:spPr bwMode="auto">
          <a:xfrm>
            <a:off x="2782888" y="1844675"/>
            <a:ext cx="1695450" cy="1905000"/>
          </a:xfrm>
          <a:prstGeom prst="rect">
            <a:avLst/>
          </a:prstGeom>
          <a:noFill/>
          <a:ln w="38100">
            <a:solidFill>
              <a:schemeClr val="accent2"/>
            </a:solidFill>
            <a:miter lim="800000"/>
            <a:headEnd/>
            <a:tailEnd/>
          </a:ln>
          <a:effectLst/>
        </p:spPr>
        <p:txBody>
          <a:bodyPr wrap="none" anchor="ctr"/>
          <a:lstStyle/>
          <a:p>
            <a:endParaRPr lang="en-CA"/>
          </a:p>
        </p:txBody>
      </p:sp>
      <p:sp>
        <p:nvSpPr>
          <p:cNvPr id="63514" name="Rectangle 26"/>
          <p:cNvSpPr>
            <a:spLocks noChangeArrowheads="1"/>
          </p:cNvSpPr>
          <p:nvPr/>
        </p:nvSpPr>
        <p:spPr bwMode="auto">
          <a:xfrm>
            <a:off x="3716338" y="2911475"/>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3515" name="Text Box 27"/>
          <p:cNvSpPr txBox="1">
            <a:spLocks noChangeArrowheads="1"/>
          </p:cNvSpPr>
          <p:nvPr/>
        </p:nvSpPr>
        <p:spPr bwMode="auto">
          <a:xfrm>
            <a:off x="3792538" y="2987675"/>
            <a:ext cx="360362"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63516" name="Text Box 28"/>
          <p:cNvSpPr txBox="1">
            <a:spLocks noChangeArrowheads="1"/>
          </p:cNvSpPr>
          <p:nvPr/>
        </p:nvSpPr>
        <p:spPr bwMode="auto">
          <a:xfrm>
            <a:off x="3563938" y="2454275"/>
            <a:ext cx="914400" cy="369332"/>
          </a:xfrm>
          <a:prstGeom prst="rect">
            <a:avLst/>
          </a:prstGeom>
          <a:noFill/>
          <a:ln w="9525">
            <a:noFill/>
            <a:miter lim="800000"/>
            <a:headEnd/>
            <a:tailEnd/>
          </a:ln>
          <a:effectLst/>
        </p:spPr>
        <p:txBody>
          <a:bodyPr>
            <a:spAutoFit/>
          </a:bodyPr>
          <a:lstStyle/>
          <a:p>
            <a:pPr>
              <a:spcBef>
                <a:spcPct val="50000"/>
              </a:spcBef>
            </a:pPr>
            <a:r>
              <a:rPr lang="en-US"/>
              <a:t>queue</a:t>
            </a:r>
          </a:p>
        </p:txBody>
      </p:sp>
      <p:sp>
        <p:nvSpPr>
          <p:cNvPr id="63517" name="Rectangle 29"/>
          <p:cNvSpPr>
            <a:spLocks noChangeArrowheads="1"/>
          </p:cNvSpPr>
          <p:nvPr/>
        </p:nvSpPr>
        <p:spPr bwMode="auto">
          <a:xfrm>
            <a:off x="3716338" y="1997075"/>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3518" name="Text Box 30"/>
          <p:cNvSpPr txBox="1">
            <a:spLocks noChangeArrowheads="1"/>
          </p:cNvSpPr>
          <p:nvPr/>
        </p:nvSpPr>
        <p:spPr bwMode="auto">
          <a:xfrm>
            <a:off x="3563938" y="3368675"/>
            <a:ext cx="914400" cy="369332"/>
          </a:xfrm>
          <a:prstGeom prst="rect">
            <a:avLst/>
          </a:prstGeom>
          <a:noFill/>
          <a:ln w="9525">
            <a:noFill/>
            <a:miter lim="800000"/>
            <a:headEnd/>
            <a:tailEnd/>
          </a:ln>
          <a:effectLst/>
        </p:spPr>
        <p:txBody>
          <a:bodyPr>
            <a:spAutoFit/>
          </a:bodyPr>
          <a:lstStyle/>
          <a:p>
            <a:pPr>
              <a:spcBef>
                <a:spcPct val="50000"/>
              </a:spcBef>
            </a:pPr>
            <a:r>
              <a:rPr lang="en-US"/>
              <a:t>count</a:t>
            </a:r>
          </a:p>
        </p:txBody>
      </p:sp>
      <p:sp>
        <p:nvSpPr>
          <p:cNvPr id="63519" name="Text Box 31"/>
          <p:cNvSpPr txBox="1">
            <a:spLocks noChangeArrowheads="1"/>
          </p:cNvSpPr>
          <p:nvPr/>
        </p:nvSpPr>
        <p:spPr bwMode="auto">
          <a:xfrm>
            <a:off x="2998788" y="3013075"/>
            <a:ext cx="360362"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63520" name="Line 32"/>
          <p:cNvSpPr>
            <a:spLocks noChangeShapeType="1"/>
          </p:cNvSpPr>
          <p:nvPr/>
        </p:nvSpPr>
        <p:spPr bwMode="auto">
          <a:xfrm>
            <a:off x="4008438" y="2205038"/>
            <a:ext cx="868362" cy="995362"/>
          </a:xfrm>
          <a:prstGeom prst="line">
            <a:avLst/>
          </a:prstGeom>
          <a:noFill/>
          <a:ln w="38100">
            <a:solidFill>
              <a:schemeClr val="hlink"/>
            </a:solidFill>
            <a:round/>
            <a:headEnd/>
            <a:tailEnd type="triangle" w="med" len="med"/>
          </a:ln>
          <a:effectLst/>
        </p:spPr>
        <p:txBody>
          <a:bodyPr/>
          <a:lstStyle/>
          <a:p>
            <a:endParaRPr lang="en-CA"/>
          </a:p>
        </p:txBody>
      </p:sp>
      <p:sp>
        <p:nvSpPr>
          <p:cNvPr id="63521" name="Text Box 33"/>
          <p:cNvSpPr txBox="1">
            <a:spLocks noChangeArrowheads="1"/>
          </p:cNvSpPr>
          <p:nvPr/>
        </p:nvSpPr>
        <p:spPr bwMode="auto">
          <a:xfrm>
            <a:off x="2927350" y="2076450"/>
            <a:ext cx="5334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98</a:t>
            </a:r>
          </a:p>
        </p:txBody>
      </p:sp>
      <p:sp>
        <p:nvSpPr>
          <p:cNvPr id="63552" name="Text Box 64"/>
          <p:cNvSpPr txBox="1">
            <a:spLocks noChangeArrowheads="1"/>
          </p:cNvSpPr>
          <p:nvPr/>
        </p:nvSpPr>
        <p:spPr bwMode="auto">
          <a:xfrm>
            <a:off x="48768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0</a:t>
            </a:r>
          </a:p>
        </p:txBody>
      </p:sp>
      <p:sp>
        <p:nvSpPr>
          <p:cNvPr id="63553" name="Text Box 65"/>
          <p:cNvSpPr txBox="1">
            <a:spLocks noChangeArrowheads="1"/>
          </p:cNvSpPr>
          <p:nvPr/>
        </p:nvSpPr>
        <p:spPr bwMode="auto">
          <a:xfrm>
            <a:off x="67056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63554" name="Text Box 66"/>
          <p:cNvSpPr txBox="1">
            <a:spLocks noChangeArrowheads="1"/>
          </p:cNvSpPr>
          <p:nvPr/>
        </p:nvSpPr>
        <p:spPr bwMode="auto">
          <a:xfrm>
            <a:off x="62484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3</a:t>
            </a:r>
          </a:p>
        </p:txBody>
      </p:sp>
      <p:sp>
        <p:nvSpPr>
          <p:cNvPr id="63555" name="Text Box 67"/>
          <p:cNvSpPr txBox="1">
            <a:spLocks noChangeArrowheads="1"/>
          </p:cNvSpPr>
          <p:nvPr/>
        </p:nvSpPr>
        <p:spPr bwMode="auto">
          <a:xfrm>
            <a:off x="57912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63556" name="Text Box 68"/>
          <p:cNvSpPr txBox="1">
            <a:spLocks noChangeArrowheads="1"/>
          </p:cNvSpPr>
          <p:nvPr/>
        </p:nvSpPr>
        <p:spPr bwMode="auto">
          <a:xfrm>
            <a:off x="53340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1</a:t>
            </a:r>
          </a:p>
        </p:txBody>
      </p:sp>
      <p:sp>
        <p:nvSpPr>
          <p:cNvPr id="63560" name="Rectangle 72"/>
          <p:cNvSpPr>
            <a:spLocks noChangeArrowheads="1"/>
          </p:cNvSpPr>
          <p:nvPr/>
        </p:nvSpPr>
        <p:spPr bwMode="auto">
          <a:xfrm>
            <a:off x="48768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63561" name="Rectangle 73"/>
          <p:cNvSpPr>
            <a:spLocks noChangeArrowheads="1"/>
          </p:cNvSpPr>
          <p:nvPr/>
        </p:nvSpPr>
        <p:spPr bwMode="auto">
          <a:xfrm>
            <a:off x="53340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63562" name="Rectangle 74"/>
          <p:cNvSpPr>
            <a:spLocks noChangeArrowheads="1"/>
          </p:cNvSpPr>
          <p:nvPr/>
        </p:nvSpPr>
        <p:spPr bwMode="auto">
          <a:xfrm>
            <a:off x="57912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3563" name="Rectangle 75"/>
          <p:cNvSpPr>
            <a:spLocks noChangeArrowheads="1"/>
          </p:cNvSpPr>
          <p:nvPr/>
        </p:nvSpPr>
        <p:spPr bwMode="auto">
          <a:xfrm>
            <a:off x="62484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3564" name="Rectangle 76"/>
          <p:cNvSpPr>
            <a:spLocks noChangeArrowheads="1"/>
          </p:cNvSpPr>
          <p:nvPr/>
        </p:nvSpPr>
        <p:spPr bwMode="auto">
          <a:xfrm>
            <a:off x="67056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3565" name="Rectangle 77"/>
          <p:cNvSpPr>
            <a:spLocks noChangeArrowheads="1"/>
          </p:cNvSpPr>
          <p:nvPr/>
        </p:nvSpPr>
        <p:spPr bwMode="auto">
          <a:xfrm>
            <a:off x="80772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3566" name="Rectangle 78"/>
          <p:cNvSpPr>
            <a:spLocks noChangeArrowheads="1"/>
          </p:cNvSpPr>
          <p:nvPr/>
        </p:nvSpPr>
        <p:spPr bwMode="auto">
          <a:xfrm>
            <a:off x="85344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3567" name="Rectangle 79"/>
          <p:cNvSpPr>
            <a:spLocks noChangeArrowheads="1"/>
          </p:cNvSpPr>
          <p:nvPr/>
        </p:nvSpPr>
        <p:spPr bwMode="auto">
          <a:xfrm>
            <a:off x="89916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63568" name="Rectangle 80"/>
          <p:cNvSpPr>
            <a:spLocks noChangeArrowheads="1"/>
          </p:cNvSpPr>
          <p:nvPr/>
        </p:nvSpPr>
        <p:spPr bwMode="auto">
          <a:xfrm>
            <a:off x="94488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63569" name="Line 81"/>
          <p:cNvSpPr>
            <a:spLocks noChangeShapeType="1"/>
          </p:cNvSpPr>
          <p:nvPr/>
        </p:nvSpPr>
        <p:spPr bwMode="auto">
          <a:xfrm>
            <a:off x="7162800" y="2971800"/>
            <a:ext cx="914400" cy="0"/>
          </a:xfrm>
          <a:prstGeom prst="line">
            <a:avLst/>
          </a:prstGeom>
          <a:noFill/>
          <a:ln w="9525">
            <a:solidFill>
              <a:schemeClr val="tx1"/>
            </a:solidFill>
            <a:round/>
            <a:headEnd/>
            <a:tailEnd/>
          </a:ln>
          <a:effectLst/>
        </p:spPr>
        <p:txBody>
          <a:bodyPr/>
          <a:lstStyle/>
          <a:p>
            <a:endParaRPr lang="en-CA"/>
          </a:p>
        </p:txBody>
      </p:sp>
      <p:sp>
        <p:nvSpPr>
          <p:cNvPr id="63570" name="Line 82"/>
          <p:cNvSpPr>
            <a:spLocks noChangeShapeType="1"/>
          </p:cNvSpPr>
          <p:nvPr/>
        </p:nvSpPr>
        <p:spPr bwMode="auto">
          <a:xfrm>
            <a:off x="7162800" y="3429000"/>
            <a:ext cx="914400" cy="0"/>
          </a:xfrm>
          <a:prstGeom prst="line">
            <a:avLst/>
          </a:prstGeom>
          <a:noFill/>
          <a:ln w="9525">
            <a:solidFill>
              <a:schemeClr val="tx1"/>
            </a:solidFill>
            <a:round/>
            <a:headEnd/>
            <a:tailEnd/>
          </a:ln>
          <a:effectLst/>
        </p:spPr>
        <p:txBody>
          <a:bodyPr/>
          <a:lstStyle/>
          <a:p>
            <a:endParaRPr lang="en-CA"/>
          </a:p>
        </p:txBody>
      </p:sp>
      <p:sp>
        <p:nvSpPr>
          <p:cNvPr id="63571" name="Text Box 83"/>
          <p:cNvSpPr txBox="1">
            <a:spLocks noChangeArrowheads="1"/>
          </p:cNvSpPr>
          <p:nvPr/>
        </p:nvSpPr>
        <p:spPr bwMode="auto">
          <a:xfrm>
            <a:off x="8077200" y="2590800"/>
            <a:ext cx="5334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96</a:t>
            </a:r>
          </a:p>
        </p:txBody>
      </p:sp>
      <p:sp>
        <p:nvSpPr>
          <p:cNvPr id="63572" name="Text Box 84"/>
          <p:cNvSpPr txBox="1">
            <a:spLocks noChangeArrowheads="1"/>
          </p:cNvSpPr>
          <p:nvPr/>
        </p:nvSpPr>
        <p:spPr bwMode="auto">
          <a:xfrm>
            <a:off x="8534400" y="2590800"/>
            <a:ext cx="5334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97</a:t>
            </a:r>
          </a:p>
        </p:txBody>
      </p:sp>
      <p:sp>
        <p:nvSpPr>
          <p:cNvPr id="63573" name="Text Box 85"/>
          <p:cNvSpPr txBox="1">
            <a:spLocks noChangeArrowheads="1"/>
          </p:cNvSpPr>
          <p:nvPr/>
        </p:nvSpPr>
        <p:spPr bwMode="auto">
          <a:xfrm>
            <a:off x="8991600" y="2590800"/>
            <a:ext cx="5334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98</a:t>
            </a:r>
          </a:p>
        </p:txBody>
      </p:sp>
      <p:sp>
        <p:nvSpPr>
          <p:cNvPr id="63574" name="Text Box 86"/>
          <p:cNvSpPr txBox="1">
            <a:spLocks noChangeArrowheads="1"/>
          </p:cNvSpPr>
          <p:nvPr/>
        </p:nvSpPr>
        <p:spPr bwMode="auto">
          <a:xfrm>
            <a:off x="9448800" y="2590800"/>
            <a:ext cx="5334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99</a:t>
            </a:r>
          </a:p>
        </p:txBody>
      </p:sp>
      <p:sp>
        <p:nvSpPr>
          <p:cNvPr id="63575" name="Text Box 87"/>
          <p:cNvSpPr txBox="1">
            <a:spLocks noChangeArrowheads="1"/>
          </p:cNvSpPr>
          <p:nvPr/>
        </p:nvSpPr>
        <p:spPr bwMode="auto">
          <a:xfrm>
            <a:off x="7239000" y="2667001"/>
            <a:ext cx="838200" cy="701675"/>
          </a:xfrm>
          <a:prstGeom prst="rect">
            <a:avLst/>
          </a:prstGeom>
          <a:noFill/>
          <a:ln w="9525">
            <a:noFill/>
            <a:miter lim="800000"/>
            <a:headEnd/>
            <a:tailEnd/>
          </a:ln>
          <a:effectLst/>
        </p:spPr>
        <p:txBody>
          <a:bodyPr>
            <a:spAutoFit/>
          </a:bodyPr>
          <a:lstStyle/>
          <a:p>
            <a:pPr eaLnBrk="0" hangingPunct="0">
              <a:spcBef>
                <a:spcPct val="50000"/>
              </a:spcBef>
            </a:pPr>
            <a:r>
              <a:rPr lang="en-US" sz="4000">
                <a:solidFill>
                  <a:schemeClr val="accent2"/>
                </a:solidFill>
              </a:rPr>
              <a:t>…</a:t>
            </a:r>
          </a:p>
        </p:txBody>
      </p:sp>
      <p:sp>
        <p:nvSpPr>
          <p:cNvPr id="63576" name="Rectangle 88"/>
          <p:cNvSpPr>
            <a:spLocks noChangeArrowheads="1"/>
          </p:cNvSpPr>
          <p:nvPr/>
        </p:nvSpPr>
        <p:spPr bwMode="auto">
          <a:xfrm>
            <a:off x="8991600" y="3733800"/>
            <a:ext cx="457200" cy="457200"/>
          </a:xfrm>
          <a:prstGeom prst="rect">
            <a:avLst/>
          </a:prstGeom>
          <a:solidFill>
            <a:schemeClr val="accent2"/>
          </a:solidFill>
          <a:ln w="9525">
            <a:solidFill>
              <a:schemeClr val="tx1"/>
            </a:solidFill>
            <a:miter lim="800000"/>
            <a:headEnd/>
            <a:tailEnd/>
          </a:ln>
          <a:effectLst/>
        </p:spPr>
        <p:txBody>
          <a:bodyPr wrap="none" anchor="ctr"/>
          <a:lstStyle/>
          <a:p>
            <a:endParaRPr lang="en-CA"/>
          </a:p>
        </p:txBody>
      </p:sp>
      <p:sp>
        <p:nvSpPr>
          <p:cNvPr id="63577" name="Rectangle 89"/>
          <p:cNvSpPr>
            <a:spLocks noChangeArrowheads="1"/>
          </p:cNvSpPr>
          <p:nvPr/>
        </p:nvSpPr>
        <p:spPr bwMode="auto">
          <a:xfrm>
            <a:off x="9448800" y="4572000"/>
            <a:ext cx="457200" cy="457200"/>
          </a:xfrm>
          <a:prstGeom prst="rect">
            <a:avLst/>
          </a:prstGeom>
          <a:solidFill>
            <a:schemeClr val="tx2"/>
          </a:solidFill>
          <a:ln w="9525">
            <a:solidFill>
              <a:schemeClr val="tx1"/>
            </a:solidFill>
            <a:miter lim="800000"/>
            <a:headEnd/>
            <a:tailEnd/>
          </a:ln>
          <a:effectLst/>
        </p:spPr>
        <p:txBody>
          <a:bodyPr wrap="none" anchor="ctr"/>
          <a:lstStyle/>
          <a:p>
            <a:endParaRPr lang="en-CA"/>
          </a:p>
        </p:txBody>
      </p:sp>
      <p:sp>
        <p:nvSpPr>
          <p:cNvPr id="63578" name="Rectangle 90"/>
          <p:cNvSpPr>
            <a:spLocks noChangeArrowheads="1"/>
          </p:cNvSpPr>
          <p:nvPr/>
        </p:nvSpPr>
        <p:spPr bwMode="auto">
          <a:xfrm>
            <a:off x="4876800" y="3733800"/>
            <a:ext cx="457200" cy="457200"/>
          </a:xfrm>
          <a:prstGeom prst="rect">
            <a:avLst/>
          </a:prstGeom>
          <a:solidFill>
            <a:schemeClr val="hlink"/>
          </a:solidFill>
          <a:ln w="9525">
            <a:solidFill>
              <a:schemeClr val="tx1"/>
            </a:solidFill>
            <a:miter lim="800000"/>
            <a:headEnd/>
            <a:tailEnd/>
          </a:ln>
          <a:effectLst/>
        </p:spPr>
        <p:txBody>
          <a:bodyPr wrap="none" anchor="ctr"/>
          <a:lstStyle/>
          <a:p>
            <a:endParaRPr lang="en-CA"/>
          </a:p>
        </p:txBody>
      </p:sp>
      <p:sp>
        <p:nvSpPr>
          <p:cNvPr id="63579" name="Rectangle 91"/>
          <p:cNvSpPr>
            <a:spLocks noChangeArrowheads="1"/>
          </p:cNvSpPr>
          <p:nvPr/>
        </p:nvSpPr>
        <p:spPr bwMode="auto">
          <a:xfrm>
            <a:off x="5334000" y="45720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3581" name="Line 93"/>
          <p:cNvSpPr>
            <a:spLocks noChangeShapeType="1"/>
          </p:cNvSpPr>
          <p:nvPr/>
        </p:nvSpPr>
        <p:spPr bwMode="auto">
          <a:xfrm>
            <a:off x="5105400" y="3200400"/>
            <a:ext cx="0" cy="533400"/>
          </a:xfrm>
          <a:prstGeom prst="line">
            <a:avLst/>
          </a:prstGeom>
          <a:noFill/>
          <a:ln w="38100">
            <a:solidFill>
              <a:schemeClr val="hlink"/>
            </a:solidFill>
            <a:round/>
            <a:headEnd/>
            <a:tailEnd type="triangle" w="med" len="med"/>
          </a:ln>
          <a:effectLst/>
        </p:spPr>
        <p:txBody>
          <a:bodyPr/>
          <a:lstStyle/>
          <a:p>
            <a:endParaRPr lang="en-CA"/>
          </a:p>
        </p:txBody>
      </p:sp>
      <p:sp>
        <p:nvSpPr>
          <p:cNvPr id="63582" name="Line 94"/>
          <p:cNvSpPr>
            <a:spLocks noChangeShapeType="1"/>
          </p:cNvSpPr>
          <p:nvPr/>
        </p:nvSpPr>
        <p:spPr bwMode="auto">
          <a:xfrm>
            <a:off x="5562600" y="3200400"/>
            <a:ext cx="0" cy="1371600"/>
          </a:xfrm>
          <a:prstGeom prst="line">
            <a:avLst/>
          </a:prstGeom>
          <a:noFill/>
          <a:ln w="38100">
            <a:solidFill>
              <a:schemeClr val="hlink"/>
            </a:solidFill>
            <a:round/>
            <a:headEnd/>
            <a:tailEnd type="triangle" w="med" len="med"/>
          </a:ln>
          <a:effectLst/>
        </p:spPr>
        <p:txBody>
          <a:bodyPr/>
          <a:lstStyle/>
          <a:p>
            <a:endParaRPr lang="en-CA"/>
          </a:p>
        </p:txBody>
      </p:sp>
      <p:sp>
        <p:nvSpPr>
          <p:cNvPr id="63583" name="Line 95"/>
          <p:cNvSpPr>
            <a:spLocks noChangeShapeType="1"/>
          </p:cNvSpPr>
          <p:nvPr/>
        </p:nvSpPr>
        <p:spPr bwMode="auto">
          <a:xfrm>
            <a:off x="9677400" y="3200400"/>
            <a:ext cx="0" cy="1371600"/>
          </a:xfrm>
          <a:prstGeom prst="line">
            <a:avLst/>
          </a:prstGeom>
          <a:noFill/>
          <a:ln w="38100">
            <a:solidFill>
              <a:schemeClr val="hlink"/>
            </a:solidFill>
            <a:round/>
            <a:headEnd/>
            <a:tailEnd type="triangle" w="med" len="med"/>
          </a:ln>
          <a:effectLst/>
        </p:spPr>
        <p:txBody>
          <a:bodyPr/>
          <a:lstStyle/>
          <a:p>
            <a:endParaRPr lang="en-CA"/>
          </a:p>
        </p:txBody>
      </p:sp>
      <p:sp>
        <p:nvSpPr>
          <p:cNvPr id="63584" name="Line 96"/>
          <p:cNvSpPr>
            <a:spLocks noChangeShapeType="1"/>
          </p:cNvSpPr>
          <p:nvPr/>
        </p:nvSpPr>
        <p:spPr bwMode="auto">
          <a:xfrm>
            <a:off x="9220200" y="3200400"/>
            <a:ext cx="0" cy="533400"/>
          </a:xfrm>
          <a:prstGeom prst="line">
            <a:avLst/>
          </a:prstGeom>
          <a:noFill/>
          <a:ln w="38100">
            <a:solidFill>
              <a:schemeClr val="hlink"/>
            </a:solidFill>
            <a:round/>
            <a:headEnd/>
            <a:tailEnd type="triangle" w="med" len="med"/>
          </a:ln>
          <a:effectLst/>
        </p:spPr>
        <p:txBody>
          <a:bodyPr/>
          <a:lstStyle/>
          <a:p>
            <a:endParaRPr lang="en-CA"/>
          </a:p>
        </p:txBody>
      </p:sp>
      <p:sp>
        <p:nvSpPr>
          <p:cNvPr id="63585" name="Text Box 97"/>
          <p:cNvSpPr txBox="1">
            <a:spLocks noChangeArrowheads="1"/>
          </p:cNvSpPr>
          <p:nvPr/>
        </p:nvSpPr>
        <p:spPr bwMode="auto">
          <a:xfrm>
            <a:off x="5486400" y="1295400"/>
            <a:ext cx="3505200" cy="369332"/>
          </a:xfrm>
          <a:prstGeom prst="rect">
            <a:avLst/>
          </a:prstGeom>
          <a:solidFill>
            <a:schemeClr val="bg2"/>
          </a:solidFill>
          <a:ln w="38100">
            <a:noFill/>
            <a:miter lim="800000"/>
            <a:headEnd/>
            <a:tailEnd/>
          </a:ln>
          <a:effectLst/>
        </p:spPr>
        <p:txBody>
          <a:bodyPr>
            <a:spAutoFit/>
          </a:bodyPr>
          <a:lstStyle/>
          <a:p>
            <a:pPr>
              <a:spcBef>
                <a:spcPct val="50000"/>
              </a:spcBef>
            </a:pPr>
            <a:r>
              <a:rPr lang="en-US"/>
              <a:t>Queue from previous slide</a:t>
            </a:r>
          </a:p>
        </p:txBody>
      </p:sp>
      <p:sp>
        <p:nvSpPr>
          <p:cNvPr id="63586" name="Text Box 98"/>
          <p:cNvSpPr txBox="1">
            <a:spLocks noChangeArrowheads="1"/>
          </p:cNvSpPr>
          <p:nvPr/>
        </p:nvSpPr>
        <p:spPr bwMode="auto">
          <a:xfrm>
            <a:off x="1703388" y="2492375"/>
            <a:ext cx="863600" cy="369332"/>
          </a:xfrm>
          <a:prstGeom prst="rect">
            <a:avLst/>
          </a:prstGeom>
          <a:noFill/>
          <a:ln w="9525">
            <a:noFill/>
            <a:miter lim="800000"/>
            <a:headEnd/>
            <a:tailEnd/>
          </a:ln>
          <a:effectLst/>
        </p:spPr>
        <p:txBody>
          <a:bodyPr>
            <a:spAutoFit/>
          </a:bodyPr>
          <a:lstStyle/>
          <a:p>
            <a:pPr eaLnBrk="0" hangingPunct="0">
              <a:spcBef>
                <a:spcPct val="50000"/>
              </a:spcBef>
            </a:pPr>
            <a:r>
              <a:rPr lang="en-US">
                <a:solidFill>
                  <a:schemeClr val="accent2"/>
                </a:solidFill>
              </a:rPr>
              <a:t>cq</a:t>
            </a:r>
          </a:p>
        </p:txBody>
      </p:sp>
      <p:sp>
        <p:nvSpPr>
          <p:cNvPr id="63587" name="Rectangle 99"/>
          <p:cNvSpPr>
            <a:spLocks noChangeArrowheads="1"/>
          </p:cNvSpPr>
          <p:nvPr/>
        </p:nvSpPr>
        <p:spPr bwMode="auto">
          <a:xfrm>
            <a:off x="2135188" y="2492375"/>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3588" name="Line 100"/>
          <p:cNvSpPr>
            <a:spLocks noChangeShapeType="1"/>
          </p:cNvSpPr>
          <p:nvPr/>
        </p:nvSpPr>
        <p:spPr bwMode="auto">
          <a:xfrm>
            <a:off x="2351088" y="2708275"/>
            <a:ext cx="431800" cy="0"/>
          </a:xfrm>
          <a:prstGeom prst="line">
            <a:avLst/>
          </a:prstGeom>
          <a:noFill/>
          <a:ln w="38100">
            <a:solidFill>
              <a:srgbClr val="339966"/>
            </a:solidFill>
            <a:round/>
            <a:headEnd/>
            <a:tailEnd type="triangle" w="med" len="med"/>
          </a:ln>
          <a:effectLst/>
        </p:spPr>
        <p:txBody>
          <a:bodyPr/>
          <a:lstStyle/>
          <a:p>
            <a:endParaRPr lang="en-CA"/>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6-</a:t>
            </a:r>
            <a:fld id="{16EDA150-667F-408C-ACA1-D5EE56EB3568}" type="slidenum">
              <a:rPr lang="en-US"/>
              <a:pPr/>
              <a:t>12</a:t>
            </a:fld>
            <a:endParaRPr lang="en-US"/>
          </a:p>
        </p:txBody>
      </p:sp>
      <p:sp>
        <p:nvSpPr>
          <p:cNvPr id="64514" name="Rectangle 2"/>
          <p:cNvSpPr>
            <a:spLocks noGrp="1" noChangeArrowheads="1"/>
          </p:cNvSpPr>
          <p:nvPr>
            <p:ph type="title"/>
          </p:nvPr>
        </p:nvSpPr>
        <p:spPr/>
        <p:txBody>
          <a:bodyPr/>
          <a:lstStyle/>
          <a:p>
            <a:r>
              <a:rPr lang="en-US"/>
              <a:t>Circular Array Implementation</a:t>
            </a:r>
          </a:p>
        </p:txBody>
      </p:sp>
      <p:sp>
        <p:nvSpPr>
          <p:cNvPr id="64515" name="Rectangle 3"/>
          <p:cNvSpPr>
            <a:spLocks noGrp="1" noChangeArrowheads="1"/>
          </p:cNvSpPr>
          <p:nvPr>
            <p:ph type="body" idx="1"/>
          </p:nvPr>
        </p:nvSpPr>
        <p:spPr>
          <a:xfrm>
            <a:off x="2133600" y="1447800"/>
            <a:ext cx="8382000" cy="4648200"/>
          </a:xfrm>
        </p:spPr>
        <p:txBody>
          <a:bodyPr/>
          <a:lstStyle/>
          <a:p>
            <a:r>
              <a:rPr lang="en-US"/>
              <a:t>When an element is enqueued, the value of </a:t>
            </a:r>
            <a:r>
              <a:rPr lang="en-US" b="1">
                <a:solidFill>
                  <a:schemeClr val="accent2"/>
                </a:solidFill>
              </a:rPr>
              <a:t>rear</a:t>
            </a:r>
            <a:r>
              <a:rPr lang="en-US"/>
              <a:t> is incremented</a:t>
            </a:r>
          </a:p>
          <a:p>
            <a:r>
              <a:rPr lang="en-US"/>
              <a:t>But it must take into account the need to loop back to index 0:</a:t>
            </a:r>
          </a:p>
          <a:p>
            <a:pPr algn="ctr">
              <a:spcBef>
                <a:spcPct val="70000"/>
              </a:spcBef>
              <a:spcAft>
                <a:spcPct val="70000"/>
              </a:spcAft>
              <a:buFontTx/>
              <a:buNone/>
            </a:pPr>
            <a:r>
              <a:rPr lang="en-US" b="1">
                <a:solidFill>
                  <a:schemeClr val="accent2"/>
                </a:solidFill>
              </a:rPr>
              <a:t>rear = (rear+1) % queue.length;</a:t>
            </a:r>
          </a:p>
          <a:p>
            <a:r>
              <a:rPr lang="en-US"/>
              <a:t>Can this array implementation also reach capacity? </a:t>
            </a:r>
          </a:p>
          <a:p>
            <a:endParaRPr lang="en-US"/>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Slide Number Placeholder 4"/>
          <p:cNvSpPr>
            <a:spLocks noGrp="1"/>
          </p:cNvSpPr>
          <p:nvPr>
            <p:ph type="sldNum" sz="quarter" idx="12"/>
          </p:nvPr>
        </p:nvSpPr>
        <p:spPr/>
        <p:txBody>
          <a:bodyPr/>
          <a:lstStyle/>
          <a:p>
            <a:r>
              <a:rPr lang="en-US"/>
              <a:t>6-</a:t>
            </a:r>
            <a:fld id="{C32967DD-2EED-43A2-B830-01E0877A54E9}" type="slidenum">
              <a:rPr lang="en-US"/>
              <a:pPr/>
              <a:t>13</a:t>
            </a:fld>
            <a:endParaRPr lang="en-US"/>
          </a:p>
        </p:txBody>
      </p:sp>
      <p:sp>
        <p:nvSpPr>
          <p:cNvPr id="78850" name="Rectangle 2"/>
          <p:cNvSpPr>
            <a:spLocks noGrp="1" noChangeArrowheads="1"/>
          </p:cNvSpPr>
          <p:nvPr>
            <p:ph type="title"/>
          </p:nvPr>
        </p:nvSpPr>
        <p:spPr/>
        <p:txBody>
          <a:bodyPr/>
          <a:lstStyle/>
          <a:p>
            <a:r>
              <a:rPr lang="en-US" sz="3600"/>
              <a:t>Example: array of length 4</a:t>
            </a:r>
            <a:br>
              <a:rPr lang="en-US" sz="3600"/>
            </a:br>
            <a:r>
              <a:rPr lang="en-US" sz="3600"/>
              <a:t>What  happens?</a:t>
            </a:r>
            <a:r>
              <a:rPr lang="en-US"/>
              <a:t> </a:t>
            </a:r>
          </a:p>
        </p:txBody>
      </p:sp>
      <p:sp>
        <p:nvSpPr>
          <p:cNvPr id="78851" name="Rectangle 3"/>
          <p:cNvSpPr>
            <a:spLocks noChangeArrowheads="1"/>
          </p:cNvSpPr>
          <p:nvPr/>
        </p:nvSpPr>
        <p:spPr bwMode="auto">
          <a:xfrm>
            <a:off x="2792413" y="27559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8852" name="Text Box 4"/>
          <p:cNvSpPr txBox="1">
            <a:spLocks noChangeArrowheads="1"/>
          </p:cNvSpPr>
          <p:nvPr/>
        </p:nvSpPr>
        <p:spPr bwMode="auto">
          <a:xfrm>
            <a:off x="2711450" y="3213100"/>
            <a:ext cx="838200" cy="369332"/>
          </a:xfrm>
          <a:prstGeom prst="rect">
            <a:avLst/>
          </a:prstGeom>
          <a:noFill/>
          <a:ln w="9525">
            <a:noFill/>
            <a:miter lim="800000"/>
            <a:headEnd/>
            <a:tailEnd/>
          </a:ln>
          <a:effectLst/>
        </p:spPr>
        <p:txBody>
          <a:bodyPr>
            <a:spAutoFit/>
          </a:bodyPr>
          <a:lstStyle/>
          <a:p>
            <a:pPr>
              <a:spcBef>
                <a:spcPct val="50000"/>
              </a:spcBef>
            </a:pPr>
            <a:r>
              <a:rPr lang="en-US"/>
              <a:t>rear</a:t>
            </a:r>
          </a:p>
        </p:txBody>
      </p:sp>
      <p:sp>
        <p:nvSpPr>
          <p:cNvPr id="78853" name="Text Box 5"/>
          <p:cNvSpPr txBox="1">
            <a:spLocks noChangeArrowheads="1"/>
          </p:cNvSpPr>
          <p:nvPr/>
        </p:nvSpPr>
        <p:spPr bwMode="auto">
          <a:xfrm>
            <a:off x="2716213" y="2298700"/>
            <a:ext cx="762000" cy="369332"/>
          </a:xfrm>
          <a:prstGeom prst="rect">
            <a:avLst/>
          </a:prstGeom>
          <a:noFill/>
          <a:ln w="9525">
            <a:noFill/>
            <a:miter lim="800000"/>
            <a:headEnd/>
            <a:tailEnd/>
          </a:ln>
          <a:effectLst/>
        </p:spPr>
        <p:txBody>
          <a:bodyPr>
            <a:spAutoFit/>
          </a:bodyPr>
          <a:lstStyle/>
          <a:p>
            <a:pPr>
              <a:spcBef>
                <a:spcPct val="50000"/>
              </a:spcBef>
            </a:pPr>
            <a:r>
              <a:rPr lang="en-US"/>
              <a:t>front</a:t>
            </a:r>
          </a:p>
        </p:txBody>
      </p:sp>
      <p:sp>
        <p:nvSpPr>
          <p:cNvPr id="78854" name="Rectangle 6"/>
          <p:cNvSpPr>
            <a:spLocks noChangeArrowheads="1"/>
          </p:cNvSpPr>
          <p:nvPr/>
        </p:nvSpPr>
        <p:spPr bwMode="auto">
          <a:xfrm>
            <a:off x="2792413" y="18415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78855" name="Rectangle 7"/>
          <p:cNvSpPr>
            <a:spLocks noChangeArrowheads="1"/>
          </p:cNvSpPr>
          <p:nvPr/>
        </p:nvSpPr>
        <p:spPr bwMode="auto">
          <a:xfrm>
            <a:off x="2640014" y="1676400"/>
            <a:ext cx="1627187" cy="1905000"/>
          </a:xfrm>
          <a:prstGeom prst="rect">
            <a:avLst/>
          </a:prstGeom>
          <a:noFill/>
          <a:ln w="38100">
            <a:solidFill>
              <a:schemeClr val="accent2"/>
            </a:solidFill>
            <a:miter lim="800000"/>
            <a:headEnd/>
            <a:tailEnd/>
          </a:ln>
          <a:effectLst/>
        </p:spPr>
        <p:txBody>
          <a:bodyPr wrap="none" anchor="ctr"/>
          <a:lstStyle/>
          <a:p>
            <a:endParaRPr lang="en-CA"/>
          </a:p>
        </p:txBody>
      </p:sp>
      <p:sp>
        <p:nvSpPr>
          <p:cNvPr id="78856" name="Rectangle 8"/>
          <p:cNvSpPr>
            <a:spLocks noChangeArrowheads="1"/>
          </p:cNvSpPr>
          <p:nvPr/>
        </p:nvSpPr>
        <p:spPr bwMode="auto">
          <a:xfrm>
            <a:off x="3505200" y="27432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8857" name="Text Box 9"/>
          <p:cNvSpPr txBox="1">
            <a:spLocks noChangeArrowheads="1"/>
          </p:cNvSpPr>
          <p:nvPr/>
        </p:nvSpPr>
        <p:spPr bwMode="auto">
          <a:xfrm>
            <a:off x="3581401" y="28194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3</a:t>
            </a:r>
          </a:p>
        </p:txBody>
      </p:sp>
      <p:sp>
        <p:nvSpPr>
          <p:cNvPr id="78858" name="Text Box 10"/>
          <p:cNvSpPr txBox="1">
            <a:spLocks noChangeArrowheads="1"/>
          </p:cNvSpPr>
          <p:nvPr/>
        </p:nvSpPr>
        <p:spPr bwMode="auto">
          <a:xfrm>
            <a:off x="3352800" y="2286000"/>
            <a:ext cx="914400" cy="369332"/>
          </a:xfrm>
          <a:prstGeom prst="rect">
            <a:avLst/>
          </a:prstGeom>
          <a:noFill/>
          <a:ln w="9525">
            <a:noFill/>
            <a:miter lim="800000"/>
            <a:headEnd/>
            <a:tailEnd/>
          </a:ln>
          <a:effectLst/>
        </p:spPr>
        <p:txBody>
          <a:bodyPr>
            <a:spAutoFit/>
          </a:bodyPr>
          <a:lstStyle/>
          <a:p>
            <a:pPr>
              <a:spcBef>
                <a:spcPct val="50000"/>
              </a:spcBef>
            </a:pPr>
            <a:r>
              <a:rPr lang="en-US"/>
              <a:t>queue</a:t>
            </a:r>
          </a:p>
        </p:txBody>
      </p:sp>
      <p:sp>
        <p:nvSpPr>
          <p:cNvPr id="78859" name="Rectangle 11"/>
          <p:cNvSpPr>
            <a:spLocks noChangeArrowheads="1"/>
          </p:cNvSpPr>
          <p:nvPr/>
        </p:nvSpPr>
        <p:spPr bwMode="auto">
          <a:xfrm>
            <a:off x="3505200" y="1828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8860" name="Text Box 12"/>
          <p:cNvSpPr txBox="1">
            <a:spLocks noChangeArrowheads="1"/>
          </p:cNvSpPr>
          <p:nvPr/>
        </p:nvSpPr>
        <p:spPr bwMode="auto">
          <a:xfrm>
            <a:off x="3352800" y="3200400"/>
            <a:ext cx="914400" cy="369332"/>
          </a:xfrm>
          <a:prstGeom prst="rect">
            <a:avLst/>
          </a:prstGeom>
          <a:noFill/>
          <a:ln w="9525">
            <a:noFill/>
            <a:miter lim="800000"/>
            <a:headEnd/>
            <a:tailEnd/>
          </a:ln>
          <a:effectLst/>
        </p:spPr>
        <p:txBody>
          <a:bodyPr>
            <a:spAutoFit/>
          </a:bodyPr>
          <a:lstStyle/>
          <a:p>
            <a:pPr>
              <a:spcBef>
                <a:spcPct val="50000"/>
              </a:spcBef>
            </a:pPr>
            <a:r>
              <a:rPr lang="en-US"/>
              <a:t>count</a:t>
            </a:r>
          </a:p>
        </p:txBody>
      </p:sp>
      <p:sp>
        <p:nvSpPr>
          <p:cNvPr id="78861" name="Text Box 13"/>
          <p:cNvSpPr txBox="1">
            <a:spLocks noChangeArrowheads="1"/>
          </p:cNvSpPr>
          <p:nvPr/>
        </p:nvSpPr>
        <p:spPr bwMode="auto">
          <a:xfrm>
            <a:off x="2868613" y="2832100"/>
            <a:ext cx="360362"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1</a:t>
            </a:r>
          </a:p>
        </p:txBody>
      </p:sp>
      <p:sp>
        <p:nvSpPr>
          <p:cNvPr id="78862" name="Line 14"/>
          <p:cNvSpPr>
            <a:spLocks noChangeShapeType="1"/>
          </p:cNvSpPr>
          <p:nvPr/>
        </p:nvSpPr>
        <p:spPr bwMode="auto">
          <a:xfrm>
            <a:off x="3733800" y="2057400"/>
            <a:ext cx="1143000" cy="0"/>
          </a:xfrm>
          <a:prstGeom prst="line">
            <a:avLst/>
          </a:prstGeom>
          <a:noFill/>
          <a:ln w="38100">
            <a:solidFill>
              <a:schemeClr val="hlink"/>
            </a:solidFill>
            <a:round/>
            <a:headEnd/>
            <a:tailEnd type="triangle" w="med" len="med"/>
          </a:ln>
          <a:effectLst/>
        </p:spPr>
        <p:txBody>
          <a:bodyPr/>
          <a:lstStyle/>
          <a:p>
            <a:endParaRPr lang="en-CA"/>
          </a:p>
        </p:txBody>
      </p:sp>
      <p:sp>
        <p:nvSpPr>
          <p:cNvPr id="78863" name="Text Box 15"/>
          <p:cNvSpPr txBox="1">
            <a:spLocks noChangeArrowheads="1"/>
          </p:cNvSpPr>
          <p:nvPr/>
        </p:nvSpPr>
        <p:spPr bwMode="auto">
          <a:xfrm>
            <a:off x="2855913" y="1916113"/>
            <a:ext cx="5334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78864" name="Text Box 16"/>
          <p:cNvSpPr txBox="1">
            <a:spLocks noChangeArrowheads="1"/>
          </p:cNvSpPr>
          <p:nvPr/>
        </p:nvSpPr>
        <p:spPr bwMode="auto">
          <a:xfrm>
            <a:off x="4876801" y="1447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0</a:t>
            </a:r>
          </a:p>
        </p:txBody>
      </p:sp>
      <p:sp>
        <p:nvSpPr>
          <p:cNvPr id="78865" name="Text Box 17"/>
          <p:cNvSpPr txBox="1">
            <a:spLocks noChangeArrowheads="1"/>
          </p:cNvSpPr>
          <p:nvPr/>
        </p:nvSpPr>
        <p:spPr bwMode="auto">
          <a:xfrm>
            <a:off x="6248401" y="1447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3</a:t>
            </a:r>
          </a:p>
        </p:txBody>
      </p:sp>
      <p:sp>
        <p:nvSpPr>
          <p:cNvPr id="78866" name="Text Box 18"/>
          <p:cNvSpPr txBox="1">
            <a:spLocks noChangeArrowheads="1"/>
          </p:cNvSpPr>
          <p:nvPr/>
        </p:nvSpPr>
        <p:spPr bwMode="auto">
          <a:xfrm>
            <a:off x="5791201" y="1447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78867" name="Text Box 19"/>
          <p:cNvSpPr txBox="1">
            <a:spLocks noChangeArrowheads="1"/>
          </p:cNvSpPr>
          <p:nvPr/>
        </p:nvSpPr>
        <p:spPr bwMode="auto">
          <a:xfrm>
            <a:off x="5334001" y="1447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1</a:t>
            </a:r>
          </a:p>
        </p:txBody>
      </p:sp>
      <p:sp>
        <p:nvSpPr>
          <p:cNvPr id="78868" name="Rectangle 20"/>
          <p:cNvSpPr>
            <a:spLocks noChangeArrowheads="1"/>
          </p:cNvSpPr>
          <p:nvPr/>
        </p:nvSpPr>
        <p:spPr bwMode="auto">
          <a:xfrm>
            <a:off x="4876800" y="1828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8869" name="Rectangle 21"/>
          <p:cNvSpPr>
            <a:spLocks noChangeArrowheads="1"/>
          </p:cNvSpPr>
          <p:nvPr/>
        </p:nvSpPr>
        <p:spPr bwMode="auto">
          <a:xfrm>
            <a:off x="5334000" y="1828800"/>
            <a:ext cx="457200" cy="457200"/>
          </a:xfrm>
          <a:prstGeom prst="rect">
            <a:avLst/>
          </a:prstGeom>
          <a:solidFill>
            <a:schemeClr val="bg1"/>
          </a:solidFill>
          <a:ln w="9525">
            <a:solidFill>
              <a:schemeClr val="tx1"/>
            </a:solidFill>
            <a:miter lim="800000"/>
            <a:headEnd/>
            <a:tailEnd/>
          </a:ln>
          <a:effectLst/>
        </p:spPr>
        <p:txBody>
          <a:bodyPr wrap="none" anchor="ctr"/>
          <a:lstStyle/>
          <a:p>
            <a:pPr algn="ctr"/>
            <a:endParaRPr lang="en-US"/>
          </a:p>
        </p:txBody>
      </p:sp>
      <p:sp>
        <p:nvSpPr>
          <p:cNvPr id="78870" name="Rectangle 22"/>
          <p:cNvSpPr>
            <a:spLocks noChangeArrowheads="1"/>
          </p:cNvSpPr>
          <p:nvPr/>
        </p:nvSpPr>
        <p:spPr bwMode="auto">
          <a:xfrm>
            <a:off x="4876800" y="2590800"/>
            <a:ext cx="457200" cy="457200"/>
          </a:xfrm>
          <a:prstGeom prst="rect">
            <a:avLst/>
          </a:prstGeom>
          <a:solidFill>
            <a:schemeClr val="hlink"/>
          </a:solidFill>
          <a:ln w="9525">
            <a:solidFill>
              <a:schemeClr val="tx1"/>
            </a:solidFill>
            <a:miter lim="800000"/>
            <a:headEnd/>
            <a:tailEnd/>
          </a:ln>
          <a:effectLst/>
        </p:spPr>
        <p:txBody>
          <a:bodyPr wrap="none" anchor="ctr"/>
          <a:lstStyle/>
          <a:p>
            <a:endParaRPr lang="en-CA"/>
          </a:p>
        </p:txBody>
      </p:sp>
      <p:sp>
        <p:nvSpPr>
          <p:cNvPr id="78872" name="Line 24"/>
          <p:cNvSpPr>
            <a:spLocks noChangeShapeType="1"/>
          </p:cNvSpPr>
          <p:nvPr/>
        </p:nvSpPr>
        <p:spPr bwMode="auto">
          <a:xfrm>
            <a:off x="5105400" y="2057400"/>
            <a:ext cx="0" cy="533400"/>
          </a:xfrm>
          <a:prstGeom prst="line">
            <a:avLst/>
          </a:prstGeom>
          <a:noFill/>
          <a:ln w="38100">
            <a:solidFill>
              <a:schemeClr val="hlink"/>
            </a:solidFill>
            <a:round/>
            <a:headEnd/>
            <a:tailEnd type="triangle" w="med" len="med"/>
          </a:ln>
          <a:effectLst/>
        </p:spPr>
        <p:txBody>
          <a:bodyPr/>
          <a:lstStyle/>
          <a:p>
            <a:endParaRPr lang="en-CA"/>
          </a:p>
        </p:txBody>
      </p:sp>
      <p:sp>
        <p:nvSpPr>
          <p:cNvPr id="78874" name="Rectangle 26"/>
          <p:cNvSpPr>
            <a:spLocks noChangeArrowheads="1"/>
          </p:cNvSpPr>
          <p:nvPr/>
        </p:nvSpPr>
        <p:spPr bwMode="auto">
          <a:xfrm>
            <a:off x="5791200" y="1828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8875" name="Rectangle 27"/>
          <p:cNvSpPr>
            <a:spLocks noChangeArrowheads="1"/>
          </p:cNvSpPr>
          <p:nvPr/>
        </p:nvSpPr>
        <p:spPr bwMode="auto">
          <a:xfrm>
            <a:off x="6248400" y="1828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8876" name="Rectangle 28"/>
          <p:cNvSpPr>
            <a:spLocks noChangeArrowheads="1"/>
          </p:cNvSpPr>
          <p:nvPr/>
        </p:nvSpPr>
        <p:spPr bwMode="auto">
          <a:xfrm>
            <a:off x="5791200" y="2590800"/>
            <a:ext cx="457200" cy="457200"/>
          </a:xfrm>
          <a:prstGeom prst="rect">
            <a:avLst/>
          </a:prstGeom>
          <a:solidFill>
            <a:schemeClr val="accent2"/>
          </a:solidFill>
          <a:ln w="9525">
            <a:solidFill>
              <a:schemeClr val="tx1"/>
            </a:solidFill>
            <a:miter lim="800000"/>
            <a:headEnd/>
            <a:tailEnd/>
          </a:ln>
          <a:effectLst/>
        </p:spPr>
        <p:txBody>
          <a:bodyPr wrap="none" anchor="ctr"/>
          <a:lstStyle/>
          <a:p>
            <a:endParaRPr lang="en-CA"/>
          </a:p>
        </p:txBody>
      </p:sp>
      <p:sp>
        <p:nvSpPr>
          <p:cNvPr id="78877" name="Rectangle 29"/>
          <p:cNvSpPr>
            <a:spLocks noChangeArrowheads="1"/>
          </p:cNvSpPr>
          <p:nvPr/>
        </p:nvSpPr>
        <p:spPr bwMode="auto">
          <a:xfrm>
            <a:off x="6248400" y="3429000"/>
            <a:ext cx="457200" cy="457200"/>
          </a:xfrm>
          <a:prstGeom prst="rect">
            <a:avLst/>
          </a:prstGeom>
          <a:solidFill>
            <a:schemeClr val="tx2"/>
          </a:solidFill>
          <a:ln w="9525">
            <a:solidFill>
              <a:schemeClr val="tx1"/>
            </a:solidFill>
            <a:miter lim="800000"/>
            <a:headEnd/>
            <a:tailEnd/>
          </a:ln>
          <a:effectLst/>
        </p:spPr>
        <p:txBody>
          <a:bodyPr wrap="none" anchor="ctr"/>
          <a:lstStyle/>
          <a:p>
            <a:endParaRPr lang="en-CA"/>
          </a:p>
        </p:txBody>
      </p:sp>
      <p:sp>
        <p:nvSpPr>
          <p:cNvPr id="78878" name="Line 30"/>
          <p:cNvSpPr>
            <a:spLocks noChangeShapeType="1"/>
          </p:cNvSpPr>
          <p:nvPr/>
        </p:nvSpPr>
        <p:spPr bwMode="auto">
          <a:xfrm>
            <a:off x="6477000" y="2057400"/>
            <a:ext cx="0" cy="1371600"/>
          </a:xfrm>
          <a:prstGeom prst="line">
            <a:avLst/>
          </a:prstGeom>
          <a:noFill/>
          <a:ln w="38100">
            <a:solidFill>
              <a:schemeClr val="hlink"/>
            </a:solidFill>
            <a:round/>
            <a:headEnd/>
            <a:tailEnd type="triangle" w="med" len="med"/>
          </a:ln>
          <a:effectLst/>
        </p:spPr>
        <p:txBody>
          <a:bodyPr/>
          <a:lstStyle/>
          <a:p>
            <a:endParaRPr lang="en-CA"/>
          </a:p>
        </p:txBody>
      </p:sp>
      <p:sp>
        <p:nvSpPr>
          <p:cNvPr id="78879" name="Line 31"/>
          <p:cNvSpPr>
            <a:spLocks noChangeShapeType="1"/>
          </p:cNvSpPr>
          <p:nvPr/>
        </p:nvSpPr>
        <p:spPr bwMode="auto">
          <a:xfrm>
            <a:off x="6019800" y="2057400"/>
            <a:ext cx="0" cy="533400"/>
          </a:xfrm>
          <a:prstGeom prst="line">
            <a:avLst/>
          </a:prstGeom>
          <a:noFill/>
          <a:ln w="38100">
            <a:solidFill>
              <a:schemeClr val="hlink"/>
            </a:solidFill>
            <a:round/>
            <a:headEnd/>
            <a:tailEnd type="triangle" w="med" len="med"/>
          </a:ln>
          <a:effectLst/>
        </p:spPr>
        <p:txBody>
          <a:bodyPr/>
          <a:lstStyle/>
          <a:p>
            <a:endParaRPr lang="en-CA"/>
          </a:p>
        </p:txBody>
      </p:sp>
      <p:sp>
        <p:nvSpPr>
          <p:cNvPr id="78880" name="Rectangle 32"/>
          <p:cNvSpPr>
            <a:spLocks noChangeArrowheads="1"/>
          </p:cNvSpPr>
          <p:nvPr/>
        </p:nvSpPr>
        <p:spPr bwMode="auto">
          <a:xfrm>
            <a:off x="2787650" y="5541963"/>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8881" name="Text Box 33"/>
          <p:cNvSpPr txBox="1">
            <a:spLocks noChangeArrowheads="1"/>
          </p:cNvSpPr>
          <p:nvPr/>
        </p:nvSpPr>
        <p:spPr bwMode="auto">
          <a:xfrm>
            <a:off x="2711450" y="6021388"/>
            <a:ext cx="838200" cy="369332"/>
          </a:xfrm>
          <a:prstGeom prst="rect">
            <a:avLst/>
          </a:prstGeom>
          <a:noFill/>
          <a:ln w="9525">
            <a:noFill/>
            <a:miter lim="800000"/>
            <a:headEnd/>
            <a:tailEnd/>
          </a:ln>
          <a:effectLst/>
        </p:spPr>
        <p:txBody>
          <a:bodyPr>
            <a:spAutoFit/>
          </a:bodyPr>
          <a:lstStyle/>
          <a:p>
            <a:pPr>
              <a:spcBef>
                <a:spcPct val="50000"/>
              </a:spcBef>
            </a:pPr>
            <a:r>
              <a:rPr lang="en-US"/>
              <a:t>rear</a:t>
            </a:r>
          </a:p>
        </p:txBody>
      </p:sp>
      <p:sp>
        <p:nvSpPr>
          <p:cNvPr id="78882" name="Text Box 34"/>
          <p:cNvSpPr txBox="1">
            <a:spLocks noChangeArrowheads="1"/>
          </p:cNvSpPr>
          <p:nvPr/>
        </p:nvSpPr>
        <p:spPr bwMode="auto">
          <a:xfrm>
            <a:off x="2711450" y="5084763"/>
            <a:ext cx="762000" cy="369332"/>
          </a:xfrm>
          <a:prstGeom prst="rect">
            <a:avLst/>
          </a:prstGeom>
          <a:noFill/>
          <a:ln w="9525">
            <a:noFill/>
            <a:miter lim="800000"/>
            <a:headEnd/>
            <a:tailEnd/>
          </a:ln>
          <a:effectLst/>
        </p:spPr>
        <p:txBody>
          <a:bodyPr>
            <a:spAutoFit/>
          </a:bodyPr>
          <a:lstStyle/>
          <a:p>
            <a:pPr>
              <a:spcBef>
                <a:spcPct val="50000"/>
              </a:spcBef>
            </a:pPr>
            <a:r>
              <a:rPr lang="en-US"/>
              <a:t>front</a:t>
            </a:r>
          </a:p>
        </p:txBody>
      </p:sp>
      <p:sp>
        <p:nvSpPr>
          <p:cNvPr id="78883" name="Rectangle 35"/>
          <p:cNvSpPr>
            <a:spLocks noChangeArrowheads="1"/>
          </p:cNvSpPr>
          <p:nvPr/>
        </p:nvSpPr>
        <p:spPr bwMode="auto">
          <a:xfrm>
            <a:off x="2787650" y="4627563"/>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78884" name="Rectangle 36"/>
          <p:cNvSpPr>
            <a:spLocks noChangeArrowheads="1"/>
          </p:cNvSpPr>
          <p:nvPr/>
        </p:nvSpPr>
        <p:spPr bwMode="auto">
          <a:xfrm>
            <a:off x="2640014" y="4495800"/>
            <a:ext cx="1627187" cy="1905000"/>
          </a:xfrm>
          <a:prstGeom prst="rect">
            <a:avLst/>
          </a:prstGeom>
          <a:noFill/>
          <a:ln w="38100">
            <a:solidFill>
              <a:schemeClr val="accent2"/>
            </a:solidFill>
            <a:miter lim="800000"/>
            <a:headEnd/>
            <a:tailEnd/>
          </a:ln>
          <a:effectLst/>
        </p:spPr>
        <p:txBody>
          <a:bodyPr wrap="none" anchor="ctr"/>
          <a:lstStyle/>
          <a:p>
            <a:endParaRPr lang="en-CA"/>
          </a:p>
        </p:txBody>
      </p:sp>
      <p:sp>
        <p:nvSpPr>
          <p:cNvPr id="78885" name="Rectangle 37"/>
          <p:cNvSpPr>
            <a:spLocks noChangeArrowheads="1"/>
          </p:cNvSpPr>
          <p:nvPr/>
        </p:nvSpPr>
        <p:spPr bwMode="auto">
          <a:xfrm>
            <a:off x="3505200" y="55626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8886" name="Text Box 38"/>
          <p:cNvSpPr txBox="1">
            <a:spLocks noChangeArrowheads="1"/>
          </p:cNvSpPr>
          <p:nvPr/>
        </p:nvSpPr>
        <p:spPr bwMode="auto">
          <a:xfrm>
            <a:off x="3575051" y="5589588"/>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78887" name="Text Box 39"/>
          <p:cNvSpPr txBox="1">
            <a:spLocks noChangeArrowheads="1"/>
          </p:cNvSpPr>
          <p:nvPr/>
        </p:nvSpPr>
        <p:spPr bwMode="auto">
          <a:xfrm>
            <a:off x="3352800" y="5105400"/>
            <a:ext cx="914400" cy="369332"/>
          </a:xfrm>
          <a:prstGeom prst="rect">
            <a:avLst/>
          </a:prstGeom>
          <a:noFill/>
          <a:ln w="9525">
            <a:noFill/>
            <a:miter lim="800000"/>
            <a:headEnd/>
            <a:tailEnd/>
          </a:ln>
          <a:effectLst/>
        </p:spPr>
        <p:txBody>
          <a:bodyPr>
            <a:spAutoFit/>
          </a:bodyPr>
          <a:lstStyle/>
          <a:p>
            <a:pPr>
              <a:spcBef>
                <a:spcPct val="50000"/>
              </a:spcBef>
            </a:pPr>
            <a:r>
              <a:rPr lang="en-US"/>
              <a:t>queue</a:t>
            </a:r>
          </a:p>
        </p:txBody>
      </p:sp>
      <p:sp>
        <p:nvSpPr>
          <p:cNvPr id="78888" name="Rectangle 40"/>
          <p:cNvSpPr>
            <a:spLocks noChangeArrowheads="1"/>
          </p:cNvSpPr>
          <p:nvPr/>
        </p:nvSpPr>
        <p:spPr bwMode="auto">
          <a:xfrm>
            <a:off x="3505200" y="46482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8889" name="Text Box 41"/>
          <p:cNvSpPr txBox="1">
            <a:spLocks noChangeArrowheads="1"/>
          </p:cNvSpPr>
          <p:nvPr/>
        </p:nvSpPr>
        <p:spPr bwMode="auto">
          <a:xfrm>
            <a:off x="3352800" y="6019800"/>
            <a:ext cx="914400" cy="369332"/>
          </a:xfrm>
          <a:prstGeom prst="rect">
            <a:avLst/>
          </a:prstGeom>
          <a:noFill/>
          <a:ln w="9525">
            <a:noFill/>
            <a:miter lim="800000"/>
            <a:headEnd/>
            <a:tailEnd/>
          </a:ln>
          <a:effectLst/>
        </p:spPr>
        <p:txBody>
          <a:bodyPr>
            <a:spAutoFit/>
          </a:bodyPr>
          <a:lstStyle/>
          <a:p>
            <a:pPr>
              <a:spcBef>
                <a:spcPct val="50000"/>
              </a:spcBef>
            </a:pPr>
            <a:r>
              <a:rPr lang="en-US"/>
              <a:t>count</a:t>
            </a:r>
          </a:p>
        </p:txBody>
      </p:sp>
      <p:sp>
        <p:nvSpPr>
          <p:cNvPr id="78890" name="Text Box 42"/>
          <p:cNvSpPr txBox="1">
            <a:spLocks noChangeArrowheads="1"/>
          </p:cNvSpPr>
          <p:nvPr/>
        </p:nvSpPr>
        <p:spPr bwMode="auto">
          <a:xfrm>
            <a:off x="2863851" y="5618163"/>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78891" name="Line 43"/>
          <p:cNvSpPr>
            <a:spLocks noChangeShapeType="1"/>
          </p:cNvSpPr>
          <p:nvPr/>
        </p:nvSpPr>
        <p:spPr bwMode="auto">
          <a:xfrm>
            <a:off x="3733800" y="4876800"/>
            <a:ext cx="1143000" cy="0"/>
          </a:xfrm>
          <a:prstGeom prst="line">
            <a:avLst/>
          </a:prstGeom>
          <a:noFill/>
          <a:ln w="38100">
            <a:solidFill>
              <a:schemeClr val="hlink"/>
            </a:solidFill>
            <a:round/>
            <a:headEnd/>
            <a:tailEnd type="triangle" w="med" len="med"/>
          </a:ln>
          <a:effectLst/>
        </p:spPr>
        <p:txBody>
          <a:bodyPr/>
          <a:lstStyle/>
          <a:p>
            <a:endParaRPr lang="en-CA"/>
          </a:p>
        </p:txBody>
      </p:sp>
      <p:sp>
        <p:nvSpPr>
          <p:cNvPr id="78892" name="Text Box 44"/>
          <p:cNvSpPr txBox="1">
            <a:spLocks noChangeArrowheads="1"/>
          </p:cNvSpPr>
          <p:nvPr/>
        </p:nvSpPr>
        <p:spPr bwMode="auto">
          <a:xfrm>
            <a:off x="2855913" y="4652963"/>
            <a:ext cx="5334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78893" name="Text Box 45"/>
          <p:cNvSpPr txBox="1">
            <a:spLocks noChangeArrowheads="1"/>
          </p:cNvSpPr>
          <p:nvPr/>
        </p:nvSpPr>
        <p:spPr bwMode="auto">
          <a:xfrm>
            <a:off x="4876801" y="42672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0</a:t>
            </a:r>
          </a:p>
        </p:txBody>
      </p:sp>
      <p:sp>
        <p:nvSpPr>
          <p:cNvPr id="78894" name="Text Box 46"/>
          <p:cNvSpPr txBox="1">
            <a:spLocks noChangeArrowheads="1"/>
          </p:cNvSpPr>
          <p:nvPr/>
        </p:nvSpPr>
        <p:spPr bwMode="auto">
          <a:xfrm>
            <a:off x="6248401" y="42672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3</a:t>
            </a:r>
          </a:p>
        </p:txBody>
      </p:sp>
      <p:sp>
        <p:nvSpPr>
          <p:cNvPr id="78895" name="Text Box 47"/>
          <p:cNvSpPr txBox="1">
            <a:spLocks noChangeArrowheads="1"/>
          </p:cNvSpPr>
          <p:nvPr/>
        </p:nvSpPr>
        <p:spPr bwMode="auto">
          <a:xfrm>
            <a:off x="5791201" y="42672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78896" name="Text Box 48"/>
          <p:cNvSpPr txBox="1">
            <a:spLocks noChangeArrowheads="1"/>
          </p:cNvSpPr>
          <p:nvPr/>
        </p:nvSpPr>
        <p:spPr bwMode="auto">
          <a:xfrm>
            <a:off x="5334001" y="42672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1</a:t>
            </a:r>
          </a:p>
        </p:txBody>
      </p:sp>
      <p:sp>
        <p:nvSpPr>
          <p:cNvPr id="78897" name="Rectangle 49"/>
          <p:cNvSpPr>
            <a:spLocks noChangeArrowheads="1"/>
          </p:cNvSpPr>
          <p:nvPr/>
        </p:nvSpPr>
        <p:spPr bwMode="auto">
          <a:xfrm>
            <a:off x="4876800" y="46482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8898" name="Rectangle 50"/>
          <p:cNvSpPr>
            <a:spLocks noChangeArrowheads="1"/>
          </p:cNvSpPr>
          <p:nvPr/>
        </p:nvSpPr>
        <p:spPr bwMode="auto">
          <a:xfrm>
            <a:off x="5334000" y="46482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8899" name="Rectangle 51"/>
          <p:cNvSpPr>
            <a:spLocks noChangeArrowheads="1"/>
          </p:cNvSpPr>
          <p:nvPr/>
        </p:nvSpPr>
        <p:spPr bwMode="auto">
          <a:xfrm>
            <a:off x="4876800" y="5410200"/>
            <a:ext cx="457200" cy="457200"/>
          </a:xfrm>
          <a:prstGeom prst="rect">
            <a:avLst/>
          </a:prstGeom>
          <a:solidFill>
            <a:schemeClr val="hlink"/>
          </a:solidFill>
          <a:ln w="9525">
            <a:solidFill>
              <a:schemeClr val="tx1"/>
            </a:solidFill>
            <a:miter lim="800000"/>
            <a:headEnd/>
            <a:tailEnd/>
          </a:ln>
          <a:effectLst/>
        </p:spPr>
        <p:txBody>
          <a:bodyPr wrap="none" anchor="ctr"/>
          <a:lstStyle/>
          <a:p>
            <a:endParaRPr lang="en-CA"/>
          </a:p>
        </p:txBody>
      </p:sp>
      <p:sp>
        <p:nvSpPr>
          <p:cNvPr id="78900" name="Rectangle 52"/>
          <p:cNvSpPr>
            <a:spLocks noChangeArrowheads="1"/>
          </p:cNvSpPr>
          <p:nvPr/>
        </p:nvSpPr>
        <p:spPr bwMode="auto">
          <a:xfrm>
            <a:off x="5334000" y="62484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78901" name="Line 53"/>
          <p:cNvSpPr>
            <a:spLocks noChangeShapeType="1"/>
          </p:cNvSpPr>
          <p:nvPr/>
        </p:nvSpPr>
        <p:spPr bwMode="auto">
          <a:xfrm>
            <a:off x="5105400" y="4876800"/>
            <a:ext cx="0" cy="533400"/>
          </a:xfrm>
          <a:prstGeom prst="line">
            <a:avLst/>
          </a:prstGeom>
          <a:noFill/>
          <a:ln w="38100">
            <a:solidFill>
              <a:schemeClr val="hlink"/>
            </a:solidFill>
            <a:round/>
            <a:headEnd/>
            <a:tailEnd type="triangle" w="med" len="med"/>
          </a:ln>
          <a:effectLst/>
        </p:spPr>
        <p:txBody>
          <a:bodyPr/>
          <a:lstStyle/>
          <a:p>
            <a:endParaRPr lang="en-CA"/>
          </a:p>
        </p:txBody>
      </p:sp>
      <p:sp>
        <p:nvSpPr>
          <p:cNvPr id="78902" name="Line 54"/>
          <p:cNvSpPr>
            <a:spLocks noChangeShapeType="1"/>
          </p:cNvSpPr>
          <p:nvPr/>
        </p:nvSpPr>
        <p:spPr bwMode="auto">
          <a:xfrm>
            <a:off x="5562600" y="4876800"/>
            <a:ext cx="0" cy="1371600"/>
          </a:xfrm>
          <a:prstGeom prst="line">
            <a:avLst/>
          </a:prstGeom>
          <a:noFill/>
          <a:ln w="38100">
            <a:solidFill>
              <a:schemeClr val="hlink"/>
            </a:solidFill>
            <a:round/>
            <a:headEnd/>
            <a:tailEnd type="triangle" w="med" len="med"/>
          </a:ln>
          <a:effectLst/>
        </p:spPr>
        <p:txBody>
          <a:bodyPr/>
          <a:lstStyle/>
          <a:p>
            <a:endParaRPr lang="en-CA"/>
          </a:p>
        </p:txBody>
      </p:sp>
      <p:sp>
        <p:nvSpPr>
          <p:cNvPr id="78903" name="Rectangle 55"/>
          <p:cNvSpPr>
            <a:spLocks noChangeArrowheads="1"/>
          </p:cNvSpPr>
          <p:nvPr/>
        </p:nvSpPr>
        <p:spPr bwMode="auto">
          <a:xfrm>
            <a:off x="5791200" y="46482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8904" name="Rectangle 56"/>
          <p:cNvSpPr>
            <a:spLocks noChangeArrowheads="1"/>
          </p:cNvSpPr>
          <p:nvPr/>
        </p:nvSpPr>
        <p:spPr bwMode="auto">
          <a:xfrm>
            <a:off x="6248400" y="46482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8905" name="Rectangle 57"/>
          <p:cNvSpPr>
            <a:spLocks noChangeArrowheads="1"/>
          </p:cNvSpPr>
          <p:nvPr/>
        </p:nvSpPr>
        <p:spPr bwMode="auto">
          <a:xfrm>
            <a:off x="5791200" y="5410200"/>
            <a:ext cx="457200" cy="457200"/>
          </a:xfrm>
          <a:prstGeom prst="rect">
            <a:avLst/>
          </a:prstGeom>
          <a:solidFill>
            <a:schemeClr val="accent2"/>
          </a:solidFill>
          <a:ln w="9525">
            <a:solidFill>
              <a:schemeClr val="tx1"/>
            </a:solidFill>
            <a:miter lim="800000"/>
            <a:headEnd/>
            <a:tailEnd/>
          </a:ln>
          <a:effectLst/>
        </p:spPr>
        <p:txBody>
          <a:bodyPr wrap="none" anchor="ctr"/>
          <a:lstStyle/>
          <a:p>
            <a:endParaRPr lang="en-CA"/>
          </a:p>
        </p:txBody>
      </p:sp>
      <p:sp>
        <p:nvSpPr>
          <p:cNvPr id="78906" name="Rectangle 58"/>
          <p:cNvSpPr>
            <a:spLocks noChangeArrowheads="1"/>
          </p:cNvSpPr>
          <p:nvPr/>
        </p:nvSpPr>
        <p:spPr bwMode="auto">
          <a:xfrm>
            <a:off x="6248400" y="6248400"/>
            <a:ext cx="457200" cy="457200"/>
          </a:xfrm>
          <a:prstGeom prst="rect">
            <a:avLst/>
          </a:prstGeom>
          <a:solidFill>
            <a:schemeClr val="tx2"/>
          </a:solidFill>
          <a:ln w="9525">
            <a:solidFill>
              <a:schemeClr val="tx1"/>
            </a:solidFill>
            <a:miter lim="800000"/>
            <a:headEnd/>
            <a:tailEnd/>
          </a:ln>
          <a:effectLst/>
        </p:spPr>
        <p:txBody>
          <a:bodyPr wrap="none" anchor="ctr"/>
          <a:lstStyle/>
          <a:p>
            <a:endParaRPr lang="en-CA"/>
          </a:p>
        </p:txBody>
      </p:sp>
      <p:sp>
        <p:nvSpPr>
          <p:cNvPr id="78907" name="Line 59"/>
          <p:cNvSpPr>
            <a:spLocks noChangeShapeType="1"/>
          </p:cNvSpPr>
          <p:nvPr/>
        </p:nvSpPr>
        <p:spPr bwMode="auto">
          <a:xfrm>
            <a:off x="6477000" y="4876800"/>
            <a:ext cx="0" cy="1371600"/>
          </a:xfrm>
          <a:prstGeom prst="line">
            <a:avLst/>
          </a:prstGeom>
          <a:noFill/>
          <a:ln w="38100">
            <a:solidFill>
              <a:schemeClr val="hlink"/>
            </a:solidFill>
            <a:round/>
            <a:headEnd/>
            <a:tailEnd type="triangle" w="med" len="med"/>
          </a:ln>
          <a:effectLst/>
        </p:spPr>
        <p:txBody>
          <a:bodyPr/>
          <a:lstStyle/>
          <a:p>
            <a:endParaRPr lang="en-CA"/>
          </a:p>
        </p:txBody>
      </p:sp>
      <p:sp>
        <p:nvSpPr>
          <p:cNvPr id="78908" name="Line 60"/>
          <p:cNvSpPr>
            <a:spLocks noChangeShapeType="1"/>
          </p:cNvSpPr>
          <p:nvPr/>
        </p:nvSpPr>
        <p:spPr bwMode="auto">
          <a:xfrm>
            <a:off x="6019800" y="4876800"/>
            <a:ext cx="0" cy="533400"/>
          </a:xfrm>
          <a:prstGeom prst="line">
            <a:avLst/>
          </a:prstGeom>
          <a:noFill/>
          <a:ln w="38100">
            <a:solidFill>
              <a:schemeClr val="hlink"/>
            </a:solidFill>
            <a:round/>
            <a:headEnd/>
            <a:tailEnd type="triangle" w="med" len="med"/>
          </a:ln>
          <a:effectLst/>
        </p:spPr>
        <p:txBody>
          <a:bodyPr/>
          <a:lstStyle/>
          <a:p>
            <a:endParaRPr lang="en-CA"/>
          </a:p>
        </p:txBody>
      </p:sp>
      <p:sp>
        <p:nvSpPr>
          <p:cNvPr id="78917" name="Text Box 69"/>
          <p:cNvSpPr txBox="1">
            <a:spLocks noChangeArrowheads="1"/>
          </p:cNvSpPr>
          <p:nvPr/>
        </p:nvSpPr>
        <p:spPr bwMode="auto">
          <a:xfrm>
            <a:off x="7239000" y="2667001"/>
            <a:ext cx="3124200" cy="1200329"/>
          </a:xfrm>
          <a:prstGeom prst="rect">
            <a:avLst/>
          </a:prstGeom>
          <a:solidFill>
            <a:schemeClr val="bg2"/>
          </a:solidFill>
          <a:ln w="38100">
            <a:noFill/>
            <a:miter lim="800000"/>
            <a:headEnd/>
            <a:tailEnd/>
          </a:ln>
          <a:effectLst/>
        </p:spPr>
        <p:txBody>
          <a:bodyPr>
            <a:spAutoFit/>
          </a:bodyPr>
          <a:lstStyle/>
          <a:p>
            <a:pPr>
              <a:spcBef>
                <a:spcPct val="50000"/>
              </a:spcBef>
            </a:pPr>
            <a:r>
              <a:rPr lang="en-US"/>
              <a:t>Suppose we try to add one more item to a queue implemented by an array of length 4</a:t>
            </a:r>
          </a:p>
        </p:txBody>
      </p:sp>
      <p:sp>
        <p:nvSpPr>
          <p:cNvPr id="78921" name="Text Box 73"/>
          <p:cNvSpPr txBox="1">
            <a:spLocks noChangeArrowheads="1"/>
          </p:cNvSpPr>
          <p:nvPr/>
        </p:nvSpPr>
        <p:spPr bwMode="auto">
          <a:xfrm>
            <a:off x="1524000" y="5229225"/>
            <a:ext cx="863600" cy="369332"/>
          </a:xfrm>
          <a:prstGeom prst="rect">
            <a:avLst/>
          </a:prstGeom>
          <a:noFill/>
          <a:ln w="9525">
            <a:noFill/>
            <a:miter lim="800000"/>
            <a:headEnd/>
            <a:tailEnd/>
          </a:ln>
          <a:effectLst/>
        </p:spPr>
        <p:txBody>
          <a:bodyPr>
            <a:spAutoFit/>
          </a:bodyPr>
          <a:lstStyle/>
          <a:p>
            <a:pPr eaLnBrk="0" hangingPunct="0">
              <a:spcBef>
                <a:spcPct val="50000"/>
              </a:spcBef>
            </a:pPr>
            <a:r>
              <a:rPr lang="en-US">
                <a:solidFill>
                  <a:schemeClr val="accent2"/>
                </a:solidFill>
              </a:rPr>
              <a:t>cq</a:t>
            </a:r>
          </a:p>
        </p:txBody>
      </p:sp>
      <p:sp>
        <p:nvSpPr>
          <p:cNvPr id="78922" name="Rectangle 74"/>
          <p:cNvSpPr>
            <a:spLocks noChangeArrowheads="1"/>
          </p:cNvSpPr>
          <p:nvPr/>
        </p:nvSpPr>
        <p:spPr bwMode="auto">
          <a:xfrm>
            <a:off x="1955800" y="5229225"/>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8923" name="Line 75"/>
          <p:cNvSpPr>
            <a:spLocks noChangeShapeType="1"/>
          </p:cNvSpPr>
          <p:nvPr/>
        </p:nvSpPr>
        <p:spPr bwMode="auto">
          <a:xfrm>
            <a:off x="2171700" y="5445125"/>
            <a:ext cx="431800" cy="0"/>
          </a:xfrm>
          <a:prstGeom prst="line">
            <a:avLst/>
          </a:prstGeom>
          <a:noFill/>
          <a:ln w="38100">
            <a:solidFill>
              <a:srgbClr val="339966"/>
            </a:solidFill>
            <a:round/>
            <a:headEnd/>
            <a:tailEnd type="triangle" w="med" len="med"/>
          </a:ln>
          <a:effectLst/>
        </p:spPr>
        <p:txBody>
          <a:bodyPr/>
          <a:lstStyle/>
          <a:p>
            <a:endParaRPr lang="en-CA"/>
          </a:p>
        </p:txBody>
      </p:sp>
      <p:sp>
        <p:nvSpPr>
          <p:cNvPr id="78924" name="Text Box 76"/>
          <p:cNvSpPr txBox="1">
            <a:spLocks noChangeArrowheads="1"/>
          </p:cNvSpPr>
          <p:nvPr/>
        </p:nvSpPr>
        <p:spPr bwMode="auto">
          <a:xfrm>
            <a:off x="1524000" y="2492375"/>
            <a:ext cx="863600" cy="369332"/>
          </a:xfrm>
          <a:prstGeom prst="rect">
            <a:avLst/>
          </a:prstGeom>
          <a:noFill/>
          <a:ln w="9525">
            <a:noFill/>
            <a:miter lim="800000"/>
            <a:headEnd/>
            <a:tailEnd/>
          </a:ln>
          <a:effectLst/>
        </p:spPr>
        <p:txBody>
          <a:bodyPr>
            <a:spAutoFit/>
          </a:bodyPr>
          <a:lstStyle/>
          <a:p>
            <a:pPr eaLnBrk="0" hangingPunct="0">
              <a:spcBef>
                <a:spcPct val="50000"/>
              </a:spcBef>
            </a:pPr>
            <a:r>
              <a:rPr lang="en-US">
                <a:solidFill>
                  <a:schemeClr val="accent2"/>
                </a:solidFill>
              </a:rPr>
              <a:t>cq</a:t>
            </a:r>
          </a:p>
        </p:txBody>
      </p:sp>
      <p:sp>
        <p:nvSpPr>
          <p:cNvPr id="78925" name="Rectangle 77"/>
          <p:cNvSpPr>
            <a:spLocks noChangeArrowheads="1"/>
          </p:cNvSpPr>
          <p:nvPr/>
        </p:nvSpPr>
        <p:spPr bwMode="auto">
          <a:xfrm>
            <a:off x="1955800" y="2492375"/>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8926" name="Line 78"/>
          <p:cNvSpPr>
            <a:spLocks noChangeShapeType="1"/>
          </p:cNvSpPr>
          <p:nvPr/>
        </p:nvSpPr>
        <p:spPr bwMode="auto">
          <a:xfrm>
            <a:off x="2171700" y="2708275"/>
            <a:ext cx="431800" cy="0"/>
          </a:xfrm>
          <a:prstGeom prst="line">
            <a:avLst/>
          </a:prstGeom>
          <a:noFill/>
          <a:ln w="38100">
            <a:solidFill>
              <a:srgbClr val="339966"/>
            </a:solidFill>
            <a:round/>
            <a:headEnd/>
            <a:tailEnd type="triangle" w="med" len="med"/>
          </a:ln>
          <a:effectLst/>
        </p:spPr>
        <p:txBody>
          <a:bodyPr/>
          <a:lstStyle/>
          <a:p>
            <a:endParaRPr lang="en-CA"/>
          </a:p>
        </p:txBody>
      </p:sp>
      <p:sp>
        <p:nvSpPr>
          <p:cNvPr id="78927" name="Text Box 79"/>
          <p:cNvSpPr txBox="1">
            <a:spLocks noChangeArrowheads="1"/>
          </p:cNvSpPr>
          <p:nvPr/>
        </p:nvSpPr>
        <p:spPr bwMode="auto">
          <a:xfrm>
            <a:off x="7315201" y="4581526"/>
            <a:ext cx="3040063" cy="646331"/>
          </a:xfrm>
          <a:prstGeom prst="rect">
            <a:avLst/>
          </a:prstGeom>
          <a:solidFill>
            <a:schemeClr val="bg2"/>
          </a:solidFill>
          <a:ln w="38100">
            <a:noFill/>
            <a:miter lim="800000"/>
            <a:headEnd/>
            <a:tailEnd/>
          </a:ln>
          <a:effectLst/>
        </p:spPr>
        <p:txBody>
          <a:bodyPr>
            <a:spAutoFit/>
          </a:bodyPr>
          <a:lstStyle/>
          <a:p>
            <a:pPr>
              <a:spcBef>
                <a:spcPct val="50000"/>
              </a:spcBef>
            </a:pPr>
            <a:r>
              <a:rPr lang="en-US"/>
              <a:t>The queue is now full. How can you tell?</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Slide Number Placeholder 4"/>
          <p:cNvSpPr>
            <a:spLocks noGrp="1"/>
          </p:cNvSpPr>
          <p:nvPr>
            <p:ph type="sldNum" sz="quarter" idx="12"/>
          </p:nvPr>
        </p:nvSpPr>
        <p:spPr/>
        <p:txBody>
          <a:bodyPr/>
          <a:lstStyle/>
          <a:p>
            <a:r>
              <a:rPr lang="en-US"/>
              <a:t>6-</a:t>
            </a:r>
            <a:fld id="{7790F1FB-411F-4EAD-AE33-6C2D093E75DD}" type="slidenum">
              <a:rPr lang="en-US"/>
              <a:pPr/>
              <a:t>14</a:t>
            </a:fld>
            <a:endParaRPr lang="en-US"/>
          </a:p>
        </p:txBody>
      </p:sp>
      <p:sp>
        <p:nvSpPr>
          <p:cNvPr id="69634" name="Rectangle 2"/>
          <p:cNvSpPr>
            <a:spLocks noGrp="1" noChangeArrowheads="1"/>
          </p:cNvSpPr>
          <p:nvPr>
            <p:ph type="title"/>
          </p:nvPr>
        </p:nvSpPr>
        <p:spPr/>
        <p:txBody>
          <a:bodyPr/>
          <a:lstStyle/>
          <a:p>
            <a:r>
              <a:rPr lang="en-US"/>
              <a:t>Add another item!</a:t>
            </a:r>
            <a:br>
              <a:rPr lang="en-US"/>
            </a:br>
            <a:r>
              <a:rPr lang="en-US"/>
              <a:t>Need to expand capacity…</a:t>
            </a:r>
          </a:p>
        </p:txBody>
      </p:sp>
      <p:sp>
        <p:nvSpPr>
          <p:cNvPr id="69635" name="Rectangle 3"/>
          <p:cNvSpPr>
            <a:spLocks noChangeArrowheads="1"/>
          </p:cNvSpPr>
          <p:nvPr/>
        </p:nvSpPr>
        <p:spPr bwMode="auto">
          <a:xfrm>
            <a:off x="2792413" y="27559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9636" name="Text Box 4"/>
          <p:cNvSpPr txBox="1">
            <a:spLocks noChangeArrowheads="1"/>
          </p:cNvSpPr>
          <p:nvPr/>
        </p:nvSpPr>
        <p:spPr bwMode="auto">
          <a:xfrm>
            <a:off x="2711450" y="3213100"/>
            <a:ext cx="838200" cy="369332"/>
          </a:xfrm>
          <a:prstGeom prst="rect">
            <a:avLst/>
          </a:prstGeom>
          <a:noFill/>
          <a:ln w="9525">
            <a:noFill/>
            <a:miter lim="800000"/>
            <a:headEnd/>
            <a:tailEnd/>
          </a:ln>
          <a:effectLst/>
        </p:spPr>
        <p:txBody>
          <a:bodyPr>
            <a:spAutoFit/>
          </a:bodyPr>
          <a:lstStyle/>
          <a:p>
            <a:pPr>
              <a:spcBef>
                <a:spcPct val="50000"/>
              </a:spcBef>
            </a:pPr>
            <a:r>
              <a:rPr lang="en-US"/>
              <a:t>rear</a:t>
            </a:r>
          </a:p>
        </p:txBody>
      </p:sp>
      <p:sp>
        <p:nvSpPr>
          <p:cNvPr id="69637" name="Text Box 5"/>
          <p:cNvSpPr txBox="1">
            <a:spLocks noChangeArrowheads="1"/>
          </p:cNvSpPr>
          <p:nvPr/>
        </p:nvSpPr>
        <p:spPr bwMode="auto">
          <a:xfrm>
            <a:off x="2716213" y="2298700"/>
            <a:ext cx="762000" cy="369332"/>
          </a:xfrm>
          <a:prstGeom prst="rect">
            <a:avLst/>
          </a:prstGeom>
          <a:noFill/>
          <a:ln w="9525">
            <a:noFill/>
            <a:miter lim="800000"/>
            <a:headEnd/>
            <a:tailEnd/>
          </a:ln>
          <a:effectLst/>
        </p:spPr>
        <p:txBody>
          <a:bodyPr>
            <a:spAutoFit/>
          </a:bodyPr>
          <a:lstStyle/>
          <a:p>
            <a:pPr>
              <a:spcBef>
                <a:spcPct val="50000"/>
              </a:spcBef>
            </a:pPr>
            <a:r>
              <a:rPr lang="en-US"/>
              <a:t>front</a:t>
            </a:r>
          </a:p>
        </p:txBody>
      </p:sp>
      <p:sp>
        <p:nvSpPr>
          <p:cNvPr id="69638" name="Rectangle 6"/>
          <p:cNvSpPr>
            <a:spLocks noChangeArrowheads="1"/>
          </p:cNvSpPr>
          <p:nvPr/>
        </p:nvSpPr>
        <p:spPr bwMode="auto">
          <a:xfrm>
            <a:off x="2792413" y="18415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9639" name="Rectangle 7"/>
          <p:cNvSpPr>
            <a:spLocks noChangeArrowheads="1"/>
          </p:cNvSpPr>
          <p:nvPr/>
        </p:nvSpPr>
        <p:spPr bwMode="auto">
          <a:xfrm>
            <a:off x="2640014" y="1676400"/>
            <a:ext cx="1627187" cy="1905000"/>
          </a:xfrm>
          <a:prstGeom prst="rect">
            <a:avLst/>
          </a:prstGeom>
          <a:noFill/>
          <a:ln w="38100">
            <a:solidFill>
              <a:schemeClr val="accent2"/>
            </a:solidFill>
            <a:miter lim="800000"/>
            <a:headEnd/>
            <a:tailEnd/>
          </a:ln>
          <a:effectLst/>
        </p:spPr>
        <p:txBody>
          <a:bodyPr wrap="none" anchor="ctr"/>
          <a:lstStyle/>
          <a:p>
            <a:endParaRPr lang="en-CA"/>
          </a:p>
        </p:txBody>
      </p:sp>
      <p:sp>
        <p:nvSpPr>
          <p:cNvPr id="69641" name="Rectangle 9"/>
          <p:cNvSpPr>
            <a:spLocks noChangeArrowheads="1"/>
          </p:cNvSpPr>
          <p:nvPr/>
        </p:nvSpPr>
        <p:spPr bwMode="auto">
          <a:xfrm>
            <a:off x="3505200" y="27432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9642" name="Text Box 10"/>
          <p:cNvSpPr txBox="1">
            <a:spLocks noChangeArrowheads="1"/>
          </p:cNvSpPr>
          <p:nvPr/>
        </p:nvSpPr>
        <p:spPr bwMode="auto">
          <a:xfrm>
            <a:off x="3581401" y="28194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69643" name="Text Box 11"/>
          <p:cNvSpPr txBox="1">
            <a:spLocks noChangeArrowheads="1"/>
          </p:cNvSpPr>
          <p:nvPr/>
        </p:nvSpPr>
        <p:spPr bwMode="auto">
          <a:xfrm>
            <a:off x="3352800" y="2286000"/>
            <a:ext cx="914400" cy="369332"/>
          </a:xfrm>
          <a:prstGeom prst="rect">
            <a:avLst/>
          </a:prstGeom>
          <a:noFill/>
          <a:ln w="9525">
            <a:noFill/>
            <a:miter lim="800000"/>
            <a:headEnd/>
            <a:tailEnd/>
          </a:ln>
          <a:effectLst/>
        </p:spPr>
        <p:txBody>
          <a:bodyPr>
            <a:spAutoFit/>
          </a:bodyPr>
          <a:lstStyle/>
          <a:p>
            <a:pPr>
              <a:spcBef>
                <a:spcPct val="50000"/>
              </a:spcBef>
            </a:pPr>
            <a:r>
              <a:rPr lang="en-US"/>
              <a:t>queue</a:t>
            </a:r>
          </a:p>
        </p:txBody>
      </p:sp>
      <p:sp>
        <p:nvSpPr>
          <p:cNvPr id="69644" name="Rectangle 12"/>
          <p:cNvSpPr>
            <a:spLocks noChangeArrowheads="1"/>
          </p:cNvSpPr>
          <p:nvPr/>
        </p:nvSpPr>
        <p:spPr bwMode="auto">
          <a:xfrm>
            <a:off x="3505200" y="1828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9645" name="Text Box 13"/>
          <p:cNvSpPr txBox="1">
            <a:spLocks noChangeArrowheads="1"/>
          </p:cNvSpPr>
          <p:nvPr/>
        </p:nvSpPr>
        <p:spPr bwMode="auto">
          <a:xfrm>
            <a:off x="3352800" y="3200400"/>
            <a:ext cx="914400" cy="369332"/>
          </a:xfrm>
          <a:prstGeom prst="rect">
            <a:avLst/>
          </a:prstGeom>
          <a:noFill/>
          <a:ln w="9525">
            <a:noFill/>
            <a:miter lim="800000"/>
            <a:headEnd/>
            <a:tailEnd/>
          </a:ln>
          <a:effectLst/>
        </p:spPr>
        <p:txBody>
          <a:bodyPr>
            <a:spAutoFit/>
          </a:bodyPr>
          <a:lstStyle/>
          <a:p>
            <a:pPr>
              <a:spcBef>
                <a:spcPct val="50000"/>
              </a:spcBef>
            </a:pPr>
            <a:r>
              <a:rPr lang="en-US"/>
              <a:t>count</a:t>
            </a:r>
          </a:p>
        </p:txBody>
      </p:sp>
      <p:sp>
        <p:nvSpPr>
          <p:cNvPr id="69646" name="Text Box 14"/>
          <p:cNvSpPr txBox="1">
            <a:spLocks noChangeArrowheads="1"/>
          </p:cNvSpPr>
          <p:nvPr/>
        </p:nvSpPr>
        <p:spPr bwMode="auto">
          <a:xfrm>
            <a:off x="2868613" y="2832100"/>
            <a:ext cx="360362"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69647" name="Line 15"/>
          <p:cNvSpPr>
            <a:spLocks noChangeShapeType="1"/>
          </p:cNvSpPr>
          <p:nvPr/>
        </p:nvSpPr>
        <p:spPr bwMode="auto">
          <a:xfrm>
            <a:off x="3733800" y="2057400"/>
            <a:ext cx="1143000" cy="0"/>
          </a:xfrm>
          <a:prstGeom prst="line">
            <a:avLst/>
          </a:prstGeom>
          <a:noFill/>
          <a:ln w="38100">
            <a:solidFill>
              <a:schemeClr val="hlink"/>
            </a:solidFill>
            <a:round/>
            <a:headEnd/>
            <a:tailEnd type="triangle" w="med" len="med"/>
          </a:ln>
          <a:effectLst/>
        </p:spPr>
        <p:txBody>
          <a:bodyPr/>
          <a:lstStyle/>
          <a:p>
            <a:endParaRPr lang="en-CA"/>
          </a:p>
        </p:txBody>
      </p:sp>
      <p:sp>
        <p:nvSpPr>
          <p:cNvPr id="69648" name="Text Box 16"/>
          <p:cNvSpPr txBox="1">
            <a:spLocks noChangeArrowheads="1"/>
          </p:cNvSpPr>
          <p:nvPr/>
        </p:nvSpPr>
        <p:spPr bwMode="auto">
          <a:xfrm>
            <a:off x="2855913" y="1916113"/>
            <a:ext cx="5334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69649" name="Text Box 17"/>
          <p:cNvSpPr txBox="1">
            <a:spLocks noChangeArrowheads="1"/>
          </p:cNvSpPr>
          <p:nvPr/>
        </p:nvSpPr>
        <p:spPr bwMode="auto">
          <a:xfrm>
            <a:off x="4876801" y="1447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0</a:t>
            </a:r>
          </a:p>
        </p:txBody>
      </p:sp>
      <p:sp>
        <p:nvSpPr>
          <p:cNvPr id="69651" name="Text Box 19"/>
          <p:cNvSpPr txBox="1">
            <a:spLocks noChangeArrowheads="1"/>
          </p:cNvSpPr>
          <p:nvPr/>
        </p:nvSpPr>
        <p:spPr bwMode="auto">
          <a:xfrm>
            <a:off x="6248401" y="1447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3</a:t>
            </a:r>
          </a:p>
        </p:txBody>
      </p:sp>
      <p:sp>
        <p:nvSpPr>
          <p:cNvPr id="69652" name="Text Box 20"/>
          <p:cNvSpPr txBox="1">
            <a:spLocks noChangeArrowheads="1"/>
          </p:cNvSpPr>
          <p:nvPr/>
        </p:nvSpPr>
        <p:spPr bwMode="auto">
          <a:xfrm>
            <a:off x="5791201" y="1447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69653" name="Text Box 21"/>
          <p:cNvSpPr txBox="1">
            <a:spLocks noChangeArrowheads="1"/>
          </p:cNvSpPr>
          <p:nvPr/>
        </p:nvSpPr>
        <p:spPr bwMode="auto">
          <a:xfrm>
            <a:off x="5334001" y="1447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1</a:t>
            </a:r>
          </a:p>
        </p:txBody>
      </p:sp>
      <p:sp>
        <p:nvSpPr>
          <p:cNvPr id="69654" name="Rectangle 22"/>
          <p:cNvSpPr>
            <a:spLocks noChangeArrowheads="1"/>
          </p:cNvSpPr>
          <p:nvPr/>
        </p:nvSpPr>
        <p:spPr bwMode="auto">
          <a:xfrm>
            <a:off x="4876800" y="1828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69655" name="Rectangle 23"/>
          <p:cNvSpPr>
            <a:spLocks noChangeArrowheads="1"/>
          </p:cNvSpPr>
          <p:nvPr/>
        </p:nvSpPr>
        <p:spPr bwMode="auto">
          <a:xfrm>
            <a:off x="5334000" y="1828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69672" name="Rectangle 40"/>
          <p:cNvSpPr>
            <a:spLocks noChangeArrowheads="1"/>
          </p:cNvSpPr>
          <p:nvPr/>
        </p:nvSpPr>
        <p:spPr bwMode="auto">
          <a:xfrm>
            <a:off x="4876800" y="2590800"/>
            <a:ext cx="457200" cy="457200"/>
          </a:xfrm>
          <a:prstGeom prst="rect">
            <a:avLst/>
          </a:prstGeom>
          <a:solidFill>
            <a:schemeClr val="hlink"/>
          </a:solidFill>
          <a:ln w="9525">
            <a:solidFill>
              <a:schemeClr val="tx1"/>
            </a:solidFill>
            <a:miter lim="800000"/>
            <a:headEnd/>
            <a:tailEnd/>
          </a:ln>
          <a:effectLst/>
        </p:spPr>
        <p:txBody>
          <a:bodyPr wrap="none" anchor="ctr"/>
          <a:lstStyle/>
          <a:p>
            <a:endParaRPr lang="en-CA"/>
          </a:p>
        </p:txBody>
      </p:sp>
      <p:sp>
        <p:nvSpPr>
          <p:cNvPr id="69673" name="Rectangle 41"/>
          <p:cNvSpPr>
            <a:spLocks noChangeArrowheads="1"/>
          </p:cNvSpPr>
          <p:nvPr/>
        </p:nvSpPr>
        <p:spPr bwMode="auto">
          <a:xfrm>
            <a:off x="5334000" y="34290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9674" name="Line 42"/>
          <p:cNvSpPr>
            <a:spLocks noChangeShapeType="1"/>
          </p:cNvSpPr>
          <p:nvPr/>
        </p:nvSpPr>
        <p:spPr bwMode="auto">
          <a:xfrm>
            <a:off x="5105400" y="2057400"/>
            <a:ext cx="0" cy="533400"/>
          </a:xfrm>
          <a:prstGeom prst="line">
            <a:avLst/>
          </a:prstGeom>
          <a:noFill/>
          <a:ln w="38100">
            <a:solidFill>
              <a:schemeClr val="hlink"/>
            </a:solidFill>
            <a:round/>
            <a:headEnd/>
            <a:tailEnd type="triangle" w="med" len="med"/>
          </a:ln>
          <a:effectLst/>
        </p:spPr>
        <p:txBody>
          <a:bodyPr/>
          <a:lstStyle/>
          <a:p>
            <a:endParaRPr lang="en-CA"/>
          </a:p>
        </p:txBody>
      </p:sp>
      <p:sp>
        <p:nvSpPr>
          <p:cNvPr id="69675" name="Line 43"/>
          <p:cNvSpPr>
            <a:spLocks noChangeShapeType="1"/>
          </p:cNvSpPr>
          <p:nvPr/>
        </p:nvSpPr>
        <p:spPr bwMode="auto">
          <a:xfrm>
            <a:off x="5562600" y="2057400"/>
            <a:ext cx="0" cy="1371600"/>
          </a:xfrm>
          <a:prstGeom prst="line">
            <a:avLst/>
          </a:prstGeom>
          <a:noFill/>
          <a:ln w="38100">
            <a:solidFill>
              <a:schemeClr val="hlink"/>
            </a:solidFill>
            <a:round/>
            <a:headEnd/>
            <a:tailEnd type="triangle" w="med" len="med"/>
          </a:ln>
          <a:effectLst/>
        </p:spPr>
        <p:txBody>
          <a:bodyPr/>
          <a:lstStyle/>
          <a:p>
            <a:endParaRPr lang="en-CA"/>
          </a:p>
        </p:txBody>
      </p:sp>
      <p:sp>
        <p:nvSpPr>
          <p:cNvPr id="69679" name="Rectangle 47"/>
          <p:cNvSpPr>
            <a:spLocks noChangeArrowheads="1"/>
          </p:cNvSpPr>
          <p:nvPr/>
        </p:nvSpPr>
        <p:spPr bwMode="auto">
          <a:xfrm>
            <a:off x="5791200" y="1828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69680" name="Rectangle 48"/>
          <p:cNvSpPr>
            <a:spLocks noChangeArrowheads="1"/>
          </p:cNvSpPr>
          <p:nvPr/>
        </p:nvSpPr>
        <p:spPr bwMode="auto">
          <a:xfrm>
            <a:off x="6248400" y="1828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69681" name="Rectangle 49"/>
          <p:cNvSpPr>
            <a:spLocks noChangeArrowheads="1"/>
          </p:cNvSpPr>
          <p:nvPr/>
        </p:nvSpPr>
        <p:spPr bwMode="auto">
          <a:xfrm>
            <a:off x="5791200" y="2590800"/>
            <a:ext cx="457200" cy="457200"/>
          </a:xfrm>
          <a:prstGeom prst="rect">
            <a:avLst/>
          </a:prstGeom>
          <a:solidFill>
            <a:schemeClr val="accent2"/>
          </a:solidFill>
          <a:ln w="9525">
            <a:solidFill>
              <a:schemeClr val="tx1"/>
            </a:solidFill>
            <a:miter lim="800000"/>
            <a:headEnd/>
            <a:tailEnd/>
          </a:ln>
          <a:effectLst/>
        </p:spPr>
        <p:txBody>
          <a:bodyPr wrap="none" anchor="ctr"/>
          <a:lstStyle/>
          <a:p>
            <a:endParaRPr lang="en-CA"/>
          </a:p>
        </p:txBody>
      </p:sp>
      <p:sp>
        <p:nvSpPr>
          <p:cNvPr id="69682" name="Rectangle 50"/>
          <p:cNvSpPr>
            <a:spLocks noChangeArrowheads="1"/>
          </p:cNvSpPr>
          <p:nvPr/>
        </p:nvSpPr>
        <p:spPr bwMode="auto">
          <a:xfrm>
            <a:off x="6248400" y="3429000"/>
            <a:ext cx="457200" cy="457200"/>
          </a:xfrm>
          <a:prstGeom prst="rect">
            <a:avLst/>
          </a:prstGeom>
          <a:solidFill>
            <a:schemeClr val="tx2"/>
          </a:solidFill>
          <a:ln w="9525">
            <a:solidFill>
              <a:schemeClr val="tx1"/>
            </a:solidFill>
            <a:miter lim="800000"/>
            <a:headEnd/>
            <a:tailEnd/>
          </a:ln>
          <a:effectLst/>
        </p:spPr>
        <p:txBody>
          <a:bodyPr wrap="none" anchor="ctr"/>
          <a:lstStyle/>
          <a:p>
            <a:endParaRPr lang="en-CA"/>
          </a:p>
        </p:txBody>
      </p:sp>
      <p:sp>
        <p:nvSpPr>
          <p:cNvPr id="69683" name="Line 51"/>
          <p:cNvSpPr>
            <a:spLocks noChangeShapeType="1"/>
          </p:cNvSpPr>
          <p:nvPr/>
        </p:nvSpPr>
        <p:spPr bwMode="auto">
          <a:xfrm>
            <a:off x="6477000" y="2057400"/>
            <a:ext cx="0" cy="1371600"/>
          </a:xfrm>
          <a:prstGeom prst="line">
            <a:avLst/>
          </a:prstGeom>
          <a:noFill/>
          <a:ln w="38100">
            <a:solidFill>
              <a:schemeClr val="hlink"/>
            </a:solidFill>
            <a:round/>
            <a:headEnd/>
            <a:tailEnd type="triangle" w="med" len="med"/>
          </a:ln>
          <a:effectLst/>
        </p:spPr>
        <p:txBody>
          <a:bodyPr/>
          <a:lstStyle/>
          <a:p>
            <a:endParaRPr lang="en-CA"/>
          </a:p>
        </p:txBody>
      </p:sp>
      <p:sp>
        <p:nvSpPr>
          <p:cNvPr id="69684" name="Line 52"/>
          <p:cNvSpPr>
            <a:spLocks noChangeShapeType="1"/>
          </p:cNvSpPr>
          <p:nvPr/>
        </p:nvSpPr>
        <p:spPr bwMode="auto">
          <a:xfrm>
            <a:off x="6019800" y="2057400"/>
            <a:ext cx="0" cy="533400"/>
          </a:xfrm>
          <a:prstGeom prst="line">
            <a:avLst/>
          </a:prstGeom>
          <a:noFill/>
          <a:ln w="38100">
            <a:solidFill>
              <a:schemeClr val="hlink"/>
            </a:solidFill>
            <a:round/>
            <a:headEnd/>
            <a:tailEnd type="triangle" w="med" len="med"/>
          </a:ln>
          <a:effectLst/>
        </p:spPr>
        <p:txBody>
          <a:bodyPr/>
          <a:lstStyle/>
          <a:p>
            <a:endParaRPr lang="en-CA"/>
          </a:p>
        </p:txBody>
      </p:sp>
      <p:sp>
        <p:nvSpPr>
          <p:cNvPr id="69685" name="Rectangle 53"/>
          <p:cNvSpPr>
            <a:spLocks noChangeArrowheads="1"/>
          </p:cNvSpPr>
          <p:nvPr/>
        </p:nvSpPr>
        <p:spPr bwMode="auto">
          <a:xfrm>
            <a:off x="2787650" y="5541963"/>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9686" name="Text Box 54"/>
          <p:cNvSpPr txBox="1">
            <a:spLocks noChangeArrowheads="1"/>
          </p:cNvSpPr>
          <p:nvPr/>
        </p:nvSpPr>
        <p:spPr bwMode="auto">
          <a:xfrm>
            <a:off x="2711450" y="6021388"/>
            <a:ext cx="838200" cy="369332"/>
          </a:xfrm>
          <a:prstGeom prst="rect">
            <a:avLst/>
          </a:prstGeom>
          <a:noFill/>
          <a:ln w="9525">
            <a:noFill/>
            <a:miter lim="800000"/>
            <a:headEnd/>
            <a:tailEnd/>
          </a:ln>
          <a:effectLst/>
        </p:spPr>
        <p:txBody>
          <a:bodyPr>
            <a:spAutoFit/>
          </a:bodyPr>
          <a:lstStyle/>
          <a:p>
            <a:pPr>
              <a:spcBef>
                <a:spcPct val="50000"/>
              </a:spcBef>
            </a:pPr>
            <a:r>
              <a:rPr lang="en-US"/>
              <a:t>rear</a:t>
            </a:r>
          </a:p>
        </p:txBody>
      </p:sp>
      <p:sp>
        <p:nvSpPr>
          <p:cNvPr id="69687" name="Text Box 55"/>
          <p:cNvSpPr txBox="1">
            <a:spLocks noChangeArrowheads="1"/>
          </p:cNvSpPr>
          <p:nvPr/>
        </p:nvSpPr>
        <p:spPr bwMode="auto">
          <a:xfrm>
            <a:off x="2711450" y="5084763"/>
            <a:ext cx="762000" cy="369332"/>
          </a:xfrm>
          <a:prstGeom prst="rect">
            <a:avLst/>
          </a:prstGeom>
          <a:noFill/>
          <a:ln w="9525">
            <a:noFill/>
            <a:miter lim="800000"/>
            <a:headEnd/>
            <a:tailEnd/>
          </a:ln>
          <a:effectLst/>
        </p:spPr>
        <p:txBody>
          <a:bodyPr>
            <a:spAutoFit/>
          </a:bodyPr>
          <a:lstStyle/>
          <a:p>
            <a:pPr>
              <a:spcBef>
                <a:spcPct val="50000"/>
              </a:spcBef>
            </a:pPr>
            <a:r>
              <a:rPr lang="en-US"/>
              <a:t>front</a:t>
            </a:r>
          </a:p>
        </p:txBody>
      </p:sp>
      <p:sp>
        <p:nvSpPr>
          <p:cNvPr id="69688" name="Rectangle 56"/>
          <p:cNvSpPr>
            <a:spLocks noChangeArrowheads="1"/>
          </p:cNvSpPr>
          <p:nvPr/>
        </p:nvSpPr>
        <p:spPr bwMode="auto">
          <a:xfrm>
            <a:off x="2787650" y="4627563"/>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9689" name="Rectangle 57"/>
          <p:cNvSpPr>
            <a:spLocks noChangeArrowheads="1"/>
          </p:cNvSpPr>
          <p:nvPr/>
        </p:nvSpPr>
        <p:spPr bwMode="auto">
          <a:xfrm>
            <a:off x="2640014" y="4495800"/>
            <a:ext cx="1627187" cy="1905000"/>
          </a:xfrm>
          <a:prstGeom prst="rect">
            <a:avLst/>
          </a:prstGeom>
          <a:noFill/>
          <a:ln w="38100">
            <a:solidFill>
              <a:schemeClr val="accent2"/>
            </a:solidFill>
            <a:miter lim="800000"/>
            <a:headEnd/>
            <a:tailEnd/>
          </a:ln>
          <a:effectLst/>
        </p:spPr>
        <p:txBody>
          <a:bodyPr wrap="none" anchor="ctr"/>
          <a:lstStyle/>
          <a:p>
            <a:endParaRPr lang="en-CA"/>
          </a:p>
        </p:txBody>
      </p:sp>
      <p:sp>
        <p:nvSpPr>
          <p:cNvPr id="69691" name="Rectangle 59"/>
          <p:cNvSpPr>
            <a:spLocks noChangeArrowheads="1"/>
          </p:cNvSpPr>
          <p:nvPr/>
        </p:nvSpPr>
        <p:spPr bwMode="auto">
          <a:xfrm>
            <a:off x="3505200" y="55626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9692" name="Text Box 60"/>
          <p:cNvSpPr txBox="1">
            <a:spLocks noChangeArrowheads="1"/>
          </p:cNvSpPr>
          <p:nvPr/>
        </p:nvSpPr>
        <p:spPr bwMode="auto">
          <a:xfrm>
            <a:off x="3575051" y="5589588"/>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69693" name="Text Box 61"/>
          <p:cNvSpPr txBox="1">
            <a:spLocks noChangeArrowheads="1"/>
          </p:cNvSpPr>
          <p:nvPr/>
        </p:nvSpPr>
        <p:spPr bwMode="auto">
          <a:xfrm>
            <a:off x="3352800" y="5105400"/>
            <a:ext cx="914400" cy="369332"/>
          </a:xfrm>
          <a:prstGeom prst="rect">
            <a:avLst/>
          </a:prstGeom>
          <a:noFill/>
          <a:ln w="9525">
            <a:noFill/>
            <a:miter lim="800000"/>
            <a:headEnd/>
            <a:tailEnd/>
          </a:ln>
          <a:effectLst/>
        </p:spPr>
        <p:txBody>
          <a:bodyPr>
            <a:spAutoFit/>
          </a:bodyPr>
          <a:lstStyle/>
          <a:p>
            <a:pPr>
              <a:spcBef>
                <a:spcPct val="50000"/>
              </a:spcBef>
            </a:pPr>
            <a:r>
              <a:rPr lang="en-US"/>
              <a:t>queue</a:t>
            </a:r>
          </a:p>
        </p:txBody>
      </p:sp>
      <p:sp>
        <p:nvSpPr>
          <p:cNvPr id="69694" name="Rectangle 62"/>
          <p:cNvSpPr>
            <a:spLocks noChangeArrowheads="1"/>
          </p:cNvSpPr>
          <p:nvPr/>
        </p:nvSpPr>
        <p:spPr bwMode="auto">
          <a:xfrm>
            <a:off x="3505200" y="46482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9695" name="Text Box 63"/>
          <p:cNvSpPr txBox="1">
            <a:spLocks noChangeArrowheads="1"/>
          </p:cNvSpPr>
          <p:nvPr/>
        </p:nvSpPr>
        <p:spPr bwMode="auto">
          <a:xfrm>
            <a:off x="3352800" y="6019800"/>
            <a:ext cx="914400" cy="369332"/>
          </a:xfrm>
          <a:prstGeom prst="rect">
            <a:avLst/>
          </a:prstGeom>
          <a:noFill/>
          <a:ln w="9525">
            <a:noFill/>
            <a:miter lim="800000"/>
            <a:headEnd/>
            <a:tailEnd/>
          </a:ln>
          <a:effectLst/>
        </p:spPr>
        <p:txBody>
          <a:bodyPr>
            <a:spAutoFit/>
          </a:bodyPr>
          <a:lstStyle/>
          <a:p>
            <a:pPr>
              <a:spcBef>
                <a:spcPct val="50000"/>
              </a:spcBef>
            </a:pPr>
            <a:r>
              <a:rPr lang="en-US"/>
              <a:t>count</a:t>
            </a:r>
          </a:p>
        </p:txBody>
      </p:sp>
      <p:sp>
        <p:nvSpPr>
          <p:cNvPr id="69696" name="Text Box 64"/>
          <p:cNvSpPr txBox="1">
            <a:spLocks noChangeArrowheads="1"/>
          </p:cNvSpPr>
          <p:nvPr/>
        </p:nvSpPr>
        <p:spPr bwMode="auto">
          <a:xfrm>
            <a:off x="2863851" y="5618163"/>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69697" name="Line 65"/>
          <p:cNvSpPr>
            <a:spLocks noChangeShapeType="1"/>
          </p:cNvSpPr>
          <p:nvPr/>
        </p:nvSpPr>
        <p:spPr bwMode="auto">
          <a:xfrm>
            <a:off x="3733800" y="4876800"/>
            <a:ext cx="1143000" cy="0"/>
          </a:xfrm>
          <a:prstGeom prst="line">
            <a:avLst/>
          </a:prstGeom>
          <a:noFill/>
          <a:ln w="38100">
            <a:solidFill>
              <a:schemeClr val="hlink"/>
            </a:solidFill>
            <a:round/>
            <a:headEnd/>
            <a:tailEnd type="triangle" w="med" len="med"/>
          </a:ln>
          <a:effectLst/>
        </p:spPr>
        <p:txBody>
          <a:bodyPr/>
          <a:lstStyle/>
          <a:p>
            <a:endParaRPr lang="en-CA"/>
          </a:p>
        </p:txBody>
      </p:sp>
      <p:sp>
        <p:nvSpPr>
          <p:cNvPr id="69698" name="Text Box 66"/>
          <p:cNvSpPr txBox="1">
            <a:spLocks noChangeArrowheads="1"/>
          </p:cNvSpPr>
          <p:nvPr/>
        </p:nvSpPr>
        <p:spPr bwMode="auto">
          <a:xfrm>
            <a:off x="2855913" y="4652963"/>
            <a:ext cx="5334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69699" name="Text Box 67"/>
          <p:cNvSpPr txBox="1">
            <a:spLocks noChangeArrowheads="1"/>
          </p:cNvSpPr>
          <p:nvPr/>
        </p:nvSpPr>
        <p:spPr bwMode="auto">
          <a:xfrm>
            <a:off x="4876801" y="42672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0</a:t>
            </a:r>
          </a:p>
        </p:txBody>
      </p:sp>
      <p:sp>
        <p:nvSpPr>
          <p:cNvPr id="69700" name="Text Box 68"/>
          <p:cNvSpPr txBox="1">
            <a:spLocks noChangeArrowheads="1"/>
          </p:cNvSpPr>
          <p:nvPr/>
        </p:nvSpPr>
        <p:spPr bwMode="auto">
          <a:xfrm>
            <a:off x="6248401" y="42672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3</a:t>
            </a:r>
          </a:p>
        </p:txBody>
      </p:sp>
      <p:sp>
        <p:nvSpPr>
          <p:cNvPr id="69701" name="Text Box 69"/>
          <p:cNvSpPr txBox="1">
            <a:spLocks noChangeArrowheads="1"/>
          </p:cNvSpPr>
          <p:nvPr/>
        </p:nvSpPr>
        <p:spPr bwMode="auto">
          <a:xfrm>
            <a:off x="5791201" y="42672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69702" name="Text Box 70"/>
          <p:cNvSpPr txBox="1">
            <a:spLocks noChangeArrowheads="1"/>
          </p:cNvSpPr>
          <p:nvPr/>
        </p:nvSpPr>
        <p:spPr bwMode="auto">
          <a:xfrm>
            <a:off x="5334001" y="42672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1</a:t>
            </a:r>
          </a:p>
        </p:txBody>
      </p:sp>
      <p:sp>
        <p:nvSpPr>
          <p:cNvPr id="69703" name="Rectangle 71"/>
          <p:cNvSpPr>
            <a:spLocks noChangeArrowheads="1"/>
          </p:cNvSpPr>
          <p:nvPr/>
        </p:nvSpPr>
        <p:spPr bwMode="auto">
          <a:xfrm>
            <a:off x="4876800" y="46482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69704" name="Rectangle 72"/>
          <p:cNvSpPr>
            <a:spLocks noChangeArrowheads="1"/>
          </p:cNvSpPr>
          <p:nvPr/>
        </p:nvSpPr>
        <p:spPr bwMode="auto">
          <a:xfrm>
            <a:off x="5334000" y="46482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69705" name="Rectangle 73"/>
          <p:cNvSpPr>
            <a:spLocks noChangeArrowheads="1"/>
          </p:cNvSpPr>
          <p:nvPr/>
        </p:nvSpPr>
        <p:spPr bwMode="auto">
          <a:xfrm>
            <a:off x="4876800" y="5410200"/>
            <a:ext cx="457200" cy="457200"/>
          </a:xfrm>
          <a:prstGeom prst="rect">
            <a:avLst/>
          </a:prstGeom>
          <a:solidFill>
            <a:schemeClr val="hlink"/>
          </a:solidFill>
          <a:ln w="9525">
            <a:solidFill>
              <a:schemeClr val="tx1"/>
            </a:solidFill>
            <a:miter lim="800000"/>
            <a:headEnd/>
            <a:tailEnd/>
          </a:ln>
          <a:effectLst/>
        </p:spPr>
        <p:txBody>
          <a:bodyPr wrap="none" anchor="ctr"/>
          <a:lstStyle/>
          <a:p>
            <a:endParaRPr lang="en-CA"/>
          </a:p>
        </p:txBody>
      </p:sp>
      <p:sp>
        <p:nvSpPr>
          <p:cNvPr id="69706" name="Rectangle 74"/>
          <p:cNvSpPr>
            <a:spLocks noChangeArrowheads="1"/>
          </p:cNvSpPr>
          <p:nvPr/>
        </p:nvSpPr>
        <p:spPr bwMode="auto">
          <a:xfrm>
            <a:off x="5334000" y="62484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9707" name="Line 75"/>
          <p:cNvSpPr>
            <a:spLocks noChangeShapeType="1"/>
          </p:cNvSpPr>
          <p:nvPr/>
        </p:nvSpPr>
        <p:spPr bwMode="auto">
          <a:xfrm>
            <a:off x="5105400" y="4876800"/>
            <a:ext cx="0" cy="533400"/>
          </a:xfrm>
          <a:prstGeom prst="line">
            <a:avLst/>
          </a:prstGeom>
          <a:noFill/>
          <a:ln w="38100">
            <a:solidFill>
              <a:schemeClr val="hlink"/>
            </a:solidFill>
            <a:round/>
            <a:headEnd/>
            <a:tailEnd type="triangle" w="med" len="med"/>
          </a:ln>
          <a:effectLst/>
        </p:spPr>
        <p:txBody>
          <a:bodyPr/>
          <a:lstStyle/>
          <a:p>
            <a:endParaRPr lang="en-CA"/>
          </a:p>
        </p:txBody>
      </p:sp>
      <p:sp>
        <p:nvSpPr>
          <p:cNvPr id="69708" name="Line 76"/>
          <p:cNvSpPr>
            <a:spLocks noChangeShapeType="1"/>
          </p:cNvSpPr>
          <p:nvPr/>
        </p:nvSpPr>
        <p:spPr bwMode="auto">
          <a:xfrm>
            <a:off x="5562600" y="4876800"/>
            <a:ext cx="0" cy="1371600"/>
          </a:xfrm>
          <a:prstGeom prst="line">
            <a:avLst/>
          </a:prstGeom>
          <a:noFill/>
          <a:ln w="38100">
            <a:solidFill>
              <a:schemeClr val="hlink"/>
            </a:solidFill>
            <a:round/>
            <a:headEnd/>
            <a:tailEnd type="triangle" w="med" len="med"/>
          </a:ln>
          <a:effectLst/>
        </p:spPr>
        <p:txBody>
          <a:bodyPr/>
          <a:lstStyle/>
          <a:p>
            <a:endParaRPr lang="en-CA"/>
          </a:p>
        </p:txBody>
      </p:sp>
      <p:sp>
        <p:nvSpPr>
          <p:cNvPr id="69709" name="Rectangle 77"/>
          <p:cNvSpPr>
            <a:spLocks noChangeArrowheads="1"/>
          </p:cNvSpPr>
          <p:nvPr/>
        </p:nvSpPr>
        <p:spPr bwMode="auto">
          <a:xfrm>
            <a:off x="5791200" y="46482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69710" name="Rectangle 78"/>
          <p:cNvSpPr>
            <a:spLocks noChangeArrowheads="1"/>
          </p:cNvSpPr>
          <p:nvPr/>
        </p:nvSpPr>
        <p:spPr bwMode="auto">
          <a:xfrm>
            <a:off x="6248400" y="46482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69711" name="Rectangle 79"/>
          <p:cNvSpPr>
            <a:spLocks noChangeArrowheads="1"/>
          </p:cNvSpPr>
          <p:nvPr/>
        </p:nvSpPr>
        <p:spPr bwMode="auto">
          <a:xfrm>
            <a:off x="5791200" y="5410200"/>
            <a:ext cx="457200" cy="457200"/>
          </a:xfrm>
          <a:prstGeom prst="rect">
            <a:avLst/>
          </a:prstGeom>
          <a:solidFill>
            <a:schemeClr val="accent2"/>
          </a:solidFill>
          <a:ln w="9525">
            <a:solidFill>
              <a:schemeClr val="tx1"/>
            </a:solidFill>
            <a:miter lim="800000"/>
            <a:headEnd/>
            <a:tailEnd/>
          </a:ln>
          <a:effectLst/>
        </p:spPr>
        <p:txBody>
          <a:bodyPr wrap="none" anchor="ctr"/>
          <a:lstStyle/>
          <a:p>
            <a:endParaRPr lang="en-CA"/>
          </a:p>
        </p:txBody>
      </p:sp>
      <p:sp>
        <p:nvSpPr>
          <p:cNvPr id="69712" name="Rectangle 80"/>
          <p:cNvSpPr>
            <a:spLocks noChangeArrowheads="1"/>
          </p:cNvSpPr>
          <p:nvPr/>
        </p:nvSpPr>
        <p:spPr bwMode="auto">
          <a:xfrm>
            <a:off x="6248400" y="6248400"/>
            <a:ext cx="457200" cy="457200"/>
          </a:xfrm>
          <a:prstGeom prst="rect">
            <a:avLst/>
          </a:prstGeom>
          <a:solidFill>
            <a:schemeClr val="tx2"/>
          </a:solidFill>
          <a:ln w="9525">
            <a:solidFill>
              <a:schemeClr val="tx1"/>
            </a:solidFill>
            <a:miter lim="800000"/>
            <a:headEnd/>
            <a:tailEnd/>
          </a:ln>
          <a:effectLst/>
        </p:spPr>
        <p:txBody>
          <a:bodyPr wrap="none" anchor="ctr"/>
          <a:lstStyle/>
          <a:p>
            <a:endParaRPr lang="en-CA"/>
          </a:p>
        </p:txBody>
      </p:sp>
      <p:sp>
        <p:nvSpPr>
          <p:cNvPr id="69713" name="Line 81"/>
          <p:cNvSpPr>
            <a:spLocks noChangeShapeType="1"/>
          </p:cNvSpPr>
          <p:nvPr/>
        </p:nvSpPr>
        <p:spPr bwMode="auto">
          <a:xfrm>
            <a:off x="6477000" y="4876800"/>
            <a:ext cx="0" cy="1371600"/>
          </a:xfrm>
          <a:prstGeom prst="line">
            <a:avLst/>
          </a:prstGeom>
          <a:noFill/>
          <a:ln w="38100">
            <a:solidFill>
              <a:schemeClr val="hlink"/>
            </a:solidFill>
            <a:round/>
            <a:headEnd/>
            <a:tailEnd type="triangle" w="med" len="med"/>
          </a:ln>
          <a:effectLst/>
        </p:spPr>
        <p:txBody>
          <a:bodyPr/>
          <a:lstStyle/>
          <a:p>
            <a:endParaRPr lang="en-CA"/>
          </a:p>
        </p:txBody>
      </p:sp>
      <p:sp>
        <p:nvSpPr>
          <p:cNvPr id="69714" name="Line 82"/>
          <p:cNvSpPr>
            <a:spLocks noChangeShapeType="1"/>
          </p:cNvSpPr>
          <p:nvPr/>
        </p:nvSpPr>
        <p:spPr bwMode="auto">
          <a:xfrm>
            <a:off x="6019800" y="4876800"/>
            <a:ext cx="0" cy="533400"/>
          </a:xfrm>
          <a:prstGeom prst="line">
            <a:avLst/>
          </a:prstGeom>
          <a:noFill/>
          <a:ln w="38100">
            <a:solidFill>
              <a:schemeClr val="hlink"/>
            </a:solidFill>
            <a:round/>
            <a:headEnd/>
            <a:tailEnd type="triangle" w="med" len="med"/>
          </a:ln>
          <a:effectLst/>
        </p:spPr>
        <p:txBody>
          <a:bodyPr/>
          <a:lstStyle/>
          <a:p>
            <a:endParaRPr lang="en-CA"/>
          </a:p>
        </p:txBody>
      </p:sp>
      <p:sp>
        <p:nvSpPr>
          <p:cNvPr id="69715" name="Rectangle 83"/>
          <p:cNvSpPr>
            <a:spLocks noChangeArrowheads="1"/>
          </p:cNvSpPr>
          <p:nvPr/>
        </p:nvSpPr>
        <p:spPr bwMode="auto">
          <a:xfrm>
            <a:off x="6705600" y="46482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9716" name="Rectangle 84"/>
          <p:cNvSpPr>
            <a:spLocks noChangeArrowheads="1"/>
          </p:cNvSpPr>
          <p:nvPr/>
        </p:nvSpPr>
        <p:spPr bwMode="auto">
          <a:xfrm>
            <a:off x="7162800" y="46482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9717" name="Rectangle 85"/>
          <p:cNvSpPr>
            <a:spLocks noChangeArrowheads="1"/>
          </p:cNvSpPr>
          <p:nvPr/>
        </p:nvSpPr>
        <p:spPr bwMode="auto">
          <a:xfrm>
            <a:off x="7620000" y="46482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9718" name="Rectangle 86"/>
          <p:cNvSpPr>
            <a:spLocks noChangeArrowheads="1"/>
          </p:cNvSpPr>
          <p:nvPr/>
        </p:nvSpPr>
        <p:spPr bwMode="auto">
          <a:xfrm>
            <a:off x="8077200" y="46482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9723" name="Text Box 91"/>
          <p:cNvSpPr txBox="1">
            <a:spLocks noChangeArrowheads="1"/>
          </p:cNvSpPr>
          <p:nvPr/>
        </p:nvSpPr>
        <p:spPr bwMode="auto">
          <a:xfrm>
            <a:off x="6705601" y="42672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69724" name="Text Box 92"/>
          <p:cNvSpPr txBox="1">
            <a:spLocks noChangeArrowheads="1"/>
          </p:cNvSpPr>
          <p:nvPr/>
        </p:nvSpPr>
        <p:spPr bwMode="auto">
          <a:xfrm>
            <a:off x="8077201" y="42672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7</a:t>
            </a:r>
          </a:p>
        </p:txBody>
      </p:sp>
      <p:sp>
        <p:nvSpPr>
          <p:cNvPr id="69725" name="Text Box 93"/>
          <p:cNvSpPr txBox="1">
            <a:spLocks noChangeArrowheads="1"/>
          </p:cNvSpPr>
          <p:nvPr/>
        </p:nvSpPr>
        <p:spPr bwMode="auto">
          <a:xfrm>
            <a:off x="7620001" y="42672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6</a:t>
            </a:r>
          </a:p>
        </p:txBody>
      </p:sp>
      <p:sp>
        <p:nvSpPr>
          <p:cNvPr id="69726" name="Text Box 94"/>
          <p:cNvSpPr txBox="1">
            <a:spLocks noChangeArrowheads="1"/>
          </p:cNvSpPr>
          <p:nvPr/>
        </p:nvSpPr>
        <p:spPr bwMode="auto">
          <a:xfrm>
            <a:off x="7162801" y="42672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5</a:t>
            </a:r>
          </a:p>
        </p:txBody>
      </p:sp>
      <p:sp>
        <p:nvSpPr>
          <p:cNvPr id="69727" name="Text Box 95"/>
          <p:cNvSpPr txBox="1">
            <a:spLocks noChangeArrowheads="1"/>
          </p:cNvSpPr>
          <p:nvPr/>
        </p:nvSpPr>
        <p:spPr bwMode="auto">
          <a:xfrm>
            <a:off x="7392144" y="1772816"/>
            <a:ext cx="2819400" cy="1754326"/>
          </a:xfrm>
          <a:prstGeom prst="rect">
            <a:avLst/>
          </a:prstGeom>
          <a:solidFill>
            <a:schemeClr val="bg2"/>
          </a:solidFill>
          <a:ln w="38100">
            <a:noFill/>
            <a:miter lim="800000"/>
            <a:headEnd/>
            <a:tailEnd/>
          </a:ln>
          <a:effectLst/>
        </p:spPr>
        <p:txBody>
          <a:bodyPr>
            <a:spAutoFit/>
          </a:bodyPr>
          <a:lstStyle/>
          <a:p>
            <a:pPr>
              <a:spcBef>
                <a:spcPct val="50000"/>
              </a:spcBef>
            </a:pPr>
            <a:r>
              <a:rPr lang="en-US" dirty="0"/>
              <a:t>We can’t just double the size of the array and copy values to the same positions as before: circular properties of the queue will be lost</a:t>
            </a:r>
          </a:p>
        </p:txBody>
      </p:sp>
      <p:sp>
        <p:nvSpPr>
          <p:cNvPr id="69728" name="Text Box 96"/>
          <p:cNvSpPr txBox="1">
            <a:spLocks noChangeArrowheads="1"/>
          </p:cNvSpPr>
          <p:nvPr/>
        </p:nvSpPr>
        <p:spPr bwMode="auto">
          <a:xfrm>
            <a:off x="7315200" y="5715001"/>
            <a:ext cx="2438400" cy="646331"/>
          </a:xfrm>
          <a:prstGeom prst="rect">
            <a:avLst/>
          </a:prstGeom>
          <a:solidFill>
            <a:schemeClr val="bg2"/>
          </a:solidFill>
          <a:ln w="38100">
            <a:noFill/>
            <a:miter lim="800000"/>
            <a:headEnd/>
            <a:tailEnd/>
          </a:ln>
          <a:effectLst/>
        </p:spPr>
        <p:txBody>
          <a:bodyPr>
            <a:spAutoFit/>
          </a:bodyPr>
          <a:lstStyle/>
          <a:p>
            <a:pPr>
              <a:spcBef>
                <a:spcPct val="50000"/>
              </a:spcBef>
            </a:pPr>
            <a:r>
              <a:rPr lang="en-US"/>
              <a:t>These locations should be in use</a:t>
            </a:r>
          </a:p>
        </p:txBody>
      </p:sp>
      <p:sp>
        <p:nvSpPr>
          <p:cNvPr id="69729" name="Line 97"/>
          <p:cNvSpPr>
            <a:spLocks noChangeShapeType="1"/>
          </p:cNvSpPr>
          <p:nvPr/>
        </p:nvSpPr>
        <p:spPr bwMode="auto">
          <a:xfrm flipH="1" flipV="1">
            <a:off x="7010400" y="5181600"/>
            <a:ext cx="457200" cy="533400"/>
          </a:xfrm>
          <a:prstGeom prst="line">
            <a:avLst/>
          </a:prstGeom>
          <a:noFill/>
          <a:ln w="38100">
            <a:solidFill>
              <a:schemeClr val="accent2"/>
            </a:solidFill>
            <a:round/>
            <a:headEnd/>
            <a:tailEnd type="triangle" w="med" len="med"/>
          </a:ln>
          <a:effectLst/>
        </p:spPr>
        <p:txBody>
          <a:bodyPr/>
          <a:lstStyle/>
          <a:p>
            <a:endParaRPr lang="en-CA"/>
          </a:p>
        </p:txBody>
      </p:sp>
      <p:sp>
        <p:nvSpPr>
          <p:cNvPr id="69730" name="Line 98"/>
          <p:cNvSpPr>
            <a:spLocks noChangeShapeType="1"/>
          </p:cNvSpPr>
          <p:nvPr/>
        </p:nvSpPr>
        <p:spPr bwMode="auto">
          <a:xfrm flipH="1" flipV="1">
            <a:off x="7467600" y="5181600"/>
            <a:ext cx="457200" cy="533400"/>
          </a:xfrm>
          <a:prstGeom prst="line">
            <a:avLst/>
          </a:prstGeom>
          <a:noFill/>
          <a:ln w="38100">
            <a:solidFill>
              <a:schemeClr val="accent2"/>
            </a:solidFill>
            <a:round/>
            <a:headEnd/>
            <a:tailEnd type="triangle" w="med" len="med"/>
          </a:ln>
          <a:effectLst/>
        </p:spPr>
        <p:txBody>
          <a:bodyPr/>
          <a:lstStyle/>
          <a:p>
            <a:endParaRPr lang="en-CA"/>
          </a:p>
        </p:txBody>
      </p:sp>
      <p:sp>
        <p:nvSpPr>
          <p:cNvPr id="69731" name="Text Box 99"/>
          <p:cNvSpPr txBox="1">
            <a:spLocks noChangeArrowheads="1"/>
          </p:cNvSpPr>
          <p:nvPr/>
        </p:nvSpPr>
        <p:spPr bwMode="auto">
          <a:xfrm>
            <a:off x="1524000" y="5229225"/>
            <a:ext cx="863600" cy="369332"/>
          </a:xfrm>
          <a:prstGeom prst="rect">
            <a:avLst/>
          </a:prstGeom>
          <a:noFill/>
          <a:ln w="9525">
            <a:noFill/>
            <a:miter lim="800000"/>
            <a:headEnd/>
            <a:tailEnd/>
          </a:ln>
          <a:effectLst/>
        </p:spPr>
        <p:txBody>
          <a:bodyPr>
            <a:spAutoFit/>
          </a:bodyPr>
          <a:lstStyle/>
          <a:p>
            <a:pPr eaLnBrk="0" hangingPunct="0">
              <a:spcBef>
                <a:spcPct val="50000"/>
              </a:spcBef>
            </a:pPr>
            <a:r>
              <a:rPr lang="en-US">
                <a:solidFill>
                  <a:schemeClr val="accent2"/>
                </a:solidFill>
              </a:rPr>
              <a:t>cq</a:t>
            </a:r>
          </a:p>
        </p:txBody>
      </p:sp>
      <p:sp>
        <p:nvSpPr>
          <p:cNvPr id="69732" name="Rectangle 100"/>
          <p:cNvSpPr>
            <a:spLocks noChangeArrowheads="1"/>
          </p:cNvSpPr>
          <p:nvPr/>
        </p:nvSpPr>
        <p:spPr bwMode="auto">
          <a:xfrm>
            <a:off x="1955800" y="5229225"/>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9733" name="Line 101"/>
          <p:cNvSpPr>
            <a:spLocks noChangeShapeType="1"/>
          </p:cNvSpPr>
          <p:nvPr/>
        </p:nvSpPr>
        <p:spPr bwMode="auto">
          <a:xfrm>
            <a:off x="2171700" y="5445125"/>
            <a:ext cx="431800" cy="0"/>
          </a:xfrm>
          <a:prstGeom prst="line">
            <a:avLst/>
          </a:prstGeom>
          <a:noFill/>
          <a:ln w="38100">
            <a:solidFill>
              <a:srgbClr val="339966"/>
            </a:solidFill>
            <a:round/>
            <a:headEnd/>
            <a:tailEnd type="triangle" w="med" len="med"/>
          </a:ln>
          <a:effectLst/>
        </p:spPr>
        <p:txBody>
          <a:bodyPr/>
          <a:lstStyle/>
          <a:p>
            <a:endParaRPr lang="en-CA"/>
          </a:p>
        </p:txBody>
      </p:sp>
      <p:sp>
        <p:nvSpPr>
          <p:cNvPr id="69734" name="Text Box 102"/>
          <p:cNvSpPr txBox="1">
            <a:spLocks noChangeArrowheads="1"/>
          </p:cNvSpPr>
          <p:nvPr/>
        </p:nvSpPr>
        <p:spPr bwMode="auto">
          <a:xfrm>
            <a:off x="1524000" y="2492375"/>
            <a:ext cx="863600" cy="369332"/>
          </a:xfrm>
          <a:prstGeom prst="rect">
            <a:avLst/>
          </a:prstGeom>
          <a:noFill/>
          <a:ln w="9525">
            <a:noFill/>
            <a:miter lim="800000"/>
            <a:headEnd/>
            <a:tailEnd/>
          </a:ln>
          <a:effectLst/>
        </p:spPr>
        <p:txBody>
          <a:bodyPr>
            <a:spAutoFit/>
          </a:bodyPr>
          <a:lstStyle/>
          <a:p>
            <a:pPr eaLnBrk="0" hangingPunct="0">
              <a:spcBef>
                <a:spcPct val="50000"/>
              </a:spcBef>
            </a:pPr>
            <a:r>
              <a:rPr lang="en-US">
                <a:solidFill>
                  <a:schemeClr val="accent2"/>
                </a:solidFill>
              </a:rPr>
              <a:t>cq</a:t>
            </a:r>
          </a:p>
        </p:txBody>
      </p:sp>
      <p:sp>
        <p:nvSpPr>
          <p:cNvPr id="69735" name="Rectangle 103"/>
          <p:cNvSpPr>
            <a:spLocks noChangeArrowheads="1"/>
          </p:cNvSpPr>
          <p:nvPr/>
        </p:nvSpPr>
        <p:spPr bwMode="auto">
          <a:xfrm>
            <a:off x="1955800" y="2492375"/>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69736" name="Line 104"/>
          <p:cNvSpPr>
            <a:spLocks noChangeShapeType="1"/>
          </p:cNvSpPr>
          <p:nvPr/>
        </p:nvSpPr>
        <p:spPr bwMode="auto">
          <a:xfrm>
            <a:off x="2171700" y="2708275"/>
            <a:ext cx="431800" cy="0"/>
          </a:xfrm>
          <a:prstGeom prst="line">
            <a:avLst/>
          </a:prstGeom>
          <a:noFill/>
          <a:ln w="38100">
            <a:solidFill>
              <a:srgbClr val="339966"/>
            </a:solidFill>
            <a:round/>
            <a:headEnd/>
            <a:tailEnd type="triangle" w="med" len="med"/>
          </a:ln>
          <a:effectLst/>
        </p:spPr>
        <p:txBody>
          <a:bodyPr/>
          <a:lstStyle/>
          <a:p>
            <a:endParaRPr lang="en-CA"/>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2"/>
          </p:nvPr>
        </p:nvSpPr>
        <p:spPr/>
        <p:txBody>
          <a:bodyPr/>
          <a:lstStyle/>
          <a:p>
            <a:r>
              <a:rPr lang="en-US"/>
              <a:t>6-</a:t>
            </a:r>
            <a:fld id="{194F8D3B-9333-45FE-BA24-6F98D953506C}" type="slidenum">
              <a:rPr lang="en-US"/>
              <a:pPr/>
              <a:t>15</a:t>
            </a:fld>
            <a:endParaRPr lang="en-US"/>
          </a:p>
        </p:txBody>
      </p:sp>
      <p:sp>
        <p:nvSpPr>
          <p:cNvPr id="71682" name="Rectangle 2"/>
          <p:cNvSpPr>
            <a:spLocks noChangeArrowheads="1"/>
          </p:cNvSpPr>
          <p:nvPr/>
        </p:nvSpPr>
        <p:spPr bwMode="auto">
          <a:xfrm>
            <a:off x="3048000" y="38862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71683" name="Text Box 3"/>
          <p:cNvSpPr txBox="1">
            <a:spLocks noChangeArrowheads="1"/>
          </p:cNvSpPr>
          <p:nvPr/>
        </p:nvSpPr>
        <p:spPr bwMode="auto">
          <a:xfrm>
            <a:off x="2895600" y="4343400"/>
            <a:ext cx="838200" cy="369332"/>
          </a:xfrm>
          <a:prstGeom prst="rect">
            <a:avLst/>
          </a:prstGeom>
          <a:noFill/>
          <a:ln w="9525">
            <a:noFill/>
            <a:miter lim="800000"/>
            <a:headEnd/>
            <a:tailEnd/>
          </a:ln>
          <a:effectLst/>
        </p:spPr>
        <p:txBody>
          <a:bodyPr>
            <a:spAutoFit/>
          </a:bodyPr>
          <a:lstStyle/>
          <a:p>
            <a:pPr>
              <a:spcBef>
                <a:spcPct val="50000"/>
              </a:spcBef>
            </a:pPr>
            <a:r>
              <a:rPr lang="en-US"/>
              <a:t>rear</a:t>
            </a:r>
          </a:p>
        </p:txBody>
      </p:sp>
      <p:sp>
        <p:nvSpPr>
          <p:cNvPr id="71684" name="Text Box 4"/>
          <p:cNvSpPr txBox="1">
            <a:spLocks noChangeArrowheads="1"/>
          </p:cNvSpPr>
          <p:nvPr/>
        </p:nvSpPr>
        <p:spPr bwMode="auto">
          <a:xfrm>
            <a:off x="2971800" y="3429000"/>
            <a:ext cx="762000" cy="369332"/>
          </a:xfrm>
          <a:prstGeom prst="rect">
            <a:avLst/>
          </a:prstGeom>
          <a:noFill/>
          <a:ln w="9525">
            <a:noFill/>
            <a:miter lim="800000"/>
            <a:headEnd/>
            <a:tailEnd/>
          </a:ln>
          <a:effectLst/>
        </p:spPr>
        <p:txBody>
          <a:bodyPr>
            <a:spAutoFit/>
          </a:bodyPr>
          <a:lstStyle/>
          <a:p>
            <a:pPr>
              <a:spcBef>
                <a:spcPct val="50000"/>
              </a:spcBef>
            </a:pPr>
            <a:r>
              <a:rPr lang="en-US"/>
              <a:t>front</a:t>
            </a:r>
          </a:p>
        </p:txBody>
      </p:sp>
      <p:sp>
        <p:nvSpPr>
          <p:cNvPr id="71685" name="Rectangle 5"/>
          <p:cNvSpPr>
            <a:spLocks noChangeArrowheads="1"/>
          </p:cNvSpPr>
          <p:nvPr/>
        </p:nvSpPr>
        <p:spPr bwMode="auto">
          <a:xfrm>
            <a:off x="30480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1686" name="Rectangle 6"/>
          <p:cNvSpPr>
            <a:spLocks noChangeArrowheads="1"/>
          </p:cNvSpPr>
          <p:nvPr/>
        </p:nvSpPr>
        <p:spPr bwMode="auto">
          <a:xfrm>
            <a:off x="2855914" y="2819400"/>
            <a:ext cx="1868487" cy="1905000"/>
          </a:xfrm>
          <a:prstGeom prst="rect">
            <a:avLst/>
          </a:prstGeom>
          <a:noFill/>
          <a:ln w="38100">
            <a:solidFill>
              <a:schemeClr val="accent2"/>
            </a:solidFill>
            <a:miter lim="800000"/>
            <a:headEnd/>
            <a:tailEnd/>
          </a:ln>
          <a:effectLst/>
        </p:spPr>
        <p:txBody>
          <a:bodyPr wrap="none" anchor="ctr"/>
          <a:lstStyle/>
          <a:p>
            <a:endParaRPr lang="en-CA"/>
          </a:p>
        </p:txBody>
      </p:sp>
      <p:sp>
        <p:nvSpPr>
          <p:cNvPr id="71688" name="Rectangle 8"/>
          <p:cNvSpPr>
            <a:spLocks noChangeArrowheads="1"/>
          </p:cNvSpPr>
          <p:nvPr/>
        </p:nvSpPr>
        <p:spPr bwMode="auto">
          <a:xfrm>
            <a:off x="3962400" y="38862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1689" name="Text Box 9"/>
          <p:cNvSpPr txBox="1">
            <a:spLocks noChangeArrowheads="1"/>
          </p:cNvSpPr>
          <p:nvPr/>
        </p:nvSpPr>
        <p:spPr bwMode="auto">
          <a:xfrm>
            <a:off x="4038601" y="39624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71690" name="Text Box 10"/>
          <p:cNvSpPr txBox="1">
            <a:spLocks noChangeArrowheads="1"/>
          </p:cNvSpPr>
          <p:nvPr/>
        </p:nvSpPr>
        <p:spPr bwMode="auto">
          <a:xfrm>
            <a:off x="3810000" y="3429000"/>
            <a:ext cx="914400" cy="369332"/>
          </a:xfrm>
          <a:prstGeom prst="rect">
            <a:avLst/>
          </a:prstGeom>
          <a:noFill/>
          <a:ln w="9525">
            <a:noFill/>
            <a:miter lim="800000"/>
            <a:headEnd/>
            <a:tailEnd/>
          </a:ln>
          <a:effectLst/>
        </p:spPr>
        <p:txBody>
          <a:bodyPr>
            <a:spAutoFit/>
          </a:bodyPr>
          <a:lstStyle/>
          <a:p>
            <a:pPr>
              <a:spcBef>
                <a:spcPct val="50000"/>
              </a:spcBef>
            </a:pPr>
            <a:r>
              <a:rPr lang="en-US"/>
              <a:t>queue</a:t>
            </a:r>
          </a:p>
        </p:txBody>
      </p:sp>
      <p:sp>
        <p:nvSpPr>
          <p:cNvPr id="71691" name="Rectangle 11"/>
          <p:cNvSpPr>
            <a:spLocks noChangeArrowheads="1"/>
          </p:cNvSpPr>
          <p:nvPr/>
        </p:nvSpPr>
        <p:spPr bwMode="auto">
          <a:xfrm>
            <a:off x="39624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1692" name="Text Box 12"/>
          <p:cNvSpPr txBox="1">
            <a:spLocks noChangeArrowheads="1"/>
          </p:cNvSpPr>
          <p:nvPr/>
        </p:nvSpPr>
        <p:spPr bwMode="auto">
          <a:xfrm>
            <a:off x="3810000" y="4343400"/>
            <a:ext cx="914400" cy="369332"/>
          </a:xfrm>
          <a:prstGeom prst="rect">
            <a:avLst/>
          </a:prstGeom>
          <a:noFill/>
          <a:ln w="9525">
            <a:noFill/>
            <a:miter lim="800000"/>
            <a:headEnd/>
            <a:tailEnd/>
          </a:ln>
          <a:effectLst/>
        </p:spPr>
        <p:txBody>
          <a:bodyPr>
            <a:spAutoFit/>
          </a:bodyPr>
          <a:lstStyle/>
          <a:p>
            <a:pPr>
              <a:spcBef>
                <a:spcPct val="50000"/>
              </a:spcBef>
            </a:pPr>
            <a:r>
              <a:rPr lang="en-US"/>
              <a:t>count</a:t>
            </a:r>
          </a:p>
        </p:txBody>
      </p:sp>
      <p:sp>
        <p:nvSpPr>
          <p:cNvPr id="71693" name="Text Box 13"/>
          <p:cNvSpPr txBox="1">
            <a:spLocks noChangeArrowheads="1"/>
          </p:cNvSpPr>
          <p:nvPr/>
        </p:nvSpPr>
        <p:spPr bwMode="auto">
          <a:xfrm>
            <a:off x="3124201" y="39624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6</a:t>
            </a:r>
          </a:p>
        </p:txBody>
      </p:sp>
      <p:sp>
        <p:nvSpPr>
          <p:cNvPr id="71694" name="Line 14"/>
          <p:cNvSpPr>
            <a:spLocks noChangeShapeType="1"/>
          </p:cNvSpPr>
          <p:nvPr/>
        </p:nvSpPr>
        <p:spPr bwMode="auto">
          <a:xfrm>
            <a:off x="4191000" y="3200400"/>
            <a:ext cx="1143000" cy="0"/>
          </a:xfrm>
          <a:prstGeom prst="line">
            <a:avLst/>
          </a:prstGeom>
          <a:noFill/>
          <a:ln w="38100">
            <a:solidFill>
              <a:schemeClr val="hlink"/>
            </a:solidFill>
            <a:round/>
            <a:headEnd/>
            <a:tailEnd type="triangle" w="med" len="med"/>
          </a:ln>
          <a:effectLst/>
        </p:spPr>
        <p:txBody>
          <a:bodyPr/>
          <a:lstStyle/>
          <a:p>
            <a:endParaRPr lang="en-CA"/>
          </a:p>
        </p:txBody>
      </p:sp>
      <p:sp>
        <p:nvSpPr>
          <p:cNvPr id="71695" name="Text Box 15"/>
          <p:cNvSpPr txBox="1">
            <a:spLocks noChangeArrowheads="1"/>
          </p:cNvSpPr>
          <p:nvPr/>
        </p:nvSpPr>
        <p:spPr bwMode="auto">
          <a:xfrm>
            <a:off x="3048000" y="3048000"/>
            <a:ext cx="5334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71696" name="Text Box 16"/>
          <p:cNvSpPr txBox="1">
            <a:spLocks noChangeArrowheads="1"/>
          </p:cNvSpPr>
          <p:nvPr/>
        </p:nvSpPr>
        <p:spPr bwMode="auto">
          <a:xfrm>
            <a:off x="53340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0</a:t>
            </a:r>
          </a:p>
        </p:txBody>
      </p:sp>
      <p:sp>
        <p:nvSpPr>
          <p:cNvPr id="71697" name="Text Box 17"/>
          <p:cNvSpPr txBox="1">
            <a:spLocks noChangeArrowheads="1"/>
          </p:cNvSpPr>
          <p:nvPr/>
        </p:nvSpPr>
        <p:spPr bwMode="auto">
          <a:xfrm>
            <a:off x="67056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3</a:t>
            </a:r>
          </a:p>
        </p:txBody>
      </p:sp>
      <p:sp>
        <p:nvSpPr>
          <p:cNvPr id="71698" name="Text Box 18"/>
          <p:cNvSpPr txBox="1">
            <a:spLocks noChangeArrowheads="1"/>
          </p:cNvSpPr>
          <p:nvPr/>
        </p:nvSpPr>
        <p:spPr bwMode="auto">
          <a:xfrm>
            <a:off x="62484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71699" name="Text Box 19"/>
          <p:cNvSpPr txBox="1">
            <a:spLocks noChangeArrowheads="1"/>
          </p:cNvSpPr>
          <p:nvPr/>
        </p:nvSpPr>
        <p:spPr bwMode="auto">
          <a:xfrm>
            <a:off x="57912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1</a:t>
            </a:r>
          </a:p>
        </p:txBody>
      </p:sp>
      <p:sp>
        <p:nvSpPr>
          <p:cNvPr id="71700" name="Rectangle 20"/>
          <p:cNvSpPr>
            <a:spLocks noChangeArrowheads="1"/>
          </p:cNvSpPr>
          <p:nvPr/>
        </p:nvSpPr>
        <p:spPr bwMode="auto">
          <a:xfrm>
            <a:off x="53340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1701" name="Rectangle 21"/>
          <p:cNvSpPr>
            <a:spLocks noChangeArrowheads="1"/>
          </p:cNvSpPr>
          <p:nvPr/>
        </p:nvSpPr>
        <p:spPr bwMode="auto">
          <a:xfrm>
            <a:off x="57912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1702" name="Rectangle 22"/>
          <p:cNvSpPr>
            <a:spLocks noChangeArrowheads="1"/>
          </p:cNvSpPr>
          <p:nvPr/>
        </p:nvSpPr>
        <p:spPr bwMode="auto">
          <a:xfrm>
            <a:off x="7162800" y="3733800"/>
            <a:ext cx="457200" cy="457200"/>
          </a:xfrm>
          <a:prstGeom prst="rect">
            <a:avLst/>
          </a:prstGeom>
          <a:solidFill>
            <a:schemeClr val="hlink"/>
          </a:solidFill>
          <a:ln w="9525">
            <a:solidFill>
              <a:schemeClr val="tx1"/>
            </a:solidFill>
            <a:miter lim="800000"/>
            <a:headEnd/>
            <a:tailEnd/>
          </a:ln>
          <a:effectLst/>
        </p:spPr>
        <p:txBody>
          <a:bodyPr wrap="none" anchor="ctr"/>
          <a:lstStyle/>
          <a:p>
            <a:endParaRPr lang="en-CA"/>
          </a:p>
        </p:txBody>
      </p:sp>
      <p:sp>
        <p:nvSpPr>
          <p:cNvPr id="71703" name="Rectangle 23"/>
          <p:cNvSpPr>
            <a:spLocks noChangeArrowheads="1"/>
          </p:cNvSpPr>
          <p:nvPr/>
        </p:nvSpPr>
        <p:spPr bwMode="auto">
          <a:xfrm>
            <a:off x="7620000" y="45720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71704" name="Rectangle 24"/>
          <p:cNvSpPr>
            <a:spLocks noChangeArrowheads="1"/>
          </p:cNvSpPr>
          <p:nvPr/>
        </p:nvSpPr>
        <p:spPr bwMode="auto">
          <a:xfrm>
            <a:off x="62484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1705" name="Rectangle 25"/>
          <p:cNvSpPr>
            <a:spLocks noChangeArrowheads="1"/>
          </p:cNvSpPr>
          <p:nvPr/>
        </p:nvSpPr>
        <p:spPr bwMode="auto">
          <a:xfrm>
            <a:off x="67056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1706" name="Rectangle 26"/>
          <p:cNvSpPr>
            <a:spLocks noChangeArrowheads="1"/>
          </p:cNvSpPr>
          <p:nvPr/>
        </p:nvSpPr>
        <p:spPr bwMode="auto">
          <a:xfrm>
            <a:off x="6248400" y="3733800"/>
            <a:ext cx="457200" cy="457200"/>
          </a:xfrm>
          <a:prstGeom prst="rect">
            <a:avLst/>
          </a:prstGeom>
          <a:solidFill>
            <a:schemeClr val="accent2"/>
          </a:solidFill>
          <a:ln w="9525">
            <a:solidFill>
              <a:schemeClr val="tx1"/>
            </a:solidFill>
            <a:miter lim="800000"/>
            <a:headEnd/>
            <a:tailEnd/>
          </a:ln>
          <a:effectLst/>
        </p:spPr>
        <p:txBody>
          <a:bodyPr wrap="none" anchor="ctr"/>
          <a:lstStyle/>
          <a:p>
            <a:endParaRPr lang="en-CA"/>
          </a:p>
        </p:txBody>
      </p:sp>
      <p:sp>
        <p:nvSpPr>
          <p:cNvPr id="71707" name="Rectangle 27"/>
          <p:cNvSpPr>
            <a:spLocks noChangeArrowheads="1"/>
          </p:cNvSpPr>
          <p:nvPr/>
        </p:nvSpPr>
        <p:spPr bwMode="auto">
          <a:xfrm>
            <a:off x="6705600" y="4572000"/>
            <a:ext cx="457200" cy="457200"/>
          </a:xfrm>
          <a:prstGeom prst="rect">
            <a:avLst/>
          </a:prstGeom>
          <a:solidFill>
            <a:schemeClr val="tx2"/>
          </a:solidFill>
          <a:ln w="9525">
            <a:solidFill>
              <a:schemeClr val="tx1"/>
            </a:solidFill>
            <a:miter lim="800000"/>
            <a:headEnd/>
            <a:tailEnd/>
          </a:ln>
          <a:effectLst/>
        </p:spPr>
        <p:txBody>
          <a:bodyPr wrap="none" anchor="ctr"/>
          <a:lstStyle/>
          <a:p>
            <a:endParaRPr lang="en-CA"/>
          </a:p>
        </p:txBody>
      </p:sp>
      <p:sp>
        <p:nvSpPr>
          <p:cNvPr id="71708" name="Line 28"/>
          <p:cNvSpPr>
            <a:spLocks noChangeShapeType="1"/>
          </p:cNvSpPr>
          <p:nvPr/>
        </p:nvSpPr>
        <p:spPr bwMode="auto">
          <a:xfrm>
            <a:off x="6934200" y="3200400"/>
            <a:ext cx="0" cy="1371600"/>
          </a:xfrm>
          <a:prstGeom prst="line">
            <a:avLst/>
          </a:prstGeom>
          <a:noFill/>
          <a:ln w="38100">
            <a:solidFill>
              <a:schemeClr val="hlink"/>
            </a:solidFill>
            <a:round/>
            <a:headEnd/>
            <a:tailEnd type="triangle" w="med" len="med"/>
          </a:ln>
          <a:effectLst/>
        </p:spPr>
        <p:txBody>
          <a:bodyPr/>
          <a:lstStyle/>
          <a:p>
            <a:endParaRPr lang="en-CA"/>
          </a:p>
        </p:txBody>
      </p:sp>
      <p:sp>
        <p:nvSpPr>
          <p:cNvPr id="71709" name="Line 29"/>
          <p:cNvSpPr>
            <a:spLocks noChangeShapeType="1"/>
          </p:cNvSpPr>
          <p:nvPr/>
        </p:nvSpPr>
        <p:spPr bwMode="auto">
          <a:xfrm>
            <a:off x="6477000" y="3200400"/>
            <a:ext cx="0" cy="533400"/>
          </a:xfrm>
          <a:prstGeom prst="line">
            <a:avLst/>
          </a:prstGeom>
          <a:noFill/>
          <a:ln w="38100">
            <a:solidFill>
              <a:schemeClr val="hlink"/>
            </a:solidFill>
            <a:round/>
            <a:headEnd/>
            <a:tailEnd type="triangle" w="med" len="med"/>
          </a:ln>
          <a:effectLst/>
        </p:spPr>
        <p:txBody>
          <a:bodyPr/>
          <a:lstStyle/>
          <a:p>
            <a:endParaRPr lang="en-CA"/>
          </a:p>
        </p:txBody>
      </p:sp>
      <p:sp>
        <p:nvSpPr>
          <p:cNvPr id="71710" name="Rectangle 30"/>
          <p:cNvSpPr>
            <a:spLocks noChangeArrowheads="1"/>
          </p:cNvSpPr>
          <p:nvPr/>
        </p:nvSpPr>
        <p:spPr bwMode="auto">
          <a:xfrm>
            <a:off x="71628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1711" name="Rectangle 31"/>
          <p:cNvSpPr>
            <a:spLocks noChangeArrowheads="1"/>
          </p:cNvSpPr>
          <p:nvPr/>
        </p:nvSpPr>
        <p:spPr bwMode="auto">
          <a:xfrm>
            <a:off x="76200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1712" name="Rectangle 32"/>
          <p:cNvSpPr>
            <a:spLocks noChangeArrowheads="1"/>
          </p:cNvSpPr>
          <p:nvPr/>
        </p:nvSpPr>
        <p:spPr bwMode="auto">
          <a:xfrm>
            <a:off x="80772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1713" name="Rectangle 33"/>
          <p:cNvSpPr>
            <a:spLocks noChangeArrowheads="1"/>
          </p:cNvSpPr>
          <p:nvPr/>
        </p:nvSpPr>
        <p:spPr bwMode="auto">
          <a:xfrm>
            <a:off x="85344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1714" name="Text Box 34"/>
          <p:cNvSpPr txBox="1">
            <a:spLocks noChangeArrowheads="1"/>
          </p:cNvSpPr>
          <p:nvPr/>
        </p:nvSpPr>
        <p:spPr bwMode="auto">
          <a:xfrm>
            <a:off x="71628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71715" name="Text Box 35"/>
          <p:cNvSpPr txBox="1">
            <a:spLocks noChangeArrowheads="1"/>
          </p:cNvSpPr>
          <p:nvPr/>
        </p:nvSpPr>
        <p:spPr bwMode="auto">
          <a:xfrm>
            <a:off x="85344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7</a:t>
            </a:r>
          </a:p>
        </p:txBody>
      </p:sp>
      <p:sp>
        <p:nvSpPr>
          <p:cNvPr id="71716" name="Text Box 36"/>
          <p:cNvSpPr txBox="1">
            <a:spLocks noChangeArrowheads="1"/>
          </p:cNvSpPr>
          <p:nvPr/>
        </p:nvSpPr>
        <p:spPr bwMode="auto">
          <a:xfrm>
            <a:off x="80772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6</a:t>
            </a:r>
          </a:p>
        </p:txBody>
      </p:sp>
      <p:sp>
        <p:nvSpPr>
          <p:cNvPr id="71717" name="Text Box 37"/>
          <p:cNvSpPr txBox="1">
            <a:spLocks noChangeArrowheads="1"/>
          </p:cNvSpPr>
          <p:nvPr/>
        </p:nvSpPr>
        <p:spPr bwMode="auto">
          <a:xfrm>
            <a:off x="76200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5</a:t>
            </a:r>
          </a:p>
        </p:txBody>
      </p:sp>
      <p:sp>
        <p:nvSpPr>
          <p:cNvPr id="71718" name="Text Box 38"/>
          <p:cNvSpPr txBox="1">
            <a:spLocks noChangeArrowheads="1"/>
          </p:cNvSpPr>
          <p:nvPr/>
        </p:nvSpPr>
        <p:spPr bwMode="auto">
          <a:xfrm>
            <a:off x="2209800" y="1143001"/>
            <a:ext cx="7543800" cy="646331"/>
          </a:xfrm>
          <a:prstGeom prst="rect">
            <a:avLst/>
          </a:prstGeom>
          <a:solidFill>
            <a:schemeClr val="bg2"/>
          </a:solidFill>
          <a:ln w="38100">
            <a:noFill/>
            <a:miter lim="800000"/>
            <a:headEnd/>
            <a:tailEnd/>
          </a:ln>
          <a:effectLst/>
        </p:spPr>
        <p:txBody>
          <a:bodyPr>
            <a:spAutoFit/>
          </a:bodyPr>
          <a:lstStyle/>
          <a:p>
            <a:pPr>
              <a:spcBef>
                <a:spcPct val="50000"/>
              </a:spcBef>
            </a:pPr>
            <a:r>
              <a:rPr lang="en-US"/>
              <a:t>We </a:t>
            </a:r>
            <a:r>
              <a:rPr lang="en-US" i="1"/>
              <a:t>could</a:t>
            </a:r>
            <a:r>
              <a:rPr lang="en-US"/>
              <a:t> build the new array, and copy the queue elements into contiguous locations beginning at location </a:t>
            </a:r>
            <a:r>
              <a:rPr lang="en-US">
                <a:solidFill>
                  <a:schemeClr val="accent2"/>
                </a:solidFill>
              </a:rPr>
              <a:t>front</a:t>
            </a:r>
            <a:r>
              <a:rPr lang="en-US"/>
              <a:t>:</a:t>
            </a:r>
          </a:p>
        </p:txBody>
      </p:sp>
      <p:sp>
        <p:nvSpPr>
          <p:cNvPr id="71719" name="Line 39"/>
          <p:cNvSpPr>
            <a:spLocks noChangeShapeType="1"/>
          </p:cNvSpPr>
          <p:nvPr/>
        </p:nvSpPr>
        <p:spPr bwMode="auto">
          <a:xfrm>
            <a:off x="7391400" y="3200400"/>
            <a:ext cx="0" cy="533400"/>
          </a:xfrm>
          <a:prstGeom prst="line">
            <a:avLst/>
          </a:prstGeom>
          <a:noFill/>
          <a:ln w="38100">
            <a:solidFill>
              <a:schemeClr val="hlink"/>
            </a:solidFill>
            <a:round/>
            <a:headEnd/>
            <a:tailEnd type="triangle" w="med" len="med"/>
          </a:ln>
          <a:effectLst/>
        </p:spPr>
        <p:txBody>
          <a:bodyPr/>
          <a:lstStyle/>
          <a:p>
            <a:endParaRPr lang="en-CA"/>
          </a:p>
        </p:txBody>
      </p:sp>
      <p:sp>
        <p:nvSpPr>
          <p:cNvPr id="71720" name="Line 40"/>
          <p:cNvSpPr>
            <a:spLocks noChangeShapeType="1"/>
          </p:cNvSpPr>
          <p:nvPr/>
        </p:nvSpPr>
        <p:spPr bwMode="auto">
          <a:xfrm>
            <a:off x="7848600" y="3200400"/>
            <a:ext cx="0" cy="1371600"/>
          </a:xfrm>
          <a:prstGeom prst="line">
            <a:avLst/>
          </a:prstGeom>
          <a:noFill/>
          <a:ln w="38100">
            <a:solidFill>
              <a:schemeClr val="hlink"/>
            </a:solidFill>
            <a:round/>
            <a:headEnd/>
            <a:tailEnd type="triangle" w="med" len="med"/>
          </a:ln>
          <a:effectLst/>
        </p:spPr>
        <p:txBody>
          <a:bodyPr/>
          <a:lstStyle/>
          <a:p>
            <a:endParaRPr lang="en-CA"/>
          </a:p>
        </p:txBody>
      </p:sp>
      <p:sp>
        <p:nvSpPr>
          <p:cNvPr id="71721" name="Text Box 41"/>
          <p:cNvSpPr txBox="1">
            <a:spLocks noChangeArrowheads="1"/>
          </p:cNvSpPr>
          <p:nvPr/>
        </p:nvSpPr>
        <p:spPr bwMode="auto">
          <a:xfrm>
            <a:off x="1774825" y="3573463"/>
            <a:ext cx="863600" cy="369332"/>
          </a:xfrm>
          <a:prstGeom prst="rect">
            <a:avLst/>
          </a:prstGeom>
          <a:noFill/>
          <a:ln w="9525">
            <a:noFill/>
            <a:miter lim="800000"/>
            <a:headEnd/>
            <a:tailEnd/>
          </a:ln>
          <a:effectLst/>
        </p:spPr>
        <p:txBody>
          <a:bodyPr>
            <a:spAutoFit/>
          </a:bodyPr>
          <a:lstStyle/>
          <a:p>
            <a:pPr eaLnBrk="0" hangingPunct="0">
              <a:spcBef>
                <a:spcPct val="50000"/>
              </a:spcBef>
            </a:pPr>
            <a:r>
              <a:rPr lang="en-US" dirty="0" err="1">
                <a:solidFill>
                  <a:schemeClr val="accent2"/>
                </a:solidFill>
              </a:rPr>
              <a:t>cq</a:t>
            </a:r>
            <a:endParaRPr lang="en-US" dirty="0">
              <a:solidFill>
                <a:schemeClr val="accent2"/>
              </a:solidFill>
            </a:endParaRPr>
          </a:p>
        </p:txBody>
      </p:sp>
      <p:sp>
        <p:nvSpPr>
          <p:cNvPr id="71722" name="Rectangle 42"/>
          <p:cNvSpPr>
            <a:spLocks noChangeArrowheads="1"/>
          </p:cNvSpPr>
          <p:nvPr/>
        </p:nvSpPr>
        <p:spPr bwMode="auto">
          <a:xfrm>
            <a:off x="2206625" y="3573463"/>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1723" name="Line 43"/>
          <p:cNvSpPr>
            <a:spLocks noChangeShapeType="1"/>
          </p:cNvSpPr>
          <p:nvPr/>
        </p:nvSpPr>
        <p:spPr bwMode="auto">
          <a:xfrm>
            <a:off x="2422525" y="3789363"/>
            <a:ext cx="431800" cy="0"/>
          </a:xfrm>
          <a:prstGeom prst="line">
            <a:avLst/>
          </a:prstGeom>
          <a:noFill/>
          <a:ln w="38100">
            <a:solidFill>
              <a:srgbClr val="339966"/>
            </a:solidFill>
            <a:round/>
            <a:headEnd/>
            <a:tailEnd type="triangle" w="med" len="med"/>
          </a:ln>
          <a:effectLst/>
        </p:spPr>
        <p:txBody>
          <a:bodyPr/>
          <a:lstStyle/>
          <a:p>
            <a:endParaRPr lang="en-CA"/>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Slide Number Placeholder 3"/>
          <p:cNvSpPr>
            <a:spLocks noGrp="1"/>
          </p:cNvSpPr>
          <p:nvPr>
            <p:ph type="sldNum" sz="quarter" idx="12"/>
          </p:nvPr>
        </p:nvSpPr>
        <p:spPr/>
        <p:txBody>
          <a:bodyPr/>
          <a:lstStyle/>
          <a:p>
            <a:r>
              <a:rPr lang="en-US"/>
              <a:t>6-</a:t>
            </a:r>
            <a:fld id="{2A7CC659-36A3-43C8-AEF1-E843AD5DF7D8}" type="slidenum">
              <a:rPr lang="en-US"/>
              <a:pPr/>
              <a:t>16</a:t>
            </a:fld>
            <a:endParaRPr lang="en-US"/>
          </a:p>
        </p:txBody>
      </p:sp>
      <p:sp>
        <p:nvSpPr>
          <p:cNvPr id="70658" name="Rectangle 2"/>
          <p:cNvSpPr>
            <a:spLocks noChangeArrowheads="1"/>
          </p:cNvSpPr>
          <p:nvPr/>
        </p:nvSpPr>
        <p:spPr bwMode="auto">
          <a:xfrm>
            <a:off x="3048000" y="38862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70659" name="Text Box 3"/>
          <p:cNvSpPr txBox="1">
            <a:spLocks noChangeArrowheads="1"/>
          </p:cNvSpPr>
          <p:nvPr/>
        </p:nvSpPr>
        <p:spPr bwMode="auto">
          <a:xfrm>
            <a:off x="2895600" y="4343400"/>
            <a:ext cx="838200" cy="369332"/>
          </a:xfrm>
          <a:prstGeom prst="rect">
            <a:avLst/>
          </a:prstGeom>
          <a:noFill/>
          <a:ln w="9525">
            <a:noFill/>
            <a:miter lim="800000"/>
            <a:headEnd/>
            <a:tailEnd/>
          </a:ln>
          <a:effectLst/>
        </p:spPr>
        <p:txBody>
          <a:bodyPr>
            <a:spAutoFit/>
          </a:bodyPr>
          <a:lstStyle/>
          <a:p>
            <a:pPr>
              <a:spcBef>
                <a:spcPct val="50000"/>
              </a:spcBef>
            </a:pPr>
            <a:r>
              <a:rPr lang="en-US"/>
              <a:t>rear</a:t>
            </a:r>
          </a:p>
        </p:txBody>
      </p:sp>
      <p:sp>
        <p:nvSpPr>
          <p:cNvPr id="70660" name="Text Box 4"/>
          <p:cNvSpPr txBox="1">
            <a:spLocks noChangeArrowheads="1"/>
          </p:cNvSpPr>
          <p:nvPr/>
        </p:nvSpPr>
        <p:spPr bwMode="auto">
          <a:xfrm>
            <a:off x="2971800" y="3429000"/>
            <a:ext cx="762000" cy="369332"/>
          </a:xfrm>
          <a:prstGeom prst="rect">
            <a:avLst/>
          </a:prstGeom>
          <a:noFill/>
          <a:ln w="9525">
            <a:noFill/>
            <a:miter lim="800000"/>
            <a:headEnd/>
            <a:tailEnd/>
          </a:ln>
          <a:effectLst/>
        </p:spPr>
        <p:txBody>
          <a:bodyPr>
            <a:spAutoFit/>
          </a:bodyPr>
          <a:lstStyle/>
          <a:p>
            <a:pPr>
              <a:spcBef>
                <a:spcPct val="50000"/>
              </a:spcBef>
            </a:pPr>
            <a:r>
              <a:rPr lang="en-US"/>
              <a:t>front</a:t>
            </a:r>
          </a:p>
        </p:txBody>
      </p:sp>
      <p:sp>
        <p:nvSpPr>
          <p:cNvPr id="70661" name="Rectangle 5"/>
          <p:cNvSpPr>
            <a:spLocks noChangeArrowheads="1"/>
          </p:cNvSpPr>
          <p:nvPr/>
        </p:nvSpPr>
        <p:spPr bwMode="auto">
          <a:xfrm>
            <a:off x="3048000" y="29718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70662" name="Rectangle 6"/>
          <p:cNvSpPr>
            <a:spLocks noChangeArrowheads="1"/>
          </p:cNvSpPr>
          <p:nvPr/>
        </p:nvSpPr>
        <p:spPr bwMode="auto">
          <a:xfrm>
            <a:off x="2855914" y="2819400"/>
            <a:ext cx="1868487" cy="1905000"/>
          </a:xfrm>
          <a:prstGeom prst="rect">
            <a:avLst/>
          </a:prstGeom>
          <a:noFill/>
          <a:ln w="38100">
            <a:solidFill>
              <a:schemeClr val="accent2"/>
            </a:solidFill>
            <a:miter lim="800000"/>
            <a:headEnd/>
            <a:tailEnd/>
          </a:ln>
          <a:effectLst/>
        </p:spPr>
        <p:txBody>
          <a:bodyPr wrap="none" anchor="ctr"/>
          <a:lstStyle/>
          <a:p>
            <a:endParaRPr lang="en-CA"/>
          </a:p>
        </p:txBody>
      </p:sp>
      <p:sp>
        <p:nvSpPr>
          <p:cNvPr id="70664" name="Rectangle 8"/>
          <p:cNvSpPr>
            <a:spLocks noChangeArrowheads="1"/>
          </p:cNvSpPr>
          <p:nvPr/>
        </p:nvSpPr>
        <p:spPr bwMode="auto">
          <a:xfrm>
            <a:off x="3962400" y="38862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0665" name="Text Box 9"/>
          <p:cNvSpPr txBox="1">
            <a:spLocks noChangeArrowheads="1"/>
          </p:cNvSpPr>
          <p:nvPr/>
        </p:nvSpPr>
        <p:spPr bwMode="auto">
          <a:xfrm>
            <a:off x="4038601" y="39624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70666" name="Text Box 10"/>
          <p:cNvSpPr txBox="1">
            <a:spLocks noChangeArrowheads="1"/>
          </p:cNvSpPr>
          <p:nvPr/>
        </p:nvSpPr>
        <p:spPr bwMode="auto">
          <a:xfrm>
            <a:off x="3810000" y="3429000"/>
            <a:ext cx="914400" cy="369332"/>
          </a:xfrm>
          <a:prstGeom prst="rect">
            <a:avLst/>
          </a:prstGeom>
          <a:noFill/>
          <a:ln w="9525">
            <a:noFill/>
            <a:miter lim="800000"/>
            <a:headEnd/>
            <a:tailEnd/>
          </a:ln>
          <a:effectLst/>
        </p:spPr>
        <p:txBody>
          <a:bodyPr>
            <a:spAutoFit/>
          </a:bodyPr>
          <a:lstStyle/>
          <a:p>
            <a:pPr>
              <a:spcBef>
                <a:spcPct val="50000"/>
              </a:spcBef>
            </a:pPr>
            <a:r>
              <a:rPr lang="en-US"/>
              <a:t>queue</a:t>
            </a:r>
          </a:p>
        </p:txBody>
      </p:sp>
      <p:sp>
        <p:nvSpPr>
          <p:cNvPr id="70667" name="Rectangle 11"/>
          <p:cNvSpPr>
            <a:spLocks noChangeArrowheads="1"/>
          </p:cNvSpPr>
          <p:nvPr/>
        </p:nvSpPr>
        <p:spPr bwMode="auto">
          <a:xfrm>
            <a:off x="39624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0668" name="Text Box 12"/>
          <p:cNvSpPr txBox="1">
            <a:spLocks noChangeArrowheads="1"/>
          </p:cNvSpPr>
          <p:nvPr/>
        </p:nvSpPr>
        <p:spPr bwMode="auto">
          <a:xfrm>
            <a:off x="3810000" y="4343400"/>
            <a:ext cx="914400" cy="369332"/>
          </a:xfrm>
          <a:prstGeom prst="rect">
            <a:avLst/>
          </a:prstGeom>
          <a:noFill/>
          <a:ln w="9525">
            <a:noFill/>
            <a:miter lim="800000"/>
            <a:headEnd/>
            <a:tailEnd/>
          </a:ln>
          <a:effectLst/>
        </p:spPr>
        <p:txBody>
          <a:bodyPr>
            <a:spAutoFit/>
          </a:bodyPr>
          <a:lstStyle/>
          <a:p>
            <a:pPr>
              <a:spcBef>
                <a:spcPct val="50000"/>
              </a:spcBef>
            </a:pPr>
            <a:r>
              <a:rPr lang="en-US"/>
              <a:t>count</a:t>
            </a:r>
          </a:p>
        </p:txBody>
      </p:sp>
      <p:sp>
        <p:nvSpPr>
          <p:cNvPr id="70669" name="Text Box 13"/>
          <p:cNvSpPr txBox="1">
            <a:spLocks noChangeArrowheads="1"/>
          </p:cNvSpPr>
          <p:nvPr/>
        </p:nvSpPr>
        <p:spPr bwMode="auto">
          <a:xfrm>
            <a:off x="3124201" y="39624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70670" name="Line 14"/>
          <p:cNvSpPr>
            <a:spLocks noChangeShapeType="1"/>
          </p:cNvSpPr>
          <p:nvPr/>
        </p:nvSpPr>
        <p:spPr bwMode="auto">
          <a:xfrm>
            <a:off x="4191000" y="3200400"/>
            <a:ext cx="1143000" cy="0"/>
          </a:xfrm>
          <a:prstGeom prst="line">
            <a:avLst/>
          </a:prstGeom>
          <a:noFill/>
          <a:ln w="38100">
            <a:solidFill>
              <a:schemeClr val="hlink"/>
            </a:solidFill>
            <a:round/>
            <a:headEnd/>
            <a:tailEnd type="triangle" w="med" len="med"/>
          </a:ln>
          <a:effectLst/>
        </p:spPr>
        <p:txBody>
          <a:bodyPr/>
          <a:lstStyle/>
          <a:p>
            <a:endParaRPr lang="en-CA"/>
          </a:p>
        </p:txBody>
      </p:sp>
      <p:sp>
        <p:nvSpPr>
          <p:cNvPr id="70671" name="Text Box 15"/>
          <p:cNvSpPr txBox="1">
            <a:spLocks noChangeArrowheads="1"/>
          </p:cNvSpPr>
          <p:nvPr/>
        </p:nvSpPr>
        <p:spPr bwMode="auto">
          <a:xfrm>
            <a:off x="3143250" y="2997200"/>
            <a:ext cx="5334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0</a:t>
            </a:r>
          </a:p>
        </p:txBody>
      </p:sp>
      <p:sp>
        <p:nvSpPr>
          <p:cNvPr id="70672" name="Text Box 16"/>
          <p:cNvSpPr txBox="1">
            <a:spLocks noChangeArrowheads="1"/>
          </p:cNvSpPr>
          <p:nvPr/>
        </p:nvSpPr>
        <p:spPr bwMode="auto">
          <a:xfrm>
            <a:off x="53340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0</a:t>
            </a:r>
          </a:p>
        </p:txBody>
      </p:sp>
      <p:sp>
        <p:nvSpPr>
          <p:cNvPr id="70673" name="Text Box 17"/>
          <p:cNvSpPr txBox="1">
            <a:spLocks noChangeArrowheads="1"/>
          </p:cNvSpPr>
          <p:nvPr/>
        </p:nvSpPr>
        <p:spPr bwMode="auto">
          <a:xfrm>
            <a:off x="67056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3</a:t>
            </a:r>
          </a:p>
        </p:txBody>
      </p:sp>
      <p:sp>
        <p:nvSpPr>
          <p:cNvPr id="70674" name="Text Box 18"/>
          <p:cNvSpPr txBox="1">
            <a:spLocks noChangeArrowheads="1"/>
          </p:cNvSpPr>
          <p:nvPr/>
        </p:nvSpPr>
        <p:spPr bwMode="auto">
          <a:xfrm>
            <a:off x="62484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70675" name="Text Box 19"/>
          <p:cNvSpPr txBox="1">
            <a:spLocks noChangeArrowheads="1"/>
          </p:cNvSpPr>
          <p:nvPr/>
        </p:nvSpPr>
        <p:spPr bwMode="auto">
          <a:xfrm>
            <a:off x="57912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1</a:t>
            </a:r>
          </a:p>
        </p:txBody>
      </p:sp>
      <p:sp>
        <p:nvSpPr>
          <p:cNvPr id="70676" name="Rectangle 20"/>
          <p:cNvSpPr>
            <a:spLocks noChangeArrowheads="1"/>
          </p:cNvSpPr>
          <p:nvPr/>
        </p:nvSpPr>
        <p:spPr bwMode="auto">
          <a:xfrm>
            <a:off x="53340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0677" name="Rectangle 21"/>
          <p:cNvSpPr>
            <a:spLocks noChangeArrowheads="1"/>
          </p:cNvSpPr>
          <p:nvPr/>
        </p:nvSpPr>
        <p:spPr bwMode="auto">
          <a:xfrm>
            <a:off x="57912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0678" name="Rectangle 22"/>
          <p:cNvSpPr>
            <a:spLocks noChangeArrowheads="1"/>
          </p:cNvSpPr>
          <p:nvPr/>
        </p:nvSpPr>
        <p:spPr bwMode="auto">
          <a:xfrm>
            <a:off x="6248400" y="3733800"/>
            <a:ext cx="457200" cy="457200"/>
          </a:xfrm>
          <a:prstGeom prst="rect">
            <a:avLst/>
          </a:prstGeom>
          <a:solidFill>
            <a:schemeClr val="hlink"/>
          </a:solidFill>
          <a:ln w="9525">
            <a:solidFill>
              <a:schemeClr val="tx1"/>
            </a:solidFill>
            <a:miter lim="800000"/>
            <a:headEnd/>
            <a:tailEnd/>
          </a:ln>
          <a:effectLst/>
        </p:spPr>
        <p:txBody>
          <a:bodyPr wrap="none" anchor="ctr"/>
          <a:lstStyle/>
          <a:p>
            <a:endParaRPr lang="en-CA"/>
          </a:p>
        </p:txBody>
      </p:sp>
      <p:sp>
        <p:nvSpPr>
          <p:cNvPr id="70679" name="Rectangle 23"/>
          <p:cNvSpPr>
            <a:spLocks noChangeArrowheads="1"/>
          </p:cNvSpPr>
          <p:nvPr/>
        </p:nvSpPr>
        <p:spPr bwMode="auto">
          <a:xfrm>
            <a:off x="6705600" y="45720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70682" name="Rectangle 26"/>
          <p:cNvSpPr>
            <a:spLocks noChangeArrowheads="1"/>
          </p:cNvSpPr>
          <p:nvPr/>
        </p:nvSpPr>
        <p:spPr bwMode="auto">
          <a:xfrm>
            <a:off x="62484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0683" name="Rectangle 27"/>
          <p:cNvSpPr>
            <a:spLocks noChangeArrowheads="1"/>
          </p:cNvSpPr>
          <p:nvPr/>
        </p:nvSpPr>
        <p:spPr bwMode="auto">
          <a:xfrm>
            <a:off x="67056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0684" name="Rectangle 28"/>
          <p:cNvSpPr>
            <a:spLocks noChangeArrowheads="1"/>
          </p:cNvSpPr>
          <p:nvPr/>
        </p:nvSpPr>
        <p:spPr bwMode="auto">
          <a:xfrm>
            <a:off x="5334000" y="3733800"/>
            <a:ext cx="457200" cy="457200"/>
          </a:xfrm>
          <a:prstGeom prst="rect">
            <a:avLst/>
          </a:prstGeom>
          <a:solidFill>
            <a:schemeClr val="accent2"/>
          </a:solidFill>
          <a:ln w="9525">
            <a:solidFill>
              <a:schemeClr val="tx1"/>
            </a:solidFill>
            <a:miter lim="800000"/>
            <a:headEnd/>
            <a:tailEnd/>
          </a:ln>
          <a:effectLst/>
        </p:spPr>
        <p:txBody>
          <a:bodyPr wrap="none" anchor="ctr"/>
          <a:lstStyle/>
          <a:p>
            <a:endParaRPr lang="en-CA"/>
          </a:p>
        </p:txBody>
      </p:sp>
      <p:sp>
        <p:nvSpPr>
          <p:cNvPr id="70685" name="Rectangle 29"/>
          <p:cNvSpPr>
            <a:spLocks noChangeArrowheads="1"/>
          </p:cNvSpPr>
          <p:nvPr/>
        </p:nvSpPr>
        <p:spPr bwMode="auto">
          <a:xfrm>
            <a:off x="5791200" y="4572000"/>
            <a:ext cx="457200" cy="457200"/>
          </a:xfrm>
          <a:prstGeom prst="rect">
            <a:avLst/>
          </a:prstGeom>
          <a:solidFill>
            <a:schemeClr val="tx2"/>
          </a:solidFill>
          <a:ln w="9525">
            <a:solidFill>
              <a:schemeClr val="tx1"/>
            </a:solidFill>
            <a:miter lim="800000"/>
            <a:headEnd/>
            <a:tailEnd/>
          </a:ln>
          <a:effectLst/>
        </p:spPr>
        <p:txBody>
          <a:bodyPr wrap="none" anchor="ctr"/>
          <a:lstStyle/>
          <a:p>
            <a:endParaRPr lang="en-CA"/>
          </a:p>
        </p:txBody>
      </p:sp>
      <p:sp>
        <p:nvSpPr>
          <p:cNvPr id="70686" name="Line 30"/>
          <p:cNvSpPr>
            <a:spLocks noChangeShapeType="1"/>
          </p:cNvSpPr>
          <p:nvPr/>
        </p:nvSpPr>
        <p:spPr bwMode="auto">
          <a:xfrm>
            <a:off x="6019800" y="3200400"/>
            <a:ext cx="0" cy="1371600"/>
          </a:xfrm>
          <a:prstGeom prst="line">
            <a:avLst/>
          </a:prstGeom>
          <a:noFill/>
          <a:ln w="38100">
            <a:solidFill>
              <a:schemeClr val="hlink"/>
            </a:solidFill>
            <a:round/>
            <a:headEnd/>
            <a:tailEnd type="triangle" w="med" len="med"/>
          </a:ln>
          <a:effectLst/>
        </p:spPr>
        <p:txBody>
          <a:bodyPr/>
          <a:lstStyle/>
          <a:p>
            <a:endParaRPr lang="en-CA"/>
          </a:p>
        </p:txBody>
      </p:sp>
      <p:sp>
        <p:nvSpPr>
          <p:cNvPr id="70687" name="Line 31"/>
          <p:cNvSpPr>
            <a:spLocks noChangeShapeType="1"/>
          </p:cNvSpPr>
          <p:nvPr/>
        </p:nvSpPr>
        <p:spPr bwMode="auto">
          <a:xfrm>
            <a:off x="5562600" y="3200400"/>
            <a:ext cx="0" cy="533400"/>
          </a:xfrm>
          <a:prstGeom prst="line">
            <a:avLst/>
          </a:prstGeom>
          <a:noFill/>
          <a:ln w="38100">
            <a:solidFill>
              <a:schemeClr val="hlink"/>
            </a:solidFill>
            <a:round/>
            <a:headEnd/>
            <a:tailEnd type="triangle" w="med" len="med"/>
          </a:ln>
          <a:effectLst/>
        </p:spPr>
        <p:txBody>
          <a:bodyPr/>
          <a:lstStyle/>
          <a:p>
            <a:endParaRPr lang="en-CA"/>
          </a:p>
        </p:txBody>
      </p:sp>
      <p:sp>
        <p:nvSpPr>
          <p:cNvPr id="70688" name="Rectangle 32"/>
          <p:cNvSpPr>
            <a:spLocks noChangeArrowheads="1"/>
          </p:cNvSpPr>
          <p:nvPr/>
        </p:nvSpPr>
        <p:spPr bwMode="auto">
          <a:xfrm>
            <a:off x="71628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0689" name="Rectangle 33"/>
          <p:cNvSpPr>
            <a:spLocks noChangeArrowheads="1"/>
          </p:cNvSpPr>
          <p:nvPr/>
        </p:nvSpPr>
        <p:spPr bwMode="auto">
          <a:xfrm>
            <a:off x="76200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0690" name="Rectangle 34"/>
          <p:cNvSpPr>
            <a:spLocks noChangeArrowheads="1"/>
          </p:cNvSpPr>
          <p:nvPr/>
        </p:nvSpPr>
        <p:spPr bwMode="auto">
          <a:xfrm>
            <a:off x="80772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0691" name="Rectangle 35"/>
          <p:cNvSpPr>
            <a:spLocks noChangeArrowheads="1"/>
          </p:cNvSpPr>
          <p:nvPr/>
        </p:nvSpPr>
        <p:spPr bwMode="auto">
          <a:xfrm>
            <a:off x="85344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0692" name="Text Box 36"/>
          <p:cNvSpPr txBox="1">
            <a:spLocks noChangeArrowheads="1"/>
          </p:cNvSpPr>
          <p:nvPr/>
        </p:nvSpPr>
        <p:spPr bwMode="auto">
          <a:xfrm>
            <a:off x="71628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70693" name="Text Box 37"/>
          <p:cNvSpPr txBox="1">
            <a:spLocks noChangeArrowheads="1"/>
          </p:cNvSpPr>
          <p:nvPr/>
        </p:nvSpPr>
        <p:spPr bwMode="auto">
          <a:xfrm>
            <a:off x="85344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7</a:t>
            </a:r>
          </a:p>
        </p:txBody>
      </p:sp>
      <p:sp>
        <p:nvSpPr>
          <p:cNvPr id="70694" name="Text Box 38"/>
          <p:cNvSpPr txBox="1">
            <a:spLocks noChangeArrowheads="1"/>
          </p:cNvSpPr>
          <p:nvPr/>
        </p:nvSpPr>
        <p:spPr bwMode="auto">
          <a:xfrm>
            <a:off x="80772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6</a:t>
            </a:r>
          </a:p>
        </p:txBody>
      </p:sp>
      <p:sp>
        <p:nvSpPr>
          <p:cNvPr id="70695" name="Text Box 39"/>
          <p:cNvSpPr txBox="1">
            <a:spLocks noChangeArrowheads="1"/>
          </p:cNvSpPr>
          <p:nvPr/>
        </p:nvSpPr>
        <p:spPr bwMode="auto">
          <a:xfrm>
            <a:off x="76200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5</a:t>
            </a:r>
          </a:p>
        </p:txBody>
      </p:sp>
      <p:sp>
        <p:nvSpPr>
          <p:cNvPr id="70696" name="Text Box 40"/>
          <p:cNvSpPr txBox="1">
            <a:spLocks noChangeArrowheads="1"/>
          </p:cNvSpPr>
          <p:nvPr/>
        </p:nvSpPr>
        <p:spPr bwMode="auto">
          <a:xfrm>
            <a:off x="2209800" y="1143001"/>
            <a:ext cx="7239000" cy="646331"/>
          </a:xfrm>
          <a:prstGeom prst="rect">
            <a:avLst/>
          </a:prstGeom>
          <a:solidFill>
            <a:schemeClr val="bg2"/>
          </a:solidFill>
          <a:ln w="38100">
            <a:noFill/>
            <a:miter lim="800000"/>
            <a:headEnd/>
            <a:tailEnd/>
          </a:ln>
          <a:effectLst/>
        </p:spPr>
        <p:txBody>
          <a:bodyPr>
            <a:spAutoFit/>
          </a:bodyPr>
          <a:lstStyle/>
          <a:p>
            <a:pPr>
              <a:spcBef>
                <a:spcPct val="50000"/>
              </a:spcBef>
            </a:pPr>
            <a:r>
              <a:rPr lang="en-US"/>
              <a:t>Better: copy the queue elements in order to the </a:t>
            </a:r>
            <a:r>
              <a:rPr lang="en-US" i="1"/>
              <a:t>beginning</a:t>
            </a:r>
            <a:r>
              <a:rPr lang="en-US"/>
              <a:t> of the new array</a:t>
            </a:r>
          </a:p>
        </p:txBody>
      </p:sp>
      <p:sp>
        <p:nvSpPr>
          <p:cNvPr id="70697" name="Line 41"/>
          <p:cNvSpPr>
            <a:spLocks noChangeShapeType="1"/>
          </p:cNvSpPr>
          <p:nvPr/>
        </p:nvSpPr>
        <p:spPr bwMode="auto">
          <a:xfrm>
            <a:off x="6477000" y="3200400"/>
            <a:ext cx="0" cy="533400"/>
          </a:xfrm>
          <a:prstGeom prst="line">
            <a:avLst/>
          </a:prstGeom>
          <a:noFill/>
          <a:ln w="38100">
            <a:solidFill>
              <a:schemeClr val="hlink"/>
            </a:solidFill>
            <a:round/>
            <a:headEnd/>
            <a:tailEnd type="triangle" w="med" len="med"/>
          </a:ln>
          <a:effectLst/>
        </p:spPr>
        <p:txBody>
          <a:bodyPr/>
          <a:lstStyle/>
          <a:p>
            <a:endParaRPr lang="en-CA"/>
          </a:p>
        </p:txBody>
      </p:sp>
      <p:sp>
        <p:nvSpPr>
          <p:cNvPr id="70698" name="Line 42"/>
          <p:cNvSpPr>
            <a:spLocks noChangeShapeType="1"/>
          </p:cNvSpPr>
          <p:nvPr/>
        </p:nvSpPr>
        <p:spPr bwMode="auto">
          <a:xfrm>
            <a:off x="6934200" y="3200400"/>
            <a:ext cx="0" cy="1371600"/>
          </a:xfrm>
          <a:prstGeom prst="line">
            <a:avLst/>
          </a:prstGeom>
          <a:noFill/>
          <a:ln w="38100">
            <a:solidFill>
              <a:schemeClr val="hlink"/>
            </a:solidFill>
            <a:round/>
            <a:headEnd/>
            <a:tailEnd type="triangle" w="med" len="med"/>
          </a:ln>
          <a:effectLst/>
        </p:spPr>
        <p:txBody>
          <a:bodyPr/>
          <a:lstStyle/>
          <a:p>
            <a:endParaRPr lang="en-CA"/>
          </a:p>
        </p:txBody>
      </p:sp>
      <p:sp>
        <p:nvSpPr>
          <p:cNvPr id="70699" name="Text Box 43"/>
          <p:cNvSpPr txBox="1">
            <a:spLocks noChangeArrowheads="1"/>
          </p:cNvSpPr>
          <p:nvPr/>
        </p:nvSpPr>
        <p:spPr bwMode="auto">
          <a:xfrm>
            <a:off x="1774825" y="3573463"/>
            <a:ext cx="863600" cy="369332"/>
          </a:xfrm>
          <a:prstGeom prst="rect">
            <a:avLst/>
          </a:prstGeom>
          <a:noFill/>
          <a:ln w="9525">
            <a:noFill/>
            <a:miter lim="800000"/>
            <a:headEnd/>
            <a:tailEnd/>
          </a:ln>
          <a:effectLst/>
        </p:spPr>
        <p:txBody>
          <a:bodyPr>
            <a:spAutoFit/>
          </a:bodyPr>
          <a:lstStyle/>
          <a:p>
            <a:pPr eaLnBrk="0" hangingPunct="0">
              <a:spcBef>
                <a:spcPct val="50000"/>
              </a:spcBef>
            </a:pPr>
            <a:r>
              <a:rPr lang="en-US">
                <a:solidFill>
                  <a:schemeClr val="accent2"/>
                </a:solidFill>
              </a:rPr>
              <a:t>cq</a:t>
            </a:r>
          </a:p>
        </p:txBody>
      </p:sp>
      <p:sp>
        <p:nvSpPr>
          <p:cNvPr id="70700" name="Rectangle 44"/>
          <p:cNvSpPr>
            <a:spLocks noChangeArrowheads="1"/>
          </p:cNvSpPr>
          <p:nvPr/>
        </p:nvSpPr>
        <p:spPr bwMode="auto">
          <a:xfrm>
            <a:off x="2206625" y="3573463"/>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0701" name="Line 45"/>
          <p:cNvSpPr>
            <a:spLocks noChangeShapeType="1"/>
          </p:cNvSpPr>
          <p:nvPr/>
        </p:nvSpPr>
        <p:spPr bwMode="auto">
          <a:xfrm>
            <a:off x="2422525" y="3789363"/>
            <a:ext cx="431800" cy="0"/>
          </a:xfrm>
          <a:prstGeom prst="line">
            <a:avLst/>
          </a:prstGeom>
          <a:noFill/>
          <a:ln w="38100">
            <a:solidFill>
              <a:srgbClr val="339966"/>
            </a:solidFill>
            <a:round/>
            <a:headEnd/>
            <a:tailEnd type="triangle" w="med" len="med"/>
          </a:ln>
          <a:effectLst/>
        </p:spPr>
        <p:txBody>
          <a:bodyPr/>
          <a:lstStyle/>
          <a:p>
            <a:endParaRPr lang="en-CA"/>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Slide Number Placeholder 3"/>
          <p:cNvSpPr>
            <a:spLocks noGrp="1"/>
          </p:cNvSpPr>
          <p:nvPr>
            <p:ph type="sldNum" sz="quarter" idx="12"/>
          </p:nvPr>
        </p:nvSpPr>
        <p:spPr/>
        <p:txBody>
          <a:bodyPr/>
          <a:lstStyle/>
          <a:p>
            <a:r>
              <a:rPr lang="en-US"/>
              <a:t>6-</a:t>
            </a:r>
            <a:fld id="{56405EEE-4F70-4EFE-B4DE-12CCA165EA5A}" type="slidenum">
              <a:rPr lang="en-US"/>
              <a:pPr/>
              <a:t>17</a:t>
            </a:fld>
            <a:endParaRPr lang="en-US"/>
          </a:p>
        </p:txBody>
      </p:sp>
      <p:sp>
        <p:nvSpPr>
          <p:cNvPr id="79874" name="Rectangle 2"/>
          <p:cNvSpPr>
            <a:spLocks noChangeArrowheads="1"/>
          </p:cNvSpPr>
          <p:nvPr/>
        </p:nvSpPr>
        <p:spPr bwMode="auto">
          <a:xfrm>
            <a:off x="3048000" y="38862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79875" name="Text Box 3"/>
          <p:cNvSpPr txBox="1">
            <a:spLocks noChangeArrowheads="1"/>
          </p:cNvSpPr>
          <p:nvPr/>
        </p:nvSpPr>
        <p:spPr bwMode="auto">
          <a:xfrm>
            <a:off x="2895600" y="4343400"/>
            <a:ext cx="838200" cy="369332"/>
          </a:xfrm>
          <a:prstGeom prst="rect">
            <a:avLst/>
          </a:prstGeom>
          <a:noFill/>
          <a:ln w="9525">
            <a:noFill/>
            <a:miter lim="800000"/>
            <a:headEnd/>
            <a:tailEnd/>
          </a:ln>
          <a:effectLst/>
        </p:spPr>
        <p:txBody>
          <a:bodyPr>
            <a:spAutoFit/>
          </a:bodyPr>
          <a:lstStyle/>
          <a:p>
            <a:pPr>
              <a:spcBef>
                <a:spcPct val="50000"/>
              </a:spcBef>
            </a:pPr>
            <a:r>
              <a:rPr lang="en-US"/>
              <a:t>rear</a:t>
            </a:r>
          </a:p>
        </p:txBody>
      </p:sp>
      <p:sp>
        <p:nvSpPr>
          <p:cNvPr id="79876" name="Text Box 4"/>
          <p:cNvSpPr txBox="1">
            <a:spLocks noChangeArrowheads="1"/>
          </p:cNvSpPr>
          <p:nvPr/>
        </p:nvSpPr>
        <p:spPr bwMode="auto">
          <a:xfrm>
            <a:off x="2971800" y="3429000"/>
            <a:ext cx="762000" cy="369332"/>
          </a:xfrm>
          <a:prstGeom prst="rect">
            <a:avLst/>
          </a:prstGeom>
          <a:noFill/>
          <a:ln w="9525">
            <a:noFill/>
            <a:miter lim="800000"/>
            <a:headEnd/>
            <a:tailEnd/>
          </a:ln>
          <a:effectLst/>
        </p:spPr>
        <p:txBody>
          <a:bodyPr>
            <a:spAutoFit/>
          </a:bodyPr>
          <a:lstStyle/>
          <a:p>
            <a:pPr>
              <a:spcBef>
                <a:spcPct val="50000"/>
              </a:spcBef>
            </a:pPr>
            <a:r>
              <a:rPr lang="en-US"/>
              <a:t>front</a:t>
            </a:r>
          </a:p>
        </p:txBody>
      </p:sp>
      <p:sp>
        <p:nvSpPr>
          <p:cNvPr id="79877" name="Rectangle 5"/>
          <p:cNvSpPr>
            <a:spLocks noChangeArrowheads="1"/>
          </p:cNvSpPr>
          <p:nvPr/>
        </p:nvSpPr>
        <p:spPr bwMode="auto">
          <a:xfrm>
            <a:off x="3048000" y="29718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79878" name="Rectangle 6"/>
          <p:cNvSpPr>
            <a:spLocks noChangeArrowheads="1"/>
          </p:cNvSpPr>
          <p:nvPr/>
        </p:nvSpPr>
        <p:spPr bwMode="auto">
          <a:xfrm>
            <a:off x="2855914" y="2819400"/>
            <a:ext cx="1868487" cy="1905000"/>
          </a:xfrm>
          <a:prstGeom prst="rect">
            <a:avLst/>
          </a:prstGeom>
          <a:noFill/>
          <a:ln w="38100">
            <a:solidFill>
              <a:schemeClr val="accent2"/>
            </a:solidFill>
            <a:miter lim="800000"/>
            <a:headEnd/>
            <a:tailEnd/>
          </a:ln>
          <a:effectLst/>
        </p:spPr>
        <p:txBody>
          <a:bodyPr wrap="none" anchor="ctr"/>
          <a:lstStyle/>
          <a:p>
            <a:endParaRPr lang="en-CA"/>
          </a:p>
        </p:txBody>
      </p:sp>
      <p:sp>
        <p:nvSpPr>
          <p:cNvPr id="79879" name="Rectangle 7"/>
          <p:cNvSpPr>
            <a:spLocks noChangeArrowheads="1"/>
          </p:cNvSpPr>
          <p:nvPr/>
        </p:nvSpPr>
        <p:spPr bwMode="auto">
          <a:xfrm>
            <a:off x="3962400" y="38862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9880" name="Text Box 8"/>
          <p:cNvSpPr txBox="1">
            <a:spLocks noChangeArrowheads="1"/>
          </p:cNvSpPr>
          <p:nvPr/>
        </p:nvSpPr>
        <p:spPr bwMode="auto">
          <a:xfrm>
            <a:off x="4038601" y="39624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5</a:t>
            </a:r>
          </a:p>
        </p:txBody>
      </p:sp>
      <p:sp>
        <p:nvSpPr>
          <p:cNvPr id="79881" name="Text Box 9"/>
          <p:cNvSpPr txBox="1">
            <a:spLocks noChangeArrowheads="1"/>
          </p:cNvSpPr>
          <p:nvPr/>
        </p:nvSpPr>
        <p:spPr bwMode="auto">
          <a:xfrm>
            <a:off x="3810000" y="3429000"/>
            <a:ext cx="914400" cy="369332"/>
          </a:xfrm>
          <a:prstGeom prst="rect">
            <a:avLst/>
          </a:prstGeom>
          <a:noFill/>
          <a:ln w="9525">
            <a:noFill/>
            <a:miter lim="800000"/>
            <a:headEnd/>
            <a:tailEnd/>
          </a:ln>
          <a:effectLst/>
        </p:spPr>
        <p:txBody>
          <a:bodyPr>
            <a:spAutoFit/>
          </a:bodyPr>
          <a:lstStyle/>
          <a:p>
            <a:pPr>
              <a:spcBef>
                <a:spcPct val="50000"/>
              </a:spcBef>
            </a:pPr>
            <a:r>
              <a:rPr lang="en-US"/>
              <a:t>queue</a:t>
            </a:r>
          </a:p>
        </p:txBody>
      </p:sp>
      <p:sp>
        <p:nvSpPr>
          <p:cNvPr id="79882" name="Rectangle 10"/>
          <p:cNvSpPr>
            <a:spLocks noChangeArrowheads="1"/>
          </p:cNvSpPr>
          <p:nvPr/>
        </p:nvSpPr>
        <p:spPr bwMode="auto">
          <a:xfrm>
            <a:off x="39624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9883" name="Text Box 11"/>
          <p:cNvSpPr txBox="1">
            <a:spLocks noChangeArrowheads="1"/>
          </p:cNvSpPr>
          <p:nvPr/>
        </p:nvSpPr>
        <p:spPr bwMode="auto">
          <a:xfrm>
            <a:off x="3810000" y="4343400"/>
            <a:ext cx="914400" cy="369332"/>
          </a:xfrm>
          <a:prstGeom prst="rect">
            <a:avLst/>
          </a:prstGeom>
          <a:noFill/>
          <a:ln w="9525">
            <a:noFill/>
            <a:miter lim="800000"/>
            <a:headEnd/>
            <a:tailEnd/>
          </a:ln>
          <a:effectLst/>
        </p:spPr>
        <p:txBody>
          <a:bodyPr>
            <a:spAutoFit/>
          </a:bodyPr>
          <a:lstStyle/>
          <a:p>
            <a:pPr>
              <a:spcBef>
                <a:spcPct val="50000"/>
              </a:spcBef>
            </a:pPr>
            <a:r>
              <a:rPr lang="en-US"/>
              <a:t>count</a:t>
            </a:r>
          </a:p>
        </p:txBody>
      </p:sp>
      <p:sp>
        <p:nvSpPr>
          <p:cNvPr id="79884" name="Text Box 12"/>
          <p:cNvSpPr txBox="1">
            <a:spLocks noChangeArrowheads="1"/>
          </p:cNvSpPr>
          <p:nvPr/>
        </p:nvSpPr>
        <p:spPr bwMode="auto">
          <a:xfrm>
            <a:off x="3124201" y="39624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5</a:t>
            </a:r>
          </a:p>
        </p:txBody>
      </p:sp>
      <p:sp>
        <p:nvSpPr>
          <p:cNvPr id="79885" name="Line 13"/>
          <p:cNvSpPr>
            <a:spLocks noChangeShapeType="1"/>
          </p:cNvSpPr>
          <p:nvPr/>
        </p:nvSpPr>
        <p:spPr bwMode="auto">
          <a:xfrm>
            <a:off x="4191000" y="3200400"/>
            <a:ext cx="1143000" cy="0"/>
          </a:xfrm>
          <a:prstGeom prst="line">
            <a:avLst/>
          </a:prstGeom>
          <a:noFill/>
          <a:ln w="38100">
            <a:solidFill>
              <a:schemeClr val="hlink"/>
            </a:solidFill>
            <a:round/>
            <a:headEnd/>
            <a:tailEnd type="triangle" w="med" len="med"/>
          </a:ln>
          <a:effectLst/>
        </p:spPr>
        <p:txBody>
          <a:bodyPr/>
          <a:lstStyle/>
          <a:p>
            <a:endParaRPr lang="en-CA"/>
          </a:p>
        </p:txBody>
      </p:sp>
      <p:sp>
        <p:nvSpPr>
          <p:cNvPr id="79886" name="Text Box 14"/>
          <p:cNvSpPr txBox="1">
            <a:spLocks noChangeArrowheads="1"/>
          </p:cNvSpPr>
          <p:nvPr/>
        </p:nvSpPr>
        <p:spPr bwMode="auto">
          <a:xfrm>
            <a:off x="3143250" y="2997200"/>
            <a:ext cx="5334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0</a:t>
            </a:r>
          </a:p>
        </p:txBody>
      </p:sp>
      <p:sp>
        <p:nvSpPr>
          <p:cNvPr id="79887" name="Text Box 15"/>
          <p:cNvSpPr txBox="1">
            <a:spLocks noChangeArrowheads="1"/>
          </p:cNvSpPr>
          <p:nvPr/>
        </p:nvSpPr>
        <p:spPr bwMode="auto">
          <a:xfrm>
            <a:off x="53340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0</a:t>
            </a:r>
          </a:p>
        </p:txBody>
      </p:sp>
      <p:sp>
        <p:nvSpPr>
          <p:cNvPr id="79888" name="Text Box 16"/>
          <p:cNvSpPr txBox="1">
            <a:spLocks noChangeArrowheads="1"/>
          </p:cNvSpPr>
          <p:nvPr/>
        </p:nvSpPr>
        <p:spPr bwMode="auto">
          <a:xfrm>
            <a:off x="67056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3</a:t>
            </a:r>
          </a:p>
        </p:txBody>
      </p:sp>
      <p:sp>
        <p:nvSpPr>
          <p:cNvPr id="79889" name="Text Box 17"/>
          <p:cNvSpPr txBox="1">
            <a:spLocks noChangeArrowheads="1"/>
          </p:cNvSpPr>
          <p:nvPr/>
        </p:nvSpPr>
        <p:spPr bwMode="auto">
          <a:xfrm>
            <a:off x="62484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79890" name="Text Box 18"/>
          <p:cNvSpPr txBox="1">
            <a:spLocks noChangeArrowheads="1"/>
          </p:cNvSpPr>
          <p:nvPr/>
        </p:nvSpPr>
        <p:spPr bwMode="auto">
          <a:xfrm>
            <a:off x="57912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1</a:t>
            </a:r>
          </a:p>
        </p:txBody>
      </p:sp>
      <p:sp>
        <p:nvSpPr>
          <p:cNvPr id="79891" name="Rectangle 19"/>
          <p:cNvSpPr>
            <a:spLocks noChangeArrowheads="1"/>
          </p:cNvSpPr>
          <p:nvPr/>
        </p:nvSpPr>
        <p:spPr bwMode="auto">
          <a:xfrm>
            <a:off x="53340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9892" name="Rectangle 20"/>
          <p:cNvSpPr>
            <a:spLocks noChangeArrowheads="1"/>
          </p:cNvSpPr>
          <p:nvPr/>
        </p:nvSpPr>
        <p:spPr bwMode="auto">
          <a:xfrm>
            <a:off x="57912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9893" name="Rectangle 21"/>
          <p:cNvSpPr>
            <a:spLocks noChangeArrowheads="1"/>
          </p:cNvSpPr>
          <p:nvPr/>
        </p:nvSpPr>
        <p:spPr bwMode="auto">
          <a:xfrm>
            <a:off x="6248400" y="3733800"/>
            <a:ext cx="457200" cy="457200"/>
          </a:xfrm>
          <a:prstGeom prst="rect">
            <a:avLst/>
          </a:prstGeom>
          <a:solidFill>
            <a:schemeClr val="hlink"/>
          </a:solidFill>
          <a:ln w="9525">
            <a:solidFill>
              <a:schemeClr val="tx1"/>
            </a:solidFill>
            <a:miter lim="800000"/>
            <a:headEnd/>
            <a:tailEnd/>
          </a:ln>
          <a:effectLst/>
        </p:spPr>
        <p:txBody>
          <a:bodyPr wrap="none" anchor="ctr"/>
          <a:lstStyle/>
          <a:p>
            <a:endParaRPr lang="en-CA"/>
          </a:p>
        </p:txBody>
      </p:sp>
      <p:sp>
        <p:nvSpPr>
          <p:cNvPr id="79894" name="Rectangle 22"/>
          <p:cNvSpPr>
            <a:spLocks noChangeArrowheads="1"/>
          </p:cNvSpPr>
          <p:nvPr/>
        </p:nvSpPr>
        <p:spPr bwMode="auto">
          <a:xfrm>
            <a:off x="6705600" y="45720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79895" name="Rectangle 23"/>
          <p:cNvSpPr>
            <a:spLocks noChangeArrowheads="1"/>
          </p:cNvSpPr>
          <p:nvPr/>
        </p:nvSpPr>
        <p:spPr bwMode="auto">
          <a:xfrm>
            <a:off x="62484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9896" name="Rectangle 24"/>
          <p:cNvSpPr>
            <a:spLocks noChangeArrowheads="1"/>
          </p:cNvSpPr>
          <p:nvPr/>
        </p:nvSpPr>
        <p:spPr bwMode="auto">
          <a:xfrm>
            <a:off x="67056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9897" name="Rectangle 25"/>
          <p:cNvSpPr>
            <a:spLocks noChangeArrowheads="1"/>
          </p:cNvSpPr>
          <p:nvPr/>
        </p:nvSpPr>
        <p:spPr bwMode="auto">
          <a:xfrm>
            <a:off x="5334000" y="3733800"/>
            <a:ext cx="457200" cy="457200"/>
          </a:xfrm>
          <a:prstGeom prst="rect">
            <a:avLst/>
          </a:prstGeom>
          <a:solidFill>
            <a:schemeClr val="accent2"/>
          </a:solidFill>
          <a:ln w="9525">
            <a:solidFill>
              <a:schemeClr val="tx1"/>
            </a:solidFill>
            <a:miter lim="800000"/>
            <a:headEnd/>
            <a:tailEnd/>
          </a:ln>
          <a:effectLst/>
        </p:spPr>
        <p:txBody>
          <a:bodyPr wrap="none" anchor="ctr"/>
          <a:lstStyle/>
          <a:p>
            <a:endParaRPr lang="en-CA"/>
          </a:p>
        </p:txBody>
      </p:sp>
      <p:sp>
        <p:nvSpPr>
          <p:cNvPr id="79898" name="Rectangle 26"/>
          <p:cNvSpPr>
            <a:spLocks noChangeArrowheads="1"/>
          </p:cNvSpPr>
          <p:nvPr/>
        </p:nvSpPr>
        <p:spPr bwMode="auto">
          <a:xfrm>
            <a:off x="5791200" y="4572000"/>
            <a:ext cx="457200" cy="457200"/>
          </a:xfrm>
          <a:prstGeom prst="rect">
            <a:avLst/>
          </a:prstGeom>
          <a:solidFill>
            <a:schemeClr val="tx2"/>
          </a:solidFill>
          <a:ln w="9525">
            <a:solidFill>
              <a:schemeClr val="tx1"/>
            </a:solidFill>
            <a:miter lim="800000"/>
            <a:headEnd/>
            <a:tailEnd/>
          </a:ln>
          <a:effectLst/>
        </p:spPr>
        <p:txBody>
          <a:bodyPr wrap="none" anchor="ctr"/>
          <a:lstStyle/>
          <a:p>
            <a:endParaRPr lang="en-CA"/>
          </a:p>
        </p:txBody>
      </p:sp>
      <p:sp>
        <p:nvSpPr>
          <p:cNvPr id="79899" name="Line 27"/>
          <p:cNvSpPr>
            <a:spLocks noChangeShapeType="1"/>
          </p:cNvSpPr>
          <p:nvPr/>
        </p:nvSpPr>
        <p:spPr bwMode="auto">
          <a:xfrm>
            <a:off x="6019800" y="3200400"/>
            <a:ext cx="0" cy="1371600"/>
          </a:xfrm>
          <a:prstGeom prst="line">
            <a:avLst/>
          </a:prstGeom>
          <a:noFill/>
          <a:ln w="38100">
            <a:solidFill>
              <a:schemeClr val="hlink"/>
            </a:solidFill>
            <a:round/>
            <a:headEnd/>
            <a:tailEnd type="triangle" w="med" len="med"/>
          </a:ln>
          <a:effectLst/>
        </p:spPr>
        <p:txBody>
          <a:bodyPr/>
          <a:lstStyle/>
          <a:p>
            <a:endParaRPr lang="en-CA"/>
          </a:p>
        </p:txBody>
      </p:sp>
      <p:sp>
        <p:nvSpPr>
          <p:cNvPr id="79900" name="Line 28"/>
          <p:cNvSpPr>
            <a:spLocks noChangeShapeType="1"/>
          </p:cNvSpPr>
          <p:nvPr/>
        </p:nvSpPr>
        <p:spPr bwMode="auto">
          <a:xfrm>
            <a:off x="5562600" y="3200400"/>
            <a:ext cx="0" cy="533400"/>
          </a:xfrm>
          <a:prstGeom prst="line">
            <a:avLst/>
          </a:prstGeom>
          <a:noFill/>
          <a:ln w="38100">
            <a:solidFill>
              <a:schemeClr val="hlink"/>
            </a:solidFill>
            <a:round/>
            <a:headEnd/>
            <a:tailEnd type="triangle" w="med" len="med"/>
          </a:ln>
          <a:effectLst/>
        </p:spPr>
        <p:txBody>
          <a:bodyPr/>
          <a:lstStyle/>
          <a:p>
            <a:endParaRPr lang="en-CA"/>
          </a:p>
        </p:txBody>
      </p:sp>
      <p:sp>
        <p:nvSpPr>
          <p:cNvPr id="79901" name="Rectangle 29"/>
          <p:cNvSpPr>
            <a:spLocks noChangeArrowheads="1"/>
          </p:cNvSpPr>
          <p:nvPr/>
        </p:nvSpPr>
        <p:spPr bwMode="auto">
          <a:xfrm>
            <a:off x="7162800" y="29718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79902" name="Rectangle 30"/>
          <p:cNvSpPr>
            <a:spLocks noChangeArrowheads="1"/>
          </p:cNvSpPr>
          <p:nvPr/>
        </p:nvSpPr>
        <p:spPr bwMode="auto">
          <a:xfrm>
            <a:off x="76200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9903" name="Rectangle 31"/>
          <p:cNvSpPr>
            <a:spLocks noChangeArrowheads="1"/>
          </p:cNvSpPr>
          <p:nvPr/>
        </p:nvSpPr>
        <p:spPr bwMode="auto">
          <a:xfrm>
            <a:off x="80772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9904" name="Rectangle 32"/>
          <p:cNvSpPr>
            <a:spLocks noChangeArrowheads="1"/>
          </p:cNvSpPr>
          <p:nvPr/>
        </p:nvSpPr>
        <p:spPr bwMode="auto">
          <a:xfrm>
            <a:off x="8534400" y="2971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9905" name="Text Box 33"/>
          <p:cNvSpPr txBox="1">
            <a:spLocks noChangeArrowheads="1"/>
          </p:cNvSpPr>
          <p:nvPr/>
        </p:nvSpPr>
        <p:spPr bwMode="auto">
          <a:xfrm>
            <a:off x="71628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79906" name="Text Box 34"/>
          <p:cNvSpPr txBox="1">
            <a:spLocks noChangeArrowheads="1"/>
          </p:cNvSpPr>
          <p:nvPr/>
        </p:nvSpPr>
        <p:spPr bwMode="auto">
          <a:xfrm>
            <a:off x="85344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7</a:t>
            </a:r>
          </a:p>
        </p:txBody>
      </p:sp>
      <p:sp>
        <p:nvSpPr>
          <p:cNvPr id="79907" name="Text Box 35"/>
          <p:cNvSpPr txBox="1">
            <a:spLocks noChangeArrowheads="1"/>
          </p:cNvSpPr>
          <p:nvPr/>
        </p:nvSpPr>
        <p:spPr bwMode="auto">
          <a:xfrm>
            <a:off x="80772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6</a:t>
            </a:r>
          </a:p>
        </p:txBody>
      </p:sp>
      <p:sp>
        <p:nvSpPr>
          <p:cNvPr id="79908" name="Text Box 36"/>
          <p:cNvSpPr txBox="1">
            <a:spLocks noChangeArrowheads="1"/>
          </p:cNvSpPr>
          <p:nvPr/>
        </p:nvSpPr>
        <p:spPr bwMode="auto">
          <a:xfrm>
            <a:off x="76200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5</a:t>
            </a:r>
          </a:p>
        </p:txBody>
      </p:sp>
      <p:sp>
        <p:nvSpPr>
          <p:cNvPr id="79909" name="Text Box 37"/>
          <p:cNvSpPr txBox="1">
            <a:spLocks noChangeArrowheads="1"/>
          </p:cNvSpPr>
          <p:nvPr/>
        </p:nvSpPr>
        <p:spPr bwMode="auto">
          <a:xfrm>
            <a:off x="2209800" y="1143000"/>
            <a:ext cx="7558088" cy="784830"/>
          </a:xfrm>
          <a:prstGeom prst="rect">
            <a:avLst/>
          </a:prstGeom>
          <a:solidFill>
            <a:schemeClr val="bg2"/>
          </a:solidFill>
          <a:ln w="38100">
            <a:noFill/>
            <a:miter lim="800000"/>
            <a:headEnd/>
            <a:tailEnd/>
          </a:ln>
          <a:effectLst/>
        </p:spPr>
        <p:txBody>
          <a:bodyPr>
            <a:spAutoFit/>
          </a:bodyPr>
          <a:lstStyle/>
          <a:p>
            <a:pPr>
              <a:spcBef>
                <a:spcPct val="50000"/>
              </a:spcBef>
            </a:pPr>
            <a:r>
              <a:rPr lang="en-US" dirty="0"/>
              <a:t>New element is added at </a:t>
            </a:r>
            <a:r>
              <a:rPr lang="en-US" dirty="0">
                <a:solidFill>
                  <a:schemeClr val="accent2"/>
                </a:solidFill>
              </a:rPr>
              <a:t>rear = (rear+1) % </a:t>
            </a:r>
            <a:r>
              <a:rPr lang="en-US" dirty="0" err="1">
                <a:solidFill>
                  <a:schemeClr val="accent2"/>
                </a:solidFill>
              </a:rPr>
              <a:t>queue.length</a:t>
            </a:r>
            <a:endParaRPr lang="en-US" dirty="0"/>
          </a:p>
          <a:p>
            <a:pPr>
              <a:spcBef>
                <a:spcPct val="50000"/>
              </a:spcBef>
            </a:pPr>
            <a:endParaRPr lang="en-US" i="1" dirty="0">
              <a:solidFill>
                <a:schemeClr val="hlink"/>
              </a:solidFill>
            </a:endParaRPr>
          </a:p>
        </p:txBody>
      </p:sp>
      <p:sp>
        <p:nvSpPr>
          <p:cNvPr id="79910" name="Line 38"/>
          <p:cNvSpPr>
            <a:spLocks noChangeShapeType="1"/>
          </p:cNvSpPr>
          <p:nvPr/>
        </p:nvSpPr>
        <p:spPr bwMode="auto">
          <a:xfrm>
            <a:off x="6477000" y="3200400"/>
            <a:ext cx="0" cy="533400"/>
          </a:xfrm>
          <a:prstGeom prst="line">
            <a:avLst/>
          </a:prstGeom>
          <a:noFill/>
          <a:ln w="38100">
            <a:solidFill>
              <a:schemeClr val="hlink"/>
            </a:solidFill>
            <a:round/>
            <a:headEnd/>
            <a:tailEnd type="triangle" w="med" len="med"/>
          </a:ln>
          <a:effectLst/>
        </p:spPr>
        <p:txBody>
          <a:bodyPr/>
          <a:lstStyle/>
          <a:p>
            <a:endParaRPr lang="en-CA"/>
          </a:p>
        </p:txBody>
      </p:sp>
      <p:sp>
        <p:nvSpPr>
          <p:cNvPr id="79911" name="Line 39"/>
          <p:cNvSpPr>
            <a:spLocks noChangeShapeType="1"/>
          </p:cNvSpPr>
          <p:nvPr/>
        </p:nvSpPr>
        <p:spPr bwMode="auto">
          <a:xfrm>
            <a:off x="6934200" y="3200400"/>
            <a:ext cx="0" cy="1371600"/>
          </a:xfrm>
          <a:prstGeom prst="line">
            <a:avLst/>
          </a:prstGeom>
          <a:noFill/>
          <a:ln w="38100">
            <a:solidFill>
              <a:schemeClr val="hlink"/>
            </a:solidFill>
            <a:round/>
            <a:headEnd/>
            <a:tailEnd type="triangle" w="med" len="med"/>
          </a:ln>
          <a:effectLst/>
        </p:spPr>
        <p:txBody>
          <a:bodyPr/>
          <a:lstStyle/>
          <a:p>
            <a:endParaRPr lang="en-CA"/>
          </a:p>
        </p:txBody>
      </p:sp>
      <p:sp>
        <p:nvSpPr>
          <p:cNvPr id="79912" name="Text Box 40"/>
          <p:cNvSpPr txBox="1">
            <a:spLocks noChangeArrowheads="1"/>
          </p:cNvSpPr>
          <p:nvPr/>
        </p:nvSpPr>
        <p:spPr bwMode="auto">
          <a:xfrm>
            <a:off x="1774825" y="3573463"/>
            <a:ext cx="863600" cy="369332"/>
          </a:xfrm>
          <a:prstGeom prst="rect">
            <a:avLst/>
          </a:prstGeom>
          <a:noFill/>
          <a:ln w="9525">
            <a:noFill/>
            <a:miter lim="800000"/>
            <a:headEnd/>
            <a:tailEnd/>
          </a:ln>
          <a:effectLst/>
        </p:spPr>
        <p:txBody>
          <a:bodyPr>
            <a:spAutoFit/>
          </a:bodyPr>
          <a:lstStyle/>
          <a:p>
            <a:pPr eaLnBrk="0" hangingPunct="0">
              <a:spcBef>
                <a:spcPct val="50000"/>
              </a:spcBef>
            </a:pPr>
            <a:r>
              <a:rPr lang="en-US">
                <a:solidFill>
                  <a:schemeClr val="accent2"/>
                </a:solidFill>
              </a:rPr>
              <a:t>cq</a:t>
            </a:r>
          </a:p>
        </p:txBody>
      </p:sp>
      <p:sp>
        <p:nvSpPr>
          <p:cNvPr id="79913" name="Rectangle 41"/>
          <p:cNvSpPr>
            <a:spLocks noChangeArrowheads="1"/>
          </p:cNvSpPr>
          <p:nvPr/>
        </p:nvSpPr>
        <p:spPr bwMode="auto">
          <a:xfrm>
            <a:off x="2206625" y="3573463"/>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79914" name="Line 42"/>
          <p:cNvSpPr>
            <a:spLocks noChangeShapeType="1"/>
          </p:cNvSpPr>
          <p:nvPr/>
        </p:nvSpPr>
        <p:spPr bwMode="auto">
          <a:xfrm>
            <a:off x="2422525" y="3789363"/>
            <a:ext cx="431800" cy="0"/>
          </a:xfrm>
          <a:prstGeom prst="line">
            <a:avLst/>
          </a:prstGeom>
          <a:noFill/>
          <a:ln w="38100">
            <a:solidFill>
              <a:srgbClr val="339966"/>
            </a:solidFill>
            <a:round/>
            <a:headEnd/>
            <a:tailEnd type="triangle" w="med" len="med"/>
          </a:ln>
          <a:effectLst/>
        </p:spPr>
        <p:txBody>
          <a:bodyPr/>
          <a:lstStyle/>
          <a:p>
            <a:endParaRPr lang="en-CA"/>
          </a:p>
        </p:txBody>
      </p:sp>
      <p:sp>
        <p:nvSpPr>
          <p:cNvPr id="79915" name="Rectangle 43"/>
          <p:cNvSpPr>
            <a:spLocks noChangeArrowheads="1"/>
          </p:cNvSpPr>
          <p:nvPr/>
        </p:nvSpPr>
        <p:spPr bwMode="auto">
          <a:xfrm>
            <a:off x="7175500" y="3716338"/>
            <a:ext cx="457200" cy="457200"/>
          </a:xfrm>
          <a:prstGeom prst="rect">
            <a:avLst/>
          </a:prstGeom>
          <a:solidFill>
            <a:srgbClr val="969696"/>
          </a:solidFill>
          <a:ln w="9525">
            <a:solidFill>
              <a:schemeClr val="tx1"/>
            </a:solidFill>
            <a:miter lim="800000"/>
            <a:headEnd/>
            <a:tailEnd/>
          </a:ln>
          <a:effectLst/>
        </p:spPr>
        <p:txBody>
          <a:bodyPr wrap="none" anchor="ctr"/>
          <a:lstStyle/>
          <a:p>
            <a:endParaRPr lang="en-CA"/>
          </a:p>
        </p:txBody>
      </p:sp>
      <p:sp>
        <p:nvSpPr>
          <p:cNvPr id="79916" name="Line 44"/>
          <p:cNvSpPr>
            <a:spLocks noChangeShapeType="1"/>
          </p:cNvSpPr>
          <p:nvPr/>
        </p:nvSpPr>
        <p:spPr bwMode="auto">
          <a:xfrm>
            <a:off x="7404100" y="3182938"/>
            <a:ext cx="0" cy="533400"/>
          </a:xfrm>
          <a:prstGeom prst="line">
            <a:avLst/>
          </a:prstGeom>
          <a:noFill/>
          <a:ln w="38100">
            <a:solidFill>
              <a:schemeClr val="hlink"/>
            </a:solidFill>
            <a:round/>
            <a:headEnd/>
            <a:tailEnd type="triangle" w="med" len="med"/>
          </a:ln>
          <a:effectLst/>
        </p:spPr>
        <p:txBody>
          <a:bodyPr/>
          <a:lstStyle/>
          <a:p>
            <a:endParaRPr lang="en-CA"/>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76742-2AF7-060B-C6EA-04365F60B4D6}"/>
              </a:ext>
            </a:extLst>
          </p:cNvPr>
          <p:cNvSpPr>
            <a:spLocks noGrp="1"/>
          </p:cNvSpPr>
          <p:nvPr>
            <p:ph type="title"/>
          </p:nvPr>
        </p:nvSpPr>
        <p:spPr/>
        <p:txBody>
          <a:bodyPr/>
          <a:lstStyle/>
          <a:p>
            <a:pPr algn="ctr"/>
            <a:r>
              <a:rPr lang="en-US" b="1" dirty="0"/>
              <a:t>What is an Array</a:t>
            </a:r>
          </a:p>
        </p:txBody>
      </p:sp>
      <p:sp>
        <p:nvSpPr>
          <p:cNvPr id="3" name="Content Placeholder 2">
            <a:extLst>
              <a:ext uri="{FF2B5EF4-FFF2-40B4-BE49-F238E27FC236}">
                <a16:creationId xmlns:a16="http://schemas.microsoft.com/office/drawing/2014/main" id="{F9F94957-6C50-0412-3D76-05BA0484303B}"/>
              </a:ext>
            </a:extLst>
          </p:cNvPr>
          <p:cNvSpPr>
            <a:spLocks noGrp="1"/>
          </p:cNvSpPr>
          <p:nvPr>
            <p:ph idx="1"/>
          </p:nvPr>
        </p:nvSpPr>
        <p:spPr/>
        <p:txBody>
          <a:bodyPr/>
          <a:lstStyle/>
          <a:p>
            <a:r>
              <a:rPr lang="en-US" dirty="0"/>
              <a:t>Arrays in data structures help solve some high-level problems like the "longest consecutive subsequence" program or some easy tasks like arranging the same things in ascending order. The concept is to collect many objects of the same kind.</a:t>
            </a:r>
          </a:p>
          <a:p>
            <a:r>
              <a:rPr lang="en-US" dirty="0"/>
              <a:t>Java arrays are used to store multiple values in a single variable, instead of declaring separate variables for each value. To declare an array, define the variable type with square brackets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278910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46004-F8B1-D97F-8260-054914F26170}"/>
              </a:ext>
            </a:extLst>
          </p:cNvPr>
          <p:cNvSpPr>
            <a:spLocks noGrp="1"/>
          </p:cNvSpPr>
          <p:nvPr>
            <p:ph type="title"/>
          </p:nvPr>
        </p:nvSpPr>
        <p:spPr/>
        <p:txBody>
          <a:bodyPr/>
          <a:lstStyle/>
          <a:p>
            <a:pPr algn="ctr"/>
            <a:r>
              <a:rPr lang="en-US" b="1" dirty="0"/>
              <a:t>Advantages</a:t>
            </a:r>
          </a:p>
        </p:txBody>
      </p:sp>
      <p:sp>
        <p:nvSpPr>
          <p:cNvPr id="5" name="Content Placeholder 4">
            <a:extLst>
              <a:ext uri="{FF2B5EF4-FFF2-40B4-BE49-F238E27FC236}">
                <a16:creationId xmlns:a16="http://schemas.microsoft.com/office/drawing/2014/main" id="{1AE623FF-65D6-7457-3356-E47C53A482CD}"/>
              </a:ext>
            </a:extLst>
          </p:cNvPr>
          <p:cNvSpPr>
            <a:spLocks noGrp="1"/>
          </p:cNvSpPr>
          <p:nvPr>
            <p:ph idx="1"/>
          </p:nvPr>
        </p:nvSpPr>
        <p:spPr/>
        <p:txBody>
          <a:bodyPr>
            <a:normAutofit/>
          </a:bodyPr>
          <a:lstStyle/>
          <a:p>
            <a:pPr>
              <a:buFont typeface="Arial" panose="020B0604020202020204" pitchFamily="34" charset="0"/>
              <a:buChar char="•"/>
            </a:pPr>
            <a:r>
              <a:rPr lang="en-US" sz="2400" b="1" dirty="0"/>
              <a:t>Easy to use: </a:t>
            </a:r>
            <a:r>
              <a:rPr lang="en-US" sz="2400" dirty="0"/>
              <a:t>Arrays are easy to use and require less coding than traditional data structures. This makes arrays a great choice for rapid development.</a:t>
            </a:r>
          </a:p>
          <a:p>
            <a:pPr>
              <a:buFont typeface="Arial" panose="020B0604020202020204" pitchFamily="34" charset="0"/>
              <a:buChar char="•"/>
            </a:pPr>
            <a:r>
              <a:rPr lang="en-US" sz="2400" b="1" dirty="0"/>
              <a:t>High performance: </a:t>
            </a:r>
            <a:r>
              <a:rPr lang="en-US" sz="2400" dirty="0"/>
              <a:t>Arrays provide fast and efficient access to elements as compared to other data structures such as linked lists, trees etc.</a:t>
            </a:r>
          </a:p>
          <a:p>
            <a:pPr>
              <a:buFont typeface="Arial" panose="020B0604020202020204" pitchFamily="34" charset="0"/>
              <a:buChar char="•"/>
            </a:pPr>
            <a:r>
              <a:rPr lang="en-US" sz="2400" b="1" dirty="0"/>
              <a:t>Memory efficient: </a:t>
            </a:r>
            <a:r>
              <a:rPr lang="en-US" sz="2400" dirty="0"/>
              <a:t>Arrays are memory efficient as they can store multiple values in the same location. This reduces the amount of RAM required to store data and improves overall performance.</a:t>
            </a:r>
          </a:p>
          <a:p>
            <a:pPr>
              <a:buFont typeface="Arial" panose="020B0604020202020204" pitchFamily="34" charset="0"/>
              <a:buChar char="•"/>
            </a:pPr>
            <a:r>
              <a:rPr lang="en-US" sz="2400" b="1" dirty="0"/>
              <a:t>Random Access: </a:t>
            </a:r>
            <a:r>
              <a:rPr lang="en-US" sz="2400" dirty="0"/>
              <a:t>Arrays support random access, meaning elements can be accessed directly using their index. This makes arrays an ideal choice for applications requiring fast data access.</a:t>
            </a:r>
          </a:p>
          <a:p>
            <a:pPr>
              <a:buFont typeface="Arial" panose="020B0604020202020204" pitchFamily="34" charset="0"/>
              <a:buChar char="•"/>
            </a:pPr>
            <a:endParaRPr lang="en-US" sz="2400" dirty="0"/>
          </a:p>
        </p:txBody>
      </p:sp>
    </p:spTree>
    <p:extLst>
      <p:ext uri="{BB962C8B-B14F-4D97-AF65-F5344CB8AC3E}">
        <p14:creationId xmlns:p14="http://schemas.microsoft.com/office/powerpoint/2010/main" val="3040315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AC2E7-2D7F-8167-A8A9-5B45891471DB}"/>
              </a:ext>
            </a:extLst>
          </p:cNvPr>
          <p:cNvSpPr>
            <a:spLocks noGrp="1"/>
          </p:cNvSpPr>
          <p:nvPr>
            <p:ph type="title"/>
          </p:nvPr>
        </p:nvSpPr>
        <p:spPr/>
        <p:txBody>
          <a:bodyPr/>
          <a:lstStyle/>
          <a:p>
            <a:pPr algn="ctr"/>
            <a:r>
              <a:rPr lang="en-US" b="1" dirty="0"/>
              <a:t>Disadvantages</a:t>
            </a:r>
          </a:p>
        </p:txBody>
      </p:sp>
      <p:sp>
        <p:nvSpPr>
          <p:cNvPr id="3" name="Content Placeholder 2">
            <a:extLst>
              <a:ext uri="{FF2B5EF4-FFF2-40B4-BE49-F238E27FC236}">
                <a16:creationId xmlns:a16="http://schemas.microsoft.com/office/drawing/2014/main" id="{8E0625DA-ED25-3986-6C2E-96031301D818}"/>
              </a:ext>
            </a:extLst>
          </p:cNvPr>
          <p:cNvSpPr>
            <a:spLocks noGrp="1"/>
          </p:cNvSpPr>
          <p:nvPr>
            <p:ph idx="1"/>
          </p:nvPr>
        </p:nvSpPr>
        <p:spPr/>
        <p:txBody>
          <a:bodyPr>
            <a:normAutofit fontScale="92500" lnSpcReduction="20000"/>
          </a:bodyPr>
          <a:lstStyle/>
          <a:p>
            <a:r>
              <a:rPr lang="en-US" dirty="0"/>
              <a:t>An array has a fixed size which means you cannot add/delete elements after creation. You also cannot resize them dynamically</a:t>
            </a:r>
          </a:p>
          <a:p>
            <a:r>
              <a:rPr lang="en-US" dirty="0"/>
              <a:t>Arrays cannot store values of different data types in a single array</a:t>
            </a:r>
          </a:p>
          <a:p>
            <a:r>
              <a:rPr lang="en-US" dirty="0"/>
              <a:t>When inserting into an array, the insertion process requires moving each element from its original location to the next available slot. The shift cost increases linearly with the length of the array</a:t>
            </a:r>
          </a:p>
          <a:p>
            <a:r>
              <a:rPr lang="en-US" dirty="0"/>
              <a:t>Deleting an item from an array involves copying every preceding element to fill up the gap left behind by the deleted element. Deleting items from an array is very expensive because of this reason</a:t>
            </a:r>
          </a:p>
          <a:p>
            <a:r>
              <a:rPr lang="en-US" dirty="0"/>
              <a:t>Another disadvantage of arrays is that they don't support random access. If you want to get some particular record from an array, you must know its exact index</a:t>
            </a:r>
          </a:p>
        </p:txBody>
      </p:sp>
    </p:spTree>
    <p:extLst>
      <p:ext uri="{BB962C8B-B14F-4D97-AF65-F5344CB8AC3E}">
        <p14:creationId xmlns:p14="http://schemas.microsoft.com/office/powerpoint/2010/main" val="1461970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C58EF-FB2E-3C17-9FBA-0E7C7A93564D}"/>
              </a:ext>
            </a:extLst>
          </p:cNvPr>
          <p:cNvSpPr>
            <a:spLocks noGrp="1"/>
          </p:cNvSpPr>
          <p:nvPr>
            <p:ph type="title"/>
          </p:nvPr>
        </p:nvSpPr>
        <p:spPr/>
        <p:txBody>
          <a:bodyPr/>
          <a:lstStyle/>
          <a:p>
            <a:pPr algn="ctr"/>
            <a:r>
              <a:rPr lang="en-US" b="1" dirty="0"/>
              <a:t>Applications of Arrays</a:t>
            </a:r>
          </a:p>
        </p:txBody>
      </p:sp>
      <p:sp>
        <p:nvSpPr>
          <p:cNvPr id="3" name="Content Placeholder 2">
            <a:extLst>
              <a:ext uri="{FF2B5EF4-FFF2-40B4-BE49-F238E27FC236}">
                <a16:creationId xmlns:a16="http://schemas.microsoft.com/office/drawing/2014/main" id="{3BD49E16-21CC-A583-900C-4B3BDECC319F}"/>
              </a:ext>
            </a:extLst>
          </p:cNvPr>
          <p:cNvSpPr>
            <a:spLocks noGrp="1"/>
          </p:cNvSpPr>
          <p:nvPr>
            <p:ph idx="1"/>
          </p:nvPr>
        </p:nvSpPr>
        <p:spPr/>
        <p:txBody>
          <a:bodyPr/>
          <a:lstStyle/>
          <a:p>
            <a:r>
              <a:rPr lang="en-US" dirty="0"/>
              <a:t>Storing and manipulating large sets of data, such as data from sensors or data generated by scientific simulations.</a:t>
            </a:r>
          </a:p>
          <a:p>
            <a:r>
              <a:rPr lang="en-US" dirty="0"/>
              <a:t>Implementing search algorithms, such as binary search, which require data to be sorted in a specific way.</a:t>
            </a:r>
          </a:p>
          <a:p>
            <a:r>
              <a:rPr lang="en-US" dirty="0"/>
              <a:t>Implementing sorting algorithms, such as quicksort or merge sort, which require data to be rearranged in a specific way.</a:t>
            </a:r>
          </a:p>
          <a:p>
            <a:r>
              <a:rPr lang="en-US" dirty="0"/>
              <a:t>Implementing graph algorithms, such as breadth-first search or depth-first search, which require data to be organized in a specific way</a:t>
            </a:r>
          </a:p>
        </p:txBody>
      </p:sp>
    </p:spTree>
    <p:extLst>
      <p:ext uri="{BB962C8B-B14F-4D97-AF65-F5344CB8AC3E}">
        <p14:creationId xmlns:p14="http://schemas.microsoft.com/office/powerpoint/2010/main" val="144024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37DBE-9935-35D7-90F9-05ACE15CBC2C}"/>
              </a:ext>
            </a:extLst>
          </p:cNvPr>
          <p:cNvSpPr>
            <a:spLocks noGrp="1"/>
          </p:cNvSpPr>
          <p:nvPr>
            <p:ph type="title"/>
          </p:nvPr>
        </p:nvSpPr>
        <p:spPr/>
        <p:txBody>
          <a:bodyPr/>
          <a:lstStyle/>
          <a:p>
            <a:pPr algn="ctr"/>
            <a:r>
              <a:rPr lang="en-US" b="1" dirty="0"/>
              <a:t>Basic Operations in Arrays</a:t>
            </a:r>
          </a:p>
        </p:txBody>
      </p:sp>
      <p:sp>
        <p:nvSpPr>
          <p:cNvPr id="3" name="Content Placeholder 2">
            <a:extLst>
              <a:ext uri="{FF2B5EF4-FFF2-40B4-BE49-F238E27FC236}">
                <a16:creationId xmlns:a16="http://schemas.microsoft.com/office/drawing/2014/main" id="{DEA25775-F105-71AC-36AF-C88F143EF755}"/>
              </a:ext>
            </a:extLst>
          </p:cNvPr>
          <p:cNvSpPr>
            <a:spLocks noGrp="1"/>
          </p:cNvSpPr>
          <p:nvPr>
            <p:ph idx="1"/>
          </p:nvPr>
        </p:nvSpPr>
        <p:spPr/>
        <p:txBody>
          <a:bodyPr>
            <a:normAutofit fontScale="85000" lnSpcReduction="20000"/>
          </a:bodyPr>
          <a:lstStyle/>
          <a:p>
            <a:r>
              <a:rPr lang="en-US" dirty="0"/>
              <a:t>Traverse − print all the array elements one by one.</a:t>
            </a:r>
          </a:p>
          <a:p>
            <a:endParaRPr lang="en-US" dirty="0"/>
          </a:p>
          <a:p>
            <a:r>
              <a:rPr lang="en-US" dirty="0"/>
              <a:t>Insertion − Adds an element at the given index.</a:t>
            </a:r>
          </a:p>
          <a:p>
            <a:endParaRPr lang="en-US" dirty="0"/>
          </a:p>
          <a:p>
            <a:r>
              <a:rPr lang="en-US" dirty="0"/>
              <a:t>Deletion − Deletes an element at the given index.</a:t>
            </a:r>
          </a:p>
          <a:p>
            <a:endParaRPr lang="en-US" dirty="0"/>
          </a:p>
          <a:p>
            <a:r>
              <a:rPr lang="en-US" dirty="0"/>
              <a:t>Search − Searches an element using the given index or by the value.</a:t>
            </a:r>
          </a:p>
          <a:p>
            <a:endParaRPr lang="en-US" dirty="0"/>
          </a:p>
          <a:p>
            <a:r>
              <a:rPr lang="en-US" dirty="0"/>
              <a:t>Update − Updates an element at the given index.</a:t>
            </a:r>
          </a:p>
          <a:p>
            <a:endParaRPr lang="en-US" dirty="0"/>
          </a:p>
          <a:p>
            <a:r>
              <a:rPr lang="en-US" dirty="0"/>
              <a:t>Display − Displays the contents of the array.</a:t>
            </a:r>
          </a:p>
        </p:txBody>
      </p:sp>
    </p:spTree>
    <p:extLst>
      <p:ext uri="{BB962C8B-B14F-4D97-AF65-F5344CB8AC3E}">
        <p14:creationId xmlns:p14="http://schemas.microsoft.com/office/powerpoint/2010/main" val="1422305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r>
              <a:rPr lang="en-US"/>
              <a:t>6-</a:t>
            </a:r>
            <a:fld id="{383B8FBB-1EE6-4F17-94E1-66768DCFBD78}" type="slidenum">
              <a:rPr lang="en-US"/>
              <a:pPr/>
              <a:t>7</a:t>
            </a:fld>
            <a:endParaRPr lang="en-US"/>
          </a:p>
        </p:txBody>
      </p:sp>
      <p:sp>
        <p:nvSpPr>
          <p:cNvPr id="59394" name="Rectangle 2"/>
          <p:cNvSpPr>
            <a:spLocks noGrp="1" noChangeArrowheads="1"/>
          </p:cNvSpPr>
          <p:nvPr>
            <p:ph type="title"/>
          </p:nvPr>
        </p:nvSpPr>
        <p:spPr>
          <a:xfrm>
            <a:off x="2667000" y="228600"/>
            <a:ext cx="7620000" cy="1219200"/>
          </a:xfrm>
        </p:spPr>
        <p:txBody>
          <a:bodyPr/>
          <a:lstStyle/>
          <a:p>
            <a:r>
              <a:rPr lang="en-US" sz="3600" dirty="0"/>
              <a:t>Queue as a </a:t>
            </a:r>
            <a:r>
              <a:rPr lang="en-US" sz="3600" dirty="0">
                <a:latin typeface="Arial Unicode MS" pitchFamily="34" charset="-128"/>
              </a:rPr>
              <a:t>Circular Array</a:t>
            </a:r>
          </a:p>
        </p:txBody>
      </p:sp>
      <p:sp>
        <p:nvSpPr>
          <p:cNvPr id="59395" name="Rectangle 3"/>
          <p:cNvSpPr>
            <a:spLocks noGrp="1" noChangeArrowheads="1"/>
          </p:cNvSpPr>
          <p:nvPr>
            <p:ph type="body" idx="1"/>
          </p:nvPr>
        </p:nvSpPr>
        <p:spPr>
          <a:xfrm>
            <a:off x="2209800" y="1524000"/>
            <a:ext cx="8229600" cy="4724400"/>
          </a:xfrm>
        </p:spPr>
        <p:txBody>
          <a:bodyPr/>
          <a:lstStyle/>
          <a:p>
            <a:r>
              <a:rPr lang="en-US">
                <a:solidFill>
                  <a:schemeClr val="hlink"/>
                </a:solidFill>
              </a:rPr>
              <a:t>If  we don't fix one end of the queue at index 0, we won't have to shift elements</a:t>
            </a:r>
          </a:p>
          <a:p>
            <a:r>
              <a:rPr lang="en-US" b="1" i="1">
                <a:solidFill>
                  <a:srgbClr val="CC0000"/>
                </a:solidFill>
              </a:rPr>
              <a:t>Circular array</a:t>
            </a:r>
            <a:r>
              <a:rPr lang="en-US" b="1"/>
              <a:t> </a:t>
            </a:r>
            <a:r>
              <a:rPr lang="en-US"/>
              <a:t>is</a:t>
            </a:r>
            <a:r>
              <a:rPr lang="en-US" b="1" i="1"/>
              <a:t> </a:t>
            </a:r>
            <a:r>
              <a:rPr lang="en-US"/>
              <a:t>an array that conceptually loops around on itself</a:t>
            </a:r>
          </a:p>
          <a:p>
            <a:pPr lvl="1"/>
            <a:r>
              <a:rPr lang="en-US"/>
              <a:t>The last index is thought to “</a:t>
            </a:r>
            <a:r>
              <a:rPr lang="en-US" b="1" i="1">
                <a:solidFill>
                  <a:schemeClr val="hlink"/>
                </a:solidFill>
              </a:rPr>
              <a:t>precede</a:t>
            </a:r>
            <a:r>
              <a:rPr lang="en-US"/>
              <a:t>” index 0</a:t>
            </a:r>
          </a:p>
          <a:p>
            <a:pPr lvl="1"/>
            <a:r>
              <a:rPr lang="en-US"/>
              <a:t>In an array whose last index is </a:t>
            </a:r>
            <a:r>
              <a:rPr lang="en-US" b="1">
                <a:solidFill>
                  <a:schemeClr val="accent2"/>
                </a:solidFill>
              </a:rPr>
              <a:t>n</a:t>
            </a:r>
            <a:r>
              <a:rPr lang="en-US"/>
              <a:t>, the location “</a:t>
            </a:r>
            <a:r>
              <a:rPr lang="en-US" b="1" i="1">
                <a:solidFill>
                  <a:schemeClr val="hlink"/>
                </a:solidFill>
              </a:rPr>
              <a:t>before</a:t>
            </a:r>
            <a:r>
              <a:rPr lang="en-US"/>
              <a:t>” index </a:t>
            </a:r>
            <a:r>
              <a:rPr lang="en-US" b="1">
                <a:solidFill>
                  <a:schemeClr val="accent2"/>
                </a:solidFill>
              </a:rPr>
              <a:t>0</a:t>
            </a:r>
            <a:r>
              <a:rPr lang="en-US"/>
              <a:t> is index </a:t>
            </a:r>
            <a:r>
              <a:rPr lang="en-US" b="1">
                <a:solidFill>
                  <a:schemeClr val="accent2"/>
                </a:solidFill>
              </a:rPr>
              <a:t>n</a:t>
            </a:r>
            <a:r>
              <a:rPr lang="en-US"/>
              <a:t>; the location “</a:t>
            </a:r>
            <a:r>
              <a:rPr lang="en-US" b="1" i="1">
                <a:solidFill>
                  <a:schemeClr val="hlink"/>
                </a:solidFill>
              </a:rPr>
              <a:t>after</a:t>
            </a:r>
            <a:r>
              <a:rPr lang="en-US"/>
              <a:t>” index </a:t>
            </a:r>
            <a:r>
              <a:rPr lang="en-US" b="1">
                <a:solidFill>
                  <a:schemeClr val="accent2"/>
                </a:solidFill>
              </a:rPr>
              <a:t>n</a:t>
            </a:r>
            <a:r>
              <a:rPr lang="en-US"/>
              <a:t> is index </a:t>
            </a:r>
            <a:r>
              <a:rPr lang="en-US" b="1">
                <a:solidFill>
                  <a:schemeClr val="accent2"/>
                </a:solidFill>
              </a:rPr>
              <a:t>0</a:t>
            </a:r>
          </a:p>
          <a:p>
            <a:r>
              <a:rPr lang="en-US"/>
              <a:t>Need to keep track of where the </a:t>
            </a:r>
            <a:r>
              <a:rPr lang="en-US" b="1" i="1">
                <a:solidFill>
                  <a:schemeClr val="accent2"/>
                </a:solidFill>
              </a:rPr>
              <a:t>front</a:t>
            </a:r>
            <a:r>
              <a:rPr lang="en-US" i="1"/>
              <a:t> </a:t>
            </a:r>
            <a:r>
              <a:rPr lang="en-US"/>
              <a:t>as well as the</a:t>
            </a:r>
            <a:r>
              <a:rPr lang="en-US" i="1"/>
              <a:t> </a:t>
            </a:r>
            <a:r>
              <a:rPr lang="en-US" b="1" i="1">
                <a:solidFill>
                  <a:schemeClr val="accent2"/>
                </a:solidFill>
              </a:rPr>
              <a:t>rear</a:t>
            </a:r>
            <a:r>
              <a:rPr lang="en-US"/>
              <a:t> of the queue are at any given time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 name="Slide Number Placeholder 3"/>
          <p:cNvSpPr>
            <a:spLocks noGrp="1"/>
          </p:cNvSpPr>
          <p:nvPr>
            <p:ph type="sldNum" sz="quarter" idx="12"/>
          </p:nvPr>
        </p:nvSpPr>
        <p:spPr/>
        <p:txBody>
          <a:bodyPr/>
          <a:lstStyle/>
          <a:p>
            <a:r>
              <a:rPr lang="en-US"/>
              <a:t>6-</a:t>
            </a:r>
            <a:fld id="{579F6FD0-4525-498B-91DD-360C1B8A7EC4}" type="slidenum">
              <a:rPr lang="en-US"/>
              <a:pPr/>
              <a:t>8</a:t>
            </a:fld>
            <a:endParaRPr lang="en-US"/>
          </a:p>
        </p:txBody>
      </p:sp>
      <p:sp>
        <p:nvSpPr>
          <p:cNvPr id="60418" name="Rectangle 2"/>
          <p:cNvSpPr>
            <a:spLocks noGrp="1" noChangeArrowheads="1"/>
          </p:cNvSpPr>
          <p:nvPr>
            <p:ph type="title" idx="4294967295"/>
          </p:nvPr>
        </p:nvSpPr>
        <p:spPr>
          <a:xfrm>
            <a:off x="2362200" y="152400"/>
            <a:ext cx="8305800" cy="838200"/>
          </a:xfrm>
        </p:spPr>
        <p:txBody>
          <a:bodyPr/>
          <a:lstStyle/>
          <a:p>
            <a:r>
              <a:rPr lang="en-US" sz="3200"/>
              <a:t>Conceptual Example of a Circular Queue</a:t>
            </a:r>
          </a:p>
        </p:txBody>
      </p:sp>
      <p:sp>
        <p:nvSpPr>
          <p:cNvPr id="60419" name="Rectangle 3"/>
          <p:cNvSpPr>
            <a:spLocks noChangeArrowheads="1"/>
          </p:cNvSpPr>
          <p:nvPr/>
        </p:nvSpPr>
        <p:spPr bwMode="auto">
          <a:xfrm>
            <a:off x="2209800" y="381000"/>
            <a:ext cx="7772400" cy="457200"/>
          </a:xfrm>
          <a:prstGeom prst="rect">
            <a:avLst/>
          </a:prstGeom>
          <a:noFill/>
          <a:ln w="9525">
            <a:noFill/>
            <a:miter lim="800000"/>
            <a:headEnd/>
            <a:tailEnd/>
          </a:ln>
          <a:effectLst/>
        </p:spPr>
        <p:txBody>
          <a:bodyPr anchor="ctr"/>
          <a:lstStyle/>
          <a:p>
            <a:endParaRPr lang="en-US" sz="4000">
              <a:solidFill>
                <a:srgbClr val="00357F"/>
              </a:solidFill>
            </a:endParaRPr>
          </a:p>
        </p:txBody>
      </p:sp>
      <p:sp>
        <p:nvSpPr>
          <p:cNvPr id="60420" name="Rectangle 4"/>
          <p:cNvSpPr>
            <a:spLocks noChangeArrowheads="1"/>
          </p:cNvSpPr>
          <p:nvPr/>
        </p:nvSpPr>
        <p:spPr bwMode="auto">
          <a:xfrm>
            <a:off x="3657600" y="16764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21" name="Rectangle 5"/>
          <p:cNvSpPr>
            <a:spLocks noChangeArrowheads="1"/>
          </p:cNvSpPr>
          <p:nvPr/>
        </p:nvSpPr>
        <p:spPr bwMode="auto">
          <a:xfrm>
            <a:off x="4038600" y="18288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22" name="Rectangle 6"/>
          <p:cNvSpPr>
            <a:spLocks noChangeArrowheads="1"/>
          </p:cNvSpPr>
          <p:nvPr/>
        </p:nvSpPr>
        <p:spPr bwMode="auto">
          <a:xfrm>
            <a:off x="4419600" y="20574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23" name="Rectangle 7"/>
          <p:cNvSpPr>
            <a:spLocks noChangeArrowheads="1"/>
          </p:cNvSpPr>
          <p:nvPr/>
        </p:nvSpPr>
        <p:spPr bwMode="auto">
          <a:xfrm>
            <a:off x="4572000" y="24384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24" name="Rectangle 8"/>
          <p:cNvSpPr>
            <a:spLocks noChangeArrowheads="1"/>
          </p:cNvSpPr>
          <p:nvPr/>
        </p:nvSpPr>
        <p:spPr bwMode="auto">
          <a:xfrm>
            <a:off x="4495800" y="28956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25" name="Rectangle 9"/>
          <p:cNvSpPr>
            <a:spLocks noChangeArrowheads="1"/>
          </p:cNvSpPr>
          <p:nvPr/>
        </p:nvSpPr>
        <p:spPr bwMode="auto">
          <a:xfrm>
            <a:off x="4267200" y="33528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26" name="Rectangle 10"/>
          <p:cNvSpPr>
            <a:spLocks noChangeArrowheads="1"/>
          </p:cNvSpPr>
          <p:nvPr/>
        </p:nvSpPr>
        <p:spPr bwMode="auto">
          <a:xfrm>
            <a:off x="3886200" y="35814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27" name="Rectangle 11"/>
          <p:cNvSpPr>
            <a:spLocks noChangeArrowheads="1"/>
          </p:cNvSpPr>
          <p:nvPr/>
        </p:nvSpPr>
        <p:spPr bwMode="auto">
          <a:xfrm>
            <a:off x="3429000" y="35814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28" name="Rectangle 12"/>
          <p:cNvSpPr>
            <a:spLocks noChangeArrowheads="1"/>
          </p:cNvSpPr>
          <p:nvPr/>
        </p:nvSpPr>
        <p:spPr bwMode="auto">
          <a:xfrm>
            <a:off x="2971800" y="33528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29" name="Rectangle 13"/>
          <p:cNvSpPr>
            <a:spLocks noChangeArrowheads="1"/>
          </p:cNvSpPr>
          <p:nvPr/>
        </p:nvSpPr>
        <p:spPr bwMode="auto">
          <a:xfrm>
            <a:off x="2743200" y="29718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30" name="Rectangle 14"/>
          <p:cNvSpPr>
            <a:spLocks noChangeArrowheads="1"/>
          </p:cNvSpPr>
          <p:nvPr/>
        </p:nvSpPr>
        <p:spPr bwMode="auto">
          <a:xfrm>
            <a:off x="2667000" y="25908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31" name="Rectangle 15"/>
          <p:cNvSpPr>
            <a:spLocks noChangeArrowheads="1"/>
          </p:cNvSpPr>
          <p:nvPr/>
        </p:nvSpPr>
        <p:spPr bwMode="auto">
          <a:xfrm>
            <a:off x="2819400" y="19812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32" name="Rectangle 16"/>
          <p:cNvSpPr>
            <a:spLocks noChangeArrowheads="1"/>
          </p:cNvSpPr>
          <p:nvPr/>
        </p:nvSpPr>
        <p:spPr bwMode="auto">
          <a:xfrm>
            <a:off x="3200400" y="16764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33" name="Text Box 17"/>
          <p:cNvSpPr txBox="1">
            <a:spLocks noChangeArrowheads="1"/>
          </p:cNvSpPr>
          <p:nvPr/>
        </p:nvSpPr>
        <p:spPr bwMode="auto">
          <a:xfrm>
            <a:off x="2819400" y="1524000"/>
            <a:ext cx="381000" cy="369332"/>
          </a:xfrm>
          <a:prstGeom prst="rect">
            <a:avLst/>
          </a:prstGeom>
          <a:noFill/>
          <a:ln w="9525">
            <a:noFill/>
            <a:miter lim="800000"/>
            <a:headEnd/>
            <a:tailEnd/>
          </a:ln>
          <a:effectLst/>
        </p:spPr>
        <p:txBody>
          <a:bodyPr>
            <a:spAutoFit/>
          </a:bodyPr>
          <a:lstStyle/>
          <a:p>
            <a:pPr>
              <a:spcBef>
                <a:spcPct val="50000"/>
              </a:spcBef>
            </a:pPr>
            <a:r>
              <a:rPr lang="en-US"/>
              <a:t>1</a:t>
            </a:r>
          </a:p>
        </p:txBody>
      </p:sp>
      <p:sp>
        <p:nvSpPr>
          <p:cNvPr id="60434" name="Text Box 18"/>
          <p:cNvSpPr txBox="1">
            <a:spLocks noChangeArrowheads="1"/>
          </p:cNvSpPr>
          <p:nvPr/>
        </p:nvSpPr>
        <p:spPr bwMode="auto">
          <a:xfrm>
            <a:off x="2362200" y="1905000"/>
            <a:ext cx="381000" cy="369332"/>
          </a:xfrm>
          <a:prstGeom prst="rect">
            <a:avLst/>
          </a:prstGeom>
          <a:noFill/>
          <a:ln w="9525">
            <a:noFill/>
            <a:miter lim="800000"/>
            <a:headEnd/>
            <a:tailEnd/>
          </a:ln>
          <a:effectLst/>
        </p:spPr>
        <p:txBody>
          <a:bodyPr>
            <a:spAutoFit/>
          </a:bodyPr>
          <a:lstStyle/>
          <a:p>
            <a:pPr>
              <a:spcBef>
                <a:spcPct val="50000"/>
              </a:spcBef>
            </a:pPr>
            <a:r>
              <a:rPr lang="en-US"/>
              <a:t>0</a:t>
            </a:r>
          </a:p>
        </p:txBody>
      </p:sp>
      <p:sp>
        <p:nvSpPr>
          <p:cNvPr id="60435" name="Text Box 19"/>
          <p:cNvSpPr txBox="1">
            <a:spLocks noChangeArrowheads="1"/>
          </p:cNvSpPr>
          <p:nvPr/>
        </p:nvSpPr>
        <p:spPr bwMode="auto">
          <a:xfrm>
            <a:off x="2209800" y="2514600"/>
            <a:ext cx="533400" cy="369332"/>
          </a:xfrm>
          <a:prstGeom prst="rect">
            <a:avLst/>
          </a:prstGeom>
          <a:noFill/>
          <a:ln w="9525">
            <a:noFill/>
            <a:miter lim="800000"/>
            <a:headEnd/>
            <a:tailEnd/>
          </a:ln>
          <a:effectLst/>
        </p:spPr>
        <p:txBody>
          <a:bodyPr>
            <a:spAutoFit/>
          </a:bodyPr>
          <a:lstStyle/>
          <a:p>
            <a:pPr>
              <a:spcBef>
                <a:spcPct val="50000"/>
              </a:spcBef>
            </a:pPr>
            <a:r>
              <a:rPr lang="en-US"/>
              <a:t>12</a:t>
            </a:r>
          </a:p>
        </p:txBody>
      </p:sp>
      <p:sp>
        <p:nvSpPr>
          <p:cNvPr id="60436" name="Text Box 20"/>
          <p:cNvSpPr txBox="1">
            <a:spLocks noChangeArrowheads="1"/>
          </p:cNvSpPr>
          <p:nvPr/>
        </p:nvSpPr>
        <p:spPr bwMode="auto">
          <a:xfrm>
            <a:off x="2286000" y="2895600"/>
            <a:ext cx="685800" cy="369332"/>
          </a:xfrm>
          <a:prstGeom prst="rect">
            <a:avLst/>
          </a:prstGeom>
          <a:noFill/>
          <a:ln w="9525">
            <a:noFill/>
            <a:miter lim="800000"/>
            <a:headEnd/>
            <a:tailEnd/>
          </a:ln>
          <a:effectLst/>
        </p:spPr>
        <p:txBody>
          <a:bodyPr>
            <a:spAutoFit/>
          </a:bodyPr>
          <a:lstStyle/>
          <a:p>
            <a:pPr>
              <a:spcBef>
                <a:spcPct val="50000"/>
              </a:spcBef>
            </a:pPr>
            <a:r>
              <a:rPr lang="en-US"/>
              <a:t>11</a:t>
            </a:r>
          </a:p>
        </p:txBody>
      </p:sp>
      <p:sp>
        <p:nvSpPr>
          <p:cNvPr id="60437" name="Text Box 21"/>
          <p:cNvSpPr txBox="1">
            <a:spLocks noChangeArrowheads="1"/>
          </p:cNvSpPr>
          <p:nvPr/>
        </p:nvSpPr>
        <p:spPr bwMode="auto">
          <a:xfrm>
            <a:off x="2514600" y="3352800"/>
            <a:ext cx="685800" cy="369332"/>
          </a:xfrm>
          <a:prstGeom prst="rect">
            <a:avLst/>
          </a:prstGeom>
          <a:noFill/>
          <a:ln w="9525">
            <a:noFill/>
            <a:miter lim="800000"/>
            <a:headEnd/>
            <a:tailEnd/>
          </a:ln>
          <a:effectLst/>
        </p:spPr>
        <p:txBody>
          <a:bodyPr>
            <a:spAutoFit/>
          </a:bodyPr>
          <a:lstStyle/>
          <a:p>
            <a:pPr>
              <a:spcBef>
                <a:spcPct val="50000"/>
              </a:spcBef>
            </a:pPr>
            <a:r>
              <a:rPr lang="en-US"/>
              <a:t>10</a:t>
            </a:r>
          </a:p>
        </p:txBody>
      </p:sp>
      <p:sp>
        <p:nvSpPr>
          <p:cNvPr id="60438" name="Line 22"/>
          <p:cNvSpPr>
            <a:spLocks noChangeShapeType="1"/>
          </p:cNvSpPr>
          <p:nvPr/>
        </p:nvSpPr>
        <p:spPr bwMode="auto">
          <a:xfrm>
            <a:off x="2209800" y="2209800"/>
            <a:ext cx="1295400" cy="381000"/>
          </a:xfrm>
          <a:prstGeom prst="line">
            <a:avLst/>
          </a:prstGeom>
          <a:noFill/>
          <a:ln w="38100">
            <a:solidFill>
              <a:schemeClr val="accent2"/>
            </a:solidFill>
            <a:round/>
            <a:headEnd/>
            <a:tailEnd/>
          </a:ln>
          <a:effectLst/>
        </p:spPr>
        <p:txBody>
          <a:bodyPr/>
          <a:lstStyle/>
          <a:p>
            <a:endParaRPr lang="en-CA"/>
          </a:p>
        </p:txBody>
      </p:sp>
      <p:sp>
        <p:nvSpPr>
          <p:cNvPr id="60439" name="Rectangle 23"/>
          <p:cNvSpPr>
            <a:spLocks noChangeArrowheads="1"/>
          </p:cNvSpPr>
          <p:nvPr/>
        </p:nvSpPr>
        <p:spPr bwMode="auto">
          <a:xfrm>
            <a:off x="5791200" y="43434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40" name="Rectangle 24"/>
          <p:cNvSpPr>
            <a:spLocks noChangeArrowheads="1"/>
          </p:cNvSpPr>
          <p:nvPr/>
        </p:nvSpPr>
        <p:spPr bwMode="auto">
          <a:xfrm>
            <a:off x="6172200" y="44958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41" name="Rectangle 25"/>
          <p:cNvSpPr>
            <a:spLocks noChangeArrowheads="1"/>
          </p:cNvSpPr>
          <p:nvPr/>
        </p:nvSpPr>
        <p:spPr bwMode="auto">
          <a:xfrm>
            <a:off x="6553200" y="47244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42" name="Rectangle 26"/>
          <p:cNvSpPr>
            <a:spLocks noChangeArrowheads="1"/>
          </p:cNvSpPr>
          <p:nvPr/>
        </p:nvSpPr>
        <p:spPr bwMode="auto">
          <a:xfrm>
            <a:off x="6705600" y="51054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43" name="Rectangle 27"/>
          <p:cNvSpPr>
            <a:spLocks noChangeArrowheads="1"/>
          </p:cNvSpPr>
          <p:nvPr/>
        </p:nvSpPr>
        <p:spPr bwMode="auto">
          <a:xfrm>
            <a:off x="6629400" y="55626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44" name="Rectangle 28"/>
          <p:cNvSpPr>
            <a:spLocks noChangeArrowheads="1"/>
          </p:cNvSpPr>
          <p:nvPr/>
        </p:nvSpPr>
        <p:spPr bwMode="auto">
          <a:xfrm>
            <a:off x="6400800" y="60198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45" name="Rectangle 29"/>
          <p:cNvSpPr>
            <a:spLocks noChangeArrowheads="1"/>
          </p:cNvSpPr>
          <p:nvPr/>
        </p:nvSpPr>
        <p:spPr bwMode="auto">
          <a:xfrm>
            <a:off x="6019800" y="62484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46" name="Rectangle 30"/>
          <p:cNvSpPr>
            <a:spLocks noChangeArrowheads="1"/>
          </p:cNvSpPr>
          <p:nvPr/>
        </p:nvSpPr>
        <p:spPr bwMode="auto">
          <a:xfrm>
            <a:off x="5562600" y="62484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47" name="Rectangle 31"/>
          <p:cNvSpPr>
            <a:spLocks noChangeArrowheads="1"/>
          </p:cNvSpPr>
          <p:nvPr/>
        </p:nvSpPr>
        <p:spPr bwMode="auto">
          <a:xfrm>
            <a:off x="5105400" y="60198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48" name="Rectangle 32"/>
          <p:cNvSpPr>
            <a:spLocks noChangeArrowheads="1"/>
          </p:cNvSpPr>
          <p:nvPr/>
        </p:nvSpPr>
        <p:spPr bwMode="auto">
          <a:xfrm>
            <a:off x="4876800" y="56388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49" name="Rectangle 33"/>
          <p:cNvSpPr>
            <a:spLocks noChangeArrowheads="1"/>
          </p:cNvSpPr>
          <p:nvPr/>
        </p:nvSpPr>
        <p:spPr bwMode="auto">
          <a:xfrm>
            <a:off x="4800600" y="52578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50" name="Rectangle 34"/>
          <p:cNvSpPr>
            <a:spLocks noChangeArrowheads="1"/>
          </p:cNvSpPr>
          <p:nvPr/>
        </p:nvSpPr>
        <p:spPr bwMode="auto">
          <a:xfrm>
            <a:off x="4953000" y="46482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51" name="Rectangle 35"/>
          <p:cNvSpPr>
            <a:spLocks noChangeArrowheads="1"/>
          </p:cNvSpPr>
          <p:nvPr/>
        </p:nvSpPr>
        <p:spPr bwMode="auto">
          <a:xfrm>
            <a:off x="5334000" y="43434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52" name="Text Box 36"/>
          <p:cNvSpPr txBox="1">
            <a:spLocks noChangeArrowheads="1"/>
          </p:cNvSpPr>
          <p:nvPr/>
        </p:nvSpPr>
        <p:spPr bwMode="auto">
          <a:xfrm>
            <a:off x="4953000" y="4191000"/>
            <a:ext cx="381000" cy="369332"/>
          </a:xfrm>
          <a:prstGeom prst="rect">
            <a:avLst/>
          </a:prstGeom>
          <a:noFill/>
          <a:ln w="9525">
            <a:noFill/>
            <a:miter lim="800000"/>
            <a:headEnd/>
            <a:tailEnd/>
          </a:ln>
          <a:effectLst/>
        </p:spPr>
        <p:txBody>
          <a:bodyPr>
            <a:spAutoFit/>
          </a:bodyPr>
          <a:lstStyle/>
          <a:p>
            <a:pPr>
              <a:spcBef>
                <a:spcPct val="50000"/>
              </a:spcBef>
            </a:pPr>
            <a:r>
              <a:rPr lang="en-US"/>
              <a:t>1</a:t>
            </a:r>
          </a:p>
        </p:txBody>
      </p:sp>
      <p:sp>
        <p:nvSpPr>
          <p:cNvPr id="60453" name="Text Box 37"/>
          <p:cNvSpPr txBox="1">
            <a:spLocks noChangeArrowheads="1"/>
          </p:cNvSpPr>
          <p:nvPr/>
        </p:nvSpPr>
        <p:spPr bwMode="auto">
          <a:xfrm>
            <a:off x="4495800" y="4572000"/>
            <a:ext cx="381000" cy="369332"/>
          </a:xfrm>
          <a:prstGeom prst="rect">
            <a:avLst/>
          </a:prstGeom>
          <a:noFill/>
          <a:ln w="9525">
            <a:noFill/>
            <a:miter lim="800000"/>
            <a:headEnd/>
            <a:tailEnd/>
          </a:ln>
          <a:effectLst/>
        </p:spPr>
        <p:txBody>
          <a:bodyPr>
            <a:spAutoFit/>
          </a:bodyPr>
          <a:lstStyle/>
          <a:p>
            <a:pPr>
              <a:spcBef>
                <a:spcPct val="50000"/>
              </a:spcBef>
            </a:pPr>
            <a:r>
              <a:rPr lang="en-US"/>
              <a:t>0</a:t>
            </a:r>
          </a:p>
        </p:txBody>
      </p:sp>
      <p:sp>
        <p:nvSpPr>
          <p:cNvPr id="60454" name="Text Box 38"/>
          <p:cNvSpPr txBox="1">
            <a:spLocks noChangeArrowheads="1"/>
          </p:cNvSpPr>
          <p:nvPr/>
        </p:nvSpPr>
        <p:spPr bwMode="auto">
          <a:xfrm>
            <a:off x="4343400" y="5181600"/>
            <a:ext cx="533400" cy="369332"/>
          </a:xfrm>
          <a:prstGeom prst="rect">
            <a:avLst/>
          </a:prstGeom>
          <a:noFill/>
          <a:ln w="9525">
            <a:noFill/>
            <a:miter lim="800000"/>
            <a:headEnd/>
            <a:tailEnd/>
          </a:ln>
          <a:effectLst/>
        </p:spPr>
        <p:txBody>
          <a:bodyPr>
            <a:spAutoFit/>
          </a:bodyPr>
          <a:lstStyle/>
          <a:p>
            <a:pPr>
              <a:spcBef>
                <a:spcPct val="50000"/>
              </a:spcBef>
            </a:pPr>
            <a:r>
              <a:rPr lang="en-US"/>
              <a:t>12</a:t>
            </a:r>
          </a:p>
        </p:txBody>
      </p:sp>
      <p:sp>
        <p:nvSpPr>
          <p:cNvPr id="60455" name="Text Box 39"/>
          <p:cNvSpPr txBox="1">
            <a:spLocks noChangeArrowheads="1"/>
          </p:cNvSpPr>
          <p:nvPr/>
        </p:nvSpPr>
        <p:spPr bwMode="auto">
          <a:xfrm>
            <a:off x="4419600" y="5562600"/>
            <a:ext cx="685800" cy="369332"/>
          </a:xfrm>
          <a:prstGeom prst="rect">
            <a:avLst/>
          </a:prstGeom>
          <a:noFill/>
          <a:ln w="9525">
            <a:noFill/>
            <a:miter lim="800000"/>
            <a:headEnd/>
            <a:tailEnd/>
          </a:ln>
          <a:effectLst/>
        </p:spPr>
        <p:txBody>
          <a:bodyPr>
            <a:spAutoFit/>
          </a:bodyPr>
          <a:lstStyle/>
          <a:p>
            <a:pPr>
              <a:spcBef>
                <a:spcPct val="50000"/>
              </a:spcBef>
            </a:pPr>
            <a:r>
              <a:rPr lang="en-US"/>
              <a:t>11</a:t>
            </a:r>
          </a:p>
        </p:txBody>
      </p:sp>
      <p:sp>
        <p:nvSpPr>
          <p:cNvPr id="60456" name="Text Box 40"/>
          <p:cNvSpPr txBox="1">
            <a:spLocks noChangeArrowheads="1"/>
          </p:cNvSpPr>
          <p:nvPr/>
        </p:nvSpPr>
        <p:spPr bwMode="auto">
          <a:xfrm>
            <a:off x="4648200" y="6019800"/>
            <a:ext cx="685800" cy="369332"/>
          </a:xfrm>
          <a:prstGeom prst="rect">
            <a:avLst/>
          </a:prstGeom>
          <a:noFill/>
          <a:ln w="9525">
            <a:noFill/>
            <a:miter lim="800000"/>
            <a:headEnd/>
            <a:tailEnd/>
          </a:ln>
          <a:effectLst/>
        </p:spPr>
        <p:txBody>
          <a:bodyPr>
            <a:spAutoFit/>
          </a:bodyPr>
          <a:lstStyle/>
          <a:p>
            <a:pPr>
              <a:spcBef>
                <a:spcPct val="50000"/>
              </a:spcBef>
            </a:pPr>
            <a:r>
              <a:rPr lang="en-US"/>
              <a:t>10</a:t>
            </a:r>
          </a:p>
        </p:txBody>
      </p:sp>
      <p:sp>
        <p:nvSpPr>
          <p:cNvPr id="60457" name="Line 41"/>
          <p:cNvSpPr>
            <a:spLocks noChangeShapeType="1"/>
          </p:cNvSpPr>
          <p:nvPr/>
        </p:nvSpPr>
        <p:spPr bwMode="auto">
          <a:xfrm>
            <a:off x="4343400" y="4876800"/>
            <a:ext cx="1295400" cy="381000"/>
          </a:xfrm>
          <a:prstGeom prst="line">
            <a:avLst/>
          </a:prstGeom>
          <a:noFill/>
          <a:ln w="38100">
            <a:solidFill>
              <a:schemeClr val="accent2"/>
            </a:solidFill>
            <a:round/>
            <a:headEnd/>
            <a:tailEnd/>
          </a:ln>
          <a:effectLst/>
        </p:spPr>
        <p:txBody>
          <a:bodyPr/>
          <a:lstStyle/>
          <a:p>
            <a:endParaRPr lang="en-CA"/>
          </a:p>
        </p:txBody>
      </p:sp>
      <p:sp>
        <p:nvSpPr>
          <p:cNvPr id="60458" name="Rectangle 42"/>
          <p:cNvSpPr>
            <a:spLocks noChangeArrowheads="1"/>
          </p:cNvSpPr>
          <p:nvPr/>
        </p:nvSpPr>
        <p:spPr bwMode="auto">
          <a:xfrm>
            <a:off x="8077200" y="16764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59" name="Rectangle 43"/>
          <p:cNvSpPr>
            <a:spLocks noChangeArrowheads="1"/>
          </p:cNvSpPr>
          <p:nvPr/>
        </p:nvSpPr>
        <p:spPr bwMode="auto">
          <a:xfrm>
            <a:off x="8458200" y="18288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60" name="Rectangle 44"/>
          <p:cNvSpPr>
            <a:spLocks noChangeArrowheads="1"/>
          </p:cNvSpPr>
          <p:nvPr/>
        </p:nvSpPr>
        <p:spPr bwMode="auto">
          <a:xfrm>
            <a:off x="8839200" y="20574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61" name="Rectangle 45"/>
          <p:cNvSpPr>
            <a:spLocks noChangeArrowheads="1"/>
          </p:cNvSpPr>
          <p:nvPr/>
        </p:nvSpPr>
        <p:spPr bwMode="auto">
          <a:xfrm>
            <a:off x="8991600" y="24384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62" name="Rectangle 46"/>
          <p:cNvSpPr>
            <a:spLocks noChangeArrowheads="1"/>
          </p:cNvSpPr>
          <p:nvPr/>
        </p:nvSpPr>
        <p:spPr bwMode="auto">
          <a:xfrm>
            <a:off x="8915400" y="2895600"/>
            <a:ext cx="304800" cy="3048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60463" name="Rectangle 47"/>
          <p:cNvSpPr>
            <a:spLocks noChangeArrowheads="1"/>
          </p:cNvSpPr>
          <p:nvPr/>
        </p:nvSpPr>
        <p:spPr bwMode="auto">
          <a:xfrm>
            <a:off x="8686800" y="33528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64" name="Rectangle 48"/>
          <p:cNvSpPr>
            <a:spLocks noChangeArrowheads="1"/>
          </p:cNvSpPr>
          <p:nvPr/>
        </p:nvSpPr>
        <p:spPr bwMode="auto">
          <a:xfrm>
            <a:off x="8305800" y="35814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65" name="Rectangle 49"/>
          <p:cNvSpPr>
            <a:spLocks noChangeArrowheads="1"/>
          </p:cNvSpPr>
          <p:nvPr/>
        </p:nvSpPr>
        <p:spPr bwMode="auto">
          <a:xfrm>
            <a:off x="7848600" y="35814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66" name="Rectangle 50"/>
          <p:cNvSpPr>
            <a:spLocks noChangeArrowheads="1"/>
          </p:cNvSpPr>
          <p:nvPr/>
        </p:nvSpPr>
        <p:spPr bwMode="auto">
          <a:xfrm>
            <a:off x="7391400" y="33528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67" name="Rectangle 51"/>
          <p:cNvSpPr>
            <a:spLocks noChangeArrowheads="1"/>
          </p:cNvSpPr>
          <p:nvPr/>
        </p:nvSpPr>
        <p:spPr bwMode="auto">
          <a:xfrm>
            <a:off x="7162800" y="29718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68" name="Rectangle 52"/>
          <p:cNvSpPr>
            <a:spLocks noChangeArrowheads="1"/>
          </p:cNvSpPr>
          <p:nvPr/>
        </p:nvSpPr>
        <p:spPr bwMode="auto">
          <a:xfrm>
            <a:off x="7086600" y="25908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69" name="Rectangle 53"/>
          <p:cNvSpPr>
            <a:spLocks noChangeArrowheads="1"/>
          </p:cNvSpPr>
          <p:nvPr/>
        </p:nvSpPr>
        <p:spPr bwMode="auto">
          <a:xfrm>
            <a:off x="7239000" y="19812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70" name="Rectangle 54"/>
          <p:cNvSpPr>
            <a:spLocks noChangeArrowheads="1"/>
          </p:cNvSpPr>
          <p:nvPr/>
        </p:nvSpPr>
        <p:spPr bwMode="auto">
          <a:xfrm>
            <a:off x="7620000" y="1676400"/>
            <a:ext cx="304800" cy="304800"/>
          </a:xfrm>
          <a:prstGeom prst="rect">
            <a:avLst/>
          </a:prstGeom>
          <a:noFill/>
          <a:ln w="9525">
            <a:solidFill>
              <a:schemeClr val="tx1"/>
            </a:solidFill>
            <a:miter lim="800000"/>
            <a:headEnd/>
            <a:tailEnd/>
          </a:ln>
          <a:effectLst/>
        </p:spPr>
        <p:txBody>
          <a:bodyPr wrap="none" anchor="ctr"/>
          <a:lstStyle/>
          <a:p>
            <a:endParaRPr lang="en-CA"/>
          </a:p>
        </p:txBody>
      </p:sp>
      <p:sp>
        <p:nvSpPr>
          <p:cNvPr id="60471" name="Text Box 55"/>
          <p:cNvSpPr txBox="1">
            <a:spLocks noChangeArrowheads="1"/>
          </p:cNvSpPr>
          <p:nvPr/>
        </p:nvSpPr>
        <p:spPr bwMode="auto">
          <a:xfrm>
            <a:off x="7239000" y="1524000"/>
            <a:ext cx="381000" cy="369332"/>
          </a:xfrm>
          <a:prstGeom prst="rect">
            <a:avLst/>
          </a:prstGeom>
          <a:noFill/>
          <a:ln w="9525">
            <a:noFill/>
            <a:miter lim="800000"/>
            <a:headEnd/>
            <a:tailEnd/>
          </a:ln>
          <a:effectLst/>
        </p:spPr>
        <p:txBody>
          <a:bodyPr>
            <a:spAutoFit/>
          </a:bodyPr>
          <a:lstStyle/>
          <a:p>
            <a:pPr>
              <a:spcBef>
                <a:spcPct val="50000"/>
              </a:spcBef>
            </a:pPr>
            <a:r>
              <a:rPr lang="en-US"/>
              <a:t>1</a:t>
            </a:r>
          </a:p>
        </p:txBody>
      </p:sp>
      <p:sp>
        <p:nvSpPr>
          <p:cNvPr id="60472" name="Text Box 56"/>
          <p:cNvSpPr txBox="1">
            <a:spLocks noChangeArrowheads="1"/>
          </p:cNvSpPr>
          <p:nvPr/>
        </p:nvSpPr>
        <p:spPr bwMode="auto">
          <a:xfrm>
            <a:off x="6781800" y="1905000"/>
            <a:ext cx="381000" cy="369332"/>
          </a:xfrm>
          <a:prstGeom prst="rect">
            <a:avLst/>
          </a:prstGeom>
          <a:noFill/>
          <a:ln w="9525">
            <a:noFill/>
            <a:miter lim="800000"/>
            <a:headEnd/>
            <a:tailEnd/>
          </a:ln>
          <a:effectLst/>
        </p:spPr>
        <p:txBody>
          <a:bodyPr>
            <a:spAutoFit/>
          </a:bodyPr>
          <a:lstStyle/>
          <a:p>
            <a:pPr>
              <a:spcBef>
                <a:spcPct val="50000"/>
              </a:spcBef>
            </a:pPr>
            <a:r>
              <a:rPr lang="en-US"/>
              <a:t>0</a:t>
            </a:r>
          </a:p>
        </p:txBody>
      </p:sp>
      <p:sp>
        <p:nvSpPr>
          <p:cNvPr id="60473" name="Text Box 57"/>
          <p:cNvSpPr txBox="1">
            <a:spLocks noChangeArrowheads="1"/>
          </p:cNvSpPr>
          <p:nvPr/>
        </p:nvSpPr>
        <p:spPr bwMode="auto">
          <a:xfrm>
            <a:off x="6629400" y="2514600"/>
            <a:ext cx="533400" cy="369332"/>
          </a:xfrm>
          <a:prstGeom prst="rect">
            <a:avLst/>
          </a:prstGeom>
          <a:noFill/>
          <a:ln w="9525">
            <a:noFill/>
            <a:miter lim="800000"/>
            <a:headEnd/>
            <a:tailEnd/>
          </a:ln>
          <a:effectLst/>
        </p:spPr>
        <p:txBody>
          <a:bodyPr>
            <a:spAutoFit/>
          </a:bodyPr>
          <a:lstStyle/>
          <a:p>
            <a:pPr>
              <a:spcBef>
                <a:spcPct val="50000"/>
              </a:spcBef>
            </a:pPr>
            <a:r>
              <a:rPr lang="en-US"/>
              <a:t>12</a:t>
            </a:r>
          </a:p>
        </p:txBody>
      </p:sp>
      <p:sp>
        <p:nvSpPr>
          <p:cNvPr id="60474" name="Text Box 58"/>
          <p:cNvSpPr txBox="1">
            <a:spLocks noChangeArrowheads="1"/>
          </p:cNvSpPr>
          <p:nvPr/>
        </p:nvSpPr>
        <p:spPr bwMode="auto">
          <a:xfrm>
            <a:off x="6705600" y="2895600"/>
            <a:ext cx="685800" cy="369332"/>
          </a:xfrm>
          <a:prstGeom prst="rect">
            <a:avLst/>
          </a:prstGeom>
          <a:noFill/>
          <a:ln w="9525">
            <a:noFill/>
            <a:miter lim="800000"/>
            <a:headEnd/>
            <a:tailEnd/>
          </a:ln>
          <a:effectLst/>
        </p:spPr>
        <p:txBody>
          <a:bodyPr>
            <a:spAutoFit/>
          </a:bodyPr>
          <a:lstStyle/>
          <a:p>
            <a:pPr>
              <a:spcBef>
                <a:spcPct val="50000"/>
              </a:spcBef>
            </a:pPr>
            <a:r>
              <a:rPr lang="en-US"/>
              <a:t>11</a:t>
            </a:r>
          </a:p>
        </p:txBody>
      </p:sp>
      <p:sp>
        <p:nvSpPr>
          <p:cNvPr id="60475" name="Text Box 59"/>
          <p:cNvSpPr txBox="1">
            <a:spLocks noChangeArrowheads="1"/>
          </p:cNvSpPr>
          <p:nvPr/>
        </p:nvSpPr>
        <p:spPr bwMode="auto">
          <a:xfrm>
            <a:off x="6934200" y="3352800"/>
            <a:ext cx="685800" cy="369332"/>
          </a:xfrm>
          <a:prstGeom prst="rect">
            <a:avLst/>
          </a:prstGeom>
          <a:noFill/>
          <a:ln w="9525">
            <a:noFill/>
            <a:miter lim="800000"/>
            <a:headEnd/>
            <a:tailEnd/>
          </a:ln>
          <a:effectLst/>
        </p:spPr>
        <p:txBody>
          <a:bodyPr>
            <a:spAutoFit/>
          </a:bodyPr>
          <a:lstStyle/>
          <a:p>
            <a:pPr>
              <a:spcBef>
                <a:spcPct val="50000"/>
              </a:spcBef>
            </a:pPr>
            <a:r>
              <a:rPr lang="en-US"/>
              <a:t>10</a:t>
            </a:r>
          </a:p>
        </p:txBody>
      </p:sp>
      <p:sp>
        <p:nvSpPr>
          <p:cNvPr id="60476" name="Line 60"/>
          <p:cNvSpPr>
            <a:spLocks noChangeShapeType="1"/>
          </p:cNvSpPr>
          <p:nvPr/>
        </p:nvSpPr>
        <p:spPr bwMode="auto">
          <a:xfrm>
            <a:off x="6629400" y="2209800"/>
            <a:ext cx="1295400" cy="381000"/>
          </a:xfrm>
          <a:prstGeom prst="line">
            <a:avLst/>
          </a:prstGeom>
          <a:noFill/>
          <a:ln w="38100">
            <a:solidFill>
              <a:schemeClr val="accent2"/>
            </a:solidFill>
            <a:round/>
            <a:headEnd/>
            <a:tailEnd/>
          </a:ln>
          <a:effectLst/>
        </p:spPr>
        <p:txBody>
          <a:bodyPr/>
          <a:lstStyle/>
          <a:p>
            <a:endParaRPr lang="en-CA"/>
          </a:p>
        </p:txBody>
      </p:sp>
      <p:sp>
        <p:nvSpPr>
          <p:cNvPr id="60477" name="Text Box 61"/>
          <p:cNvSpPr txBox="1">
            <a:spLocks noChangeArrowheads="1"/>
          </p:cNvSpPr>
          <p:nvPr/>
        </p:nvSpPr>
        <p:spPr bwMode="auto">
          <a:xfrm>
            <a:off x="4419600" y="1600200"/>
            <a:ext cx="2209800" cy="369332"/>
          </a:xfrm>
          <a:prstGeom prst="rect">
            <a:avLst/>
          </a:prstGeom>
          <a:solidFill>
            <a:schemeClr val="bg2"/>
          </a:solidFill>
          <a:ln w="9525">
            <a:noFill/>
            <a:miter lim="800000"/>
            <a:headEnd/>
            <a:tailEnd/>
          </a:ln>
          <a:effectLst/>
        </p:spPr>
        <p:txBody>
          <a:bodyPr>
            <a:spAutoFit/>
          </a:bodyPr>
          <a:lstStyle/>
          <a:p>
            <a:pPr>
              <a:spcBef>
                <a:spcPct val="50000"/>
              </a:spcBef>
            </a:pPr>
            <a:r>
              <a:rPr lang="en-US"/>
              <a:t>After 7 enqueues</a:t>
            </a:r>
          </a:p>
        </p:txBody>
      </p:sp>
      <p:sp>
        <p:nvSpPr>
          <p:cNvPr id="60478" name="Text Box 62"/>
          <p:cNvSpPr txBox="1">
            <a:spLocks noChangeArrowheads="1"/>
          </p:cNvSpPr>
          <p:nvPr/>
        </p:nvSpPr>
        <p:spPr bwMode="auto">
          <a:xfrm>
            <a:off x="1981200" y="1066800"/>
            <a:ext cx="1447800" cy="369332"/>
          </a:xfrm>
          <a:prstGeom prst="rect">
            <a:avLst/>
          </a:prstGeom>
          <a:noFill/>
          <a:ln w="9525">
            <a:noFill/>
            <a:miter lim="800000"/>
            <a:headEnd/>
            <a:tailEnd/>
          </a:ln>
          <a:effectLst/>
        </p:spPr>
        <p:txBody>
          <a:bodyPr>
            <a:spAutoFit/>
          </a:bodyPr>
          <a:lstStyle/>
          <a:p>
            <a:pPr>
              <a:spcBef>
                <a:spcPct val="50000"/>
              </a:spcBef>
            </a:pPr>
            <a:r>
              <a:rPr lang="en-US"/>
              <a:t>front</a:t>
            </a:r>
          </a:p>
        </p:txBody>
      </p:sp>
      <p:sp>
        <p:nvSpPr>
          <p:cNvPr id="60479" name="Text Box 63"/>
          <p:cNvSpPr txBox="1">
            <a:spLocks noChangeArrowheads="1"/>
          </p:cNvSpPr>
          <p:nvPr/>
        </p:nvSpPr>
        <p:spPr bwMode="auto">
          <a:xfrm>
            <a:off x="5029200" y="3276600"/>
            <a:ext cx="1447800" cy="369332"/>
          </a:xfrm>
          <a:prstGeom prst="rect">
            <a:avLst/>
          </a:prstGeom>
          <a:noFill/>
          <a:ln w="9525">
            <a:noFill/>
            <a:miter lim="800000"/>
            <a:headEnd/>
            <a:tailEnd/>
          </a:ln>
          <a:effectLst/>
        </p:spPr>
        <p:txBody>
          <a:bodyPr>
            <a:spAutoFit/>
          </a:bodyPr>
          <a:lstStyle/>
          <a:p>
            <a:pPr>
              <a:spcBef>
                <a:spcPct val="50000"/>
              </a:spcBef>
            </a:pPr>
            <a:r>
              <a:rPr lang="en-US"/>
              <a:t>rear</a:t>
            </a:r>
          </a:p>
        </p:txBody>
      </p:sp>
      <p:sp>
        <p:nvSpPr>
          <p:cNvPr id="60480" name="Line 64"/>
          <p:cNvSpPr>
            <a:spLocks noChangeShapeType="1"/>
          </p:cNvSpPr>
          <p:nvPr/>
        </p:nvSpPr>
        <p:spPr bwMode="auto">
          <a:xfrm>
            <a:off x="2362200" y="1447800"/>
            <a:ext cx="457200" cy="533400"/>
          </a:xfrm>
          <a:prstGeom prst="line">
            <a:avLst/>
          </a:prstGeom>
          <a:noFill/>
          <a:ln w="38100">
            <a:solidFill>
              <a:schemeClr val="tx1"/>
            </a:solidFill>
            <a:round/>
            <a:headEnd/>
            <a:tailEnd type="triangle" w="med" len="med"/>
          </a:ln>
          <a:effectLst/>
        </p:spPr>
        <p:txBody>
          <a:bodyPr/>
          <a:lstStyle/>
          <a:p>
            <a:endParaRPr lang="en-CA"/>
          </a:p>
        </p:txBody>
      </p:sp>
      <p:sp>
        <p:nvSpPr>
          <p:cNvPr id="60481" name="Line 65"/>
          <p:cNvSpPr>
            <a:spLocks noChangeShapeType="1"/>
          </p:cNvSpPr>
          <p:nvPr/>
        </p:nvSpPr>
        <p:spPr bwMode="auto">
          <a:xfrm flipH="1" flipV="1">
            <a:off x="4648200" y="3505200"/>
            <a:ext cx="457200" cy="0"/>
          </a:xfrm>
          <a:prstGeom prst="line">
            <a:avLst/>
          </a:prstGeom>
          <a:noFill/>
          <a:ln w="38100">
            <a:solidFill>
              <a:schemeClr val="tx1"/>
            </a:solidFill>
            <a:round/>
            <a:headEnd/>
            <a:tailEnd type="triangle" w="med" len="med"/>
          </a:ln>
          <a:effectLst/>
        </p:spPr>
        <p:txBody>
          <a:bodyPr/>
          <a:lstStyle/>
          <a:p>
            <a:endParaRPr lang="en-CA"/>
          </a:p>
        </p:txBody>
      </p:sp>
      <p:sp>
        <p:nvSpPr>
          <p:cNvPr id="60482" name="Line 66"/>
          <p:cNvSpPr>
            <a:spLocks noChangeShapeType="1"/>
          </p:cNvSpPr>
          <p:nvPr/>
        </p:nvSpPr>
        <p:spPr bwMode="auto">
          <a:xfrm>
            <a:off x="5410200" y="2667000"/>
            <a:ext cx="1143000" cy="0"/>
          </a:xfrm>
          <a:prstGeom prst="line">
            <a:avLst/>
          </a:prstGeom>
          <a:noFill/>
          <a:ln w="76200">
            <a:solidFill>
              <a:schemeClr val="hlink"/>
            </a:solidFill>
            <a:round/>
            <a:headEnd/>
            <a:tailEnd type="triangle" w="med" len="med"/>
          </a:ln>
          <a:effectLst/>
        </p:spPr>
        <p:txBody>
          <a:bodyPr/>
          <a:lstStyle/>
          <a:p>
            <a:endParaRPr lang="en-CA"/>
          </a:p>
        </p:txBody>
      </p:sp>
      <p:sp>
        <p:nvSpPr>
          <p:cNvPr id="60483" name="Text Box 67"/>
          <p:cNvSpPr txBox="1">
            <a:spLocks noChangeArrowheads="1"/>
          </p:cNvSpPr>
          <p:nvPr/>
        </p:nvSpPr>
        <p:spPr bwMode="auto">
          <a:xfrm>
            <a:off x="8991600" y="1295401"/>
            <a:ext cx="1371600" cy="646331"/>
          </a:xfrm>
          <a:prstGeom prst="rect">
            <a:avLst/>
          </a:prstGeom>
          <a:solidFill>
            <a:schemeClr val="bg2"/>
          </a:solidFill>
          <a:ln w="9525">
            <a:noFill/>
            <a:miter lim="800000"/>
            <a:headEnd/>
            <a:tailEnd/>
          </a:ln>
          <a:effectLst/>
        </p:spPr>
        <p:txBody>
          <a:bodyPr>
            <a:spAutoFit/>
          </a:bodyPr>
          <a:lstStyle/>
          <a:p>
            <a:pPr>
              <a:spcBef>
                <a:spcPct val="50000"/>
              </a:spcBef>
            </a:pPr>
            <a:r>
              <a:rPr lang="en-US"/>
              <a:t>After 5 dequeues</a:t>
            </a:r>
          </a:p>
        </p:txBody>
      </p:sp>
      <p:sp>
        <p:nvSpPr>
          <p:cNvPr id="60484" name="Text Box 68"/>
          <p:cNvSpPr txBox="1">
            <a:spLocks noChangeArrowheads="1"/>
          </p:cNvSpPr>
          <p:nvPr/>
        </p:nvSpPr>
        <p:spPr bwMode="auto">
          <a:xfrm>
            <a:off x="9753600" y="2362200"/>
            <a:ext cx="762000" cy="369332"/>
          </a:xfrm>
          <a:prstGeom prst="rect">
            <a:avLst/>
          </a:prstGeom>
          <a:noFill/>
          <a:ln w="9525">
            <a:noFill/>
            <a:miter lim="800000"/>
            <a:headEnd/>
            <a:tailEnd/>
          </a:ln>
          <a:effectLst/>
        </p:spPr>
        <p:txBody>
          <a:bodyPr>
            <a:spAutoFit/>
          </a:bodyPr>
          <a:lstStyle/>
          <a:p>
            <a:pPr>
              <a:spcBef>
                <a:spcPct val="50000"/>
              </a:spcBef>
            </a:pPr>
            <a:r>
              <a:rPr lang="en-US"/>
              <a:t>front</a:t>
            </a:r>
          </a:p>
        </p:txBody>
      </p:sp>
      <p:sp>
        <p:nvSpPr>
          <p:cNvPr id="60485" name="Text Box 69"/>
          <p:cNvSpPr txBox="1">
            <a:spLocks noChangeArrowheads="1"/>
          </p:cNvSpPr>
          <p:nvPr/>
        </p:nvSpPr>
        <p:spPr bwMode="auto">
          <a:xfrm>
            <a:off x="9677400" y="3200400"/>
            <a:ext cx="685800" cy="369332"/>
          </a:xfrm>
          <a:prstGeom prst="rect">
            <a:avLst/>
          </a:prstGeom>
          <a:noFill/>
          <a:ln w="9525">
            <a:noFill/>
            <a:miter lim="800000"/>
            <a:headEnd/>
            <a:tailEnd/>
          </a:ln>
          <a:effectLst/>
        </p:spPr>
        <p:txBody>
          <a:bodyPr>
            <a:spAutoFit/>
          </a:bodyPr>
          <a:lstStyle/>
          <a:p>
            <a:pPr>
              <a:spcBef>
                <a:spcPct val="50000"/>
              </a:spcBef>
            </a:pPr>
            <a:r>
              <a:rPr lang="en-US"/>
              <a:t>rear</a:t>
            </a:r>
          </a:p>
        </p:txBody>
      </p:sp>
      <p:sp>
        <p:nvSpPr>
          <p:cNvPr id="60486" name="Line 70"/>
          <p:cNvSpPr>
            <a:spLocks noChangeShapeType="1"/>
          </p:cNvSpPr>
          <p:nvPr/>
        </p:nvSpPr>
        <p:spPr bwMode="auto">
          <a:xfrm flipH="1">
            <a:off x="9296400" y="2590800"/>
            <a:ext cx="457200" cy="0"/>
          </a:xfrm>
          <a:prstGeom prst="line">
            <a:avLst/>
          </a:prstGeom>
          <a:noFill/>
          <a:ln w="38100">
            <a:solidFill>
              <a:schemeClr val="tx1"/>
            </a:solidFill>
            <a:round/>
            <a:headEnd/>
            <a:tailEnd type="triangle" w="med" len="med"/>
          </a:ln>
          <a:effectLst/>
        </p:spPr>
        <p:txBody>
          <a:bodyPr/>
          <a:lstStyle/>
          <a:p>
            <a:endParaRPr lang="en-CA"/>
          </a:p>
        </p:txBody>
      </p:sp>
      <p:sp>
        <p:nvSpPr>
          <p:cNvPr id="60487" name="Line 71"/>
          <p:cNvSpPr>
            <a:spLocks noChangeShapeType="1"/>
          </p:cNvSpPr>
          <p:nvPr/>
        </p:nvSpPr>
        <p:spPr bwMode="auto">
          <a:xfrm flipH="1">
            <a:off x="9067800" y="3429000"/>
            <a:ext cx="609600" cy="0"/>
          </a:xfrm>
          <a:prstGeom prst="line">
            <a:avLst/>
          </a:prstGeom>
          <a:noFill/>
          <a:ln w="38100">
            <a:solidFill>
              <a:schemeClr val="tx1"/>
            </a:solidFill>
            <a:round/>
            <a:headEnd/>
            <a:tailEnd type="triangle" w="med" len="med"/>
          </a:ln>
          <a:effectLst/>
        </p:spPr>
        <p:txBody>
          <a:bodyPr/>
          <a:lstStyle/>
          <a:p>
            <a:endParaRPr lang="en-CA"/>
          </a:p>
        </p:txBody>
      </p:sp>
      <p:sp>
        <p:nvSpPr>
          <p:cNvPr id="60488" name="Text Box 72"/>
          <p:cNvSpPr txBox="1">
            <a:spLocks noChangeArrowheads="1"/>
          </p:cNvSpPr>
          <p:nvPr/>
        </p:nvSpPr>
        <p:spPr bwMode="auto">
          <a:xfrm>
            <a:off x="7086600" y="5715000"/>
            <a:ext cx="2819400" cy="369332"/>
          </a:xfrm>
          <a:prstGeom prst="rect">
            <a:avLst/>
          </a:prstGeom>
          <a:solidFill>
            <a:schemeClr val="bg2"/>
          </a:solidFill>
          <a:ln w="9525">
            <a:noFill/>
            <a:miter lim="800000"/>
            <a:headEnd/>
            <a:tailEnd/>
          </a:ln>
          <a:effectLst/>
        </p:spPr>
        <p:txBody>
          <a:bodyPr>
            <a:spAutoFit/>
          </a:bodyPr>
          <a:lstStyle/>
          <a:p>
            <a:pPr>
              <a:spcBef>
                <a:spcPct val="50000"/>
              </a:spcBef>
            </a:pPr>
            <a:r>
              <a:rPr lang="en-US"/>
              <a:t>After 8 more enqueues</a:t>
            </a:r>
          </a:p>
        </p:txBody>
      </p:sp>
      <p:sp>
        <p:nvSpPr>
          <p:cNvPr id="60489" name="Text Box 73"/>
          <p:cNvSpPr txBox="1">
            <a:spLocks noChangeArrowheads="1"/>
          </p:cNvSpPr>
          <p:nvPr/>
        </p:nvSpPr>
        <p:spPr bwMode="auto">
          <a:xfrm>
            <a:off x="7543800" y="5029200"/>
            <a:ext cx="762000" cy="369332"/>
          </a:xfrm>
          <a:prstGeom prst="rect">
            <a:avLst/>
          </a:prstGeom>
          <a:noFill/>
          <a:ln w="9525">
            <a:noFill/>
            <a:miter lim="800000"/>
            <a:headEnd/>
            <a:tailEnd/>
          </a:ln>
          <a:effectLst/>
        </p:spPr>
        <p:txBody>
          <a:bodyPr>
            <a:spAutoFit/>
          </a:bodyPr>
          <a:lstStyle/>
          <a:p>
            <a:pPr>
              <a:spcBef>
                <a:spcPct val="50000"/>
              </a:spcBef>
            </a:pPr>
            <a:r>
              <a:rPr lang="en-US"/>
              <a:t>front</a:t>
            </a:r>
          </a:p>
        </p:txBody>
      </p:sp>
      <p:sp>
        <p:nvSpPr>
          <p:cNvPr id="60490" name="Line 74"/>
          <p:cNvSpPr>
            <a:spLocks noChangeShapeType="1"/>
          </p:cNvSpPr>
          <p:nvPr/>
        </p:nvSpPr>
        <p:spPr bwMode="auto">
          <a:xfrm flipH="1">
            <a:off x="7086600" y="5257800"/>
            <a:ext cx="457200" cy="0"/>
          </a:xfrm>
          <a:prstGeom prst="line">
            <a:avLst/>
          </a:prstGeom>
          <a:noFill/>
          <a:ln w="38100">
            <a:solidFill>
              <a:schemeClr val="tx1"/>
            </a:solidFill>
            <a:round/>
            <a:headEnd/>
            <a:tailEnd type="triangle" w="med" len="med"/>
          </a:ln>
          <a:effectLst/>
        </p:spPr>
        <p:txBody>
          <a:bodyPr/>
          <a:lstStyle/>
          <a:p>
            <a:endParaRPr lang="en-CA"/>
          </a:p>
        </p:txBody>
      </p:sp>
      <p:sp>
        <p:nvSpPr>
          <p:cNvPr id="60491" name="Text Box 75"/>
          <p:cNvSpPr txBox="1">
            <a:spLocks noChangeArrowheads="1"/>
          </p:cNvSpPr>
          <p:nvPr/>
        </p:nvSpPr>
        <p:spPr bwMode="auto">
          <a:xfrm>
            <a:off x="6400800" y="3886200"/>
            <a:ext cx="685800" cy="369332"/>
          </a:xfrm>
          <a:prstGeom prst="rect">
            <a:avLst/>
          </a:prstGeom>
          <a:noFill/>
          <a:ln w="9525">
            <a:noFill/>
            <a:miter lim="800000"/>
            <a:headEnd/>
            <a:tailEnd/>
          </a:ln>
          <a:effectLst/>
        </p:spPr>
        <p:txBody>
          <a:bodyPr>
            <a:spAutoFit/>
          </a:bodyPr>
          <a:lstStyle/>
          <a:p>
            <a:pPr>
              <a:spcBef>
                <a:spcPct val="50000"/>
              </a:spcBef>
            </a:pPr>
            <a:r>
              <a:rPr lang="en-US"/>
              <a:t>rear</a:t>
            </a:r>
          </a:p>
        </p:txBody>
      </p:sp>
      <p:sp>
        <p:nvSpPr>
          <p:cNvPr id="60492" name="Line 76"/>
          <p:cNvSpPr>
            <a:spLocks noChangeShapeType="1"/>
          </p:cNvSpPr>
          <p:nvPr/>
        </p:nvSpPr>
        <p:spPr bwMode="auto">
          <a:xfrm flipH="1">
            <a:off x="6019800" y="4114800"/>
            <a:ext cx="381000" cy="152400"/>
          </a:xfrm>
          <a:prstGeom prst="line">
            <a:avLst/>
          </a:prstGeom>
          <a:noFill/>
          <a:ln w="38100">
            <a:solidFill>
              <a:schemeClr val="tx1"/>
            </a:solidFill>
            <a:round/>
            <a:headEnd/>
            <a:tailEnd type="triangle" w="med" len="med"/>
          </a:ln>
          <a:effectLst/>
        </p:spPr>
        <p:txBody>
          <a:bodyPr/>
          <a:lstStyle/>
          <a:p>
            <a:endParaRPr lang="en-CA"/>
          </a:p>
        </p:txBody>
      </p:sp>
      <p:sp>
        <p:nvSpPr>
          <p:cNvPr id="60493" name="Line 77"/>
          <p:cNvSpPr>
            <a:spLocks noChangeShapeType="1"/>
          </p:cNvSpPr>
          <p:nvPr/>
        </p:nvSpPr>
        <p:spPr bwMode="auto">
          <a:xfrm flipH="1">
            <a:off x="7162800" y="4114800"/>
            <a:ext cx="1066800" cy="609600"/>
          </a:xfrm>
          <a:prstGeom prst="line">
            <a:avLst/>
          </a:prstGeom>
          <a:noFill/>
          <a:ln w="76200">
            <a:solidFill>
              <a:schemeClr val="hlink"/>
            </a:solidFill>
            <a:round/>
            <a:headEnd/>
            <a:tailEnd type="triangle" w="med" len="med"/>
          </a:ln>
          <a:effectLst/>
        </p:spPr>
        <p:txBody>
          <a:bodyPr/>
          <a:lstStyle/>
          <a:p>
            <a:endParaRPr lang="en-CA"/>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Slide Number Placeholder 4"/>
          <p:cNvSpPr>
            <a:spLocks noGrp="1"/>
          </p:cNvSpPr>
          <p:nvPr>
            <p:ph type="sldNum" sz="quarter" idx="12"/>
          </p:nvPr>
        </p:nvSpPr>
        <p:spPr/>
        <p:txBody>
          <a:bodyPr/>
          <a:lstStyle/>
          <a:p>
            <a:r>
              <a:rPr lang="en-US"/>
              <a:t>6-</a:t>
            </a:r>
            <a:fld id="{AA2A2D11-DC67-4716-9EB3-860D8F479924}" type="slidenum">
              <a:rPr lang="en-US"/>
              <a:pPr/>
              <a:t>9</a:t>
            </a:fld>
            <a:endParaRPr lang="en-US"/>
          </a:p>
        </p:txBody>
      </p:sp>
      <p:sp>
        <p:nvSpPr>
          <p:cNvPr id="32770" name="Rectangle 2"/>
          <p:cNvSpPr>
            <a:spLocks noGrp="1" noChangeArrowheads="1"/>
          </p:cNvSpPr>
          <p:nvPr>
            <p:ph type="title"/>
          </p:nvPr>
        </p:nvSpPr>
        <p:spPr/>
        <p:txBody>
          <a:bodyPr/>
          <a:lstStyle/>
          <a:p>
            <a:r>
              <a:rPr lang="en-US"/>
              <a:t>Circular Array Implementation of a Queue</a:t>
            </a:r>
          </a:p>
        </p:txBody>
      </p:sp>
      <p:sp>
        <p:nvSpPr>
          <p:cNvPr id="32771" name="Oval 3"/>
          <p:cNvSpPr>
            <a:spLocks noChangeArrowheads="1"/>
          </p:cNvSpPr>
          <p:nvPr/>
        </p:nvSpPr>
        <p:spPr bwMode="auto">
          <a:xfrm>
            <a:off x="4953000" y="1905000"/>
            <a:ext cx="4419600" cy="4114800"/>
          </a:xfrm>
          <a:prstGeom prst="ellipse">
            <a:avLst/>
          </a:prstGeom>
          <a:solidFill>
            <a:schemeClr val="bg2"/>
          </a:solidFill>
          <a:ln w="38100">
            <a:solidFill>
              <a:schemeClr val="tx1"/>
            </a:solidFill>
            <a:round/>
            <a:headEnd/>
            <a:tailEnd/>
          </a:ln>
          <a:effectLst/>
        </p:spPr>
        <p:txBody>
          <a:bodyPr wrap="none" anchor="ctr"/>
          <a:lstStyle/>
          <a:p>
            <a:endParaRPr lang="en-CA"/>
          </a:p>
        </p:txBody>
      </p:sp>
      <p:sp>
        <p:nvSpPr>
          <p:cNvPr id="32772" name="Oval 4"/>
          <p:cNvSpPr>
            <a:spLocks noChangeArrowheads="1"/>
          </p:cNvSpPr>
          <p:nvPr/>
        </p:nvSpPr>
        <p:spPr bwMode="auto">
          <a:xfrm>
            <a:off x="5715000" y="2514600"/>
            <a:ext cx="2971800" cy="2819400"/>
          </a:xfrm>
          <a:prstGeom prst="ellipse">
            <a:avLst/>
          </a:prstGeom>
          <a:solidFill>
            <a:schemeClr val="bg1"/>
          </a:solidFill>
          <a:ln w="38100">
            <a:solidFill>
              <a:schemeClr val="tx1"/>
            </a:solidFill>
            <a:round/>
            <a:headEnd/>
            <a:tailEnd/>
          </a:ln>
          <a:effectLst/>
        </p:spPr>
        <p:txBody>
          <a:bodyPr wrap="none" anchor="ctr"/>
          <a:lstStyle/>
          <a:p>
            <a:endParaRPr lang="en-CA"/>
          </a:p>
        </p:txBody>
      </p:sp>
      <p:sp>
        <p:nvSpPr>
          <p:cNvPr id="32774" name="Line 6"/>
          <p:cNvSpPr>
            <a:spLocks noChangeShapeType="1"/>
          </p:cNvSpPr>
          <p:nvPr/>
        </p:nvSpPr>
        <p:spPr bwMode="auto">
          <a:xfrm flipH="1">
            <a:off x="4953000" y="3886200"/>
            <a:ext cx="762000" cy="0"/>
          </a:xfrm>
          <a:prstGeom prst="line">
            <a:avLst/>
          </a:prstGeom>
          <a:noFill/>
          <a:ln w="38100">
            <a:solidFill>
              <a:schemeClr val="tx1"/>
            </a:solidFill>
            <a:round/>
            <a:headEnd/>
            <a:tailEnd/>
          </a:ln>
          <a:effectLst/>
        </p:spPr>
        <p:txBody>
          <a:bodyPr/>
          <a:lstStyle/>
          <a:p>
            <a:endParaRPr lang="en-CA"/>
          </a:p>
        </p:txBody>
      </p:sp>
      <p:sp>
        <p:nvSpPr>
          <p:cNvPr id="32776" name="Line 8"/>
          <p:cNvSpPr>
            <a:spLocks noChangeShapeType="1"/>
          </p:cNvSpPr>
          <p:nvPr/>
        </p:nvSpPr>
        <p:spPr bwMode="auto">
          <a:xfrm>
            <a:off x="8686800" y="3886200"/>
            <a:ext cx="685800" cy="0"/>
          </a:xfrm>
          <a:prstGeom prst="line">
            <a:avLst/>
          </a:prstGeom>
          <a:noFill/>
          <a:ln w="38100">
            <a:solidFill>
              <a:schemeClr val="tx1"/>
            </a:solidFill>
            <a:round/>
            <a:headEnd/>
            <a:tailEnd/>
          </a:ln>
          <a:effectLst/>
        </p:spPr>
        <p:txBody>
          <a:bodyPr/>
          <a:lstStyle/>
          <a:p>
            <a:endParaRPr lang="en-CA"/>
          </a:p>
        </p:txBody>
      </p:sp>
      <p:sp>
        <p:nvSpPr>
          <p:cNvPr id="32777" name="Line 9"/>
          <p:cNvSpPr>
            <a:spLocks noChangeShapeType="1"/>
          </p:cNvSpPr>
          <p:nvPr/>
        </p:nvSpPr>
        <p:spPr bwMode="auto">
          <a:xfrm>
            <a:off x="7162800" y="1905000"/>
            <a:ext cx="0" cy="609600"/>
          </a:xfrm>
          <a:prstGeom prst="line">
            <a:avLst/>
          </a:prstGeom>
          <a:noFill/>
          <a:ln w="38100">
            <a:solidFill>
              <a:schemeClr val="tx1"/>
            </a:solidFill>
            <a:round/>
            <a:headEnd/>
            <a:tailEnd/>
          </a:ln>
          <a:effectLst/>
        </p:spPr>
        <p:txBody>
          <a:bodyPr/>
          <a:lstStyle/>
          <a:p>
            <a:endParaRPr lang="en-CA"/>
          </a:p>
        </p:txBody>
      </p:sp>
      <p:sp>
        <p:nvSpPr>
          <p:cNvPr id="32778" name="Line 10"/>
          <p:cNvSpPr>
            <a:spLocks noChangeShapeType="1"/>
          </p:cNvSpPr>
          <p:nvPr/>
        </p:nvSpPr>
        <p:spPr bwMode="auto">
          <a:xfrm>
            <a:off x="7162800" y="5334000"/>
            <a:ext cx="0" cy="685800"/>
          </a:xfrm>
          <a:prstGeom prst="line">
            <a:avLst/>
          </a:prstGeom>
          <a:noFill/>
          <a:ln w="38100">
            <a:solidFill>
              <a:schemeClr val="tx1"/>
            </a:solidFill>
            <a:round/>
            <a:headEnd/>
            <a:tailEnd/>
          </a:ln>
          <a:effectLst/>
        </p:spPr>
        <p:txBody>
          <a:bodyPr/>
          <a:lstStyle/>
          <a:p>
            <a:endParaRPr lang="en-CA"/>
          </a:p>
        </p:txBody>
      </p:sp>
      <p:sp>
        <p:nvSpPr>
          <p:cNvPr id="32781" name="Line 13"/>
          <p:cNvSpPr>
            <a:spLocks noChangeShapeType="1"/>
          </p:cNvSpPr>
          <p:nvPr/>
        </p:nvSpPr>
        <p:spPr bwMode="auto">
          <a:xfrm>
            <a:off x="5715000" y="2438400"/>
            <a:ext cx="457200" cy="457200"/>
          </a:xfrm>
          <a:prstGeom prst="line">
            <a:avLst/>
          </a:prstGeom>
          <a:noFill/>
          <a:ln w="38100">
            <a:solidFill>
              <a:schemeClr val="tx1"/>
            </a:solidFill>
            <a:round/>
            <a:headEnd/>
            <a:tailEnd/>
          </a:ln>
          <a:effectLst/>
        </p:spPr>
        <p:txBody>
          <a:bodyPr/>
          <a:lstStyle/>
          <a:p>
            <a:endParaRPr lang="en-CA"/>
          </a:p>
        </p:txBody>
      </p:sp>
      <p:sp>
        <p:nvSpPr>
          <p:cNvPr id="32782" name="Line 14"/>
          <p:cNvSpPr>
            <a:spLocks noChangeShapeType="1"/>
          </p:cNvSpPr>
          <p:nvPr/>
        </p:nvSpPr>
        <p:spPr bwMode="auto">
          <a:xfrm>
            <a:off x="8305800" y="4876800"/>
            <a:ext cx="533400" cy="457200"/>
          </a:xfrm>
          <a:prstGeom prst="line">
            <a:avLst/>
          </a:prstGeom>
          <a:noFill/>
          <a:ln w="38100">
            <a:solidFill>
              <a:schemeClr val="tx1"/>
            </a:solidFill>
            <a:round/>
            <a:headEnd/>
            <a:tailEnd/>
          </a:ln>
          <a:effectLst/>
        </p:spPr>
        <p:txBody>
          <a:bodyPr/>
          <a:lstStyle/>
          <a:p>
            <a:endParaRPr lang="en-CA"/>
          </a:p>
        </p:txBody>
      </p:sp>
      <p:sp>
        <p:nvSpPr>
          <p:cNvPr id="32785" name="Line 17"/>
          <p:cNvSpPr>
            <a:spLocks noChangeShapeType="1"/>
          </p:cNvSpPr>
          <p:nvPr/>
        </p:nvSpPr>
        <p:spPr bwMode="auto">
          <a:xfrm flipH="1">
            <a:off x="5562600" y="4876800"/>
            <a:ext cx="533400" cy="533400"/>
          </a:xfrm>
          <a:prstGeom prst="line">
            <a:avLst/>
          </a:prstGeom>
          <a:noFill/>
          <a:ln w="38100">
            <a:solidFill>
              <a:schemeClr val="tx1"/>
            </a:solidFill>
            <a:round/>
            <a:headEnd/>
            <a:tailEnd/>
          </a:ln>
          <a:effectLst/>
        </p:spPr>
        <p:txBody>
          <a:bodyPr/>
          <a:lstStyle/>
          <a:p>
            <a:endParaRPr lang="en-CA"/>
          </a:p>
        </p:txBody>
      </p:sp>
      <p:sp>
        <p:nvSpPr>
          <p:cNvPr id="32786" name="Line 18"/>
          <p:cNvSpPr>
            <a:spLocks noChangeShapeType="1"/>
          </p:cNvSpPr>
          <p:nvPr/>
        </p:nvSpPr>
        <p:spPr bwMode="auto">
          <a:xfrm flipH="1">
            <a:off x="8153400" y="2362200"/>
            <a:ext cx="457200" cy="457200"/>
          </a:xfrm>
          <a:prstGeom prst="line">
            <a:avLst/>
          </a:prstGeom>
          <a:noFill/>
          <a:ln w="38100">
            <a:solidFill>
              <a:schemeClr val="tx1"/>
            </a:solidFill>
            <a:round/>
            <a:headEnd/>
            <a:tailEnd/>
          </a:ln>
          <a:effectLst/>
        </p:spPr>
        <p:txBody>
          <a:bodyPr/>
          <a:lstStyle/>
          <a:p>
            <a:endParaRPr lang="en-CA"/>
          </a:p>
        </p:txBody>
      </p:sp>
      <p:sp>
        <p:nvSpPr>
          <p:cNvPr id="32788" name="Line 20"/>
          <p:cNvSpPr>
            <a:spLocks noChangeShapeType="1"/>
          </p:cNvSpPr>
          <p:nvPr/>
        </p:nvSpPr>
        <p:spPr bwMode="auto">
          <a:xfrm>
            <a:off x="6400800" y="2057400"/>
            <a:ext cx="228600" cy="609600"/>
          </a:xfrm>
          <a:prstGeom prst="line">
            <a:avLst/>
          </a:prstGeom>
          <a:noFill/>
          <a:ln w="38100">
            <a:solidFill>
              <a:schemeClr val="tx1"/>
            </a:solidFill>
            <a:round/>
            <a:headEnd/>
            <a:tailEnd/>
          </a:ln>
          <a:effectLst/>
        </p:spPr>
        <p:txBody>
          <a:bodyPr/>
          <a:lstStyle/>
          <a:p>
            <a:endParaRPr lang="en-CA"/>
          </a:p>
        </p:txBody>
      </p:sp>
      <p:sp>
        <p:nvSpPr>
          <p:cNvPr id="32789" name="Line 21"/>
          <p:cNvSpPr>
            <a:spLocks noChangeShapeType="1"/>
          </p:cNvSpPr>
          <p:nvPr/>
        </p:nvSpPr>
        <p:spPr bwMode="auto">
          <a:xfrm>
            <a:off x="7772400" y="5257800"/>
            <a:ext cx="228600" cy="609600"/>
          </a:xfrm>
          <a:prstGeom prst="line">
            <a:avLst/>
          </a:prstGeom>
          <a:noFill/>
          <a:ln w="38100">
            <a:solidFill>
              <a:schemeClr val="tx1"/>
            </a:solidFill>
            <a:round/>
            <a:headEnd/>
            <a:tailEnd/>
          </a:ln>
          <a:effectLst/>
        </p:spPr>
        <p:txBody>
          <a:bodyPr/>
          <a:lstStyle/>
          <a:p>
            <a:endParaRPr lang="en-CA"/>
          </a:p>
        </p:txBody>
      </p:sp>
      <p:sp>
        <p:nvSpPr>
          <p:cNvPr id="32791" name="Line 23"/>
          <p:cNvSpPr>
            <a:spLocks noChangeShapeType="1"/>
          </p:cNvSpPr>
          <p:nvPr/>
        </p:nvSpPr>
        <p:spPr bwMode="auto">
          <a:xfrm>
            <a:off x="5181600" y="3124200"/>
            <a:ext cx="685800" cy="304800"/>
          </a:xfrm>
          <a:prstGeom prst="line">
            <a:avLst/>
          </a:prstGeom>
          <a:noFill/>
          <a:ln w="38100">
            <a:solidFill>
              <a:schemeClr val="tx1"/>
            </a:solidFill>
            <a:round/>
            <a:headEnd/>
            <a:tailEnd/>
          </a:ln>
          <a:effectLst/>
        </p:spPr>
        <p:txBody>
          <a:bodyPr/>
          <a:lstStyle/>
          <a:p>
            <a:endParaRPr lang="en-CA"/>
          </a:p>
        </p:txBody>
      </p:sp>
      <p:sp>
        <p:nvSpPr>
          <p:cNvPr id="32792" name="Line 24"/>
          <p:cNvSpPr>
            <a:spLocks noChangeShapeType="1"/>
          </p:cNvSpPr>
          <p:nvPr/>
        </p:nvSpPr>
        <p:spPr bwMode="auto">
          <a:xfrm>
            <a:off x="8610600" y="4419600"/>
            <a:ext cx="685800" cy="228600"/>
          </a:xfrm>
          <a:prstGeom prst="line">
            <a:avLst/>
          </a:prstGeom>
          <a:noFill/>
          <a:ln w="38100">
            <a:solidFill>
              <a:schemeClr val="tx1"/>
            </a:solidFill>
            <a:round/>
            <a:headEnd/>
            <a:tailEnd/>
          </a:ln>
          <a:effectLst/>
        </p:spPr>
        <p:txBody>
          <a:bodyPr/>
          <a:lstStyle/>
          <a:p>
            <a:endParaRPr lang="en-CA"/>
          </a:p>
        </p:txBody>
      </p:sp>
      <p:sp>
        <p:nvSpPr>
          <p:cNvPr id="32794" name="Line 26"/>
          <p:cNvSpPr>
            <a:spLocks noChangeShapeType="1"/>
          </p:cNvSpPr>
          <p:nvPr/>
        </p:nvSpPr>
        <p:spPr bwMode="auto">
          <a:xfrm flipH="1">
            <a:off x="7696200" y="2057400"/>
            <a:ext cx="228600" cy="533400"/>
          </a:xfrm>
          <a:prstGeom prst="line">
            <a:avLst/>
          </a:prstGeom>
          <a:noFill/>
          <a:ln w="38100">
            <a:solidFill>
              <a:schemeClr val="tx1"/>
            </a:solidFill>
            <a:round/>
            <a:headEnd/>
            <a:tailEnd/>
          </a:ln>
          <a:effectLst/>
        </p:spPr>
        <p:txBody>
          <a:bodyPr/>
          <a:lstStyle/>
          <a:p>
            <a:endParaRPr lang="en-CA"/>
          </a:p>
        </p:txBody>
      </p:sp>
      <p:sp>
        <p:nvSpPr>
          <p:cNvPr id="32797" name="Line 29"/>
          <p:cNvSpPr>
            <a:spLocks noChangeShapeType="1"/>
          </p:cNvSpPr>
          <p:nvPr/>
        </p:nvSpPr>
        <p:spPr bwMode="auto">
          <a:xfrm flipH="1">
            <a:off x="8534400" y="3048000"/>
            <a:ext cx="609600" cy="304800"/>
          </a:xfrm>
          <a:prstGeom prst="line">
            <a:avLst/>
          </a:prstGeom>
          <a:noFill/>
          <a:ln w="38100">
            <a:solidFill>
              <a:schemeClr val="tx1"/>
            </a:solidFill>
            <a:round/>
            <a:headEnd/>
            <a:tailEnd/>
          </a:ln>
          <a:effectLst/>
        </p:spPr>
        <p:txBody>
          <a:bodyPr/>
          <a:lstStyle/>
          <a:p>
            <a:endParaRPr lang="en-CA"/>
          </a:p>
        </p:txBody>
      </p:sp>
      <p:sp>
        <p:nvSpPr>
          <p:cNvPr id="32798" name="Line 30"/>
          <p:cNvSpPr>
            <a:spLocks noChangeShapeType="1"/>
          </p:cNvSpPr>
          <p:nvPr/>
        </p:nvSpPr>
        <p:spPr bwMode="auto">
          <a:xfrm flipV="1">
            <a:off x="5105400" y="4419600"/>
            <a:ext cx="685800" cy="228600"/>
          </a:xfrm>
          <a:prstGeom prst="line">
            <a:avLst/>
          </a:prstGeom>
          <a:noFill/>
          <a:ln w="38100">
            <a:solidFill>
              <a:schemeClr val="tx1"/>
            </a:solidFill>
            <a:round/>
            <a:headEnd/>
            <a:tailEnd/>
          </a:ln>
          <a:effectLst/>
        </p:spPr>
        <p:txBody>
          <a:bodyPr/>
          <a:lstStyle/>
          <a:p>
            <a:endParaRPr lang="en-CA"/>
          </a:p>
        </p:txBody>
      </p:sp>
      <p:sp>
        <p:nvSpPr>
          <p:cNvPr id="32799" name="Rectangle 31"/>
          <p:cNvSpPr>
            <a:spLocks noChangeArrowheads="1"/>
          </p:cNvSpPr>
          <p:nvPr/>
        </p:nvSpPr>
        <p:spPr bwMode="auto">
          <a:xfrm>
            <a:off x="3067050" y="3330575"/>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32800" name="Text Box 32"/>
          <p:cNvSpPr txBox="1">
            <a:spLocks noChangeArrowheads="1"/>
          </p:cNvSpPr>
          <p:nvPr/>
        </p:nvSpPr>
        <p:spPr bwMode="auto">
          <a:xfrm>
            <a:off x="2914650" y="3787775"/>
            <a:ext cx="838200" cy="369332"/>
          </a:xfrm>
          <a:prstGeom prst="rect">
            <a:avLst/>
          </a:prstGeom>
          <a:noFill/>
          <a:ln w="9525">
            <a:noFill/>
            <a:miter lim="800000"/>
            <a:headEnd/>
            <a:tailEnd/>
          </a:ln>
          <a:effectLst/>
        </p:spPr>
        <p:txBody>
          <a:bodyPr>
            <a:spAutoFit/>
          </a:bodyPr>
          <a:lstStyle/>
          <a:p>
            <a:pPr>
              <a:spcBef>
                <a:spcPct val="50000"/>
              </a:spcBef>
            </a:pPr>
            <a:r>
              <a:rPr lang="en-US"/>
              <a:t>rear</a:t>
            </a:r>
          </a:p>
        </p:txBody>
      </p:sp>
      <p:sp>
        <p:nvSpPr>
          <p:cNvPr id="32801" name="Text Box 33"/>
          <p:cNvSpPr txBox="1">
            <a:spLocks noChangeArrowheads="1"/>
          </p:cNvSpPr>
          <p:nvPr/>
        </p:nvSpPr>
        <p:spPr bwMode="auto">
          <a:xfrm>
            <a:off x="2990850" y="2873375"/>
            <a:ext cx="762000" cy="369332"/>
          </a:xfrm>
          <a:prstGeom prst="rect">
            <a:avLst/>
          </a:prstGeom>
          <a:noFill/>
          <a:ln w="9525">
            <a:noFill/>
            <a:miter lim="800000"/>
            <a:headEnd/>
            <a:tailEnd/>
          </a:ln>
          <a:effectLst/>
        </p:spPr>
        <p:txBody>
          <a:bodyPr>
            <a:spAutoFit/>
          </a:bodyPr>
          <a:lstStyle/>
          <a:p>
            <a:pPr>
              <a:spcBef>
                <a:spcPct val="50000"/>
              </a:spcBef>
            </a:pPr>
            <a:r>
              <a:rPr lang="en-US"/>
              <a:t>front</a:t>
            </a:r>
          </a:p>
        </p:txBody>
      </p:sp>
      <p:sp>
        <p:nvSpPr>
          <p:cNvPr id="32802" name="Rectangle 34"/>
          <p:cNvSpPr>
            <a:spLocks noChangeArrowheads="1"/>
          </p:cNvSpPr>
          <p:nvPr/>
        </p:nvSpPr>
        <p:spPr bwMode="auto">
          <a:xfrm>
            <a:off x="3071813" y="2420938"/>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32803" name="Rectangle 35"/>
          <p:cNvSpPr>
            <a:spLocks noChangeArrowheads="1"/>
          </p:cNvSpPr>
          <p:nvPr/>
        </p:nvSpPr>
        <p:spPr bwMode="auto">
          <a:xfrm>
            <a:off x="2782888" y="2286000"/>
            <a:ext cx="1865312" cy="1905000"/>
          </a:xfrm>
          <a:prstGeom prst="rect">
            <a:avLst/>
          </a:prstGeom>
          <a:noFill/>
          <a:ln w="38100">
            <a:solidFill>
              <a:schemeClr val="accent2"/>
            </a:solidFill>
            <a:miter lim="800000"/>
            <a:headEnd/>
            <a:tailEnd/>
          </a:ln>
          <a:effectLst/>
        </p:spPr>
        <p:txBody>
          <a:bodyPr wrap="none" anchor="ctr"/>
          <a:lstStyle/>
          <a:p>
            <a:endParaRPr lang="en-CA"/>
          </a:p>
        </p:txBody>
      </p:sp>
      <p:sp>
        <p:nvSpPr>
          <p:cNvPr id="32805" name="Rectangle 37"/>
          <p:cNvSpPr>
            <a:spLocks noChangeArrowheads="1"/>
          </p:cNvSpPr>
          <p:nvPr/>
        </p:nvSpPr>
        <p:spPr bwMode="auto">
          <a:xfrm>
            <a:off x="3886200" y="33528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32806" name="Text Box 38"/>
          <p:cNvSpPr txBox="1">
            <a:spLocks noChangeArrowheads="1"/>
          </p:cNvSpPr>
          <p:nvPr/>
        </p:nvSpPr>
        <p:spPr bwMode="auto">
          <a:xfrm>
            <a:off x="3962401" y="34290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5</a:t>
            </a:r>
          </a:p>
        </p:txBody>
      </p:sp>
      <p:sp>
        <p:nvSpPr>
          <p:cNvPr id="32807" name="Text Box 39"/>
          <p:cNvSpPr txBox="1">
            <a:spLocks noChangeArrowheads="1"/>
          </p:cNvSpPr>
          <p:nvPr/>
        </p:nvSpPr>
        <p:spPr bwMode="auto">
          <a:xfrm>
            <a:off x="3733800" y="2895600"/>
            <a:ext cx="914400" cy="369332"/>
          </a:xfrm>
          <a:prstGeom prst="rect">
            <a:avLst/>
          </a:prstGeom>
          <a:noFill/>
          <a:ln w="9525">
            <a:noFill/>
            <a:miter lim="800000"/>
            <a:headEnd/>
            <a:tailEnd/>
          </a:ln>
          <a:effectLst/>
        </p:spPr>
        <p:txBody>
          <a:bodyPr>
            <a:spAutoFit/>
          </a:bodyPr>
          <a:lstStyle/>
          <a:p>
            <a:pPr>
              <a:spcBef>
                <a:spcPct val="50000"/>
              </a:spcBef>
            </a:pPr>
            <a:r>
              <a:rPr lang="en-US"/>
              <a:t>queue</a:t>
            </a:r>
          </a:p>
        </p:txBody>
      </p:sp>
      <p:sp>
        <p:nvSpPr>
          <p:cNvPr id="32808" name="Rectangle 40"/>
          <p:cNvSpPr>
            <a:spLocks noChangeArrowheads="1"/>
          </p:cNvSpPr>
          <p:nvPr/>
        </p:nvSpPr>
        <p:spPr bwMode="auto">
          <a:xfrm>
            <a:off x="3886200" y="2438400"/>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32809" name="Text Box 41"/>
          <p:cNvSpPr txBox="1">
            <a:spLocks noChangeArrowheads="1"/>
          </p:cNvSpPr>
          <p:nvPr/>
        </p:nvSpPr>
        <p:spPr bwMode="auto">
          <a:xfrm>
            <a:off x="3733800" y="3810000"/>
            <a:ext cx="914400" cy="369332"/>
          </a:xfrm>
          <a:prstGeom prst="rect">
            <a:avLst/>
          </a:prstGeom>
          <a:noFill/>
          <a:ln w="9525">
            <a:noFill/>
            <a:miter lim="800000"/>
            <a:headEnd/>
            <a:tailEnd/>
          </a:ln>
          <a:effectLst/>
        </p:spPr>
        <p:txBody>
          <a:bodyPr>
            <a:spAutoFit/>
          </a:bodyPr>
          <a:lstStyle/>
          <a:p>
            <a:pPr>
              <a:spcBef>
                <a:spcPct val="50000"/>
              </a:spcBef>
            </a:pPr>
            <a:r>
              <a:rPr lang="en-US"/>
              <a:t>count</a:t>
            </a:r>
          </a:p>
        </p:txBody>
      </p:sp>
      <p:sp>
        <p:nvSpPr>
          <p:cNvPr id="32810" name="Text Box 42"/>
          <p:cNvSpPr txBox="1">
            <a:spLocks noChangeArrowheads="1"/>
          </p:cNvSpPr>
          <p:nvPr/>
        </p:nvSpPr>
        <p:spPr bwMode="auto">
          <a:xfrm>
            <a:off x="3143251" y="3406775"/>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8</a:t>
            </a:r>
          </a:p>
        </p:txBody>
      </p:sp>
      <p:sp>
        <p:nvSpPr>
          <p:cNvPr id="32811" name="Line 43"/>
          <p:cNvSpPr>
            <a:spLocks noChangeShapeType="1"/>
          </p:cNvSpPr>
          <p:nvPr/>
        </p:nvSpPr>
        <p:spPr bwMode="auto">
          <a:xfrm>
            <a:off x="4114800" y="2667000"/>
            <a:ext cx="1219200" cy="0"/>
          </a:xfrm>
          <a:prstGeom prst="line">
            <a:avLst/>
          </a:prstGeom>
          <a:noFill/>
          <a:ln w="38100">
            <a:solidFill>
              <a:schemeClr val="hlink"/>
            </a:solidFill>
            <a:round/>
            <a:headEnd/>
            <a:tailEnd type="triangle" w="med" len="med"/>
          </a:ln>
          <a:effectLst/>
        </p:spPr>
        <p:txBody>
          <a:bodyPr/>
          <a:lstStyle/>
          <a:p>
            <a:endParaRPr lang="en-CA"/>
          </a:p>
        </p:txBody>
      </p:sp>
      <p:sp>
        <p:nvSpPr>
          <p:cNvPr id="32812" name="Text Box 44"/>
          <p:cNvSpPr txBox="1">
            <a:spLocks noChangeArrowheads="1"/>
          </p:cNvSpPr>
          <p:nvPr/>
        </p:nvSpPr>
        <p:spPr bwMode="auto">
          <a:xfrm>
            <a:off x="3143251" y="2492375"/>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3</a:t>
            </a:r>
          </a:p>
        </p:txBody>
      </p:sp>
      <p:sp>
        <p:nvSpPr>
          <p:cNvPr id="32827" name="Text Box 59"/>
          <p:cNvSpPr txBox="1">
            <a:spLocks noChangeArrowheads="1"/>
          </p:cNvSpPr>
          <p:nvPr/>
        </p:nvSpPr>
        <p:spPr bwMode="auto">
          <a:xfrm>
            <a:off x="6019801" y="30480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0</a:t>
            </a:r>
          </a:p>
        </p:txBody>
      </p:sp>
      <p:sp>
        <p:nvSpPr>
          <p:cNvPr id="32828" name="Text Box 60"/>
          <p:cNvSpPr txBox="1">
            <a:spLocks noChangeArrowheads="1"/>
          </p:cNvSpPr>
          <p:nvPr/>
        </p:nvSpPr>
        <p:spPr bwMode="auto">
          <a:xfrm>
            <a:off x="6324601" y="27432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1</a:t>
            </a:r>
          </a:p>
        </p:txBody>
      </p:sp>
      <p:sp>
        <p:nvSpPr>
          <p:cNvPr id="32829" name="Text Box 61"/>
          <p:cNvSpPr txBox="1">
            <a:spLocks noChangeArrowheads="1"/>
          </p:cNvSpPr>
          <p:nvPr/>
        </p:nvSpPr>
        <p:spPr bwMode="auto">
          <a:xfrm>
            <a:off x="67056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2</a:t>
            </a:r>
          </a:p>
        </p:txBody>
      </p:sp>
      <p:sp>
        <p:nvSpPr>
          <p:cNvPr id="32830" name="Text Box 62"/>
          <p:cNvSpPr txBox="1">
            <a:spLocks noChangeArrowheads="1"/>
          </p:cNvSpPr>
          <p:nvPr/>
        </p:nvSpPr>
        <p:spPr bwMode="auto">
          <a:xfrm>
            <a:off x="7162801" y="2590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3</a:t>
            </a:r>
          </a:p>
        </p:txBody>
      </p:sp>
      <p:sp>
        <p:nvSpPr>
          <p:cNvPr id="32831" name="Text Box 63"/>
          <p:cNvSpPr txBox="1">
            <a:spLocks noChangeArrowheads="1"/>
          </p:cNvSpPr>
          <p:nvPr/>
        </p:nvSpPr>
        <p:spPr bwMode="auto">
          <a:xfrm>
            <a:off x="7620001" y="26670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4</a:t>
            </a:r>
          </a:p>
        </p:txBody>
      </p:sp>
      <p:sp>
        <p:nvSpPr>
          <p:cNvPr id="32832" name="Text Box 64"/>
          <p:cNvSpPr txBox="1">
            <a:spLocks noChangeArrowheads="1"/>
          </p:cNvSpPr>
          <p:nvPr/>
        </p:nvSpPr>
        <p:spPr bwMode="auto">
          <a:xfrm>
            <a:off x="8001001" y="29718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5</a:t>
            </a:r>
          </a:p>
        </p:txBody>
      </p:sp>
      <p:sp>
        <p:nvSpPr>
          <p:cNvPr id="32833" name="Text Box 65"/>
          <p:cNvSpPr txBox="1">
            <a:spLocks noChangeArrowheads="1"/>
          </p:cNvSpPr>
          <p:nvPr/>
        </p:nvSpPr>
        <p:spPr bwMode="auto">
          <a:xfrm>
            <a:off x="8305801" y="34290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6</a:t>
            </a:r>
          </a:p>
        </p:txBody>
      </p:sp>
      <p:sp>
        <p:nvSpPr>
          <p:cNvPr id="32834" name="Text Box 66"/>
          <p:cNvSpPr txBox="1">
            <a:spLocks noChangeArrowheads="1"/>
          </p:cNvSpPr>
          <p:nvPr/>
        </p:nvSpPr>
        <p:spPr bwMode="auto">
          <a:xfrm>
            <a:off x="8305801" y="38862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7</a:t>
            </a:r>
          </a:p>
        </p:txBody>
      </p:sp>
      <p:sp>
        <p:nvSpPr>
          <p:cNvPr id="32835" name="Text Box 67"/>
          <p:cNvSpPr txBox="1">
            <a:spLocks noChangeArrowheads="1"/>
          </p:cNvSpPr>
          <p:nvPr/>
        </p:nvSpPr>
        <p:spPr bwMode="auto">
          <a:xfrm>
            <a:off x="8077201" y="43434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8</a:t>
            </a:r>
          </a:p>
        </p:txBody>
      </p:sp>
      <p:sp>
        <p:nvSpPr>
          <p:cNvPr id="32836" name="Text Box 68"/>
          <p:cNvSpPr txBox="1">
            <a:spLocks noChangeArrowheads="1"/>
          </p:cNvSpPr>
          <p:nvPr/>
        </p:nvSpPr>
        <p:spPr bwMode="auto">
          <a:xfrm>
            <a:off x="7772401" y="4648200"/>
            <a:ext cx="360363"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9</a:t>
            </a:r>
          </a:p>
        </p:txBody>
      </p:sp>
      <p:sp>
        <p:nvSpPr>
          <p:cNvPr id="32837" name="Text Box 69"/>
          <p:cNvSpPr txBox="1">
            <a:spLocks noChangeArrowheads="1"/>
          </p:cNvSpPr>
          <p:nvPr/>
        </p:nvSpPr>
        <p:spPr bwMode="auto">
          <a:xfrm>
            <a:off x="7239000" y="4800600"/>
            <a:ext cx="5334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10</a:t>
            </a:r>
          </a:p>
        </p:txBody>
      </p:sp>
      <p:sp>
        <p:nvSpPr>
          <p:cNvPr id="32838" name="Text Box 70"/>
          <p:cNvSpPr txBox="1">
            <a:spLocks noChangeArrowheads="1"/>
          </p:cNvSpPr>
          <p:nvPr/>
        </p:nvSpPr>
        <p:spPr bwMode="auto">
          <a:xfrm>
            <a:off x="5791200" y="3505200"/>
            <a:ext cx="6858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n-1</a:t>
            </a:r>
          </a:p>
        </p:txBody>
      </p:sp>
      <p:sp>
        <p:nvSpPr>
          <p:cNvPr id="32839" name="Text Box 71"/>
          <p:cNvSpPr txBox="1">
            <a:spLocks noChangeArrowheads="1"/>
          </p:cNvSpPr>
          <p:nvPr/>
        </p:nvSpPr>
        <p:spPr bwMode="auto">
          <a:xfrm>
            <a:off x="5791200" y="3886200"/>
            <a:ext cx="6858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n-2</a:t>
            </a:r>
          </a:p>
        </p:txBody>
      </p:sp>
      <p:sp>
        <p:nvSpPr>
          <p:cNvPr id="32840" name="Text Box 72"/>
          <p:cNvSpPr txBox="1">
            <a:spLocks noChangeArrowheads="1"/>
          </p:cNvSpPr>
          <p:nvPr/>
        </p:nvSpPr>
        <p:spPr bwMode="auto">
          <a:xfrm>
            <a:off x="6019800" y="4343400"/>
            <a:ext cx="685800" cy="369332"/>
          </a:xfrm>
          <a:prstGeom prst="rect">
            <a:avLst/>
          </a:prstGeom>
          <a:noFill/>
          <a:ln w="9525">
            <a:noFill/>
            <a:miter lim="800000"/>
            <a:headEnd/>
            <a:tailEnd/>
          </a:ln>
          <a:effectLst/>
        </p:spPr>
        <p:txBody>
          <a:bodyPr>
            <a:spAutoFit/>
          </a:bodyPr>
          <a:lstStyle/>
          <a:p>
            <a:pPr>
              <a:spcBef>
                <a:spcPct val="50000"/>
              </a:spcBef>
            </a:pPr>
            <a:r>
              <a:rPr lang="en-US">
                <a:solidFill>
                  <a:schemeClr val="accent2"/>
                </a:solidFill>
              </a:rPr>
              <a:t>n-3</a:t>
            </a:r>
          </a:p>
        </p:txBody>
      </p:sp>
      <p:sp>
        <p:nvSpPr>
          <p:cNvPr id="32841" name="Text Box 73"/>
          <p:cNvSpPr txBox="1">
            <a:spLocks noChangeArrowheads="1"/>
          </p:cNvSpPr>
          <p:nvPr/>
        </p:nvSpPr>
        <p:spPr bwMode="auto">
          <a:xfrm>
            <a:off x="6019800" y="4648201"/>
            <a:ext cx="304800" cy="1006475"/>
          </a:xfrm>
          <a:prstGeom prst="rect">
            <a:avLst/>
          </a:prstGeom>
          <a:noFill/>
          <a:ln w="9525">
            <a:noFill/>
            <a:miter lim="800000"/>
            <a:headEnd/>
            <a:tailEnd/>
          </a:ln>
          <a:effectLst/>
        </p:spPr>
        <p:txBody>
          <a:bodyPr>
            <a:spAutoFit/>
          </a:bodyPr>
          <a:lstStyle/>
          <a:p>
            <a:pPr eaLnBrk="0" hangingPunct="0">
              <a:spcBef>
                <a:spcPct val="50000"/>
              </a:spcBef>
            </a:pPr>
            <a:r>
              <a:rPr lang="en-US" sz="6000">
                <a:solidFill>
                  <a:schemeClr val="accent2"/>
                </a:solidFill>
                <a:latin typeface="Times" pitchFamily="18" charset="0"/>
              </a:rPr>
              <a:t>.</a:t>
            </a:r>
          </a:p>
        </p:txBody>
      </p:sp>
      <p:sp>
        <p:nvSpPr>
          <p:cNvPr id="32842" name="Text Box 74"/>
          <p:cNvSpPr txBox="1">
            <a:spLocks noChangeArrowheads="1"/>
          </p:cNvSpPr>
          <p:nvPr/>
        </p:nvSpPr>
        <p:spPr bwMode="auto">
          <a:xfrm>
            <a:off x="6629400" y="4876801"/>
            <a:ext cx="304800" cy="1006475"/>
          </a:xfrm>
          <a:prstGeom prst="rect">
            <a:avLst/>
          </a:prstGeom>
          <a:noFill/>
          <a:ln w="9525">
            <a:noFill/>
            <a:miter lim="800000"/>
            <a:headEnd/>
            <a:tailEnd/>
          </a:ln>
          <a:effectLst/>
        </p:spPr>
        <p:txBody>
          <a:bodyPr>
            <a:spAutoFit/>
          </a:bodyPr>
          <a:lstStyle/>
          <a:p>
            <a:pPr eaLnBrk="0" hangingPunct="0">
              <a:spcBef>
                <a:spcPct val="50000"/>
              </a:spcBef>
            </a:pPr>
            <a:r>
              <a:rPr lang="en-US" sz="6000">
                <a:solidFill>
                  <a:schemeClr val="accent2"/>
                </a:solidFill>
                <a:latin typeface="Times" pitchFamily="18" charset="0"/>
              </a:rPr>
              <a:t>.</a:t>
            </a:r>
          </a:p>
        </p:txBody>
      </p:sp>
      <p:sp>
        <p:nvSpPr>
          <p:cNvPr id="32843" name="Text Box 75"/>
          <p:cNvSpPr txBox="1">
            <a:spLocks noChangeArrowheads="1"/>
          </p:cNvSpPr>
          <p:nvPr/>
        </p:nvSpPr>
        <p:spPr bwMode="auto">
          <a:xfrm>
            <a:off x="6324600" y="4800601"/>
            <a:ext cx="304800" cy="1006475"/>
          </a:xfrm>
          <a:prstGeom prst="rect">
            <a:avLst/>
          </a:prstGeom>
          <a:noFill/>
          <a:ln w="9525">
            <a:noFill/>
            <a:miter lim="800000"/>
            <a:headEnd/>
            <a:tailEnd/>
          </a:ln>
          <a:effectLst/>
        </p:spPr>
        <p:txBody>
          <a:bodyPr>
            <a:spAutoFit/>
          </a:bodyPr>
          <a:lstStyle/>
          <a:p>
            <a:pPr eaLnBrk="0" hangingPunct="0">
              <a:spcBef>
                <a:spcPct val="50000"/>
              </a:spcBef>
            </a:pPr>
            <a:r>
              <a:rPr lang="en-US" sz="6000">
                <a:solidFill>
                  <a:schemeClr val="accent2"/>
                </a:solidFill>
                <a:latin typeface="Times" pitchFamily="18" charset="0"/>
              </a:rPr>
              <a:t>.</a:t>
            </a:r>
          </a:p>
        </p:txBody>
      </p:sp>
      <p:sp>
        <p:nvSpPr>
          <p:cNvPr id="32844" name="Rectangle 76"/>
          <p:cNvSpPr>
            <a:spLocks noChangeArrowheads="1"/>
          </p:cNvSpPr>
          <p:nvPr/>
        </p:nvSpPr>
        <p:spPr bwMode="auto">
          <a:xfrm>
            <a:off x="7391400" y="1295400"/>
            <a:ext cx="457200" cy="457200"/>
          </a:xfrm>
          <a:prstGeom prst="rect">
            <a:avLst/>
          </a:prstGeom>
          <a:solidFill>
            <a:schemeClr val="tx2"/>
          </a:solidFill>
          <a:ln w="9525">
            <a:solidFill>
              <a:schemeClr val="tx1"/>
            </a:solidFill>
            <a:miter lim="800000"/>
            <a:headEnd/>
            <a:tailEnd/>
          </a:ln>
          <a:effectLst/>
        </p:spPr>
        <p:txBody>
          <a:bodyPr wrap="none" anchor="ctr"/>
          <a:lstStyle/>
          <a:p>
            <a:endParaRPr lang="en-CA"/>
          </a:p>
        </p:txBody>
      </p:sp>
      <p:sp>
        <p:nvSpPr>
          <p:cNvPr id="32845" name="Rectangle 77"/>
          <p:cNvSpPr>
            <a:spLocks noChangeArrowheads="1"/>
          </p:cNvSpPr>
          <p:nvPr/>
        </p:nvSpPr>
        <p:spPr bwMode="auto">
          <a:xfrm>
            <a:off x="8382000" y="1524000"/>
            <a:ext cx="457200" cy="457200"/>
          </a:xfrm>
          <a:prstGeom prst="rect">
            <a:avLst/>
          </a:prstGeom>
          <a:solidFill>
            <a:schemeClr val="accent2"/>
          </a:solidFill>
          <a:ln w="9525">
            <a:solidFill>
              <a:schemeClr val="tx1"/>
            </a:solidFill>
            <a:miter lim="800000"/>
            <a:headEnd/>
            <a:tailEnd/>
          </a:ln>
          <a:effectLst/>
        </p:spPr>
        <p:txBody>
          <a:bodyPr wrap="none" anchor="ctr"/>
          <a:lstStyle/>
          <a:p>
            <a:endParaRPr lang="en-CA"/>
          </a:p>
        </p:txBody>
      </p:sp>
      <p:sp>
        <p:nvSpPr>
          <p:cNvPr id="32846" name="Rectangle 78"/>
          <p:cNvSpPr>
            <a:spLocks noChangeArrowheads="1"/>
          </p:cNvSpPr>
          <p:nvPr/>
        </p:nvSpPr>
        <p:spPr bwMode="auto">
          <a:xfrm>
            <a:off x="9220200" y="2133600"/>
            <a:ext cx="457200" cy="457200"/>
          </a:xfrm>
          <a:prstGeom prst="rect">
            <a:avLst/>
          </a:prstGeom>
          <a:solidFill>
            <a:schemeClr val="bg2"/>
          </a:solidFill>
          <a:ln w="9525">
            <a:solidFill>
              <a:schemeClr val="tx1"/>
            </a:solidFill>
            <a:miter lim="800000"/>
            <a:headEnd/>
            <a:tailEnd/>
          </a:ln>
          <a:effectLst/>
        </p:spPr>
        <p:txBody>
          <a:bodyPr wrap="none" anchor="ctr"/>
          <a:lstStyle/>
          <a:p>
            <a:endParaRPr lang="en-CA"/>
          </a:p>
        </p:txBody>
      </p:sp>
      <p:sp>
        <p:nvSpPr>
          <p:cNvPr id="32847" name="Rectangle 79"/>
          <p:cNvSpPr>
            <a:spLocks noChangeArrowheads="1"/>
          </p:cNvSpPr>
          <p:nvPr/>
        </p:nvSpPr>
        <p:spPr bwMode="auto">
          <a:xfrm>
            <a:off x="9677400" y="3200400"/>
            <a:ext cx="457200" cy="457200"/>
          </a:xfrm>
          <a:prstGeom prst="rect">
            <a:avLst/>
          </a:prstGeom>
          <a:solidFill>
            <a:schemeClr val="hlink"/>
          </a:solidFill>
          <a:ln w="9525">
            <a:solidFill>
              <a:schemeClr val="tx1"/>
            </a:solidFill>
            <a:miter lim="800000"/>
            <a:headEnd/>
            <a:tailEnd/>
          </a:ln>
          <a:effectLst/>
        </p:spPr>
        <p:txBody>
          <a:bodyPr wrap="none" anchor="ctr"/>
          <a:lstStyle/>
          <a:p>
            <a:endParaRPr lang="en-CA"/>
          </a:p>
        </p:txBody>
      </p:sp>
      <p:sp>
        <p:nvSpPr>
          <p:cNvPr id="32848" name="Line 80"/>
          <p:cNvSpPr>
            <a:spLocks noChangeShapeType="1"/>
          </p:cNvSpPr>
          <p:nvPr/>
        </p:nvSpPr>
        <p:spPr bwMode="auto">
          <a:xfrm flipV="1">
            <a:off x="7467600" y="1752600"/>
            <a:ext cx="152400" cy="457200"/>
          </a:xfrm>
          <a:prstGeom prst="line">
            <a:avLst/>
          </a:prstGeom>
          <a:noFill/>
          <a:ln w="38100">
            <a:solidFill>
              <a:schemeClr val="hlink"/>
            </a:solidFill>
            <a:round/>
            <a:headEnd/>
            <a:tailEnd type="triangle" w="med" len="med"/>
          </a:ln>
          <a:effectLst/>
        </p:spPr>
        <p:txBody>
          <a:bodyPr/>
          <a:lstStyle/>
          <a:p>
            <a:endParaRPr lang="en-CA"/>
          </a:p>
        </p:txBody>
      </p:sp>
      <p:sp>
        <p:nvSpPr>
          <p:cNvPr id="32849" name="Line 81"/>
          <p:cNvSpPr>
            <a:spLocks noChangeShapeType="1"/>
          </p:cNvSpPr>
          <p:nvPr/>
        </p:nvSpPr>
        <p:spPr bwMode="auto">
          <a:xfrm flipV="1">
            <a:off x="8153400" y="1981200"/>
            <a:ext cx="381000" cy="457200"/>
          </a:xfrm>
          <a:prstGeom prst="line">
            <a:avLst/>
          </a:prstGeom>
          <a:noFill/>
          <a:ln w="38100">
            <a:solidFill>
              <a:schemeClr val="hlink"/>
            </a:solidFill>
            <a:round/>
            <a:headEnd/>
            <a:tailEnd type="triangle" w="med" len="med"/>
          </a:ln>
          <a:effectLst/>
        </p:spPr>
        <p:txBody>
          <a:bodyPr/>
          <a:lstStyle/>
          <a:p>
            <a:endParaRPr lang="en-CA"/>
          </a:p>
        </p:txBody>
      </p:sp>
      <p:sp>
        <p:nvSpPr>
          <p:cNvPr id="32850" name="Line 82"/>
          <p:cNvSpPr>
            <a:spLocks noChangeShapeType="1"/>
          </p:cNvSpPr>
          <p:nvPr/>
        </p:nvSpPr>
        <p:spPr bwMode="auto">
          <a:xfrm flipV="1">
            <a:off x="8610600" y="2438400"/>
            <a:ext cx="609600" cy="457200"/>
          </a:xfrm>
          <a:prstGeom prst="line">
            <a:avLst/>
          </a:prstGeom>
          <a:noFill/>
          <a:ln w="38100">
            <a:solidFill>
              <a:schemeClr val="hlink"/>
            </a:solidFill>
            <a:round/>
            <a:headEnd/>
            <a:tailEnd type="triangle" w="med" len="med"/>
          </a:ln>
          <a:effectLst/>
        </p:spPr>
        <p:txBody>
          <a:bodyPr/>
          <a:lstStyle/>
          <a:p>
            <a:endParaRPr lang="en-CA"/>
          </a:p>
        </p:txBody>
      </p:sp>
      <p:sp>
        <p:nvSpPr>
          <p:cNvPr id="32851" name="Line 83"/>
          <p:cNvSpPr>
            <a:spLocks noChangeShapeType="1"/>
          </p:cNvSpPr>
          <p:nvPr/>
        </p:nvSpPr>
        <p:spPr bwMode="auto">
          <a:xfrm flipV="1">
            <a:off x="9067800" y="3429000"/>
            <a:ext cx="609600" cy="76200"/>
          </a:xfrm>
          <a:prstGeom prst="line">
            <a:avLst/>
          </a:prstGeom>
          <a:noFill/>
          <a:ln w="38100">
            <a:solidFill>
              <a:schemeClr val="hlink"/>
            </a:solidFill>
            <a:round/>
            <a:headEnd/>
            <a:tailEnd type="triangle" w="med" len="med"/>
          </a:ln>
          <a:effectLst/>
        </p:spPr>
        <p:txBody>
          <a:bodyPr/>
          <a:lstStyle/>
          <a:p>
            <a:endParaRPr lang="en-CA"/>
          </a:p>
        </p:txBody>
      </p:sp>
      <p:sp>
        <p:nvSpPr>
          <p:cNvPr id="32853" name="Rectangle 85"/>
          <p:cNvSpPr>
            <a:spLocks noChangeArrowheads="1"/>
          </p:cNvSpPr>
          <p:nvPr/>
        </p:nvSpPr>
        <p:spPr bwMode="auto">
          <a:xfrm>
            <a:off x="9601200" y="4114800"/>
            <a:ext cx="457200" cy="457200"/>
          </a:xfrm>
          <a:prstGeom prst="rect">
            <a:avLst/>
          </a:prstGeom>
          <a:solidFill>
            <a:schemeClr val="accent1"/>
          </a:solidFill>
          <a:ln w="9525">
            <a:solidFill>
              <a:schemeClr val="tx1"/>
            </a:solidFill>
            <a:miter lim="800000"/>
            <a:headEnd/>
            <a:tailEnd/>
          </a:ln>
          <a:effectLst/>
        </p:spPr>
        <p:txBody>
          <a:bodyPr wrap="none" anchor="ctr"/>
          <a:lstStyle/>
          <a:p>
            <a:endParaRPr lang="en-CA"/>
          </a:p>
        </p:txBody>
      </p:sp>
      <p:sp>
        <p:nvSpPr>
          <p:cNvPr id="32854" name="Line 86"/>
          <p:cNvSpPr>
            <a:spLocks noChangeShapeType="1"/>
          </p:cNvSpPr>
          <p:nvPr/>
        </p:nvSpPr>
        <p:spPr bwMode="auto">
          <a:xfrm>
            <a:off x="8991600" y="4191000"/>
            <a:ext cx="609600" cy="76200"/>
          </a:xfrm>
          <a:prstGeom prst="line">
            <a:avLst/>
          </a:prstGeom>
          <a:noFill/>
          <a:ln w="38100">
            <a:solidFill>
              <a:schemeClr val="hlink"/>
            </a:solidFill>
            <a:round/>
            <a:headEnd/>
            <a:tailEnd type="triangle" w="med" len="med"/>
          </a:ln>
          <a:effectLst/>
        </p:spPr>
        <p:txBody>
          <a:bodyPr/>
          <a:lstStyle/>
          <a:p>
            <a:endParaRPr lang="en-CA"/>
          </a:p>
        </p:txBody>
      </p:sp>
      <p:sp>
        <p:nvSpPr>
          <p:cNvPr id="32855" name="Text Box 87"/>
          <p:cNvSpPr txBox="1">
            <a:spLocks noChangeArrowheads="1"/>
          </p:cNvSpPr>
          <p:nvPr/>
        </p:nvSpPr>
        <p:spPr bwMode="auto">
          <a:xfrm>
            <a:off x="1703389" y="3068638"/>
            <a:ext cx="674687" cy="369332"/>
          </a:xfrm>
          <a:prstGeom prst="rect">
            <a:avLst/>
          </a:prstGeom>
          <a:noFill/>
          <a:ln w="9525">
            <a:noFill/>
            <a:miter lim="800000"/>
            <a:headEnd/>
            <a:tailEnd/>
          </a:ln>
          <a:effectLst/>
        </p:spPr>
        <p:txBody>
          <a:bodyPr>
            <a:spAutoFit/>
          </a:bodyPr>
          <a:lstStyle/>
          <a:p>
            <a:pPr eaLnBrk="0" hangingPunct="0">
              <a:spcBef>
                <a:spcPct val="50000"/>
              </a:spcBef>
            </a:pPr>
            <a:r>
              <a:rPr lang="en-US">
                <a:solidFill>
                  <a:schemeClr val="accent2"/>
                </a:solidFill>
              </a:rPr>
              <a:t>cq</a:t>
            </a:r>
          </a:p>
        </p:txBody>
      </p:sp>
      <p:sp>
        <p:nvSpPr>
          <p:cNvPr id="32856" name="Rectangle 88"/>
          <p:cNvSpPr>
            <a:spLocks noChangeArrowheads="1"/>
          </p:cNvSpPr>
          <p:nvPr/>
        </p:nvSpPr>
        <p:spPr bwMode="auto">
          <a:xfrm>
            <a:off x="2135188" y="3068638"/>
            <a:ext cx="457200" cy="457200"/>
          </a:xfrm>
          <a:prstGeom prst="rect">
            <a:avLst/>
          </a:prstGeom>
          <a:noFill/>
          <a:ln w="9525">
            <a:solidFill>
              <a:schemeClr val="tx1"/>
            </a:solidFill>
            <a:miter lim="800000"/>
            <a:headEnd/>
            <a:tailEnd/>
          </a:ln>
          <a:effectLst/>
        </p:spPr>
        <p:txBody>
          <a:bodyPr wrap="none" anchor="ctr"/>
          <a:lstStyle/>
          <a:p>
            <a:endParaRPr lang="en-CA"/>
          </a:p>
        </p:txBody>
      </p:sp>
      <p:sp>
        <p:nvSpPr>
          <p:cNvPr id="32857" name="Line 89"/>
          <p:cNvSpPr>
            <a:spLocks noChangeShapeType="1"/>
          </p:cNvSpPr>
          <p:nvPr/>
        </p:nvSpPr>
        <p:spPr bwMode="auto">
          <a:xfrm>
            <a:off x="2333625" y="3284538"/>
            <a:ext cx="457200" cy="0"/>
          </a:xfrm>
          <a:prstGeom prst="line">
            <a:avLst/>
          </a:prstGeom>
          <a:noFill/>
          <a:ln w="38100">
            <a:solidFill>
              <a:srgbClr val="339966"/>
            </a:solidFill>
            <a:round/>
            <a:headEnd/>
            <a:tailEnd type="triangle" w="med" len="med"/>
          </a:ln>
          <a:effectLst/>
        </p:spPr>
        <p:txBody>
          <a:bodyPr/>
          <a:lstStyle/>
          <a:p>
            <a:endParaRPr lang="en-CA"/>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1572</TotalTime>
  <Words>1029</Words>
  <Application>Microsoft Office PowerPoint</Application>
  <PresentationFormat>Widescreen</PresentationFormat>
  <Paragraphs>266</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Arial Unicode MS</vt:lpstr>
      <vt:lpstr>Times</vt:lpstr>
      <vt:lpstr>Office Theme</vt:lpstr>
      <vt:lpstr>Muhammed Tawfiq Chowdhury Purdue University Northwest mtawfiqc12@pnw.edu</vt:lpstr>
      <vt:lpstr>What is an Array</vt:lpstr>
      <vt:lpstr>Advantages</vt:lpstr>
      <vt:lpstr>Disadvantages</vt:lpstr>
      <vt:lpstr>Applications of Arrays</vt:lpstr>
      <vt:lpstr>Basic Operations in Arrays</vt:lpstr>
      <vt:lpstr>Queue as a Circular Array</vt:lpstr>
      <vt:lpstr>Conceptual Example of a Circular Queue</vt:lpstr>
      <vt:lpstr>Circular Array Implementation of a Queue</vt:lpstr>
      <vt:lpstr>A Queue Straddling the End of a Circular Array</vt:lpstr>
      <vt:lpstr>Circular Queue Drawn Linearly</vt:lpstr>
      <vt:lpstr>Circular Array Implementation</vt:lpstr>
      <vt:lpstr>Example: array of length 4 What  happens? </vt:lpstr>
      <vt:lpstr>Add another item! Need to expand capacity…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Muhammed Tawfiq Chowdhury</dc:creator>
  <cp:lastModifiedBy>Muhammed Tawfiq Chowdhury</cp:lastModifiedBy>
  <cp:revision>7</cp:revision>
  <dcterms:created xsi:type="dcterms:W3CDTF">2024-08-25T00:59:17Z</dcterms:created>
  <dcterms:modified xsi:type="dcterms:W3CDTF">2024-08-26T10:55:53Z</dcterms:modified>
</cp:coreProperties>
</file>