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68CE-D466-B33D-ECDE-E0C636FFD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D7E8A-9495-8317-0C80-99196894F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CF74C3-0C0D-9756-2419-76E319398885}"/>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D81B7014-3489-5000-4120-B27F70C86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48EE1-D732-7B58-94B8-09F32BC52E84}"/>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136852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0429-3A4C-5379-734B-79F95C438C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67207-876C-D7EC-6413-C3346E005D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E485A-564E-BF47-94D2-53BB16673CA1}"/>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4D4884CC-64DE-F470-539D-F916610D8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0130B-F87F-4845-22B9-E3837D76A3F8}"/>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81761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1692B-CC7E-C851-32E8-71E150DC71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A61335-C32C-B053-C4C7-E67EE667A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81154-A556-DDC3-CFDB-E4467EC6ABDB}"/>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A26BB8C0-783E-AC0A-C223-8F62BECD9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35FC9-7572-EAB6-9B41-44B7BB799F2B}"/>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83804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6524-1C9B-2FE6-FFFE-8211100E5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0B0B5-0803-A61A-362F-9FCBC3A00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FCD39-1960-4BB9-80C5-A35404FD376E}"/>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350E1F0B-E751-B37E-5CE0-FE8159B93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EAD25-54A5-BB07-BED9-F35D3FE26BD2}"/>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401227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577-C4F3-030B-8444-3B57DA7E8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670F7-2456-C554-B821-419792A0E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83E65-84F5-7984-53E6-7D7F10A05429}"/>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70FCD99B-58CC-137C-D6ED-82F0078C0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919B-D4B3-FF72-FABC-98ABD8D4A1BD}"/>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35541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AB62-218B-9A3F-3779-0097C3061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8AB4C8-8028-C1D4-8457-26C215742F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FFE828-7833-0723-055C-5542E5A73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D14A2F-051E-A137-DF7D-A51EFB6E085F}"/>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6" name="Footer Placeholder 5">
            <a:extLst>
              <a:ext uri="{FF2B5EF4-FFF2-40B4-BE49-F238E27FC236}">
                <a16:creationId xmlns:a16="http://schemas.microsoft.com/office/drawing/2014/main" id="{85D9ECCA-C38B-813C-9D28-6EBB38A8F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08A9C-BA79-987D-A6CB-266BEB27AB1E}"/>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69122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BB-FD0F-2FC6-352E-6CC2448F37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3CC384-8185-6060-6FE3-600DC6F47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D827DB-F10C-3E98-6F44-849A30D76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A35F8-82DC-A11A-53B9-AB6698815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165D1B-9D28-7A50-388D-4D8584D50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CD4FF-AAA5-BC2F-E730-89C86838CAB5}"/>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8" name="Footer Placeholder 7">
            <a:extLst>
              <a:ext uri="{FF2B5EF4-FFF2-40B4-BE49-F238E27FC236}">
                <a16:creationId xmlns:a16="http://schemas.microsoft.com/office/drawing/2014/main" id="{38F94A0A-CDD8-21D7-63F0-FC322D9238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E63E0-904D-BE95-374F-F96082B62D38}"/>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79743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20E0-6B12-4CC5-30E1-03FEA548D5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DC6EC2-4203-8F92-7201-C7B1857D33C3}"/>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4" name="Footer Placeholder 3">
            <a:extLst>
              <a:ext uri="{FF2B5EF4-FFF2-40B4-BE49-F238E27FC236}">
                <a16:creationId xmlns:a16="http://schemas.microsoft.com/office/drawing/2014/main" id="{83A25C18-8DCC-BE92-99AB-FA1E889D9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7FE9D-C896-B64F-4A3F-1C8E7098B941}"/>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175551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6E1BE-34C5-D23B-1D56-BF460BD81725}"/>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3" name="Footer Placeholder 2">
            <a:extLst>
              <a:ext uri="{FF2B5EF4-FFF2-40B4-BE49-F238E27FC236}">
                <a16:creationId xmlns:a16="http://schemas.microsoft.com/office/drawing/2014/main" id="{76BD9722-5403-7BC5-A7EC-2C31485917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164CAC-5A14-BBE9-D7F7-7CEC20FA4445}"/>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81650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B399-F505-5DB3-3749-7E76F5AC6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0295F-5D4D-620A-6113-7051347E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FEE9D-37FC-E285-046B-BE506C289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57BF4-3E47-2A84-98EF-5D2D44C41D48}"/>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6" name="Footer Placeholder 5">
            <a:extLst>
              <a:ext uri="{FF2B5EF4-FFF2-40B4-BE49-F238E27FC236}">
                <a16:creationId xmlns:a16="http://schemas.microsoft.com/office/drawing/2014/main" id="{8C4A76E4-2564-D521-3840-439D6EFCC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6EBB2-533D-CAB0-B6A2-864561536547}"/>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380959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35F-B78B-B127-0612-365E59D32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B74F7A-2AEE-3969-B8A3-DAC6ADEAE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48B47-A838-FEBC-7E09-994FBB16A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D0293-A4EA-AB88-F1D6-9B13974F1BCC}"/>
              </a:ext>
            </a:extLst>
          </p:cNvPr>
          <p:cNvSpPr>
            <a:spLocks noGrp="1"/>
          </p:cNvSpPr>
          <p:nvPr>
            <p:ph type="dt" sz="half" idx="10"/>
          </p:nvPr>
        </p:nvSpPr>
        <p:spPr/>
        <p:txBody>
          <a:bodyPr/>
          <a:lstStyle/>
          <a:p>
            <a:fld id="{22C86D78-4039-4021-8012-9EE39B881601}" type="datetimeFigureOut">
              <a:rPr lang="en-US" smtClean="0"/>
              <a:t>9/19/2024</a:t>
            </a:fld>
            <a:endParaRPr lang="en-US"/>
          </a:p>
        </p:txBody>
      </p:sp>
      <p:sp>
        <p:nvSpPr>
          <p:cNvPr id="6" name="Footer Placeholder 5">
            <a:extLst>
              <a:ext uri="{FF2B5EF4-FFF2-40B4-BE49-F238E27FC236}">
                <a16:creationId xmlns:a16="http://schemas.microsoft.com/office/drawing/2014/main" id="{C3D0110E-C761-2714-3F8A-01478919B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AE9CE-07AA-F672-70E1-34EE00C1BACB}"/>
              </a:ext>
            </a:extLst>
          </p:cNvPr>
          <p:cNvSpPr>
            <a:spLocks noGrp="1"/>
          </p:cNvSpPr>
          <p:nvPr>
            <p:ph type="sldNum" sz="quarter" idx="12"/>
          </p:nvPr>
        </p:nvSpPr>
        <p:spPr/>
        <p:txBody>
          <a:bodyPr/>
          <a:lstStyle/>
          <a:p>
            <a:fld id="{6F00E7BF-A751-4073-B73F-ED4EA9651DBE}" type="slidenum">
              <a:rPr lang="en-US" smtClean="0"/>
              <a:t>‹#›</a:t>
            </a:fld>
            <a:endParaRPr lang="en-US"/>
          </a:p>
        </p:txBody>
      </p:sp>
    </p:spTree>
    <p:extLst>
      <p:ext uri="{BB962C8B-B14F-4D97-AF65-F5344CB8AC3E}">
        <p14:creationId xmlns:p14="http://schemas.microsoft.com/office/powerpoint/2010/main" val="132597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2E52B-732B-D7ED-031C-E480E7CE16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D25EE-A850-C8E6-3ABE-9E4F3BB38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92D19-E3F2-C2D2-740E-D29680D36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86D78-4039-4021-8012-9EE39B881601}" type="datetimeFigureOut">
              <a:rPr lang="en-US" smtClean="0"/>
              <a:t>9/19/2024</a:t>
            </a:fld>
            <a:endParaRPr lang="en-US"/>
          </a:p>
        </p:txBody>
      </p:sp>
      <p:sp>
        <p:nvSpPr>
          <p:cNvPr id="5" name="Footer Placeholder 4">
            <a:extLst>
              <a:ext uri="{FF2B5EF4-FFF2-40B4-BE49-F238E27FC236}">
                <a16:creationId xmlns:a16="http://schemas.microsoft.com/office/drawing/2014/main" id="{1793EEF5-DCA9-72BB-EC36-CA2357DBB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42D09-0BF7-4DA0-BCAE-D7701DA8E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0E7BF-A751-4073-B73F-ED4EA9651DBE}" type="slidenum">
              <a:rPr lang="en-US" smtClean="0"/>
              <a:t>‹#›</a:t>
            </a:fld>
            <a:endParaRPr lang="en-US"/>
          </a:p>
        </p:txBody>
      </p:sp>
    </p:spTree>
    <p:extLst>
      <p:ext uri="{BB962C8B-B14F-4D97-AF65-F5344CB8AC3E}">
        <p14:creationId xmlns:p14="http://schemas.microsoft.com/office/powerpoint/2010/main" val="186420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E381-E19E-4319-EC69-74A49DD27FDA}"/>
              </a:ext>
            </a:extLst>
          </p:cNvPr>
          <p:cNvSpPr>
            <a:spLocks noGrp="1"/>
          </p:cNvSpPr>
          <p:nvPr>
            <p:ph type="ctrTitle"/>
          </p:nvPr>
        </p:nvSpPr>
        <p:spPr>
          <a:xfrm>
            <a:off x="1524000" y="1136073"/>
            <a:ext cx="9144000" cy="3168218"/>
          </a:xfrm>
        </p:spPr>
        <p:txBody>
          <a:bodyPr>
            <a:normAutofit fontScale="90000"/>
          </a:bodyPr>
          <a:lstStyle/>
          <a:p>
            <a:br>
              <a:rPr lang="en-US" b="1" dirty="0"/>
            </a:br>
            <a:r>
              <a:rPr lang="en-US" b="1" dirty="0"/>
              <a:t>Muhammed Tawfiq Chowdhury</a:t>
            </a:r>
            <a:br>
              <a:rPr lang="en-US" b="1" dirty="0"/>
            </a:br>
            <a:r>
              <a:rPr lang="en-US" b="1" dirty="0"/>
              <a:t>Data Structure </a:t>
            </a:r>
            <a:br>
              <a:rPr lang="en-US" b="1" dirty="0"/>
            </a:br>
            <a:r>
              <a:rPr lang="en-US" b="1" dirty="0"/>
              <a:t>Section 1 and 2</a:t>
            </a:r>
            <a:br>
              <a:rPr lang="en-US" b="1" dirty="0"/>
            </a:br>
            <a:r>
              <a:rPr lang="en-US" b="1" dirty="0"/>
              <a:t>Queue</a:t>
            </a:r>
          </a:p>
        </p:txBody>
      </p:sp>
      <p:sp>
        <p:nvSpPr>
          <p:cNvPr id="3" name="Subtitle 2">
            <a:extLst>
              <a:ext uri="{FF2B5EF4-FFF2-40B4-BE49-F238E27FC236}">
                <a16:creationId xmlns:a16="http://schemas.microsoft.com/office/drawing/2014/main" id="{2F6BD475-9A2F-AFF7-0168-82431E03C7F1}"/>
              </a:ext>
            </a:extLst>
          </p:cNvPr>
          <p:cNvSpPr>
            <a:spLocks noGrp="1"/>
          </p:cNvSpPr>
          <p:nvPr>
            <p:ph type="subTitle" idx="1"/>
          </p:nvPr>
        </p:nvSpPr>
        <p:spPr>
          <a:xfrm>
            <a:off x="1357745" y="4894046"/>
            <a:ext cx="9144000" cy="1655762"/>
          </a:xfrm>
        </p:spPr>
        <p:txBody>
          <a:bodyPr/>
          <a:lstStyle/>
          <a:p>
            <a:endParaRPr lang="en-US"/>
          </a:p>
        </p:txBody>
      </p:sp>
    </p:spTree>
    <p:extLst>
      <p:ext uri="{BB962C8B-B14F-4D97-AF65-F5344CB8AC3E}">
        <p14:creationId xmlns:p14="http://schemas.microsoft.com/office/powerpoint/2010/main" val="251495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D3A2-EEFC-AF42-6973-9EEB4497656D}"/>
              </a:ext>
            </a:extLst>
          </p:cNvPr>
          <p:cNvSpPr>
            <a:spLocks noGrp="1"/>
          </p:cNvSpPr>
          <p:nvPr>
            <p:ph type="title"/>
          </p:nvPr>
        </p:nvSpPr>
        <p:spPr/>
        <p:txBody>
          <a:bodyPr/>
          <a:lstStyle/>
          <a:p>
            <a:pPr algn="ctr"/>
            <a:r>
              <a:rPr lang="en-US" b="1" dirty="0"/>
              <a:t>What is a queue in Java?</a:t>
            </a:r>
          </a:p>
        </p:txBody>
      </p:sp>
      <p:sp>
        <p:nvSpPr>
          <p:cNvPr id="3" name="Content Placeholder 2">
            <a:extLst>
              <a:ext uri="{FF2B5EF4-FFF2-40B4-BE49-F238E27FC236}">
                <a16:creationId xmlns:a16="http://schemas.microsoft.com/office/drawing/2014/main" id="{CED159CE-C03D-5FB4-A9C4-CA584AD238E1}"/>
              </a:ext>
            </a:extLst>
          </p:cNvPr>
          <p:cNvSpPr>
            <a:spLocks noGrp="1"/>
          </p:cNvSpPr>
          <p:nvPr>
            <p:ph idx="1"/>
          </p:nvPr>
        </p:nvSpPr>
        <p:spPr/>
        <p:txBody>
          <a:bodyPr>
            <a:normAutofit lnSpcReduction="10000"/>
          </a:bodyPr>
          <a:lstStyle/>
          <a:p>
            <a:r>
              <a:rPr lang="en-US" dirty="0"/>
              <a:t>A queue is an interface in java</a:t>
            </a:r>
          </a:p>
          <a:p>
            <a:r>
              <a:rPr lang="en-US" dirty="0"/>
              <a:t>The interface Queue is available in the </a:t>
            </a:r>
            <a:r>
              <a:rPr lang="en-US" dirty="0" err="1"/>
              <a:t>java.util</a:t>
            </a:r>
            <a:r>
              <a:rPr lang="en-US" dirty="0"/>
              <a:t> package and does extend the Collection interface. It is used to keep the elements that are processed in the First In First Out (FIFO) manner. It is an ordered list of objects, where insertion of elements occurs at the end of the list, and removal of elements occur at the beginning of the list.</a:t>
            </a:r>
          </a:p>
          <a:p>
            <a:r>
              <a:rPr lang="en-US" dirty="0"/>
              <a:t>Being an interface, the queue requires, for the declaration, a concrete class, and the most common classes are the LinkedList and </a:t>
            </a:r>
            <a:r>
              <a:rPr lang="en-US" dirty="0" err="1"/>
              <a:t>PriorityQueue</a:t>
            </a:r>
            <a:r>
              <a:rPr lang="en-US" dirty="0"/>
              <a:t> in Java. Implementations done by these classes are not thread safe. If it is required to have a thread safe implementation, </a:t>
            </a:r>
            <a:r>
              <a:rPr lang="en-US" dirty="0" err="1"/>
              <a:t>PriorityBlockingQueue</a:t>
            </a:r>
            <a:r>
              <a:rPr lang="en-US" dirty="0"/>
              <a:t> is an available option.</a:t>
            </a:r>
          </a:p>
        </p:txBody>
      </p:sp>
    </p:spTree>
    <p:extLst>
      <p:ext uri="{BB962C8B-B14F-4D97-AF65-F5344CB8AC3E}">
        <p14:creationId xmlns:p14="http://schemas.microsoft.com/office/powerpoint/2010/main" val="335373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2F2E-E4AC-E413-BC99-5A0DD48D3E39}"/>
              </a:ext>
            </a:extLst>
          </p:cNvPr>
          <p:cNvSpPr>
            <a:spLocks noGrp="1"/>
          </p:cNvSpPr>
          <p:nvPr>
            <p:ph type="title"/>
          </p:nvPr>
        </p:nvSpPr>
        <p:spPr/>
        <p:txBody>
          <a:bodyPr/>
          <a:lstStyle/>
          <a:p>
            <a:pPr algn="ctr"/>
            <a:r>
              <a:rPr lang="en-US" b="1" dirty="0"/>
              <a:t>Structure of Queue</a:t>
            </a:r>
          </a:p>
        </p:txBody>
      </p:sp>
      <p:pic>
        <p:nvPicPr>
          <p:cNvPr id="5" name="Content Placeholder 4" descr="A diagram of a software application&#10;&#10;Description automatically generated with medium confidence">
            <a:extLst>
              <a:ext uri="{FF2B5EF4-FFF2-40B4-BE49-F238E27FC236}">
                <a16:creationId xmlns:a16="http://schemas.microsoft.com/office/drawing/2014/main" id="{17C50327-82DA-19B5-41DD-2B8FE9D3B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010" y="1889789"/>
            <a:ext cx="5133979" cy="4353614"/>
          </a:xfrm>
        </p:spPr>
      </p:pic>
    </p:spTree>
    <p:extLst>
      <p:ext uri="{BB962C8B-B14F-4D97-AF65-F5344CB8AC3E}">
        <p14:creationId xmlns:p14="http://schemas.microsoft.com/office/powerpoint/2010/main" val="337963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C6A1-9B18-9B20-EB88-DF148574D5F0}"/>
              </a:ext>
            </a:extLst>
          </p:cNvPr>
          <p:cNvSpPr>
            <a:spLocks noGrp="1"/>
          </p:cNvSpPr>
          <p:nvPr>
            <p:ph type="title"/>
          </p:nvPr>
        </p:nvSpPr>
        <p:spPr/>
        <p:txBody>
          <a:bodyPr/>
          <a:lstStyle/>
          <a:p>
            <a:pPr algn="ctr"/>
            <a:r>
              <a:rPr lang="en-US" b="1" dirty="0"/>
              <a:t>Characteristics of a Queue</a:t>
            </a:r>
          </a:p>
        </p:txBody>
      </p:sp>
      <p:sp>
        <p:nvSpPr>
          <p:cNvPr id="3" name="Content Placeholder 2">
            <a:extLst>
              <a:ext uri="{FF2B5EF4-FFF2-40B4-BE49-F238E27FC236}">
                <a16:creationId xmlns:a16="http://schemas.microsoft.com/office/drawing/2014/main" id="{5E5AC5B4-FA77-F730-6B83-E63AADA02951}"/>
              </a:ext>
            </a:extLst>
          </p:cNvPr>
          <p:cNvSpPr>
            <a:spLocks noGrp="1"/>
          </p:cNvSpPr>
          <p:nvPr>
            <p:ph idx="1"/>
          </p:nvPr>
        </p:nvSpPr>
        <p:spPr/>
        <p:txBody>
          <a:bodyPr>
            <a:normAutofit fontScale="92500" lnSpcReduction="10000"/>
          </a:bodyPr>
          <a:lstStyle/>
          <a:p>
            <a:r>
              <a:rPr lang="en-US" dirty="0"/>
              <a:t>The Queue is used to insert elements at the end of the queue and removes from the beginning of the queue. It follows FIFO concept.</a:t>
            </a:r>
          </a:p>
          <a:p>
            <a:r>
              <a:rPr lang="en-US" dirty="0"/>
              <a:t>The Java Queue supports all methods of Collection interface including insertion, deletion, etc.</a:t>
            </a:r>
          </a:p>
          <a:p>
            <a:r>
              <a:rPr lang="en-US" dirty="0"/>
              <a:t>The Queues which are available in </a:t>
            </a:r>
            <a:r>
              <a:rPr lang="en-US" dirty="0" err="1"/>
              <a:t>java.util</a:t>
            </a:r>
            <a:r>
              <a:rPr lang="en-US" dirty="0"/>
              <a:t> package are Unbounded Queues.</a:t>
            </a:r>
          </a:p>
          <a:p>
            <a:r>
              <a:rPr lang="en-US" dirty="0"/>
              <a:t>The Queues which are available in </a:t>
            </a:r>
            <a:r>
              <a:rPr lang="en-US" dirty="0" err="1"/>
              <a:t>java.util.concurrent</a:t>
            </a:r>
            <a:r>
              <a:rPr lang="en-US" dirty="0"/>
              <a:t> package are the Bounded Queues.</a:t>
            </a:r>
          </a:p>
          <a:p>
            <a:r>
              <a:rPr lang="en-US" dirty="0"/>
              <a:t>All Queues except the Deques supports insertion and removal at the tail and head of the queue respectively. The Deques support element insertion and removal at both ends.</a:t>
            </a:r>
          </a:p>
        </p:txBody>
      </p:sp>
    </p:spTree>
    <p:extLst>
      <p:ext uri="{BB962C8B-B14F-4D97-AF65-F5344CB8AC3E}">
        <p14:creationId xmlns:p14="http://schemas.microsoft.com/office/powerpoint/2010/main" val="351386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C543-E4CF-1CEE-E529-1A319940BB12}"/>
              </a:ext>
            </a:extLst>
          </p:cNvPr>
          <p:cNvSpPr>
            <a:spLocks noGrp="1"/>
          </p:cNvSpPr>
          <p:nvPr>
            <p:ph type="title"/>
          </p:nvPr>
        </p:nvSpPr>
        <p:spPr/>
        <p:txBody>
          <a:bodyPr/>
          <a:lstStyle/>
          <a:p>
            <a:pPr algn="ctr"/>
            <a:r>
              <a:rPr lang="en-US" b="1" dirty="0"/>
              <a:t>Methods of Java Queue Interface</a:t>
            </a:r>
          </a:p>
        </p:txBody>
      </p:sp>
      <p:sp>
        <p:nvSpPr>
          <p:cNvPr id="3" name="Content Placeholder 2">
            <a:extLst>
              <a:ext uri="{FF2B5EF4-FFF2-40B4-BE49-F238E27FC236}">
                <a16:creationId xmlns:a16="http://schemas.microsoft.com/office/drawing/2014/main" id="{0B9D77C8-3E28-695A-4D8F-D45112063E63}"/>
              </a:ext>
            </a:extLst>
          </p:cNvPr>
          <p:cNvSpPr>
            <a:spLocks noGrp="1"/>
          </p:cNvSpPr>
          <p:nvPr>
            <p:ph idx="1"/>
          </p:nvPr>
        </p:nvSpPr>
        <p:spPr/>
        <p:txBody>
          <a:bodyPr>
            <a:normAutofit fontScale="92500" lnSpcReduction="10000"/>
          </a:bodyPr>
          <a:lstStyle/>
          <a:p>
            <a:r>
              <a:rPr lang="en-US" dirty="0" err="1"/>
              <a:t>boolean</a:t>
            </a:r>
            <a:r>
              <a:rPr lang="en-US" dirty="0"/>
              <a:t> add(object)-It is used to insert the specified element into this queue and return true upon success</a:t>
            </a:r>
          </a:p>
          <a:p>
            <a:r>
              <a:rPr lang="en-US" dirty="0" err="1"/>
              <a:t>boolean</a:t>
            </a:r>
            <a:r>
              <a:rPr lang="en-US" dirty="0"/>
              <a:t> offer(object)-It is used to insert the specified element into this queue</a:t>
            </a:r>
          </a:p>
          <a:p>
            <a:r>
              <a:rPr lang="en-US" dirty="0"/>
              <a:t>Object remove()-It is used to retrieves and removes the head of this queue</a:t>
            </a:r>
          </a:p>
          <a:p>
            <a:r>
              <a:rPr lang="en-US" dirty="0"/>
              <a:t>Object element()-It is used to retrieves, but does not remove, the head of this queue.</a:t>
            </a:r>
          </a:p>
          <a:p>
            <a:r>
              <a:rPr lang="en-US" dirty="0"/>
              <a:t>Object peek()-It is used to retrieves, but does not remove, the head of this queue, or returns null if this queue is empty.</a:t>
            </a:r>
          </a:p>
          <a:p>
            <a:r>
              <a:rPr lang="en-US" dirty="0"/>
              <a:t>E poll()-This method returns the </a:t>
            </a:r>
            <a:r>
              <a:rPr lang="en-US" b="1" dirty="0"/>
              <a:t>element at the front</a:t>
            </a:r>
            <a:r>
              <a:rPr lang="en-US" dirty="0"/>
              <a:t> of the container or the head of the Queue. It returns </a:t>
            </a:r>
            <a:r>
              <a:rPr lang="en-US" b="1" dirty="0"/>
              <a:t>null</a:t>
            </a:r>
            <a:r>
              <a:rPr lang="en-US" dirty="0"/>
              <a:t> when the Queue is empty</a:t>
            </a:r>
          </a:p>
        </p:txBody>
      </p:sp>
    </p:spTree>
    <p:extLst>
      <p:ext uri="{BB962C8B-B14F-4D97-AF65-F5344CB8AC3E}">
        <p14:creationId xmlns:p14="http://schemas.microsoft.com/office/powerpoint/2010/main" val="395277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9E22-12A8-1D31-A950-A4053D0C2933}"/>
              </a:ext>
            </a:extLst>
          </p:cNvPr>
          <p:cNvSpPr>
            <a:spLocks noGrp="1"/>
          </p:cNvSpPr>
          <p:nvPr>
            <p:ph type="title"/>
          </p:nvPr>
        </p:nvSpPr>
        <p:spPr/>
        <p:txBody>
          <a:bodyPr/>
          <a:lstStyle/>
          <a:p>
            <a:pPr algn="ctr"/>
            <a:r>
              <a:rPr lang="en-US" b="1" dirty="0"/>
              <a:t>Applications of Queue Data Structure</a:t>
            </a:r>
          </a:p>
        </p:txBody>
      </p:sp>
      <p:sp>
        <p:nvSpPr>
          <p:cNvPr id="3" name="Content Placeholder 2">
            <a:extLst>
              <a:ext uri="{FF2B5EF4-FFF2-40B4-BE49-F238E27FC236}">
                <a16:creationId xmlns:a16="http://schemas.microsoft.com/office/drawing/2014/main" id="{71EBC167-5CFC-7347-0B5D-3796EE9B5C2E}"/>
              </a:ext>
            </a:extLst>
          </p:cNvPr>
          <p:cNvSpPr>
            <a:spLocks noGrp="1"/>
          </p:cNvSpPr>
          <p:nvPr>
            <p:ph idx="1"/>
          </p:nvPr>
        </p:nvSpPr>
        <p:spPr/>
        <p:txBody>
          <a:bodyPr>
            <a:normAutofit fontScale="92500" lnSpcReduction="10000"/>
          </a:bodyPr>
          <a:lstStyle/>
          <a:p>
            <a:r>
              <a:rPr lang="en-US" dirty="0"/>
              <a:t> </a:t>
            </a:r>
            <a:r>
              <a:rPr lang="en-US" b="1" dirty="0"/>
              <a:t>Task Scheduling: </a:t>
            </a:r>
            <a:r>
              <a:rPr lang="en-US" dirty="0"/>
              <a:t>Queues can be used to schedule tasks based on priority or the order in which they were received</a:t>
            </a:r>
          </a:p>
          <a:p>
            <a:r>
              <a:rPr lang="en-US" b="1" dirty="0"/>
              <a:t>Resource Allocation: </a:t>
            </a:r>
            <a:r>
              <a:rPr lang="en-US" dirty="0"/>
              <a:t>Queues can be used to manage and allocate resources, such as printers or CPU processing time</a:t>
            </a:r>
          </a:p>
          <a:p>
            <a:r>
              <a:rPr lang="en-US" b="1" dirty="0"/>
              <a:t>Message Buffering: </a:t>
            </a:r>
            <a:r>
              <a:rPr lang="en-US" dirty="0"/>
              <a:t>Queues can be used to buffer messages in communication systems, such as message queues in messaging systems or buffers in computer networks</a:t>
            </a:r>
          </a:p>
          <a:p>
            <a:r>
              <a:rPr lang="en-US" b="1" dirty="0"/>
              <a:t>Event Handling: </a:t>
            </a:r>
            <a:r>
              <a:rPr lang="en-US" dirty="0"/>
              <a:t>Queues can be used to handle events in event-driven systems, such as GUI applications or simulation systems</a:t>
            </a:r>
          </a:p>
          <a:p>
            <a:r>
              <a:rPr lang="en-US" b="1" dirty="0"/>
              <a:t>Traffic Management: </a:t>
            </a:r>
            <a:r>
              <a:rPr lang="en-US" dirty="0"/>
              <a:t>Queues can be used to manage traffic flow in transportation systems, such as airport control systems or road networks</a:t>
            </a:r>
          </a:p>
          <a:p>
            <a:endParaRPr lang="en-US" dirty="0"/>
          </a:p>
        </p:txBody>
      </p:sp>
    </p:spTree>
    <p:extLst>
      <p:ext uri="{BB962C8B-B14F-4D97-AF65-F5344CB8AC3E}">
        <p14:creationId xmlns:p14="http://schemas.microsoft.com/office/powerpoint/2010/main" val="85473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AD61-4148-FA10-A375-52F1D89F8A8C}"/>
              </a:ext>
            </a:extLst>
          </p:cNvPr>
          <p:cNvSpPr>
            <a:spLocks noGrp="1"/>
          </p:cNvSpPr>
          <p:nvPr>
            <p:ph type="title"/>
          </p:nvPr>
        </p:nvSpPr>
        <p:spPr/>
        <p:txBody>
          <a:bodyPr/>
          <a:lstStyle/>
          <a:p>
            <a:pPr algn="ctr"/>
            <a:r>
              <a:rPr lang="en-US" b="1" dirty="0"/>
              <a:t>Advantages of using Queue in Java</a:t>
            </a:r>
          </a:p>
        </p:txBody>
      </p:sp>
      <p:sp>
        <p:nvSpPr>
          <p:cNvPr id="3" name="Content Placeholder 2">
            <a:extLst>
              <a:ext uri="{FF2B5EF4-FFF2-40B4-BE49-F238E27FC236}">
                <a16:creationId xmlns:a16="http://schemas.microsoft.com/office/drawing/2014/main" id="{2578A14B-3670-ECA9-1987-0A0C7640D129}"/>
              </a:ext>
            </a:extLst>
          </p:cNvPr>
          <p:cNvSpPr>
            <a:spLocks noGrp="1"/>
          </p:cNvSpPr>
          <p:nvPr>
            <p:ph idx="1"/>
          </p:nvPr>
        </p:nvSpPr>
        <p:spPr/>
        <p:txBody>
          <a:bodyPr>
            <a:normAutofit fontScale="92500" lnSpcReduction="20000"/>
          </a:bodyPr>
          <a:lstStyle/>
          <a:p>
            <a:r>
              <a:rPr lang="en-US" b="1" dirty="0"/>
              <a:t>Order preservation: </a:t>
            </a:r>
            <a:r>
              <a:rPr lang="en-US" dirty="0"/>
              <a:t>The Queue interface provides a way to store and retrieve elements in a specific order, following the first-in, first-out (FIFO) principle</a:t>
            </a:r>
          </a:p>
          <a:p>
            <a:r>
              <a:rPr lang="en-US" b="1" dirty="0"/>
              <a:t>Flexibility: </a:t>
            </a:r>
            <a:r>
              <a:rPr lang="en-US" dirty="0"/>
              <a:t>The Queue interface is a subtype of the Collection interface, which means that it can be used with many different data structures and algorithms, depending on the requirements of the application.</a:t>
            </a:r>
          </a:p>
          <a:p>
            <a:r>
              <a:rPr lang="en-US" b="1" dirty="0"/>
              <a:t>Thread–safety: </a:t>
            </a:r>
            <a:r>
              <a:rPr lang="en-US" dirty="0"/>
              <a:t>Some implementations of the Queue interface, such as the </a:t>
            </a:r>
            <a:r>
              <a:rPr lang="en-US" dirty="0" err="1"/>
              <a:t>java.util.concurrent</a:t>
            </a:r>
            <a:r>
              <a:rPr lang="en-US" dirty="0"/>
              <a:t>. </a:t>
            </a:r>
            <a:r>
              <a:rPr lang="en-US" dirty="0" err="1"/>
              <a:t>ConcurrentLinkedQueue</a:t>
            </a:r>
            <a:r>
              <a:rPr lang="en-US" dirty="0"/>
              <a:t> class, are thread-safe, which means that they can be accessed by multiple threads simultaneously without causing conflicts.</a:t>
            </a:r>
          </a:p>
          <a:p>
            <a:r>
              <a:rPr lang="en-US" b="1" dirty="0"/>
              <a:t>Performance: </a:t>
            </a:r>
            <a:r>
              <a:rPr lang="en-US" dirty="0"/>
              <a:t>The Queue interface provides efficient implementations for adding, removing, and inspecting elements, making it a useful tool for managing collections of elements in performance-critical applications.</a:t>
            </a:r>
          </a:p>
          <a:p>
            <a:endParaRPr lang="en-US" dirty="0"/>
          </a:p>
        </p:txBody>
      </p:sp>
    </p:spTree>
    <p:extLst>
      <p:ext uri="{BB962C8B-B14F-4D97-AF65-F5344CB8AC3E}">
        <p14:creationId xmlns:p14="http://schemas.microsoft.com/office/powerpoint/2010/main" val="219235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C960-84AD-A37C-3611-0227A47B2187}"/>
              </a:ext>
            </a:extLst>
          </p:cNvPr>
          <p:cNvSpPr>
            <a:spLocks noGrp="1"/>
          </p:cNvSpPr>
          <p:nvPr>
            <p:ph type="title"/>
          </p:nvPr>
        </p:nvSpPr>
        <p:spPr/>
        <p:txBody>
          <a:bodyPr/>
          <a:lstStyle/>
          <a:p>
            <a:pPr algn="ctr"/>
            <a:r>
              <a:rPr lang="en-US" b="1" dirty="0"/>
              <a:t>Disadvantages of using Queue in Java</a:t>
            </a:r>
          </a:p>
        </p:txBody>
      </p:sp>
      <p:sp>
        <p:nvSpPr>
          <p:cNvPr id="3" name="Content Placeholder 2">
            <a:extLst>
              <a:ext uri="{FF2B5EF4-FFF2-40B4-BE49-F238E27FC236}">
                <a16:creationId xmlns:a16="http://schemas.microsoft.com/office/drawing/2014/main" id="{6FC3A82D-6189-728E-4EC7-BEBECE80390B}"/>
              </a:ext>
            </a:extLst>
          </p:cNvPr>
          <p:cNvSpPr>
            <a:spLocks noGrp="1"/>
          </p:cNvSpPr>
          <p:nvPr>
            <p:ph idx="1"/>
          </p:nvPr>
        </p:nvSpPr>
        <p:spPr/>
        <p:txBody>
          <a:bodyPr>
            <a:normAutofit fontScale="92500" lnSpcReduction="10000"/>
          </a:bodyPr>
          <a:lstStyle/>
          <a:p>
            <a:r>
              <a:rPr lang="en-US" b="1" dirty="0"/>
              <a:t>Limited functionality: </a:t>
            </a:r>
            <a:r>
              <a:rPr lang="en-US" dirty="0"/>
              <a:t>The Queue interface is designed specifically for managing collections of elements in a specific order, which means that it may not be suitable for more complex data structures or algorithms</a:t>
            </a:r>
          </a:p>
          <a:p>
            <a:r>
              <a:rPr lang="en-US" b="1" dirty="0"/>
              <a:t>Size restrictions: </a:t>
            </a:r>
            <a:r>
              <a:rPr lang="en-US" dirty="0"/>
              <a:t>Some implementations of the Queue interface, such as the </a:t>
            </a:r>
            <a:r>
              <a:rPr lang="en-US" dirty="0" err="1"/>
              <a:t>ArrayDeque</a:t>
            </a:r>
            <a:r>
              <a:rPr lang="en-US" dirty="0"/>
              <a:t> class, have a fixed size, which means that they cannot grow beyond a certain number of elements</a:t>
            </a:r>
          </a:p>
          <a:p>
            <a:r>
              <a:rPr lang="en-US" b="1" dirty="0"/>
              <a:t>Memory usage: </a:t>
            </a:r>
            <a:r>
              <a:rPr lang="en-US" dirty="0"/>
              <a:t>Depending on the implementation, the Queue interface may require more memory than other data structures, especially if it needs to store additional information about the order of the elements</a:t>
            </a:r>
          </a:p>
          <a:p>
            <a:r>
              <a:rPr lang="en-US" b="1" dirty="0"/>
              <a:t>Complexity: </a:t>
            </a:r>
            <a:r>
              <a:rPr lang="en-US" dirty="0"/>
              <a:t>The Queue interface can be difficult to use and understand for novice programmers, especially if they are not familiar with the principles of data structures and algorithms</a:t>
            </a:r>
          </a:p>
        </p:txBody>
      </p:sp>
    </p:spTree>
    <p:extLst>
      <p:ext uri="{BB962C8B-B14F-4D97-AF65-F5344CB8AC3E}">
        <p14:creationId xmlns:p14="http://schemas.microsoft.com/office/powerpoint/2010/main" val="1019663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797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Muhammed Tawfiq Chowdhury Data Structure  Section 1 and 2 Queue</vt:lpstr>
      <vt:lpstr>What is a queue in Java?</vt:lpstr>
      <vt:lpstr>Structure of Queue</vt:lpstr>
      <vt:lpstr>Characteristics of a Queue</vt:lpstr>
      <vt:lpstr>Methods of Java Queue Interface</vt:lpstr>
      <vt:lpstr>Applications of Queue Data Structure</vt:lpstr>
      <vt:lpstr>Advantages of using Queue in Java</vt:lpstr>
      <vt:lpstr>Disadvantages of using Queue in Java</vt:lpstr>
    </vt:vector>
  </TitlesOfParts>
  <Company>Purdue University Northwest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Muhammed Tawfiq Chowdhury Data Structure  Section 1 and 2 Queue</dc:title>
  <dc:creator>Muhammed Tawfiq Chowdhury</dc:creator>
  <cp:lastModifiedBy>Muhammed Tawfiq Chowdhury</cp:lastModifiedBy>
  <cp:revision>2</cp:revision>
  <dcterms:created xsi:type="dcterms:W3CDTF">2024-09-18T18:06:34Z</dcterms:created>
  <dcterms:modified xsi:type="dcterms:W3CDTF">2024-09-19T12:49:48Z</dcterms:modified>
</cp:coreProperties>
</file>