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C7F1A-62B5-455F-CDBB-A4AC149D83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AC54F-F019-553E-25C0-53B171A6BC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BA54AB4-D934-2944-1590-2D7FC588C777}"/>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5" name="Footer Placeholder 4">
            <a:extLst>
              <a:ext uri="{FF2B5EF4-FFF2-40B4-BE49-F238E27FC236}">
                <a16:creationId xmlns:a16="http://schemas.microsoft.com/office/drawing/2014/main" id="{FABCDAC4-59AA-21AF-C89F-8DB89F4A3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97DD63-AFEE-03DB-3160-9013FB5125F9}"/>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1021214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B0153-F4A3-5156-B735-547F891B7BA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70F70F-C28C-CEC3-B2ED-905122317C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614B3-F886-6E38-84B0-3A4342CEADBF}"/>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5" name="Footer Placeholder 4">
            <a:extLst>
              <a:ext uri="{FF2B5EF4-FFF2-40B4-BE49-F238E27FC236}">
                <a16:creationId xmlns:a16="http://schemas.microsoft.com/office/drawing/2014/main" id="{CC183271-4E52-8E91-583D-689DED865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A696A9-8BB7-406C-41B0-8DD0E5EA21ED}"/>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492549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B4B7A9-90D0-909E-01E7-36655332F9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6D6BE1-69EA-7215-F13C-596161E3C8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A14F14-2195-3EBA-0D7A-C26AF370E007}"/>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5" name="Footer Placeholder 4">
            <a:extLst>
              <a:ext uri="{FF2B5EF4-FFF2-40B4-BE49-F238E27FC236}">
                <a16:creationId xmlns:a16="http://schemas.microsoft.com/office/drawing/2014/main" id="{FD541D64-2F1A-A77F-E065-EBB1C34D0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0CE799-E534-84FA-B55C-7D5754C2CF1D}"/>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349562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FBEF0-08FB-885F-2E27-CB5137D5BF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B64A7D-0C3E-935A-179C-3D818A1E6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F6E287-90C1-3563-3B4D-942BC0653749}"/>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5" name="Footer Placeholder 4">
            <a:extLst>
              <a:ext uri="{FF2B5EF4-FFF2-40B4-BE49-F238E27FC236}">
                <a16:creationId xmlns:a16="http://schemas.microsoft.com/office/drawing/2014/main" id="{9BC99354-3A98-B645-9593-03BB851C5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38B0D-7EDF-0307-BF69-051587832D8D}"/>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367349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9265-E28D-A675-D690-C8EA42EE547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516F3A-7C51-AA1D-F244-D53315911AA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FF23C6-0EFE-FA18-0D5D-F709EB67D387}"/>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5" name="Footer Placeholder 4">
            <a:extLst>
              <a:ext uri="{FF2B5EF4-FFF2-40B4-BE49-F238E27FC236}">
                <a16:creationId xmlns:a16="http://schemas.microsoft.com/office/drawing/2014/main" id="{88BAD63A-20D3-8265-87C7-0A96F42422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7BC4B1-B48D-698F-3A01-B840789ED80B}"/>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11353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F50F1-6A81-3087-FFD3-CC89491FFE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AFB7C6-F10A-72D6-F017-09E5578BE4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AE9395A-5E54-3F81-AAFF-ECF9A0635B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923679-E352-0DA0-8151-DC6A41315867}"/>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6" name="Footer Placeholder 5">
            <a:extLst>
              <a:ext uri="{FF2B5EF4-FFF2-40B4-BE49-F238E27FC236}">
                <a16:creationId xmlns:a16="http://schemas.microsoft.com/office/drawing/2014/main" id="{02DA7D1F-BA20-08C5-FE30-C6F88B46BC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094C86-D42B-2109-3134-078B0A09F2FA}"/>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3340712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9FBFE-0942-02A1-19A4-264EA540B0E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067305-C01B-424F-94E1-C7CF15DC6D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F8F2C27-A26C-4CE7-070A-3F0A1E73FC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04B43F-EDF6-A6CE-A1BD-7F35F61B66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B77831-5EE7-CA61-30B3-1C0E8A5B0F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1BAE39-2E29-CD77-B6F2-0E0D567C4CB6}"/>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8" name="Footer Placeholder 7">
            <a:extLst>
              <a:ext uri="{FF2B5EF4-FFF2-40B4-BE49-F238E27FC236}">
                <a16:creationId xmlns:a16="http://schemas.microsoft.com/office/drawing/2014/main" id="{C84C8A4A-E292-6FAE-2DE1-3C1E802C293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F7D20D-2950-4B4B-6172-52F27E8AD8CC}"/>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1718585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4CE2A-792C-F3DE-060E-AA3F9336368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733BE31-8E54-3856-3387-275808FE9816}"/>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4" name="Footer Placeholder 3">
            <a:extLst>
              <a:ext uri="{FF2B5EF4-FFF2-40B4-BE49-F238E27FC236}">
                <a16:creationId xmlns:a16="http://schemas.microsoft.com/office/drawing/2014/main" id="{F98D633E-A433-B431-D27D-9397D3592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989388-E5B4-772D-84C3-A46999986B23}"/>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197142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577D3E-D336-347B-6605-5010AF07AFCF}"/>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3" name="Footer Placeholder 2">
            <a:extLst>
              <a:ext uri="{FF2B5EF4-FFF2-40B4-BE49-F238E27FC236}">
                <a16:creationId xmlns:a16="http://schemas.microsoft.com/office/drawing/2014/main" id="{59DBAD09-8B9A-116A-2E0C-8F1075DF3B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6FF846-6550-C6DE-335F-0BE3E3D49320}"/>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26664434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9E175-C1D4-3AF9-7042-63D3CEE075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A759C6-27A6-3575-BF2F-FF2FEC6EC6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98158B-CA2D-58C5-ACF6-0E243E34C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8727B-7ED9-A9A6-DD3E-42037E33A930}"/>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6" name="Footer Placeholder 5">
            <a:extLst>
              <a:ext uri="{FF2B5EF4-FFF2-40B4-BE49-F238E27FC236}">
                <a16:creationId xmlns:a16="http://schemas.microsoft.com/office/drawing/2014/main" id="{BC2A7D49-F8CD-EE25-0110-923B31313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B60C39-13A2-A64C-C2EC-F870419F97C3}"/>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198822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8FA13-F5F2-3B8C-CF50-A83CFE463C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CF60D4E-4C18-B171-22F9-73F19A6E45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397AB9-95C1-BC56-B67B-59F3E3C416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20470F-01A7-EB70-B0FB-DE20634DA59F}"/>
              </a:ext>
            </a:extLst>
          </p:cNvPr>
          <p:cNvSpPr>
            <a:spLocks noGrp="1"/>
          </p:cNvSpPr>
          <p:nvPr>
            <p:ph type="dt" sz="half" idx="10"/>
          </p:nvPr>
        </p:nvSpPr>
        <p:spPr/>
        <p:txBody>
          <a:bodyPr/>
          <a:lstStyle/>
          <a:p>
            <a:fld id="{AABC3280-95B2-495C-A015-4BA687384242}" type="datetimeFigureOut">
              <a:rPr lang="en-US" smtClean="0"/>
              <a:t>9/17/2024</a:t>
            </a:fld>
            <a:endParaRPr lang="en-US"/>
          </a:p>
        </p:txBody>
      </p:sp>
      <p:sp>
        <p:nvSpPr>
          <p:cNvPr id="6" name="Footer Placeholder 5">
            <a:extLst>
              <a:ext uri="{FF2B5EF4-FFF2-40B4-BE49-F238E27FC236}">
                <a16:creationId xmlns:a16="http://schemas.microsoft.com/office/drawing/2014/main" id="{4D726818-E1B4-3509-85A4-06DE2BE33C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9C00FA-891C-C844-49DE-29F2F9BB7EA4}"/>
              </a:ext>
            </a:extLst>
          </p:cNvPr>
          <p:cNvSpPr>
            <a:spLocks noGrp="1"/>
          </p:cNvSpPr>
          <p:nvPr>
            <p:ph type="sldNum" sz="quarter" idx="12"/>
          </p:nvPr>
        </p:nvSpPr>
        <p:spPr/>
        <p:txBody>
          <a:bodyPr/>
          <a:lstStyle/>
          <a:p>
            <a:fld id="{DB084AEB-FEEF-4913-936D-D8B07278AFAF}" type="slidenum">
              <a:rPr lang="en-US" smtClean="0"/>
              <a:t>‹#›</a:t>
            </a:fld>
            <a:endParaRPr lang="en-US"/>
          </a:p>
        </p:txBody>
      </p:sp>
    </p:spTree>
    <p:extLst>
      <p:ext uri="{BB962C8B-B14F-4D97-AF65-F5344CB8AC3E}">
        <p14:creationId xmlns:p14="http://schemas.microsoft.com/office/powerpoint/2010/main" val="1556832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D7F26D-829A-2787-375B-0091123C8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B72CF5C-6763-35FD-B0C5-B6CEF01707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4716F7-2F18-8B82-8331-A18F1C3A43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BC3280-95B2-495C-A015-4BA687384242}" type="datetimeFigureOut">
              <a:rPr lang="en-US" smtClean="0"/>
              <a:t>9/17/2024</a:t>
            </a:fld>
            <a:endParaRPr lang="en-US"/>
          </a:p>
        </p:txBody>
      </p:sp>
      <p:sp>
        <p:nvSpPr>
          <p:cNvPr id="5" name="Footer Placeholder 4">
            <a:extLst>
              <a:ext uri="{FF2B5EF4-FFF2-40B4-BE49-F238E27FC236}">
                <a16:creationId xmlns:a16="http://schemas.microsoft.com/office/drawing/2014/main" id="{FA4727F1-C42C-B27E-5146-EF814C417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99E043-894D-92AB-1C77-1E8F115A57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084AEB-FEEF-4913-936D-D8B07278AFAF}" type="slidenum">
              <a:rPr lang="en-US" smtClean="0"/>
              <a:t>‹#›</a:t>
            </a:fld>
            <a:endParaRPr lang="en-US"/>
          </a:p>
        </p:txBody>
      </p:sp>
    </p:spTree>
    <p:extLst>
      <p:ext uri="{BB962C8B-B14F-4D97-AF65-F5344CB8AC3E}">
        <p14:creationId xmlns:p14="http://schemas.microsoft.com/office/powerpoint/2010/main" val="9237016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8E6A-C5B3-7E40-7530-D1658F6B9EAE}"/>
              </a:ext>
            </a:extLst>
          </p:cNvPr>
          <p:cNvSpPr>
            <a:spLocks noGrp="1"/>
          </p:cNvSpPr>
          <p:nvPr>
            <p:ph type="ctrTitle"/>
          </p:nvPr>
        </p:nvSpPr>
        <p:spPr/>
        <p:txBody>
          <a:bodyPr>
            <a:normAutofit/>
          </a:bodyPr>
          <a:lstStyle/>
          <a:p>
            <a:r>
              <a:rPr lang="en-US" sz="4800" b="1" dirty="0"/>
              <a:t>Muhammed Tawfiq Chowdhury</a:t>
            </a:r>
            <a:br>
              <a:rPr lang="en-US" sz="4800" b="1" dirty="0"/>
            </a:br>
            <a:r>
              <a:rPr lang="en-US" sz="4800" b="1" dirty="0"/>
              <a:t>Data Structure Section 1 and 2</a:t>
            </a:r>
            <a:br>
              <a:rPr lang="en-US" sz="4800" b="1" dirty="0"/>
            </a:br>
            <a:r>
              <a:rPr lang="en-US" sz="4800" b="1" dirty="0"/>
              <a:t>Stack</a:t>
            </a:r>
          </a:p>
        </p:txBody>
      </p:sp>
      <p:sp>
        <p:nvSpPr>
          <p:cNvPr id="3" name="Subtitle 2">
            <a:extLst>
              <a:ext uri="{FF2B5EF4-FFF2-40B4-BE49-F238E27FC236}">
                <a16:creationId xmlns:a16="http://schemas.microsoft.com/office/drawing/2014/main" id="{E1166C3F-C8F0-E795-C444-DA4135D6BED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9860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F17EA-ABB9-5317-BB94-927B4E6A1B73}"/>
              </a:ext>
            </a:extLst>
          </p:cNvPr>
          <p:cNvSpPr>
            <a:spLocks noGrp="1"/>
          </p:cNvSpPr>
          <p:nvPr>
            <p:ph type="title"/>
          </p:nvPr>
        </p:nvSpPr>
        <p:spPr/>
        <p:txBody>
          <a:bodyPr/>
          <a:lstStyle/>
          <a:p>
            <a:pPr algn="ctr"/>
            <a:r>
              <a:rPr lang="en-US" b="1" dirty="0"/>
              <a:t>Methods in Stack Class</a:t>
            </a:r>
          </a:p>
        </p:txBody>
      </p:sp>
      <p:sp>
        <p:nvSpPr>
          <p:cNvPr id="3" name="Content Placeholder 2">
            <a:extLst>
              <a:ext uri="{FF2B5EF4-FFF2-40B4-BE49-F238E27FC236}">
                <a16:creationId xmlns:a16="http://schemas.microsoft.com/office/drawing/2014/main" id="{166EF031-A16E-4187-2C11-E840C7C6D4D4}"/>
              </a:ext>
            </a:extLst>
          </p:cNvPr>
          <p:cNvSpPr>
            <a:spLocks noGrp="1"/>
          </p:cNvSpPr>
          <p:nvPr>
            <p:ph idx="1"/>
          </p:nvPr>
        </p:nvSpPr>
        <p:spPr/>
        <p:txBody>
          <a:bodyPr>
            <a:normAutofit fontScale="92500" lnSpcReduction="10000"/>
          </a:bodyPr>
          <a:lstStyle/>
          <a:p>
            <a:r>
              <a:rPr lang="en-US" dirty="0"/>
              <a:t>empty() It returns true if nothing is on the top of the stack. Else, returns false</a:t>
            </a:r>
          </a:p>
          <a:p>
            <a:r>
              <a:rPr lang="en-US" dirty="0"/>
              <a:t>peek() Returns the element on the top of the stack, but does not remove it</a:t>
            </a:r>
          </a:p>
          <a:p>
            <a:r>
              <a:rPr lang="en-US" dirty="0"/>
              <a:t>pop() Removes and returns the top element of the stack. An ‘</a:t>
            </a:r>
            <a:r>
              <a:rPr lang="en-US" dirty="0" err="1"/>
              <a:t>EmptyStackException</a:t>
            </a:r>
            <a:r>
              <a:rPr lang="en-US" dirty="0"/>
              <a:t>’ is thrown if we call pop() when the invoking stack is empty</a:t>
            </a:r>
          </a:p>
          <a:p>
            <a:r>
              <a:rPr lang="en-US" dirty="0"/>
              <a:t>push(Object element) Pushes an element on the top of the stack</a:t>
            </a:r>
          </a:p>
          <a:p>
            <a:r>
              <a:rPr lang="en-US" dirty="0"/>
              <a:t>search(Object element) It determines whether an object exists in the stack. If the element is found. It returns the position of the element from the top of the stack. Else, it returns -1.</a:t>
            </a:r>
          </a:p>
        </p:txBody>
      </p:sp>
    </p:spTree>
    <p:extLst>
      <p:ext uri="{BB962C8B-B14F-4D97-AF65-F5344CB8AC3E}">
        <p14:creationId xmlns:p14="http://schemas.microsoft.com/office/powerpoint/2010/main" val="1172541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162EE-FA9A-C6F6-D939-FA053322CAB4}"/>
              </a:ext>
            </a:extLst>
          </p:cNvPr>
          <p:cNvSpPr>
            <a:spLocks noGrp="1"/>
          </p:cNvSpPr>
          <p:nvPr>
            <p:ph type="title"/>
          </p:nvPr>
        </p:nvSpPr>
        <p:spPr/>
        <p:txBody>
          <a:bodyPr/>
          <a:lstStyle/>
          <a:p>
            <a:pPr algn="ctr"/>
            <a:r>
              <a:rPr lang="en-US" b="1" dirty="0"/>
              <a:t>Applications of Stacks</a:t>
            </a:r>
          </a:p>
        </p:txBody>
      </p:sp>
      <p:sp>
        <p:nvSpPr>
          <p:cNvPr id="3" name="Content Placeholder 2">
            <a:extLst>
              <a:ext uri="{FF2B5EF4-FFF2-40B4-BE49-F238E27FC236}">
                <a16:creationId xmlns:a16="http://schemas.microsoft.com/office/drawing/2014/main" id="{6CC57220-A37B-725B-2638-7C4CFC58B49F}"/>
              </a:ext>
            </a:extLst>
          </p:cNvPr>
          <p:cNvSpPr>
            <a:spLocks noGrp="1"/>
          </p:cNvSpPr>
          <p:nvPr>
            <p:ph idx="1"/>
          </p:nvPr>
        </p:nvSpPr>
        <p:spPr/>
        <p:txBody>
          <a:bodyPr/>
          <a:lstStyle/>
          <a:p>
            <a:r>
              <a:rPr lang="en-US" dirty="0"/>
              <a:t>Function calls: Stacks are used to keep track of the return addresses of function calls, allowing the program to return to the correct location after a function has finished execution</a:t>
            </a:r>
          </a:p>
          <a:p>
            <a:r>
              <a:rPr lang="en-US" dirty="0"/>
              <a:t>Recursion: Stacks are used to store the local variables and return addresses of recursive function calls, allowing the program to keep track of the current state of the recursion.</a:t>
            </a:r>
          </a:p>
          <a:p>
            <a:r>
              <a:rPr lang="en-US" dirty="0"/>
              <a:t>Memory management: Stacks are used to allocate and manage memory in some operating systems and programming languages.</a:t>
            </a:r>
          </a:p>
        </p:txBody>
      </p:sp>
    </p:spTree>
    <p:extLst>
      <p:ext uri="{BB962C8B-B14F-4D97-AF65-F5344CB8AC3E}">
        <p14:creationId xmlns:p14="http://schemas.microsoft.com/office/powerpoint/2010/main" val="2336290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7782-589A-24E7-F2B3-E67E8A443CEC}"/>
              </a:ext>
            </a:extLst>
          </p:cNvPr>
          <p:cNvSpPr>
            <a:spLocks noGrp="1"/>
          </p:cNvSpPr>
          <p:nvPr>
            <p:ph type="title"/>
          </p:nvPr>
        </p:nvSpPr>
        <p:spPr/>
        <p:txBody>
          <a:bodyPr/>
          <a:lstStyle/>
          <a:p>
            <a:pPr algn="ctr"/>
            <a:r>
              <a:rPr lang="en-US" b="1" dirty="0"/>
              <a:t>Advantages of Stacks</a:t>
            </a:r>
          </a:p>
        </p:txBody>
      </p:sp>
      <p:sp>
        <p:nvSpPr>
          <p:cNvPr id="3" name="Content Placeholder 2">
            <a:extLst>
              <a:ext uri="{FF2B5EF4-FFF2-40B4-BE49-F238E27FC236}">
                <a16:creationId xmlns:a16="http://schemas.microsoft.com/office/drawing/2014/main" id="{14E84E02-3284-681B-48A6-E9F2714B1591}"/>
              </a:ext>
            </a:extLst>
          </p:cNvPr>
          <p:cNvSpPr>
            <a:spLocks noGrp="1"/>
          </p:cNvSpPr>
          <p:nvPr>
            <p:ph idx="1"/>
          </p:nvPr>
        </p:nvSpPr>
        <p:spPr/>
        <p:txBody>
          <a:bodyPr>
            <a:normAutofit lnSpcReduction="10000"/>
          </a:bodyPr>
          <a:lstStyle/>
          <a:p>
            <a:r>
              <a:rPr lang="en-US" b="1" dirty="0"/>
              <a:t>Simplicity: </a:t>
            </a:r>
            <a:r>
              <a:rPr lang="en-US" dirty="0"/>
              <a:t>Stacks are a simple and easy-to-understand data structure, making them suitable for a wide range of applications.</a:t>
            </a:r>
          </a:p>
          <a:p>
            <a:r>
              <a:rPr lang="en-US" b="1" dirty="0"/>
              <a:t>Efficiency: </a:t>
            </a:r>
            <a:r>
              <a:rPr lang="en-US" dirty="0"/>
              <a:t>Push and pop operations on a stack can be performed in constant time (O(1)), providing efficient access to data.</a:t>
            </a:r>
          </a:p>
          <a:p>
            <a:r>
              <a:rPr lang="en-US" b="1" dirty="0"/>
              <a:t>Last-in, First-out (LIFO): </a:t>
            </a:r>
            <a:r>
              <a:rPr lang="en-US" dirty="0"/>
              <a:t>Stacks follow the LIFO principle, ensuring that the last element added to the stack is the first one removed. This behavior is useful in many scenarios, such as function calls and expression evaluation.</a:t>
            </a:r>
          </a:p>
          <a:p>
            <a:r>
              <a:rPr lang="en-US" b="1" dirty="0"/>
              <a:t>Limited memory usage: </a:t>
            </a:r>
            <a:r>
              <a:rPr lang="en-US" dirty="0"/>
              <a:t>Stacks only need to store the elements that have been pushed onto them, making them memory-efficient compared to other data structures.</a:t>
            </a:r>
          </a:p>
          <a:p>
            <a:endParaRPr lang="en-US" dirty="0"/>
          </a:p>
        </p:txBody>
      </p:sp>
    </p:spTree>
    <p:extLst>
      <p:ext uri="{BB962C8B-B14F-4D97-AF65-F5344CB8AC3E}">
        <p14:creationId xmlns:p14="http://schemas.microsoft.com/office/powerpoint/2010/main" val="1002356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8563A-4E42-1C5A-A80E-CDA2DA98EDCD}"/>
              </a:ext>
            </a:extLst>
          </p:cNvPr>
          <p:cNvSpPr>
            <a:spLocks noGrp="1"/>
          </p:cNvSpPr>
          <p:nvPr>
            <p:ph type="title"/>
          </p:nvPr>
        </p:nvSpPr>
        <p:spPr/>
        <p:txBody>
          <a:bodyPr/>
          <a:lstStyle/>
          <a:p>
            <a:pPr algn="ctr"/>
            <a:r>
              <a:rPr lang="en-US" b="1" dirty="0"/>
              <a:t>Disadvantages of Stacks</a:t>
            </a:r>
          </a:p>
        </p:txBody>
      </p:sp>
      <p:sp>
        <p:nvSpPr>
          <p:cNvPr id="3" name="Content Placeholder 2">
            <a:extLst>
              <a:ext uri="{FF2B5EF4-FFF2-40B4-BE49-F238E27FC236}">
                <a16:creationId xmlns:a16="http://schemas.microsoft.com/office/drawing/2014/main" id="{B9B43C6F-16AB-CC98-8A15-9A407216737F}"/>
              </a:ext>
            </a:extLst>
          </p:cNvPr>
          <p:cNvSpPr>
            <a:spLocks noGrp="1"/>
          </p:cNvSpPr>
          <p:nvPr>
            <p:ph idx="1"/>
          </p:nvPr>
        </p:nvSpPr>
        <p:spPr/>
        <p:txBody>
          <a:bodyPr>
            <a:normAutofit fontScale="92500" lnSpcReduction="10000"/>
          </a:bodyPr>
          <a:lstStyle/>
          <a:p>
            <a:r>
              <a:rPr lang="en-US" b="1" dirty="0"/>
              <a:t>Limited access:</a:t>
            </a:r>
            <a:r>
              <a:rPr lang="en-US" dirty="0"/>
              <a:t> Elements in a stack can only be accessed from the top, making it difficult to retrieve or modify elements in the middle of the stack.</a:t>
            </a:r>
          </a:p>
          <a:p>
            <a:r>
              <a:rPr lang="en-US" b="1" dirty="0"/>
              <a:t>Potential for overflow: </a:t>
            </a:r>
            <a:r>
              <a:rPr lang="en-US" dirty="0"/>
              <a:t>If more elements are pushed onto a stack than it can hold, an overflow error will occur, resulting in a loss of data.</a:t>
            </a:r>
          </a:p>
          <a:p>
            <a:r>
              <a:rPr lang="en-US" b="1" dirty="0"/>
              <a:t>Not suitable for random access: </a:t>
            </a:r>
            <a:r>
              <a:rPr lang="en-US" dirty="0"/>
              <a:t>Stacks do not allow for random access to elements, making them unsuitable for applications where elements need to be accessed in a specific order.</a:t>
            </a:r>
          </a:p>
          <a:p>
            <a:r>
              <a:rPr lang="en-US" b="1" dirty="0"/>
              <a:t>Limited capacity: </a:t>
            </a:r>
            <a:r>
              <a:rPr lang="en-US" dirty="0"/>
              <a:t>Stacks have a fixed capacity, which can be a limitation if the number of elements that need to be stored is unknown or highly variable.</a:t>
            </a:r>
          </a:p>
        </p:txBody>
      </p:sp>
    </p:spTree>
    <p:extLst>
      <p:ext uri="{BB962C8B-B14F-4D97-AF65-F5344CB8AC3E}">
        <p14:creationId xmlns:p14="http://schemas.microsoft.com/office/powerpoint/2010/main" val="36467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CC3DB-023A-DB4E-E328-A48416C2FEE6}"/>
              </a:ext>
            </a:extLst>
          </p:cNvPr>
          <p:cNvSpPr>
            <a:spLocks noGrp="1"/>
          </p:cNvSpPr>
          <p:nvPr>
            <p:ph type="title"/>
          </p:nvPr>
        </p:nvSpPr>
        <p:spPr/>
        <p:txBody>
          <a:bodyPr/>
          <a:lstStyle/>
          <a:p>
            <a:pPr algn="ctr"/>
            <a:r>
              <a:rPr lang="en-US" dirty="0"/>
              <a:t>What is a Stack</a:t>
            </a:r>
          </a:p>
        </p:txBody>
      </p:sp>
      <p:sp>
        <p:nvSpPr>
          <p:cNvPr id="3" name="Content Placeholder 2">
            <a:extLst>
              <a:ext uri="{FF2B5EF4-FFF2-40B4-BE49-F238E27FC236}">
                <a16:creationId xmlns:a16="http://schemas.microsoft.com/office/drawing/2014/main" id="{6115CAB0-7E99-E7D0-5ADB-356AAC15E9D8}"/>
              </a:ext>
            </a:extLst>
          </p:cNvPr>
          <p:cNvSpPr>
            <a:spLocks noGrp="1"/>
          </p:cNvSpPr>
          <p:nvPr>
            <p:ph idx="1"/>
          </p:nvPr>
        </p:nvSpPr>
        <p:spPr/>
        <p:txBody>
          <a:bodyPr/>
          <a:lstStyle/>
          <a:p>
            <a:r>
              <a:rPr lang="en-US" dirty="0"/>
              <a:t>The stack is a linear data structure that is used to store the collection of objects. It is based on Last-In-First-Out (LIFO). Java collection framework provides many interfaces and classes to store the collection of objects. One of them is the Stack class that provides different operations such as push, pop, search, etc.</a:t>
            </a:r>
          </a:p>
          <a:p>
            <a:r>
              <a:rPr lang="en-US" dirty="0"/>
              <a:t>The stack data structure has the two most important operations that are </a:t>
            </a:r>
            <a:r>
              <a:rPr lang="en-US" b="1" dirty="0"/>
              <a:t>push</a:t>
            </a:r>
            <a:r>
              <a:rPr lang="en-US" dirty="0"/>
              <a:t> and </a:t>
            </a:r>
            <a:r>
              <a:rPr lang="en-US" b="1" dirty="0"/>
              <a:t>pop</a:t>
            </a:r>
            <a:r>
              <a:rPr lang="en-US" dirty="0"/>
              <a:t>. The push operation inserts an element into the </a:t>
            </a:r>
            <a:r>
              <a:rPr lang="en-US" b="1" dirty="0"/>
              <a:t>stack</a:t>
            </a:r>
            <a:r>
              <a:rPr lang="en-US" dirty="0"/>
              <a:t> and </a:t>
            </a:r>
            <a:r>
              <a:rPr lang="en-US" b="1" dirty="0"/>
              <a:t>pop</a:t>
            </a:r>
            <a:r>
              <a:rPr lang="en-US" dirty="0"/>
              <a:t> operation removes an element from the top of the stack.</a:t>
            </a:r>
          </a:p>
        </p:txBody>
      </p:sp>
    </p:spTree>
    <p:extLst>
      <p:ext uri="{BB962C8B-B14F-4D97-AF65-F5344CB8AC3E}">
        <p14:creationId xmlns:p14="http://schemas.microsoft.com/office/powerpoint/2010/main" val="2943576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AA06A-125D-D186-54DF-9BD34C8E129C}"/>
              </a:ext>
            </a:extLst>
          </p:cNvPr>
          <p:cNvSpPr>
            <a:spLocks noGrp="1"/>
          </p:cNvSpPr>
          <p:nvPr>
            <p:ph type="title"/>
          </p:nvPr>
        </p:nvSpPr>
        <p:spPr/>
        <p:txBody>
          <a:bodyPr/>
          <a:lstStyle/>
          <a:p>
            <a:pPr algn="ctr"/>
            <a:r>
              <a:rPr lang="en-US" b="1" dirty="0"/>
              <a:t>Push</a:t>
            </a:r>
          </a:p>
        </p:txBody>
      </p:sp>
      <p:pic>
        <p:nvPicPr>
          <p:cNvPr id="6" name="Content Placeholder 5" descr="A diagram of numbers and push operation&#10;&#10;Description automatically generated">
            <a:extLst>
              <a:ext uri="{FF2B5EF4-FFF2-40B4-BE49-F238E27FC236}">
                <a16:creationId xmlns:a16="http://schemas.microsoft.com/office/drawing/2014/main" id="{BC07CC07-4BA8-9D97-B69F-AC890C6A938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6254" y="2858195"/>
            <a:ext cx="6599492" cy="2286198"/>
          </a:xfrm>
        </p:spPr>
      </p:pic>
    </p:spTree>
    <p:extLst>
      <p:ext uri="{BB962C8B-B14F-4D97-AF65-F5344CB8AC3E}">
        <p14:creationId xmlns:p14="http://schemas.microsoft.com/office/powerpoint/2010/main" val="1549696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B1B0F-2D2A-1001-862A-2DFE31BCA3BB}"/>
              </a:ext>
            </a:extLst>
          </p:cNvPr>
          <p:cNvSpPr>
            <a:spLocks noGrp="1"/>
          </p:cNvSpPr>
          <p:nvPr>
            <p:ph type="title"/>
          </p:nvPr>
        </p:nvSpPr>
        <p:spPr/>
        <p:txBody>
          <a:bodyPr/>
          <a:lstStyle/>
          <a:p>
            <a:pPr algn="ctr"/>
            <a:r>
              <a:rPr lang="en-US" b="1" dirty="0"/>
              <a:t>Pop</a:t>
            </a:r>
          </a:p>
        </p:txBody>
      </p:sp>
      <p:pic>
        <p:nvPicPr>
          <p:cNvPr id="5" name="Content Placeholder 4" descr="A diagram of a stack operation&#10;&#10;Description automatically generated">
            <a:extLst>
              <a:ext uri="{FF2B5EF4-FFF2-40B4-BE49-F238E27FC236}">
                <a16:creationId xmlns:a16="http://schemas.microsoft.com/office/drawing/2014/main" id="{092083AB-A7C9-EC61-3D52-D8A6571917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74154" y="1993250"/>
            <a:ext cx="8443692" cy="4016088"/>
          </a:xfrm>
        </p:spPr>
      </p:pic>
    </p:spTree>
    <p:extLst>
      <p:ext uri="{BB962C8B-B14F-4D97-AF65-F5344CB8AC3E}">
        <p14:creationId xmlns:p14="http://schemas.microsoft.com/office/powerpoint/2010/main" val="1462775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F3E9-1B9E-7F86-81E8-A9ADCD1AB285}"/>
              </a:ext>
            </a:extLst>
          </p:cNvPr>
          <p:cNvSpPr>
            <a:spLocks noGrp="1"/>
          </p:cNvSpPr>
          <p:nvPr>
            <p:ph type="title"/>
          </p:nvPr>
        </p:nvSpPr>
        <p:spPr/>
        <p:txBody>
          <a:bodyPr/>
          <a:lstStyle/>
          <a:p>
            <a:pPr algn="ctr"/>
            <a:r>
              <a:rPr lang="en-US" b="1" dirty="0"/>
              <a:t>Hierarchy of Stack Class</a:t>
            </a:r>
          </a:p>
        </p:txBody>
      </p:sp>
      <p:sp>
        <p:nvSpPr>
          <p:cNvPr id="3" name="Content Placeholder 2">
            <a:extLst>
              <a:ext uri="{FF2B5EF4-FFF2-40B4-BE49-F238E27FC236}">
                <a16:creationId xmlns:a16="http://schemas.microsoft.com/office/drawing/2014/main" id="{CA9CC094-2081-3791-AF2C-8B23276CE8A9}"/>
              </a:ext>
            </a:extLst>
          </p:cNvPr>
          <p:cNvSpPr>
            <a:spLocks noGrp="1"/>
          </p:cNvSpPr>
          <p:nvPr>
            <p:ph idx="1"/>
          </p:nvPr>
        </p:nvSpPr>
        <p:spPr/>
        <p:txBody>
          <a:bodyPr/>
          <a:lstStyle/>
          <a:p>
            <a:r>
              <a:rPr lang="en-US" dirty="0"/>
              <a:t>Java </a:t>
            </a:r>
            <a:r>
              <a:rPr lang="en-US" b="1" dirty="0"/>
              <a:t>Collection framework </a:t>
            </a:r>
            <a:r>
              <a:rPr lang="en-US" dirty="0"/>
              <a:t>provides a Stack class that models and implements a Stack data structure. The class is based on the basic principle of last-in-first-out. In addition to the basic push and pop operations, the class provides three more functions of empty, search, and peek. The Stack class extends Vector and provides additional functionality specifically for stack operations, such as push, pop, peek, empty, and search. The Stack class can indeed be referred to as a subclass of Vector, inheriting its methods and properties.</a:t>
            </a:r>
          </a:p>
        </p:txBody>
      </p:sp>
    </p:spTree>
    <p:extLst>
      <p:ext uri="{BB962C8B-B14F-4D97-AF65-F5344CB8AC3E}">
        <p14:creationId xmlns:p14="http://schemas.microsoft.com/office/powerpoint/2010/main" val="3817021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56BD-3BCD-E7D1-75A6-9AE8F38E9AC4}"/>
              </a:ext>
            </a:extLst>
          </p:cNvPr>
          <p:cNvSpPr>
            <a:spLocks noGrp="1"/>
          </p:cNvSpPr>
          <p:nvPr>
            <p:ph type="title"/>
          </p:nvPr>
        </p:nvSpPr>
        <p:spPr/>
        <p:txBody>
          <a:bodyPr/>
          <a:lstStyle/>
          <a:p>
            <a:pPr algn="ctr"/>
            <a:r>
              <a:rPr lang="en-US" b="1" dirty="0"/>
              <a:t>Hierarchy of Stack Class</a:t>
            </a:r>
            <a:endParaRPr lang="en-US" dirty="0"/>
          </a:p>
        </p:txBody>
      </p:sp>
      <p:pic>
        <p:nvPicPr>
          <p:cNvPr id="5" name="Content Placeholder 4" descr="A diagram of a data flow&#10;&#10;Description automatically generated">
            <a:extLst>
              <a:ext uri="{FF2B5EF4-FFF2-40B4-BE49-F238E27FC236}">
                <a16:creationId xmlns:a16="http://schemas.microsoft.com/office/drawing/2014/main" id="{7DC3B8C5-FFEC-CCCA-AADC-B6D17E5094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14800" y="2082006"/>
            <a:ext cx="3962400" cy="3838575"/>
          </a:xfrm>
        </p:spPr>
      </p:pic>
    </p:spTree>
    <p:extLst>
      <p:ext uri="{BB962C8B-B14F-4D97-AF65-F5344CB8AC3E}">
        <p14:creationId xmlns:p14="http://schemas.microsoft.com/office/powerpoint/2010/main" val="25664087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71D31-1206-CD80-9014-0C5EB1F83CA1}"/>
              </a:ext>
            </a:extLst>
          </p:cNvPr>
          <p:cNvSpPr>
            <a:spLocks noGrp="1"/>
          </p:cNvSpPr>
          <p:nvPr>
            <p:ph type="title"/>
          </p:nvPr>
        </p:nvSpPr>
        <p:spPr/>
        <p:txBody>
          <a:bodyPr/>
          <a:lstStyle/>
          <a:p>
            <a:pPr algn="ctr"/>
            <a:r>
              <a:rPr lang="en-US" dirty="0"/>
              <a:t>What is </a:t>
            </a:r>
            <a:r>
              <a:rPr lang="en-US" dirty="0" err="1"/>
              <a:t>Iterable</a:t>
            </a:r>
            <a:r>
              <a:rPr lang="en-US" dirty="0"/>
              <a:t>?</a:t>
            </a:r>
          </a:p>
        </p:txBody>
      </p:sp>
      <p:sp>
        <p:nvSpPr>
          <p:cNvPr id="3" name="Content Placeholder 2">
            <a:extLst>
              <a:ext uri="{FF2B5EF4-FFF2-40B4-BE49-F238E27FC236}">
                <a16:creationId xmlns:a16="http://schemas.microsoft.com/office/drawing/2014/main" id="{149CD597-53E7-F5BA-23C6-21CD5193D464}"/>
              </a:ext>
            </a:extLst>
          </p:cNvPr>
          <p:cNvSpPr>
            <a:spLocks noGrp="1"/>
          </p:cNvSpPr>
          <p:nvPr>
            <p:ph idx="1"/>
          </p:nvPr>
        </p:nvSpPr>
        <p:spPr/>
        <p:txBody>
          <a:bodyPr>
            <a:normAutofit fontScale="92500" lnSpcReduction="10000"/>
          </a:bodyPr>
          <a:lstStyle/>
          <a:p>
            <a:r>
              <a:rPr lang="en-US" dirty="0"/>
              <a:t>The </a:t>
            </a:r>
            <a:r>
              <a:rPr lang="en-US" dirty="0" err="1"/>
              <a:t>Iterable</a:t>
            </a:r>
            <a:r>
              <a:rPr lang="en-US" dirty="0"/>
              <a:t> interface was introduced in JDK 1.5. It belongs to </a:t>
            </a:r>
            <a:r>
              <a:rPr lang="en-US" dirty="0" err="1"/>
              <a:t>java.lang</a:t>
            </a:r>
            <a:r>
              <a:rPr lang="en-US" dirty="0"/>
              <a:t> package. In general, an object Implementing </a:t>
            </a:r>
            <a:r>
              <a:rPr lang="en-US" dirty="0" err="1"/>
              <a:t>Iterable</a:t>
            </a:r>
            <a:r>
              <a:rPr lang="en-US" dirty="0"/>
              <a:t> allows it to be iterated. An </a:t>
            </a:r>
            <a:r>
              <a:rPr lang="en-US" dirty="0" err="1"/>
              <a:t>iterable</a:t>
            </a:r>
            <a:r>
              <a:rPr lang="en-US" dirty="0"/>
              <a:t> interface allows an object to be the target of enhanced for loop(for-each loop).</a:t>
            </a:r>
          </a:p>
          <a:p>
            <a:pPr marL="457200" lvl="1" indent="0">
              <a:buNone/>
            </a:pPr>
            <a:r>
              <a:rPr lang="en-US" dirty="0"/>
              <a:t>public interface </a:t>
            </a:r>
            <a:r>
              <a:rPr lang="en-US" dirty="0" err="1"/>
              <a:t>Iterable</a:t>
            </a:r>
            <a:r>
              <a:rPr lang="en-US" dirty="0"/>
              <a:t>&lt;T&gt;</a:t>
            </a:r>
          </a:p>
          <a:p>
            <a:pPr marL="457200" lvl="1" indent="0">
              <a:buNone/>
            </a:pPr>
            <a:r>
              <a:rPr lang="en-US" dirty="0"/>
              <a:t>{</a:t>
            </a:r>
          </a:p>
          <a:p>
            <a:pPr marL="457200" lvl="1" indent="0">
              <a:buNone/>
            </a:pPr>
            <a:r>
              <a:rPr lang="en-US" dirty="0"/>
              <a:t>  Iterator&lt;T&gt;    iterator();</a:t>
            </a:r>
          </a:p>
          <a:p>
            <a:pPr marL="457200" lvl="1" indent="0">
              <a:buNone/>
            </a:pPr>
            <a:r>
              <a:rPr lang="en-US" dirty="0"/>
              <a:t>  </a:t>
            </a:r>
          </a:p>
          <a:p>
            <a:pPr marL="457200" lvl="1" indent="0">
              <a:buNone/>
            </a:pPr>
            <a:r>
              <a:rPr lang="en-US" dirty="0"/>
              <a:t>  </a:t>
            </a:r>
            <a:r>
              <a:rPr lang="en-US" dirty="0" err="1"/>
              <a:t>Spliterator</a:t>
            </a:r>
            <a:r>
              <a:rPr lang="en-US" dirty="0"/>
              <a:t>&lt;T&gt; </a:t>
            </a:r>
            <a:r>
              <a:rPr lang="en-US" dirty="0" err="1"/>
              <a:t>spliterator</a:t>
            </a:r>
            <a:r>
              <a:rPr lang="en-US" dirty="0"/>
              <a:t>();</a:t>
            </a:r>
          </a:p>
          <a:p>
            <a:pPr lvl="1"/>
            <a:endParaRPr lang="en-US" dirty="0"/>
          </a:p>
          <a:p>
            <a:pPr marL="457200" lvl="1" indent="0">
              <a:buNone/>
            </a:pPr>
            <a:r>
              <a:rPr lang="en-US" dirty="0"/>
              <a:t>  void           </a:t>
            </a:r>
            <a:r>
              <a:rPr lang="en-US" dirty="0" err="1"/>
              <a:t>forEach</a:t>
            </a:r>
            <a:r>
              <a:rPr lang="en-US" dirty="0"/>
              <a:t>(Consumer&lt;? super T&gt; action);</a:t>
            </a:r>
          </a:p>
          <a:p>
            <a:pPr marL="457200" lvl="1" indent="0">
              <a:buNone/>
            </a:pPr>
            <a:r>
              <a:rPr lang="en-US" dirty="0"/>
              <a:t>} </a:t>
            </a:r>
          </a:p>
        </p:txBody>
      </p:sp>
    </p:spTree>
    <p:extLst>
      <p:ext uri="{BB962C8B-B14F-4D97-AF65-F5344CB8AC3E}">
        <p14:creationId xmlns:p14="http://schemas.microsoft.com/office/powerpoint/2010/main" val="2147993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C978D-0C84-D1A6-D0D0-B91CFEDCBA28}"/>
              </a:ext>
            </a:extLst>
          </p:cNvPr>
          <p:cNvSpPr>
            <a:spLocks noGrp="1"/>
          </p:cNvSpPr>
          <p:nvPr>
            <p:ph type="title"/>
          </p:nvPr>
        </p:nvSpPr>
        <p:spPr/>
        <p:txBody>
          <a:bodyPr/>
          <a:lstStyle/>
          <a:p>
            <a:pPr algn="ctr"/>
            <a:r>
              <a:rPr lang="en-US" dirty="0"/>
              <a:t>What is a Vector?</a:t>
            </a:r>
          </a:p>
        </p:txBody>
      </p:sp>
      <p:sp>
        <p:nvSpPr>
          <p:cNvPr id="3" name="Content Placeholder 2">
            <a:extLst>
              <a:ext uri="{FF2B5EF4-FFF2-40B4-BE49-F238E27FC236}">
                <a16:creationId xmlns:a16="http://schemas.microsoft.com/office/drawing/2014/main" id="{01F49752-C0A9-D1E9-ADE6-4D3F12D24935}"/>
              </a:ext>
            </a:extLst>
          </p:cNvPr>
          <p:cNvSpPr>
            <a:spLocks noGrp="1"/>
          </p:cNvSpPr>
          <p:nvPr>
            <p:ph idx="1"/>
          </p:nvPr>
        </p:nvSpPr>
        <p:spPr/>
        <p:txBody>
          <a:bodyPr>
            <a:normAutofit lnSpcReduction="10000"/>
          </a:bodyPr>
          <a:lstStyle/>
          <a:p>
            <a:r>
              <a:rPr lang="en-US" dirty="0"/>
              <a:t>Vector data structure is like the dynamic array which can grow or shrink its size. Unlike array, we can store n-number of elements in it as there is no size limit. It is a part of Java Collection framework since Java 1.2. It is found in the </a:t>
            </a:r>
            <a:r>
              <a:rPr lang="en-US" dirty="0" err="1"/>
              <a:t>java.util</a:t>
            </a:r>
            <a:r>
              <a:rPr lang="en-US" dirty="0"/>
              <a:t> package and implements the List interface, so we can use all the methods of List interface here.</a:t>
            </a:r>
          </a:p>
          <a:p>
            <a:endParaRPr lang="en-US" dirty="0"/>
          </a:p>
          <a:p>
            <a:r>
              <a:rPr lang="en-US" dirty="0"/>
              <a:t>It is recommended to use the Vector class in the thread-safe implementation only. If you don't need to use the thread-safe implementation, you should use the </a:t>
            </a:r>
            <a:r>
              <a:rPr lang="en-US" dirty="0" err="1"/>
              <a:t>ArrayList</a:t>
            </a:r>
            <a:r>
              <a:rPr lang="en-US" dirty="0"/>
              <a:t>, the </a:t>
            </a:r>
            <a:r>
              <a:rPr lang="en-US" dirty="0" err="1"/>
              <a:t>ArrayList</a:t>
            </a:r>
            <a:r>
              <a:rPr lang="en-US" dirty="0"/>
              <a:t> will perform better in such case.</a:t>
            </a:r>
          </a:p>
        </p:txBody>
      </p:sp>
    </p:spTree>
    <p:extLst>
      <p:ext uri="{BB962C8B-B14F-4D97-AF65-F5344CB8AC3E}">
        <p14:creationId xmlns:p14="http://schemas.microsoft.com/office/powerpoint/2010/main" val="3621287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14E3-1544-A7AB-9555-690F6FDB58EC}"/>
              </a:ext>
            </a:extLst>
          </p:cNvPr>
          <p:cNvSpPr>
            <a:spLocks noGrp="1"/>
          </p:cNvSpPr>
          <p:nvPr>
            <p:ph type="title"/>
          </p:nvPr>
        </p:nvSpPr>
        <p:spPr/>
        <p:txBody>
          <a:bodyPr/>
          <a:lstStyle/>
          <a:p>
            <a:pPr algn="ctr"/>
            <a:r>
              <a:rPr lang="en-US" b="1" dirty="0"/>
              <a:t>Create a Stack</a:t>
            </a:r>
          </a:p>
        </p:txBody>
      </p:sp>
      <p:sp>
        <p:nvSpPr>
          <p:cNvPr id="3" name="Content Placeholder 2">
            <a:extLst>
              <a:ext uri="{FF2B5EF4-FFF2-40B4-BE49-F238E27FC236}">
                <a16:creationId xmlns:a16="http://schemas.microsoft.com/office/drawing/2014/main" id="{35ED3391-0DB9-6E67-CA1B-BCE11385AB52}"/>
              </a:ext>
            </a:extLst>
          </p:cNvPr>
          <p:cNvSpPr>
            <a:spLocks noGrp="1"/>
          </p:cNvSpPr>
          <p:nvPr>
            <p:ph idx="1"/>
          </p:nvPr>
        </p:nvSpPr>
        <p:spPr/>
        <p:txBody>
          <a:bodyPr/>
          <a:lstStyle/>
          <a:p>
            <a:r>
              <a:rPr lang="en-US" dirty="0"/>
              <a:t>In order to create a stack, we must import </a:t>
            </a:r>
            <a:r>
              <a:rPr lang="en-US" dirty="0" err="1"/>
              <a:t>java.util.stack</a:t>
            </a:r>
            <a:r>
              <a:rPr lang="en-US" dirty="0"/>
              <a:t> package and use the Stack() constructor of this class. The below example creates an empty Stack.</a:t>
            </a:r>
          </a:p>
          <a:p>
            <a:pPr marL="0" indent="0">
              <a:buNone/>
            </a:pPr>
            <a:endParaRPr lang="en-US" dirty="0"/>
          </a:p>
          <a:p>
            <a:pPr marL="0" indent="0">
              <a:buNone/>
            </a:pPr>
            <a:r>
              <a:rPr lang="en-US" dirty="0"/>
              <a:t>	Stack&lt;E&gt; stack = new Stack&lt;E&gt;();</a:t>
            </a:r>
          </a:p>
        </p:txBody>
      </p:sp>
    </p:spTree>
    <p:extLst>
      <p:ext uri="{BB962C8B-B14F-4D97-AF65-F5344CB8AC3E}">
        <p14:creationId xmlns:p14="http://schemas.microsoft.com/office/powerpoint/2010/main" val="2511717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931</Words>
  <Application>Microsoft Office PowerPoint</Application>
  <PresentationFormat>Widescreen</PresentationFormat>
  <Paragraphs>47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Aptos Display</vt:lpstr>
      <vt:lpstr>Arial</vt:lpstr>
      <vt:lpstr>Office Theme</vt:lpstr>
      <vt:lpstr>Muhammed Tawfiq Chowdhury Data Structure Section 1 and 2 Stack</vt:lpstr>
      <vt:lpstr>What is a Stack</vt:lpstr>
      <vt:lpstr>Push</vt:lpstr>
      <vt:lpstr>Pop</vt:lpstr>
      <vt:lpstr>Hierarchy of Stack Class</vt:lpstr>
      <vt:lpstr>Hierarchy of Stack Class</vt:lpstr>
      <vt:lpstr>What is Iterable?</vt:lpstr>
      <vt:lpstr>What is a Vector?</vt:lpstr>
      <vt:lpstr>Create a Stack</vt:lpstr>
      <vt:lpstr>Methods in Stack Class</vt:lpstr>
      <vt:lpstr>Applications of Stacks</vt:lpstr>
      <vt:lpstr>Advantages of Stacks</vt:lpstr>
      <vt:lpstr>Disadvantages of Stacks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Muhammed Tawfiq Chowdhury</dc:creator>
  <cp:lastModifiedBy>Muhammed Tawfiq Chowdhury</cp:lastModifiedBy>
  <cp:revision>1</cp:revision>
  <dcterms:created xsi:type="dcterms:W3CDTF">2024-09-17T05:36:42Z</dcterms:created>
  <dcterms:modified xsi:type="dcterms:W3CDTF">2024-09-17T06:32:47Z</dcterms:modified>
</cp:coreProperties>
</file>