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37" r:id="rId2"/>
    <p:sldId id="696" r:id="rId3"/>
    <p:sldId id="691" r:id="rId4"/>
    <p:sldId id="682" r:id="rId5"/>
    <p:sldId id="694" r:id="rId6"/>
    <p:sldId id="683" r:id="rId7"/>
    <p:sldId id="684" r:id="rId8"/>
    <p:sldId id="685" r:id="rId9"/>
    <p:sldId id="695" r:id="rId10"/>
    <p:sldId id="689" r:id="rId11"/>
    <p:sldId id="681" r:id="rId12"/>
    <p:sldId id="538" r:id="rId13"/>
    <p:sldId id="517" r:id="rId14"/>
    <p:sldId id="699" r:id="rId15"/>
    <p:sldId id="697" r:id="rId16"/>
    <p:sldId id="688" r:id="rId17"/>
    <p:sldId id="704" r:id="rId18"/>
    <p:sldId id="539" r:id="rId19"/>
    <p:sldId id="548" r:id="rId20"/>
    <p:sldId id="698" r:id="rId21"/>
    <p:sldId id="518" r:id="rId22"/>
    <p:sldId id="519" r:id="rId23"/>
    <p:sldId id="521" r:id="rId24"/>
    <p:sldId id="686" r:id="rId25"/>
    <p:sldId id="523" r:id="rId26"/>
    <p:sldId id="524" r:id="rId27"/>
    <p:sldId id="540" r:id="rId28"/>
    <p:sldId id="588" r:id="rId29"/>
    <p:sldId id="589" r:id="rId30"/>
    <p:sldId id="590" r:id="rId31"/>
    <p:sldId id="595" r:id="rId32"/>
    <p:sldId id="591" r:id="rId33"/>
    <p:sldId id="593" r:id="rId34"/>
    <p:sldId id="700" r:id="rId35"/>
    <p:sldId id="693" r:id="rId36"/>
    <p:sldId id="701" r:id="rId37"/>
    <p:sldId id="703" r:id="rId38"/>
    <p:sldId id="702" r:id="rId39"/>
    <p:sldId id="705" r:id="rId40"/>
    <p:sldId id="706" r:id="rId41"/>
    <p:sldId id="687" r:id="rId42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00FF"/>
    <a:srgbClr val="2A8487"/>
    <a:srgbClr val="1C5A61"/>
    <a:srgbClr val="0C6D9C"/>
    <a:srgbClr val="FF00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1D8D3-56F8-43E9-8892-AF58C42F57A4}" v="498" dt="2025-04-29T17:46:19.597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4" d="100"/>
          <a:sy n="104" d="100"/>
        </p:scale>
        <p:origin x="1638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l, Gokarna Raj" userId="3d645c80-7efd-4820-af3a-2d58d5a7d0d7" providerId="ADAL" clId="{54F1D8D3-56F8-43E9-8892-AF58C42F57A4}"/>
    <pc:docChg chg="undo custSel addSld delSld modSld sldOrd">
      <pc:chgData name="Aryal, Gokarna Raj" userId="3d645c80-7efd-4820-af3a-2d58d5a7d0d7" providerId="ADAL" clId="{54F1D8D3-56F8-43E9-8892-AF58C42F57A4}" dt="2025-04-29T17:47:30.594" v="1024" actId="207"/>
      <pc:docMkLst>
        <pc:docMk/>
      </pc:docMkLst>
      <pc:sldChg chg="addSp modSp mod">
        <pc:chgData name="Aryal, Gokarna Raj" userId="3d645c80-7efd-4820-af3a-2d58d5a7d0d7" providerId="ADAL" clId="{54F1D8D3-56F8-43E9-8892-AF58C42F57A4}" dt="2025-04-29T00:05:44.580" v="457" actId="1076"/>
        <pc:sldMkLst>
          <pc:docMk/>
          <pc:sldMk cId="1152036618" sldId="688"/>
        </pc:sldMkLst>
        <pc:spChg chg="add mod">
          <ac:chgData name="Aryal, Gokarna Raj" userId="3d645c80-7efd-4820-af3a-2d58d5a7d0d7" providerId="ADAL" clId="{54F1D8D3-56F8-43E9-8892-AF58C42F57A4}" dt="2025-04-29T00:04:34.356" v="442" actId="14100"/>
          <ac:spMkLst>
            <pc:docMk/>
            <pc:sldMk cId="1152036618" sldId="688"/>
            <ac:spMk id="2" creationId="{0C7ED675-3A49-C22E-8A3C-FD631331D2F2}"/>
          </ac:spMkLst>
        </pc:spChg>
        <pc:spChg chg="add mod">
          <ac:chgData name="Aryal, Gokarna Raj" userId="3d645c80-7efd-4820-af3a-2d58d5a7d0d7" providerId="ADAL" clId="{54F1D8D3-56F8-43E9-8892-AF58C42F57A4}" dt="2025-04-29T00:05:44.580" v="457" actId="1076"/>
          <ac:spMkLst>
            <pc:docMk/>
            <pc:sldMk cId="1152036618" sldId="688"/>
            <ac:spMk id="3" creationId="{EFBFE7A9-EB69-B7E1-1E4B-E8248A6AB949}"/>
          </ac:spMkLst>
        </pc:spChg>
        <pc:spChg chg="add mod">
          <ac:chgData name="Aryal, Gokarna Raj" userId="3d645c80-7efd-4820-af3a-2d58d5a7d0d7" providerId="ADAL" clId="{54F1D8D3-56F8-43E9-8892-AF58C42F57A4}" dt="2025-04-29T00:05:28.726" v="455" actId="20577"/>
          <ac:spMkLst>
            <pc:docMk/>
            <pc:sldMk cId="1152036618" sldId="688"/>
            <ac:spMk id="4" creationId="{BB3CC3F6-96D7-B40E-45BF-B4C03D137933}"/>
          </ac:spMkLst>
        </pc:spChg>
        <pc:picChg chg="mod">
          <ac:chgData name="Aryal, Gokarna Raj" userId="3d645c80-7efd-4820-af3a-2d58d5a7d0d7" providerId="ADAL" clId="{54F1D8D3-56F8-43E9-8892-AF58C42F57A4}" dt="2025-04-29T00:03:56.448" v="435" actId="1076"/>
          <ac:picMkLst>
            <pc:docMk/>
            <pc:sldMk cId="1152036618" sldId="688"/>
            <ac:picMk id="5" creationId="{0F496C7A-E267-4A3B-87F4-B797C9182FB3}"/>
          </ac:picMkLst>
        </pc:picChg>
        <pc:picChg chg="mod">
          <ac:chgData name="Aryal, Gokarna Raj" userId="3d645c80-7efd-4820-af3a-2d58d5a7d0d7" providerId="ADAL" clId="{54F1D8D3-56F8-43E9-8892-AF58C42F57A4}" dt="2025-04-29T00:05:39.509" v="456" actId="1076"/>
          <ac:picMkLst>
            <pc:docMk/>
            <pc:sldMk cId="1152036618" sldId="688"/>
            <ac:picMk id="6" creationId="{C7C2F201-6974-43C0-9979-9DD0146E7653}"/>
          </ac:picMkLst>
        </pc:picChg>
      </pc:sldChg>
      <pc:sldChg chg="new del">
        <pc:chgData name="Aryal, Gokarna Raj" userId="3d645c80-7efd-4820-af3a-2d58d5a7d0d7" providerId="ADAL" clId="{54F1D8D3-56F8-43E9-8892-AF58C42F57A4}" dt="2025-04-28T23:46:28.691" v="1" actId="680"/>
        <pc:sldMkLst>
          <pc:docMk/>
          <pc:sldMk cId="3559084405" sldId="704"/>
        </pc:sldMkLst>
      </pc:sldChg>
      <pc:sldChg chg="addSp delSp modSp add mod ord">
        <pc:chgData name="Aryal, Gokarna Raj" userId="3d645c80-7efd-4820-af3a-2d58d5a7d0d7" providerId="ADAL" clId="{54F1D8D3-56F8-43E9-8892-AF58C42F57A4}" dt="2025-04-29T00:06:09.493" v="459" actId="1076"/>
        <pc:sldMkLst>
          <pc:docMk/>
          <pc:sldMk cId="3865661783" sldId="704"/>
        </pc:sldMkLst>
        <pc:spChg chg="add del">
          <ac:chgData name="Aryal, Gokarna Raj" userId="3d645c80-7efd-4820-af3a-2d58d5a7d0d7" providerId="ADAL" clId="{54F1D8D3-56F8-43E9-8892-AF58C42F57A4}" dt="2025-04-28T23:56:21.901" v="247" actId="22"/>
          <ac:spMkLst>
            <pc:docMk/>
            <pc:sldMk cId="3865661783" sldId="704"/>
            <ac:spMk id="3" creationId="{48C932E7-6BEC-3A37-203E-B829B9979975}"/>
          </ac:spMkLst>
        </pc:spChg>
        <pc:spChg chg="mod">
          <ac:chgData name="Aryal, Gokarna Raj" userId="3d645c80-7efd-4820-af3a-2d58d5a7d0d7" providerId="ADAL" clId="{54F1D8D3-56F8-43E9-8892-AF58C42F57A4}" dt="2025-04-28T23:55:56.025" v="243" actId="20577"/>
          <ac:spMkLst>
            <pc:docMk/>
            <pc:sldMk cId="3865661783" sldId="704"/>
            <ac:spMk id="5" creationId="{C70442CB-7A2D-433A-B899-D5FA24880697}"/>
          </ac:spMkLst>
        </pc:spChg>
        <pc:spChg chg="mod">
          <ac:chgData name="Aryal, Gokarna Raj" userId="3d645c80-7efd-4820-af3a-2d58d5a7d0d7" providerId="ADAL" clId="{54F1D8D3-56F8-43E9-8892-AF58C42F57A4}" dt="2025-04-29T00:01:14.764" v="374" actId="1076"/>
          <ac:spMkLst>
            <pc:docMk/>
            <pc:sldMk cId="3865661783" sldId="704"/>
            <ac:spMk id="6" creationId="{D0E3E779-5D63-4FE7-B624-B989DF8CB015}"/>
          </ac:spMkLst>
        </pc:spChg>
        <pc:spChg chg="mod">
          <ac:chgData name="Aryal, Gokarna Raj" userId="3d645c80-7efd-4820-af3a-2d58d5a7d0d7" providerId="ADAL" clId="{54F1D8D3-56F8-43E9-8892-AF58C42F57A4}" dt="2025-04-29T00:06:09.493" v="459" actId="1076"/>
          <ac:spMkLst>
            <pc:docMk/>
            <pc:sldMk cId="3865661783" sldId="704"/>
            <ac:spMk id="7" creationId="{1F682223-EBAE-4653-92B9-3A35CB4121B3}"/>
          </ac:spMkLst>
        </pc:spChg>
        <pc:spChg chg="add del">
          <ac:chgData name="Aryal, Gokarna Raj" userId="3d645c80-7efd-4820-af3a-2d58d5a7d0d7" providerId="ADAL" clId="{54F1D8D3-56F8-43E9-8892-AF58C42F57A4}" dt="2025-04-28T23:56:29.249" v="251" actId="22"/>
          <ac:spMkLst>
            <pc:docMk/>
            <pc:sldMk cId="3865661783" sldId="704"/>
            <ac:spMk id="8" creationId="{15652C90-28D7-5A75-87EC-C718D694F043}"/>
          </ac:spMkLst>
        </pc:spChg>
        <pc:spChg chg="mod">
          <ac:chgData name="Aryal, Gokarna Raj" userId="3d645c80-7efd-4820-af3a-2d58d5a7d0d7" providerId="ADAL" clId="{54F1D8D3-56F8-43E9-8892-AF58C42F57A4}" dt="2025-04-28T23:46:53.887" v="28" actId="20577"/>
          <ac:spMkLst>
            <pc:docMk/>
            <pc:sldMk cId="3865661783" sldId="704"/>
            <ac:spMk id="7170" creationId="{00000000-0000-0000-0000-000000000000}"/>
          </ac:spMkLst>
        </pc:spChg>
      </pc:sldChg>
      <pc:sldChg chg="addSp modSp new mod">
        <pc:chgData name="Aryal, Gokarna Raj" userId="3d645c80-7efd-4820-af3a-2d58d5a7d0d7" providerId="ADAL" clId="{54F1D8D3-56F8-43E9-8892-AF58C42F57A4}" dt="2025-04-29T17:38:01.214" v="734" actId="255"/>
        <pc:sldMkLst>
          <pc:docMk/>
          <pc:sldMk cId="3667569031" sldId="705"/>
        </pc:sldMkLst>
        <pc:spChg chg="mod">
          <ac:chgData name="Aryal, Gokarna Raj" userId="3d645c80-7efd-4820-af3a-2d58d5a7d0d7" providerId="ADAL" clId="{54F1D8D3-56F8-43E9-8892-AF58C42F57A4}" dt="2025-04-29T17:38:01.214" v="734" actId="255"/>
          <ac:spMkLst>
            <pc:docMk/>
            <pc:sldMk cId="3667569031" sldId="705"/>
            <ac:spMk id="2" creationId="{86E26E43-E49E-56FB-6BBC-1B1435DDC16B}"/>
          </ac:spMkLst>
        </pc:spChg>
        <pc:spChg chg="add mod">
          <ac:chgData name="Aryal, Gokarna Raj" userId="3d645c80-7efd-4820-af3a-2d58d5a7d0d7" providerId="ADAL" clId="{54F1D8D3-56F8-43E9-8892-AF58C42F57A4}" dt="2025-04-29T17:35:20.513" v="704" actId="1076"/>
          <ac:spMkLst>
            <pc:docMk/>
            <pc:sldMk cId="3667569031" sldId="705"/>
            <ac:spMk id="4" creationId="{366EA51D-9916-C72D-033A-168C0941EE9D}"/>
          </ac:spMkLst>
        </pc:spChg>
        <pc:spChg chg="add mod">
          <ac:chgData name="Aryal, Gokarna Raj" userId="3d645c80-7efd-4820-af3a-2d58d5a7d0d7" providerId="ADAL" clId="{54F1D8D3-56F8-43E9-8892-AF58C42F57A4}" dt="2025-04-29T17:37:45.807" v="732" actId="14100"/>
          <ac:spMkLst>
            <pc:docMk/>
            <pc:sldMk cId="3667569031" sldId="705"/>
            <ac:spMk id="6" creationId="{2B268297-E66F-4E40-5CDB-B9AA39ED9CC0}"/>
          </ac:spMkLst>
        </pc:spChg>
      </pc:sldChg>
      <pc:sldChg chg="addSp modSp add mod">
        <pc:chgData name="Aryal, Gokarna Raj" userId="3d645c80-7efd-4820-af3a-2d58d5a7d0d7" providerId="ADAL" clId="{54F1D8D3-56F8-43E9-8892-AF58C42F57A4}" dt="2025-04-29T17:47:30.594" v="1024" actId="207"/>
        <pc:sldMkLst>
          <pc:docMk/>
          <pc:sldMk cId="3225067525" sldId="706"/>
        </pc:sldMkLst>
        <pc:spChg chg="mod">
          <ac:chgData name="Aryal, Gokarna Raj" userId="3d645c80-7efd-4820-af3a-2d58d5a7d0d7" providerId="ADAL" clId="{54F1D8D3-56F8-43E9-8892-AF58C42F57A4}" dt="2025-04-29T17:38:31.260" v="744" actId="20577"/>
          <ac:spMkLst>
            <pc:docMk/>
            <pc:sldMk cId="3225067525" sldId="706"/>
            <ac:spMk id="2" creationId="{86E26E43-E49E-56FB-6BBC-1B1435DDC16B}"/>
          </ac:spMkLst>
        </pc:spChg>
        <pc:spChg chg="mod">
          <ac:chgData name="Aryal, Gokarna Raj" userId="3d645c80-7efd-4820-af3a-2d58d5a7d0d7" providerId="ADAL" clId="{54F1D8D3-56F8-43E9-8892-AF58C42F57A4}" dt="2025-04-29T17:42:28.847" v="862" actId="14100"/>
          <ac:spMkLst>
            <pc:docMk/>
            <pc:sldMk cId="3225067525" sldId="706"/>
            <ac:spMk id="4" creationId="{366EA51D-9916-C72D-033A-168C0941EE9D}"/>
          </ac:spMkLst>
        </pc:spChg>
        <pc:spChg chg="add mod">
          <ac:chgData name="Aryal, Gokarna Raj" userId="3d645c80-7efd-4820-af3a-2d58d5a7d0d7" providerId="ADAL" clId="{54F1D8D3-56F8-43E9-8892-AF58C42F57A4}" dt="2025-04-29T17:47:30.594" v="1024" actId="207"/>
          <ac:spMkLst>
            <pc:docMk/>
            <pc:sldMk cId="3225067525" sldId="706"/>
            <ac:spMk id="5" creationId="{86D353EC-65FA-45E7-4564-7A3A3342BB6A}"/>
          </ac:spMkLst>
        </pc:spChg>
        <pc:spChg chg="mod">
          <ac:chgData name="Aryal, Gokarna Raj" userId="3d645c80-7efd-4820-af3a-2d58d5a7d0d7" providerId="ADAL" clId="{54F1D8D3-56F8-43E9-8892-AF58C42F57A4}" dt="2025-04-29T17:46:19.597" v="992" actId="113"/>
          <ac:spMkLst>
            <pc:docMk/>
            <pc:sldMk cId="3225067525" sldId="706"/>
            <ac:spMk id="6" creationId="{2B268297-E66F-4E40-5CDB-B9AA39ED9C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8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3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7CDA89-E83C-4011-A54B-22E49DD8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02/14/2018	               </a:t>
            </a:r>
            <a:r>
              <a:rPr lang="en-US" baseline="0" dirty="0"/>
              <a:t>   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</a:t>
            </a:r>
            <a:r>
              <a:rPr lang="en-US" baseline="0" dirty="0"/>
              <a:t>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1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w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762000"/>
          </a:xfrm>
        </p:spPr>
        <p:txBody>
          <a:bodyPr/>
          <a:lstStyle/>
          <a:p>
            <a:pPr algn="ctr"/>
            <a:r>
              <a:rPr lang="en-US" altLang="en-US" dirty="0">
                <a:latin typeface="Georgia" panose="02040502050405020303" pitchFamily="18" charset="0"/>
              </a:rPr>
              <a:t>Topics in Data Science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18500" cy="3962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000" b="1" dirty="0">
                <a:latin typeface="Georgia" panose="02040502050405020303" pitchFamily="18" charset="0"/>
              </a:rPr>
              <a:t>Association Rule Mining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4000" b="1" dirty="0">
                <a:latin typeface="Georgia" panose="02040502050405020303" pitchFamily="18" charset="0"/>
                <a:cs typeface="Times New Roman" panose="02020603050405020304" pitchFamily="18" charset="0"/>
              </a:rPr>
              <a:t>Lecture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D9FCED-0A4F-4054-B2C5-186A8DA6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228600"/>
            <a:ext cx="8502650" cy="6019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Market Basket Analysis</a:t>
            </a:r>
          </a:p>
          <a:p>
            <a:pPr marL="0" indent="0" algn="just">
              <a:buNone/>
            </a:pPr>
            <a:r>
              <a:rPr lang="en-US" sz="2000" dirty="0">
                <a:latin typeface="Georgia" panose="02040502050405020303" pitchFamily="18" charset="0"/>
              </a:rPr>
              <a:t>This is a process which analyses the habits of the buyer to find a relationship between different items on their shopping cart (market basket). The discovery of these relationships can help the seller to develop a sales strategy to consider items frequently purchased together by customers. For example, if a buyer buys flour, how likely they will buy sugar on the same transaction.</a:t>
            </a:r>
          </a:p>
          <a:p>
            <a:pPr marL="0" indent="0" algn="just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Market Basket Analysis(MBA) </a:t>
            </a:r>
            <a:r>
              <a:rPr lang="en-US" sz="2000" dirty="0">
                <a:latin typeface="Georgia" panose="02040502050405020303" pitchFamily="18" charset="0"/>
              </a:rPr>
              <a:t>is one of the key techniques used by large retailers to uncover associations between items. It works by looking for combinations of items that occur together frequently in transactions.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Association Rules</a:t>
            </a:r>
          </a:p>
          <a:p>
            <a:pPr marL="0" indent="0" algn="just">
              <a:buNone/>
            </a:pPr>
            <a:r>
              <a:rPr lang="en-US" sz="2000" dirty="0">
                <a:latin typeface="Georgia" panose="02040502050405020303" pitchFamily="18" charset="0"/>
              </a:rPr>
              <a:t>Association rule is a procedure which is looking for a relationship among an item with other items. Association rule is usually used "if" and "then" such as "if A then B and C", this shows if A then B and C.</a:t>
            </a:r>
          </a:p>
        </p:txBody>
      </p:sp>
    </p:spTree>
    <p:extLst>
      <p:ext uri="{BB962C8B-B14F-4D97-AF65-F5344CB8AC3E}">
        <p14:creationId xmlns:p14="http://schemas.microsoft.com/office/powerpoint/2010/main" val="18793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Georgia" panose="02040502050405020303" pitchFamily="18" charset="0"/>
              </a:rPr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8913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5943600" cy="6019800"/>
          </a:xfrm>
          <a:noFill/>
        </p:spPr>
        <p:txBody>
          <a:bodyPr/>
          <a:lstStyle/>
          <a:p>
            <a:pPr marL="342900" indent="-342900"/>
            <a:r>
              <a:rPr lang="en-US" altLang="en-US" sz="1800" b="1" dirty="0">
                <a:latin typeface="Georgia" panose="02040502050405020303" pitchFamily="18" charset="0"/>
              </a:rPr>
              <a:t>Itemset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A collection of one or more items</a:t>
            </a:r>
          </a:p>
          <a:p>
            <a:pPr marL="1143000" lvl="2" indent="-228600"/>
            <a:r>
              <a:rPr lang="en-US" altLang="en-US" sz="1800" dirty="0">
                <a:latin typeface="Georgia" panose="02040502050405020303" pitchFamily="18" charset="0"/>
              </a:rPr>
              <a:t>Example: {Milk, Bread, Diaper}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k-itemset</a:t>
            </a:r>
          </a:p>
          <a:p>
            <a:pPr marL="1143000" lvl="2" indent="-228600"/>
            <a:r>
              <a:rPr lang="en-US" altLang="en-US" sz="1800" dirty="0">
                <a:latin typeface="Georgia" panose="02040502050405020303" pitchFamily="18" charset="0"/>
              </a:rPr>
              <a:t>An itemset that contains k items</a:t>
            </a:r>
            <a:endParaRPr lang="en-US" altLang="en-US" sz="1800" b="1" dirty="0">
              <a:latin typeface="Georgia" panose="02040502050405020303" pitchFamily="18" charset="0"/>
            </a:endParaRPr>
          </a:p>
          <a:p>
            <a:pPr marL="342900" indent="-342900"/>
            <a:r>
              <a:rPr lang="en-US" altLang="en-US" sz="1800" b="1" dirty="0">
                <a:latin typeface="Georgia" panose="02040502050405020303" pitchFamily="18" charset="0"/>
              </a:rPr>
              <a:t>Support count (</a:t>
            </a:r>
            <a:r>
              <a:rPr lang="en-US" altLang="en-US" sz="1800" b="1" dirty="0">
                <a:latin typeface="Georgia" panose="02040502050405020303" pitchFamily="18" charset="0"/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Frequency of occurrence of an itemset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E.g.   </a:t>
            </a:r>
            <a:r>
              <a:rPr lang="en-US" altLang="en-US" sz="1800" dirty="0">
                <a:latin typeface="Georgia" panose="02040502050405020303" pitchFamily="18" charset="0"/>
                <a:sym typeface="Symbol" pitchFamily="18" charset="2"/>
              </a:rPr>
              <a:t>({Milk, </a:t>
            </a:r>
            <a:r>
              <a:rPr lang="en-US" altLang="en-US" sz="1800" dirty="0" err="1">
                <a:latin typeface="Georgia" panose="02040502050405020303" pitchFamily="18" charset="0"/>
                <a:sym typeface="Symbol" pitchFamily="18" charset="2"/>
              </a:rPr>
              <a:t>Bread,Diaper</a:t>
            </a:r>
            <a:r>
              <a:rPr lang="en-US" altLang="en-US" sz="1800" dirty="0">
                <a:latin typeface="Georgia" panose="02040502050405020303" pitchFamily="18" charset="0"/>
                <a:sym typeface="Symbol" pitchFamily="18" charset="2"/>
              </a:rPr>
              <a:t>}) = 2 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342900" indent="-342900"/>
            <a:r>
              <a:rPr lang="en-US" altLang="en-US" sz="1800" b="1" dirty="0">
                <a:latin typeface="Georgia" panose="02040502050405020303" pitchFamily="18" charset="0"/>
              </a:rPr>
              <a:t>Support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Fraction of transactions that contain an itemset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This says how popular an itemset is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E.g.   s({Milk, Bread, Diaper}) = 2/5</a:t>
            </a:r>
          </a:p>
          <a:p>
            <a:pPr marL="342900" indent="-342900"/>
            <a:r>
              <a:rPr lang="en-US" altLang="en-US" sz="1800" b="1" dirty="0">
                <a:latin typeface="Georgia" panose="02040502050405020303" pitchFamily="18" charset="0"/>
              </a:rPr>
              <a:t>Frequent Itemset</a:t>
            </a:r>
          </a:p>
          <a:p>
            <a:pPr marL="742950" lvl="1" indent="-285750"/>
            <a:r>
              <a:rPr lang="en-US" altLang="en-US" sz="1800" dirty="0">
                <a:latin typeface="Georgia" panose="02040502050405020303" pitchFamily="18" charset="0"/>
              </a:rPr>
              <a:t>An itemset whose support is greater than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    or equal to a minimal support (</a:t>
            </a:r>
            <a:r>
              <a:rPr lang="en-US" altLang="en-US" sz="1800" dirty="0" err="1">
                <a:solidFill>
                  <a:srgbClr val="FF0000"/>
                </a:solidFill>
                <a:latin typeface="Georgia" panose="02040502050405020303" pitchFamily="18" charset="0"/>
              </a:rPr>
              <a:t>minsup</a:t>
            </a:r>
            <a:r>
              <a:rPr lang="en-US" altLang="en-US" sz="1800" dirty="0">
                <a:latin typeface="Georgia" panose="02040502050405020303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    threshold specified by the user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91432313"/>
              </p:ext>
            </p:extLst>
          </p:nvPr>
        </p:nvGraphicFramePr>
        <p:xfrm>
          <a:off x="5562600" y="851704"/>
          <a:ext cx="34036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1128" imgH="2018890" progId="Word.Document.8">
                  <p:embed/>
                </p:oleObj>
              </mc:Choice>
              <mc:Fallback>
                <p:oleObj name="Document" r:id="rId2" imgW="3351128" imgH="2018890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51704"/>
                        <a:ext cx="3403600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408613" y="4495800"/>
            <a:ext cx="3487737" cy="1490367"/>
            <a:chOff x="3014" y="2928"/>
            <a:chExt cx="2506" cy="968"/>
          </a:xfrm>
        </p:grpSpPr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8000" imgH="787400" progId="Equation.3">
                    <p:embed/>
                  </p:oleObj>
                </mc:Choice>
                <mc:Fallback>
                  <p:oleObj name="Equation" r:id="rId2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70400" imgH="787400" progId="Equation.3">
                    <p:embed/>
                  </p:oleObj>
                </mc:Choice>
                <mc:Fallback>
                  <p:oleObj name="Equation" r:id="rId4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76200" y="1066800"/>
            <a:ext cx="5486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0070C0"/>
                </a:solidFill>
                <a:latin typeface="Georgia" panose="02040502050405020303" pitchFamily="18" charset="0"/>
              </a:rPr>
              <a:t>Association Rule</a:t>
            </a:r>
          </a:p>
          <a:p>
            <a:pPr lvl="1"/>
            <a:r>
              <a:rPr lang="en-US" altLang="en-US" sz="1800" b="0" dirty="0">
                <a:latin typeface="Georgia" panose="02040502050405020303" pitchFamily="18" charset="0"/>
              </a:rPr>
              <a:t>An implication expression of the form </a:t>
            </a:r>
          </a:p>
          <a:p>
            <a:pPr marL="457200" lvl="1" indent="0"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    X </a:t>
            </a:r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 Y, where X and Y are </a:t>
            </a:r>
            <a:r>
              <a:rPr lang="en-US" altLang="en-US" sz="1800" b="0" dirty="0" err="1">
                <a:latin typeface="Georgia" panose="02040502050405020303" pitchFamily="18" charset="0"/>
                <a:sym typeface="Symbol" pitchFamily="18" charset="2"/>
              </a:rPr>
              <a:t>itemsets</a:t>
            </a:r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.</a:t>
            </a:r>
          </a:p>
          <a:p>
            <a:pPr lvl="1"/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An association rule states that when X</a:t>
            </a:r>
          </a:p>
          <a:p>
            <a:pPr marL="457200" lvl="1" indent="0">
              <a:buNone/>
            </a:pPr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  occurs, Y occurs with certain probability</a:t>
            </a:r>
          </a:p>
          <a:p>
            <a:pPr lvl="1"/>
            <a:r>
              <a:rPr lang="en-US" altLang="en-US" sz="1800" b="0" dirty="0">
                <a:latin typeface="Georgia" panose="02040502050405020303" pitchFamily="18" charset="0"/>
              </a:rPr>
              <a:t>Example:</a:t>
            </a:r>
            <a:br>
              <a:rPr lang="en-US" altLang="en-US" sz="1800" b="0" dirty="0">
                <a:latin typeface="Georgia" panose="02040502050405020303" pitchFamily="18" charset="0"/>
              </a:rPr>
            </a:br>
            <a:r>
              <a:rPr lang="en-US" altLang="en-US" sz="1800" b="0" dirty="0">
                <a:latin typeface="Georgia" panose="02040502050405020303" pitchFamily="18" charset="0"/>
              </a:rPr>
              <a:t>   {Milk, Diaper} </a:t>
            </a:r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 {Beer}</a:t>
            </a:r>
            <a:r>
              <a:rPr lang="en-US" altLang="en-US" sz="1800" b="0" dirty="0">
                <a:latin typeface="Georgia" panose="02040502050405020303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  X(Antecedent) </a:t>
            </a:r>
            <a:r>
              <a:rPr lang="en-US" altLang="en-US" sz="1800" b="0" dirty="0">
                <a:latin typeface="Georgia" panose="02040502050405020303" pitchFamily="18" charset="0"/>
                <a:sym typeface="Symbol" pitchFamily="18" charset="2"/>
              </a:rPr>
              <a:t></a:t>
            </a:r>
            <a:r>
              <a:rPr lang="en-US" alt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  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Y(Consequent)</a:t>
            </a:r>
          </a:p>
          <a:p>
            <a:r>
              <a:rPr lang="en-US" altLang="en-US" sz="2000" dirty="0">
                <a:latin typeface="Georgia" panose="02040502050405020303" pitchFamily="18" charset="0"/>
              </a:rPr>
              <a:t>Rule Evaluation Metrics</a:t>
            </a:r>
            <a:endParaRPr lang="en-US" altLang="en-US" sz="2000" dirty="0">
              <a:latin typeface="Georgia" panose="02040502050405020303" pitchFamily="18" charset="0"/>
              <a:sym typeface="Symbol" pitchFamily="18" charset="2"/>
            </a:endParaRPr>
          </a:p>
          <a:p>
            <a:pPr lvl="1"/>
            <a:r>
              <a:rPr lang="en-US" altLang="en-US" sz="1400" dirty="0">
                <a:latin typeface="Georgia" panose="02040502050405020303" pitchFamily="18" charset="0"/>
              </a:rPr>
              <a:t>Support (s)</a:t>
            </a:r>
          </a:p>
          <a:p>
            <a:pPr lvl="2"/>
            <a:r>
              <a:rPr lang="en-US" altLang="en-US" sz="1400" b="0" dirty="0">
                <a:latin typeface="Georgia" panose="02040502050405020303" pitchFamily="18" charset="0"/>
              </a:rPr>
              <a:t>Fraction of transactions that contain both X and Y</a:t>
            </a:r>
          </a:p>
          <a:p>
            <a:pPr lvl="1"/>
            <a:r>
              <a:rPr lang="en-US" altLang="en-US" sz="1400" dirty="0">
                <a:latin typeface="Georgia" panose="02040502050405020303" pitchFamily="18" charset="0"/>
              </a:rPr>
              <a:t>Confidence (c)</a:t>
            </a:r>
          </a:p>
          <a:p>
            <a:pPr lvl="2"/>
            <a:r>
              <a:rPr lang="en-US" altLang="en-US" sz="1400" b="0" dirty="0">
                <a:latin typeface="Georgia" panose="02040502050405020303" pitchFamily="18" charset="0"/>
              </a:rPr>
              <a:t>Measures how often items in Y </a:t>
            </a:r>
            <a:br>
              <a:rPr lang="en-US" altLang="en-US" sz="1400" b="0" dirty="0">
                <a:latin typeface="Georgia" panose="02040502050405020303" pitchFamily="18" charset="0"/>
              </a:rPr>
            </a:br>
            <a:r>
              <a:rPr lang="en-US" altLang="en-US" sz="1400" b="0" dirty="0">
                <a:latin typeface="Georgia" panose="02040502050405020303" pitchFamily="18" charset="0"/>
              </a:rPr>
              <a:t>appear in transactions that contain X</a:t>
            </a:r>
          </a:p>
          <a:p>
            <a:pPr marL="914400" lvl="2" indent="-404813">
              <a:buNone/>
            </a:pPr>
            <a:r>
              <a:rPr lang="en-US" altLang="en-US" sz="1400" b="0" dirty="0">
                <a:latin typeface="Georgia" panose="02040502050405020303" pitchFamily="18" charset="0"/>
              </a:rPr>
              <a:t>-    </a:t>
            </a:r>
            <a:r>
              <a:rPr lang="en-US" altLang="en-US" sz="1400" dirty="0">
                <a:latin typeface="Georgia" panose="02040502050405020303" pitchFamily="18" charset="0"/>
              </a:rPr>
              <a:t>Lift (L) </a:t>
            </a:r>
          </a:p>
          <a:p>
            <a:pPr lvl="2"/>
            <a:r>
              <a:rPr lang="en-US" altLang="en-US" sz="1400" b="0" dirty="0">
                <a:latin typeface="Georgia" panose="02040502050405020303" pitchFamily="18" charset="0"/>
              </a:rPr>
              <a:t>Lift indicates the strength of an association rule over the random co-occurrence of item X and item Y.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637545"/>
              </p:ext>
            </p:extLst>
          </p:nvPr>
        </p:nvGraphicFramePr>
        <p:xfrm>
          <a:off x="5408613" y="1347788"/>
          <a:ext cx="34877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51128" imgH="2018890" progId="Word.Document.8">
                  <p:embed/>
                </p:oleObj>
              </mc:Choice>
              <mc:Fallback>
                <p:oleObj name="Document" r:id="rId6" imgW="3351128" imgH="2018890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347788"/>
                        <a:ext cx="3487737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241" y="30834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Support and Confidence Example</a:t>
            </a:r>
          </a:p>
        </p:txBody>
      </p: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203199" y="685800"/>
            <a:ext cx="8725159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endParaRPr lang="en-US" altLang="en-US" sz="1400" b="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16DF01-799D-4DFA-A9EA-964F3B24D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24509"/>
              </p:ext>
            </p:extLst>
          </p:nvPr>
        </p:nvGraphicFramePr>
        <p:xfrm>
          <a:off x="962628" y="632356"/>
          <a:ext cx="6068028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4014">
                  <a:extLst>
                    <a:ext uri="{9D8B030D-6E8A-4147-A177-3AD203B41FA5}">
                      <a16:colId xmlns:a16="http://schemas.microsoft.com/office/drawing/2014/main" val="2024791881"/>
                    </a:ext>
                  </a:extLst>
                </a:gridCol>
                <a:gridCol w="3034014">
                  <a:extLst>
                    <a:ext uri="{9D8B030D-6E8A-4147-A177-3AD203B41FA5}">
                      <a16:colId xmlns:a16="http://schemas.microsoft.com/office/drawing/2014/main" val="9968372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639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Shoes, Shirt, Jacket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985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Shoes, Jacket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937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Shoes, Jeans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0333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Shirt, Sweatshirt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1572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F9523B-E221-4136-95A5-DD8AE8C0F262}"/>
              </a:ext>
            </a:extLst>
          </p:cNvPr>
          <p:cNvSpPr/>
          <p:nvPr/>
        </p:nvSpPr>
        <p:spPr>
          <a:xfrm>
            <a:off x="203200" y="2522073"/>
            <a:ext cx="87500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eorgia" panose="02040502050405020303" pitchFamily="18" charset="0"/>
              </a:rPr>
              <a:t>If the support is 50%, then {Shoes, Jacket} is the only 2- itemset that satisfies the support.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F25E6E-D12B-4EC0-9794-717875FAC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6479"/>
              </p:ext>
            </p:extLst>
          </p:nvPr>
        </p:nvGraphicFramePr>
        <p:xfrm>
          <a:off x="934656" y="3457530"/>
          <a:ext cx="6096000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530097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8488528"/>
                    </a:ext>
                  </a:extLst>
                </a:gridCol>
              </a:tblGrid>
              <a:tr h="332289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Frequent</a:t>
                      </a:r>
                      <a:r>
                        <a:rPr lang="en-US" dirty="0"/>
                        <a:t> 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6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{Shoes}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0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{Shirt}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5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{Jacket}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{Shoes, Jacket}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662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FD07AF-3372-46EF-9DE6-04E0C433DED1}"/>
              </a:ext>
            </a:extLst>
          </p:cNvPr>
          <p:cNvSpPr/>
          <p:nvPr/>
        </p:nvSpPr>
        <p:spPr>
          <a:xfrm>
            <a:off x="215641" y="5411110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Georgia" panose="02040502050405020303" pitchFamily="18" charset="0"/>
              </a:rPr>
              <a:t>If the confidence is 50%, then the only two rules generated from this</a:t>
            </a:r>
          </a:p>
          <a:p>
            <a:r>
              <a:rPr lang="en-US" sz="1800" b="0" dirty="0">
                <a:latin typeface="Georgia" panose="02040502050405020303" pitchFamily="18" charset="0"/>
              </a:rPr>
              <a:t>2-itemset, that have confidence are:</a:t>
            </a:r>
          </a:p>
          <a:p>
            <a:r>
              <a:rPr lang="en-US" sz="1800" b="0" dirty="0">
                <a:latin typeface="Georgia" panose="02040502050405020303" pitchFamily="18" charset="0"/>
              </a:rPr>
              <a:t>Shoes -&gt; Jacket , Support=50%, Confidence=66%</a:t>
            </a:r>
          </a:p>
          <a:p>
            <a:r>
              <a:rPr lang="en-US" sz="1800" b="0" dirty="0">
                <a:latin typeface="Georgia" panose="02040502050405020303" pitchFamily="18" charset="0"/>
              </a:rPr>
              <a:t>Jacket -&gt;Shoes,  Support=50%, Confidence=100%</a:t>
            </a:r>
          </a:p>
        </p:txBody>
      </p:sp>
    </p:spTree>
    <p:extLst>
      <p:ext uri="{BB962C8B-B14F-4D97-AF65-F5344CB8AC3E}">
        <p14:creationId xmlns:p14="http://schemas.microsoft.com/office/powerpoint/2010/main" val="42410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442CB-7A2D-433A-B899-D5FA24880697}"/>
              </a:ext>
            </a:extLst>
          </p:cNvPr>
          <p:cNvSpPr/>
          <p:nvPr/>
        </p:nvSpPr>
        <p:spPr>
          <a:xfrm>
            <a:off x="184150" y="685800"/>
            <a:ext cx="8775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eorgia" panose="02040502050405020303" pitchFamily="18" charset="0"/>
              </a:rPr>
              <a:t>A customer does 4 transactions with you. In the first transaction, she buys 1 apple, 1 beer, 1 rice, and 1 chicken. In the second transaction, she buys 1 apple, 1 beer, 1 rice. In the third transaction, she buys 1 apple, 1 beer only. In fourth transactions, she buys 1 apple and 1 orange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3E779-5D63-4FE7-B624-B989DF8CB015}"/>
              </a:ext>
            </a:extLst>
          </p:cNvPr>
          <p:cNvSpPr/>
          <p:nvPr/>
        </p:nvSpPr>
        <p:spPr bwMode="auto">
          <a:xfrm>
            <a:off x="304800" y="2184374"/>
            <a:ext cx="7620000" cy="1234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T1={</a:t>
            </a: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pple, beer, rice, chicken}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T2={apple, beer, rice}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T3={apple, beer}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T4={apple, orange}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82223-EBAE-4653-92B9-3A35CB4121B3}"/>
              </a:ext>
            </a:extLst>
          </p:cNvPr>
          <p:cNvSpPr/>
          <p:nvPr/>
        </p:nvSpPr>
        <p:spPr>
          <a:xfrm>
            <a:off x="184150" y="3234776"/>
            <a:ext cx="84772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Support(Apple) = 4/4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      </a:t>
            </a:r>
            <a:r>
              <a:rPr lang="en-US" sz="1600" b="0" dirty="0">
                <a:latin typeface="Georgia" panose="02040502050405020303" pitchFamily="18" charset="0"/>
              </a:rPr>
              <a:t>So, Support of {Apple} is 4 out of 4 or 100%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Confidence(Apple -&gt; Beer) =  Support(Apple, Beer)/Support(Apple)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                          = (3/4)/(4/4)= 3/4</a:t>
            </a:r>
          </a:p>
          <a:p>
            <a:endParaRPr lang="en-US" sz="1600" b="0" dirty="0">
              <a:latin typeface="Georgia" panose="02040502050405020303" pitchFamily="18" charset="0"/>
            </a:endParaRPr>
          </a:p>
          <a:p>
            <a:r>
              <a:rPr lang="en-US" sz="1600" b="0" dirty="0">
                <a:latin typeface="Georgia" panose="02040502050405020303" pitchFamily="18" charset="0"/>
              </a:rPr>
              <a:t>So, Confidence of {Apple -&gt; Beer} is 3 out of 4 or 75%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Lift(Beer -&gt; Rice) = Support(Beer, Rice)/(Support(Beer) *Support(Rice))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                   = (2/4)/(3/4 * 2/4) = 1.33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b="0" dirty="0">
                <a:latin typeface="Georgia" panose="02040502050405020303" pitchFamily="18" charset="0"/>
              </a:rPr>
              <a:t>So, Lift value is greater than 1 implies Rice is likely to be bought if Beer is bought.</a:t>
            </a:r>
          </a:p>
        </p:txBody>
      </p:sp>
    </p:spTree>
    <p:extLst>
      <p:ext uri="{BB962C8B-B14F-4D97-AF65-F5344CB8AC3E}">
        <p14:creationId xmlns:p14="http://schemas.microsoft.com/office/powerpoint/2010/main" val="14679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96C7A-E267-4A3B-87F4-B797C9182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92964"/>
            <a:ext cx="61722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2F201-6974-43C0-9979-9DD0146E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4" y="1888050"/>
            <a:ext cx="6636229" cy="1673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7AE36-7567-4DC3-AFE2-0F26B3F09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48" y="4279904"/>
            <a:ext cx="7542818" cy="2370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7ED675-3A49-C22E-8A3C-FD631331D2F2}"/>
              </a:ext>
            </a:extLst>
          </p:cNvPr>
          <p:cNvSpPr/>
          <p:nvPr/>
        </p:nvSpPr>
        <p:spPr bwMode="auto">
          <a:xfrm>
            <a:off x="6858000" y="471678"/>
            <a:ext cx="1828800" cy="530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Range: [0,1]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BFE7A9-EB69-B7E1-1E4B-E8248A6AB949}"/>
              </a:ext>
            </a:extLst>
          </p:cNvPr>
          <p:cNvSpPr/>
          <p:nvPr/>
        </p:nvSpPr>
        <p:spPr bwMode="auto">
          <a:xfrm>
            <a:off x="7010400" y="2622588"/>
            <a:ext cx="1828800" cy="530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Range: [0,1]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3CC3F6-96D7-B40E-45BF-B4C03D137933}"/>
                  </a:ext>
                </a:extLst>
              </p:cNvPr>
              <p:cNvSpPr/>
              <p:nvPr/>
            </p:nvSpPr>
            <p:spPr bwMode="auto">
              <a:xfrm>
                <a:off x="7010400" y="5791200"/>
                <a:ext cx="1828800" cy="5308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</a:rPr>
                  <a:t>Range: [0,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3CC3F6-96D7-B40E-45BF-B4C03D137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5791200"/>
                <a:ext cx="1828800" cy="530886"/>
              </a:xfrm>
              <a:prstGeom prst="rect">
                <a:avLst/>
              </a:prstGeom>
              <a:blipFill>
                <a:blip r:embed="rId5"/>
                <a:stretch>
                  <a:fillRect l="-987" t="-109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3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More Terminologies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0442CB-7A2D-433A-B899-D5FA24880697}"/>
                  </a:ext>
                </a:extLst>
              </p:cNvPr>
              <p:cNvSpPr/>
              <p:nvPr/>
            </p:nvSpPr>
            <p:spPr>
              <a:xfrm>
                <a:off x="184150" y="685800"/>
                <a:ext cx="8775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latin typeface="Georgia" panose="02040502050405020303" pitchFamily="18" charset="0"/>
                  </a:rPr>
                  <a:t>Leverage:  Leverage computes the difference between the observed frequency of A and C appearing together and the frequency that would be expected if A and C were independent. A leverage value of 0 indicates independence.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𝑳𝒆𝒗𝒆𝒓𝒂𝒈𝒆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𝑺𝒖𝒑𝒑𝒐𝒓𝒕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Range: [-1,1]</a:t>
                </a:r>
              </a:p>
              <a:p>
                <a:endParaRPr lang="en-US" sz="2000" b="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0442CB-7A2D-433A-B899-D5FA24880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" y="685800"/>
                <a:ext cx="8775700" cy="1477328"/>
              </a:xfrm>
              <a:prstGeom prst="rect">
                <a:avLst/>
              </a:prstGeom>
              <a:blipFill>
                <a:blip r:embed="rId2"/>
                <a:stretch>
                  <a:fillRect l="-208" t="-1240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E3E779-5D63-4FE7-B624-B989DF8CB015}"/>
                  </a:ext>
                </a:extLst>
              </p:cNvPr>
              <p:cNvSpPr/>
              <p:nvPr/>
            </p:nvSpPr>
            <p:spPr bwMode="auto">
              <a:xfrm>
                <a:off x="374939" y="2286000"/>
                <a:ext cx="8077200" cy="18019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</a:rPr>
                  <a:t>Conviction: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𝑪𝒐𝒏𝒗𝒊𝒄𝒕𝒊𝒐𝒏</m:t>
                    </m:r>
                    <m:d>
                      <m:dPr>
                        <m:ctrlP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𝑺𝒖𝒑𝒑𝒐𝒓𝒕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𝒄𝒐𝒏𝒇𝒊𝒅𝒆𝒏𝒄𝒆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</a:rPr>
                  <a:t>, range:[0,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</m:oMath>
                </a14:m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  <a:p>
                <a:pPr marL="0" marR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</a:rPr>
                  <a:t>A high conviction value means that the consequent is highly depending on the antecedent. For instance, in the case of a perfect confidence score, the denominator becomes 0 (due to 1 - 1) for which the conviction score is defined as 'inf'. Similar to lift, if items are independent, the conviction is 1.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E3E779-5D63-4FE7-B624-B989DF8CB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939" y="2286000"/>
                <a:ext cx="8077200" cy="1801957"/>
              </a:xfrm>
              <a:prstGeom prst="rect">
                <a:avLst/>
              </a:prstGeom>
              <a:blipFill>
                <a:blip r:embed="rId3"/>
                <a:stretch>
                  <a:fillRect l="-527" r="-75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682223-EBAE-4653-92B9-3A35CB4121B3}"/>
                  </a:ext>
                </a:extLst>
              </p:cNvPr>
              <p:cNvSpPr/>
              <p:nvPr/>
            </p:nvSpPr>
            <p:spPr>
              <a:xfrm>
                <a:off x="282575" y="4495800"/>
                <a:ext cx="8477250" cy="20610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Georgia" panose="02040502050405020303" pitchFamily="18" charset="0"/>
                  </a:rPr>
                  <a:t>Zhangs_metric</a:t>
                </a:r>
                <a:r>
                  <a:rPr lang="en-US" sz="1600" dirty="0">
                    <a:latin typeface="Georgia" panose="02040502050405020303" pitchFamily="18" charset="0"/>
                  </a:rPr>
                  <a:t>: 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𝒁𝒉𝒂𝒏𝒈𝒔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𝒎𝒆𝒕𝒓𝒊𝒄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𝑪𝒐𝒏𝒇𝒊𝒅𝒆𝒏𝒄𝒆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𝑪𝒐𝒏𝒇𝒊𝒅𝒆𝒏𝒄𝒆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𝑴𝒂𝒙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𝒄𝒐𝒏𝒇𝒊𝒅𝒆𝒏𝒄𝒆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𝑪𝒐𝒏𝒇𝒊𝒅𝒆𝒏𝒄𝒆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latin typeface="Georgia" panose="02040502050405020303" pitchFamily="18" charset="0"/>
                </a:endParaRPr>
              </a:p>
              <a:p>
                <a:r>
                  <a:rPr lang="en-US" sz="1600" b="0" dirty="0">
                    <a:latin typeface="Georgia" panose="02040502050405020303" pitchFamily="18" charset="0"/>
                  </a:rPr>
                  <a:t>Range: [-1,1]</a:t>
                </a:r>
              </a:p>
              <a:p>
                <a:endParaRPr lang="en-US" sz="1600" b="0" dirty="0">
                  <a:latin typeface="Georgia" panose="02040502050405020303" pitchFamily="18" charset="0"/>
                </a:endParaRPr>
              </a:p>
              <a:p>
                <a:r>
                  <a:rPr lang="en-US" sz="1600" b="0" dirty="0">
                    <a:latin typeface="Georgia" panose="02040502050405020303" pitchFamily="18" charset="0"/>
                  </a:rPr>
                  <a:t>It m </a:t>
                </a:r>
                <a:r>
                  <a:rPr lang="en-US" sz="1600" b="0" dirty="0" err="1">
                    <a:latin typeface="Georgia" panose="02040502050405020303" pitchFamily="18" charset="0"/>
                  </a:rPr>
                  <a:t>easures</a:t>
                </a:r>
                <a:r>
                  <a:rPr lang="en-US" sz="1600" b="0" dirty="0">
                    <a:latin typeface="Georgia" panose="02040502050405020303" pitchFamily="18" charset="0"/>
                  </a:rPr>
                  <a:t> both association and dissociation. Value ranges between -1 and 1. A positive value (&gt;0) indicates Association and negative value indicated dissociation.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682223-EBAE-4653-92B9-3A35CB412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5" y="4495800"/>
                <a:ext cx="8477250" cy="2061077"/>
              </a:xfrm>
              <a:prstGeom prst="rect">
                <a:avLst/>
              </a:prstGeom>
              <a:blipFill>
                <a:blip r:embed="rId4"/>
                <a:stretch>
                  <a:fillRect l="-359" b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6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Georgia" panose="02040502050405020303" pitchFamily="18" charset="0"/>
              </a:rPr>
              <a:t>Given a set of transactions T, the goal of association rule mining is to find all rules having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support 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≥ </a:t>
            </a:r>
            <a:r>
              <a:rPr lang="en-US" altLang="en-US" i="1" dirty="0" err="1">
                <a:latin typeface="Georgia" panose="02040502050405020303" pitchFamily="18" charset="0"/>
                <a:cs typeface="Arial" charset="0"/>
              </a:rPr>
              <a:t>minsup</a:t>
            </a:r>
            <a:r>
              <a:rPr lang="en-US" altLang="en-US" i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threshold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confidence ≥ </a:t>
            </a:r>
            <a:r>
              <a:rPr lang="en-US" altLang="en-US" i="1" dirty="0" err="1">
                <a:latin typeface="Georgia" panose="02040502050405020303" pitchFamily="18" charset="0"/>
                <a:cs typeface="Arial" charset="0"/>
              </a:rPr>
              <a:t>minconf</a:t>
            </a:r>
            <a:r>
              <a:rPr lang="en-US" altLang="en-US" i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threshold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C00000"/>
                </a:solidFill>
                <a:latin typeface="Georgia" panose="02040502050405020303" pitchFamily="18" charset="0"/>
                <a:cs typeface="Arial" charset="0"/>
              </a:rPr>
              <a:t>minsup</a:t>
            </a:r>
            <a:r>
              <a:rPr lang="en-US" altLang="en-US" dirty="0">
                <a:solidFill>
                  <a:srgbClr val="C00000"/>
                </a:solidFill>
                <a:latin typeface="Georgia" panose="02040502050405020303" pitchFamily="18" charset="0"/>
                <a:cs typeface="Arial" charset="0"/>
              </a:rPr>
              <a:t> and </a:t>
            </a:r>
            <a:r>
              <a:rPr lang="en-US" altLang="en-US" dirty="0" err="1">
                <a:solidFill>
                  <a:srgbClr val="C00000"/>
                </a:solidFill>
                <a:latin typeface="Georgia" panose="02040502050405020303" pitchFamily="18" charset="0"/>
                <a:cs typeface="Arial" charset="0"/>
              </a:rPr>
              <a:t>minconf</a:t>
            </a:r>
            <a:r>
              <a:rPr lang="en-US" altLang="en-US" dirty="0">
                <a:solidFill>
                  <a:srgbClr val="C00000"/>
                </a:solidFill>
                <a:latin typeface="Georgia" panose="02040502050405020303" pitchFamily="18" charset="0"/>
                <a:cs typeface="Arial" charset="0"/>
              </a:rPr>
              <a:t> are provided by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Brute-force approach: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List all possible association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Compute the support and confidence for each rule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Prune (Remove) rules that fail the </a:t>
            </a:r>
            <a:r>
              <a:rPr lang="en-US" altLang="en-US" i="1" dirty="0" err="1">
                <a:latin typeface="Georgia" panose="02040502050405020303" pitchFamily="18" charset="0"/>
                <a:cs typeface="Arial" charset="0"/>
              </a:rPr>
              <a:t>minsup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 and </a:t>
            </a:r>
            <a:r>
              <a:rPr lang="en-US" altLang="en-US" i="1" dirty="0" err="1">
                <a:latin typeface="Georgia" panose="02040502050405020303" pitchFamily="18" charset="0"/>
                <a:cs typeface="Arial" charset="0"/>
              </a:rPr>
              <a:t>minconf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 thresholds</a:t>
            </a:r>
          </a:p>
          <a:p>
            <a:pPr marL="457200" lvl="1" indent="0">
              <a:buNone/>
            </a:pPr>
            <a:r>
              <a:rPr lang="en-US" altLang="en-US" dirty="0">
                <a:latin typeface="Georgia" panose="02040502050405020303" pitchFamily="18" charset="0"/>
                <a:cs typeface="Arial" charset="0"/>
                <a:sym typeface="Symbol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Computationally prohibitive</a:t>
            </a:r>
            <a:r>
              <a:rPr lang="en-US" altLang="en-US" dirty="0">
                <a:latin typeface="Georgia" panose="02040502050405020303" pitchFamily="18" charset="0"/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Computational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3A0E2-F98E-4D99-BBCD-365FD7BC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647374"/>
            <a:ext cx="8280400" cy="6210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18500" cy="6172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Data Mining, also known as Knowledge Discovery in Databases(KDD)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Affinity analysis </a:t>
            </a:r>
            <a:r>
              <a:rPr lang="en-US" sz="2000" dirty="0">
                <a:latin typeface="Georgia" panose="02040502050405020303" pitchFamily="18" charset="0"/>
              </a:rPr>
              <a:t>is the study of attributes or characteristics that “go together”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It seek to uncover associations among these attributes; that is, it seeks to uncover rules for quantifying the relationship between two or more attributes.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Association rules take the form “If </a:t>
            </a:r>
            <a:r>
              <a:rPr lang="en-US" altLang="en-US" sz="20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,”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along with a measure of the support and confidence associated with the rule.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i="1" dirty="0">
                <a:latin typeface="Georgia" panose="02040502050405020303" pitchFamily="18" charset="0"/>
              </a:rPr>
              <a:t>What types of algorithms can we apply to mine association rules from a particular data set?</a:t>
            </a:r>
            <a:endParaRPr lang="en-US" altLang="en-US" sz="2000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5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Total number of </a:t>
            </a:r>
            <a:r>
              <a:rPr lang="en-US" altLang="en-US" dirty="0" err="1">
                <a:latin typeface="Georgia" panose="02040502050405020303" pitchFamily="18" charset="0"/>
              </a:rPr>
              <a:t>itemsets</a:t>
            </a:r>
            <a:r>
              <a:rPr lang="en-US" altLang="en-US" dirty="0">
                <a:latin typeface="Georgia" panose="02040502050405020303" pitchFamily="18" charset="0"/>
              </a:rPr>
              <a:t> = 2</a:t>
            </a:r>
            <a:r>
              <a:rPr lang="en-US" altLang="en-US" baseline="30000" dirty="0">
                <a:latin typeface="Georgia" panose="02040502050405020303" pitchFamily="18" charset="0"/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1270000" progId="Equation.3">
                  <p:embed/>
                </p:oleObj>
              </mc:Choice>
              <mc:Fallback>
                <p:oleObj name="Equation" r:id="rId2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Georgia" panose="02040502050405020303" pitchFamily="18" charset="0"/>
              </a:rPr>
              <a:t>If d=</a:t>
            </a:r>
            <a:r>
              <a:rPr lang="en-US" altLang="en-US" sz="2000" dirty="0">
                <a:solidFill>
                  <a:srgbClr val="C00000"/>
                </a:solidFill>
                <a:latin typeface="Georgia" panose="02040502050405020303" pitchFamily="18" charset="0"/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8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latin typeface="Georgia" panose="02040502050405020303" pitchFamily="18" charset="0"/>
                <a:sym typeface="Symbol" pitchFamily="18" charset="2"/>
              </a:rPr>
              <a:t>Example of Rules:</a:t>
            </a:r>
            <a:b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{</a:t>
            </a:r>
            <a:r>
              <a:rPr lang="en-US" altLang="en-US" sz="2000" b="0" dirty="0" err="1"/>
              <a:t>Milk,Diaper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{Beer} (s=0.4, c=0.67)</a:t>
            </a:r>
            <a:br>
              <a:rPr lang="en-US" altLang="en-US" sz="2000" b="0" dirty="0">
                <a:sym typeface="Symbol" pitchFamily="18" charset="2"/>
              </a:rPr>
            </a:br>
            <a:r>
              <a:rPr lang="en-US" altLang="en-US" sz="2000" b="0" dirty="0"/>
              <a:t>{</a:t>
            </a:r>
            <a:r>
              <a:rPr lang="en-US" altLang="en-US" sz="2000" b="0" dirty="0" err="1"/>
              <a:t>Milk,Beer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{</a:t>
            </a:r>
            <a:r>
              <a:rPr lang="en-US" altLang="en-US" sz="2000" b="0" dirty="0" err="1">
                <a:latin typeface="Georgia" panose="02040502050405020303" pitchFamily="18" charset="0"/>
              </a:rPr>
              <a:t>Diaper</a:t>
            </a:r>
            <a:r>
              <a:rPr lang="en-US" altLang="en-US" sz="2000" b="0" dirty="0" err="1"/>
              <a:t>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ym typeface="Symbol" pitchFamily="18" charset="2"/>
              </a:rPr>
              <a:t>{Beer}  {</a:t>
            </a:r>
            <a:r>
              <a:rPr lang="en-US" altLang="en-US" sz="2000" b="0" dirty="0" err="1">
                <a:sym typeface="Symbol" pitchFamily="18" charset="2"/>
              </a:rPr>
              <a:t>Milk,Diaper</a:t>
            </a:r>
            <a:r>
              <a:rPr lang="en-US" altLang="en-US" sz="2000" b="0" dirty="0">
                <a:sym typeface="Symbol" pitchFamily="18" charset="2"/>
              </a:rPr>
              <a:t>} (s=0.4, c=0.67) </a:t>
            </a:r>
            <a:br>
              <a:rPr lang="en-US" altLang="en-US" sz="2000" b="0" dirty="0">
                <a:sym typeface="Symbol" pitchFamily="18" charset="2"/>
              </a:rPr>
            </a:br>
            <a:r>
              <a:rPr lang="en-US" altLang="en-US" sz="2000" b="0" dirty="0">
                <a:sym typeface="Symbol" pitchFamily="18" charset="2"/>
              </a:rPr>
              <a:t>{Diaper}  {</a:t>
            </a:r>
            <a:r>
              <a:rPr lang="en-US" altLang="en-US" sz="2000" b="0" dirty="0" err="1">
                <a:sym typeface="Symbol" pitchFamily="18" charset="2"/>
              </a:rPr>
              <a:t>Milk,Beer</a:t>
            </a:r>
            <a:r>
              <a:rPr lang="en-US" altLang="en-US" sz="2000" b="0" dirty="0">
                <a:sym typeface="Symbol" pitchFamily="18" charset="2"/>
              </a:rPr>
              <a:t>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ym typeface="Symbol" pitchFamily="18" charset="2"/>
              </a:rPr>
              <a:t>{Milk}  {</a:t>
            </a:r>
            <a:r>
              <a:rPr lang="en-US" altLang="en-US" sz="2000" b="0" dirty="0" err="1">
                <a:sym typeface="Symbol" pitchFamily="18" charset="2"/>
              </a:rPr>
              <a:t>Diaper,Beer</a:t>
            </a:r>
            <a:r>
              <a:rPr lang="en-US" altLang="en-US" sz="2000" b="0" dirty="0">
                <a:sym typeface="Symbol" pitchFamily="18" charset="2"/>
              </a:rPr>
              <a:t>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  <a:sym typeface="Symbol" pitchFamily="18" charset="2"/>
              </a:rPr>
              <a:t>Observations:</a:t>
            </a: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0" dirty="0">
                <a:sym typeface="Symbol" pitchFamily="18" charset="2"/>
              </a:rPr>
              <a:t> </a:t>
            </a:r>
            <a:r>
              <a:rPr lang="en-US" altLang="en-US" sz="2000" b="0" dirty="0">
                <a:latin typeface="Georgia" panose="02040502050405020303" pitchFamily="18" charset="0"/>
                <a:sym typeface="Symbol" pitchFamily="18" charset="2"/>
              </a:rPr>
              <a:t>All the above rules are binary partitions of the same itemset: </a:t>
            </a:r>
            <a:br>
              <a:rPr lang="en-US" altLang="en-US" sz="2000" b="0" dirty="0">
                <a:latin typeface="Georgia" panose="02040502050405020303" pitchFamily="18" charset="0"/>
                <a:sym typeface="Symbol" pitchFamily="18" charset="2"/>
              </a:rPr>
            </a:br>
            <a:r>
              <a:rPr lang="en-US" altLang="en-US" sz="2000" b="0" dirty="0">
                <a:latin typeface="Georgia" panose="02040502050405020303" pitchFamily="18" charset="0"/>
                <a:sym typeface="Symbol" pitchFamily="18" charset="2"/>
              </a:rPr>
              <a:t>	{Milk, Diaper, Beer}</a:t>
            </a: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0" dirty="0">
                <a:latin typeface="Georgia" panose="02040502050405020303" pitchFamily="18" charset="0"/>
                <a:sym typeface="Symbol" pitchFamily="18" charset="2"/>
              </a:rPr>
              <a:t> Rules originating from the same itemset have identical support but can have different confidence</a:t>
            </a:r>
          </a:p>
          <a:p>
            <a:pPr marL="342900" indent="-342900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0" dirty="0">
                <a:latin typeface="Georgia" panose="02040502050405020303" pitchFamily="18" charset="0"/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dirty="0">
                <a:latin typeface="Georgia" panose="02040502050405020303" pitchFamily="18" charset="0"/>
              </a:rPr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Frequent Itemset Generation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>
                <a:latin typeface="Georgia" panose="02040502050405020303" pitchFamily="18" charset="0"/>
              </a:rPr>
              <a:t>Generate all </a:t>
            </a:r>
            <a:r>
              <a:rPr lang="en-US" altLang="en-US" dirty="0" err="1">
                <a:latin typeface="Georgia" panose="02040502050405020303" pitchFamily="18" charset="0"/>
              </a:rPr>
              <a:t>itemsets</a:t>
            </a:r>
            <a:r>
              <a:rPr lang="en-US" altLang="en-US" dirty="0">
                <a:latin typeface="Georgia" panose="02040502050405020303" pitchFamily="18" charset="0"/>
              </a:rPr>
              <a:t> whose support </a:t>
            </a:r>
            <a:r>
              <a:rPr lang="en-US" altLang="en-US" dirty="0">
                <a:latin typeface="Georgia" panose="02040502050405020303" pitchFamily="18" charset="0"/>
                <a:sym typeface="Symbol" pitchFamily="18" charset="2"/>
              </a:rPr>
              <a:t> </a:t>
            </a:r>
            <a:r>
              <a:rPr lang="en-US" altLang="en-US" dirty="0" err="1">
                <a:latin typeface="Georgia" panose="02040502050405020303" pitchFamily="18" charset="0"/>
              </a:rPr>
              <a:t>minsup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1295400" lvl="2" indent="-381000">
              <a:buFont typeface="Arial" charset="0"/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Rule Generation</a:t>
            </a:r>
            <a:endParaRPr lang="en-US" altLang="en-US" dirty="0">
              <a:latin typeface="Georgia" panose="02040502050405020303" pitchFamily="18" charset="0"/>
            </a:endParaRPr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>
                <a:latin typeface="Georgia" panose="02040502050405020303" pitchFamily="18" charset="0"/>
              </a:rPr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dirty="0">
              <a:latin typeface="Georgia" panose="02040502050405020303" pitchFamily="18" charset="0"/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Brute-force approach: 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Each itemset in the lattice is a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candidate</a:t>
            </a:r>
            <a:r>
              <a:rPr lang="en-US" altLang="en-US" dirty="0">
                <a:latin typeface="Georgia" panose="02040502050405020303" pitchFamily="18" charset="0"/>
              </a:rPr>
              <a:t> frequent itemset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Match each transaction against every candidate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Complexity ~ O(</a:t>
            </a:r>
            <a:r>
              <a:rPr lang="en-US" altLang="en-US" dirty="0" err="1">
                <a:latin typeface="Georgia" panose="02040502050405020303" pitchFamily="18" charset="0"/>
              </a:rPr>
              <a:t>NMw</a:t>
            </a:r>
            <a:r>
              <a:rPr lang="en-US" altLang="en-US" dirty="0">
                <a:latin typeface="Georgia" panose="02040502050405020303" pitchFamily="18" charset="0"/>
              </a:rPr>
              <a:t>) =&gt;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  <a:latin typeface="Georgia" panose="02040502050405020303" pitchFamily="18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latin typeface="Georgia" panose="02040502050405020303" pitchFamily="18" charset="0"/>
              </a:rPr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F1BBF-4E9E-4562-A749-B727FCAA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Suppose Amazon has 10 million books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That is </a:t>
            </a:r>
            <a:r>
              <a:rPr lang="en-US" altLang="en-US" dirty="0">
                <a:latin typeface="Georgia" panose="02040502050405020303" pitchFamily="18" charset="0"/>
              </a:rPr>
              <a:t> 2</a:t>
            </a:r>
            <a:r>
              <a:rPr lang="en-US" altLang="en-US" baseline="30000" dirty="0">
                <a:latin typeface="Georgia" panose="02040502050405020303" pitchFamily="18" charset="0"/>
              </a:rPr>
              <a:t>10,000,000</a:t>
            </a:r>
            <a:r>
              <a:rPr lang="en-US" dirty="0">
                <a:latin typeface="Georgia" panose="02040502050405020303" pitchFamily="18" charset="0"/>
              </a:rPr>
              <a:t> possible </a:t>
            </a:r>
            <a:r>
              <a:rPr lang="en-US" dirty="0" err="1">
                <a:latin typeface="Georgia" panose="02040502050405020303" pitchFamily="18" charset="0"/>
              </a:rPr>
              <a:t>itemsets</a:t>
            </a:r>
            <a:r>
              <a:rPr lang="en-US" dirty="0">
                <a:latin typeface="Georgia" panose="02040502050405020303" pitchFamily="18" charset="0"/>
              </a:rPr>
              <a:t> which is a number with 3 million digits!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However most </a:t>
            </a:r>
            <a:r>
              <a:rPr lang="en-US" dirty="0" err="1">
                <a:latin typeface="Georgia" panose="02040502050405020303" pitchFamily="18" charset="0"/>
              </a:rPr>
              <a:t>itemsets</a:t>
            </a:r>
            <a:r>
              <a:rPr lang="en-US" dirty="0">
                <a:latin typeface="Georgia" panose="02040502050405020303" pitchFamily="18" charset="0"/>
              </a:rPr>
              <a:t> will not be important at all, e.g., books in Nepali cooking (say)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Thus, smarter algorithms should be possible to say  cooking  in Nepali are likely infrequent.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9ACECC-2210-4413-91DE-9FCE46A58AB2}"/>
              </a:ext>
            </a:extLst>
          </p:cNvPr>
          <p:cNvSpPr/>
          <p:nvPr/>
        </p:nvSpPr>
        <p:spPr>
          <a:xfrm>
            <a:off x="609600" y="560363"/>
            <a:ext cx="6629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Example: Brute Force Approach</a:t>
            </a:r>
          </a:p>
        </p:txBody>
      </p:sp>
    </p:spTree>
    <p:extLst>
      <p:ext uri="{BB962C8B-B14F-4D97-AF65-F5344CB8AC3E}">
        <p14:creationId xmlns:p14="http://schemas.microsoft.com/office/powerpoint/2010/main" val="73552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Reduce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number of candidates</a:t>
            </a:r>
            <a:r>
              <a:rPr lang="en-US" altLang="en-US" dirty="0">
                <a:latin typeface="Georgia" panose="02040502050405020303" pitchFamily="18" charset="0"/>
              </a:rPr>
              <a:t> (M)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Complete search: M=2</a:t>
            </a:r>
            <a:r>
              <a:rPr lang="en-US" altLang="en-US" baseline="30000" dirty="0">
                <a:latin typeface="Georgia" panose="02040502050405020303" pitchFamily="18" charset="0"/>
              </a:rPr>
              <a:t>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Use pruning techniques to reduce M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200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Reduce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number of transactions </a:t>
            </a:r>
            <a:r>
              <a:rPr lang="en-US" altLang="en-US" dirty="0">
                <a:latin typeface="Georgia" panose="02040502050405020303" pitchFamily="18" charset="0"/>
              </a:rPr>
              <a:t>(N)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Reduce size of N as the size of itemset increases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Used by DHP and vertical-based mining algorithms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000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Reduce the 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number of comparisons</a:t>
            </a:r>
            <a:r>
              <a:rPr lang="en-US" altLang="en-US" dirty="0">
                <a:latin typeface="Georgia" panose="02040502050405020303" pitchFamily="18" charset="0"/>
              </a:rPr>
              <a:t> (NM)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Use efficient data structures to store the candidates or transactions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Georgia" panose="02040502050405020303" pitchFamily="18" charset="0"/>
              </a:rPr>
              <a:t>No need to match every candidate against every transaction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dirty="0" err="1">
                <a:solidFill>
                  <a:srgbClr val="CC3300"/>
                </a:solidFill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solidFill>
                  <a:srgbClr val="CC3300"/>
                </a:solidFill>
                <a:latin typeface="Georgia" panose="02040502050405020303" pitchFamily="18" charset="0"/>
              </a:rPr>
              <a:t> principle</a:t>
            </a:r>
            <a:r>
              <a:rPr lang="en-US" altLang="en-US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If an itemset is frequent, then all of its subsets must also be frequent</a:t>
            </a:r>
          </a:p>
          <a:p>
            <a:pPr lvl="4"/>
            <a:endParaRPr lang="en-US" altLang="en-US" dirty="0"/>
          </a:p>
          <a:p>
            <a:r>
              <a:rPr lang="en-US" altLang="en-US" dirty="0" err="1"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latin typeface="Georgia" panose="02040502050405020303" pitchFamily="18" charset="0"/>
              </a:rPr>
              <a:t> principle holds due to the following property of the support measure: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Support of an itemset never exceeds the support of its subsets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This is known as the </a:t>
            </a:r>
            <a:r>
              <a:rPr lang="en-US" altLang="en-US" dirty="0">
                <a:solidFill>
                  <a:srgbClr val="CC3300"/>
                </a:solidFill>
                <a:latin typeface="Georgia" panose="02040502050405020303" pitchFamily="18" charset="0"/>
              </a:rPr>
              <a:t>anti-monotone</a:t>
            </a:r>
            <a:r>
              <a:rPr lang="en-US" altLang="en-US" dirty="0">
                <a:latin typeface="Georgia" panose="02040502050405020303" pitchFamily="18" charset="0"/>
              </a:rPr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 dirty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 dirty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>
                <a:latin typeface="Georgia" panose="02040502050405020303" pitchFamily="18" charset="0"/>
              </a:rPr>
              <a:t>Illustrating </a:t>
            </a:r>
            <a:r>
              <a:rPr lang="en-US" altLang="en-US" sz="2800" dirty="0" err="1">
                <a:latin typeface="Georgia" panose="02040502050405020303" pitchFamily="18" charset="0"/>
              </a:rPr>
              <a:t>Apriori</a:t>
            </a:r>
            <a:r>
              <a:rPr lang="en-US" altLang="en-US" sz="2800" dirty="0">
                <a:latin typeface="Georgia" panose="02040502050405020303" pitchFamily="18" charset="0"/>
              </a:rPr>
              <a:t>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711173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Illustrating </a:t>
            </a:r>
            <a:r>
              <a:rPr lang="en-US" altLang="en-US" dirty="0" err="1"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latin typeface="Georgia" panose="02040502050405020303" pitchFamily="18" charset="0"/>
              </a:rPr>
              <a:t> Principle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066800" y="4884877"/>
            <a:ext cx="4618892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Co</a:t>
            </a:r>
            <a:r>
              <a:rPr lang="en-US" altLang="en-US" sz="2000" b="0" dirty="0">
                <a:latin typeface="Georgia" panose="02040502050405020303" pitchFamily="18" charset="0"/>
              </a:rPr>
              <a:t>nsider the support threshold is 60%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Georgia" panose="02040502050405020303" pitchFamily="18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/>
        </p:nvGraphicFramePr>
        <p:xfrm>
          <a:off x="381000" y="13589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589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/>
        </p:nvGraphicFramePr>
        <p:xfrm>
          <a:off x="5502275" y="1905000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905000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</a:t>
            </a:r>
            <a:r>
              <a:rPr lang="en-US" altLang="en-US" dirty="0">
                <a:latin typeface="Georgia" panose="02040502050405020303" pitchFamily="18" charset="0"/>
              </a:rPr>
              <a:t>llustrating </a:t>
            </a:r>
            <a:r>
              <a:rPr lang="en-US" altLang="en-US" dirty="0" err="1"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latin typeface="Georgia" panose="02040502050405020303" pitchFamily="18" charset="0"/>
              </a:rPr>
              <a:t> Principle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8437" name="Object 21"/>
          <p:cNvGraphicFramePr>
            <a:graphicFrameLocks noGrp="1" noChangeAspect="1"/>
          </p:cNvGraphicFramePr>
          <p:nvPr/>
        </p:nvGraphicFramePr>
        <p:xfrm>
          <a:off x="381000" y="1295400"/>
          <a:ext cx="35687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843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5687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10200" y="13716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Items (1-itemsets)</a:t>
            </a:r>
          </a:p>
        </p:txBody>
      </p:sp>
      <p:sp>
        <p:nvSpPr>
          <p:cNvPr id="18439" name="Right Arrow 16"/>
          <p:cNvSpPr>
            <a:spLocks noChangeArrowheads="1"/>
          </p:cNvSpPr>
          <p:nvPr/>
        </p:nvSpPr>
        <p:spPr bwMode="auto">
          <a:xfrm>
            <a:off x="4114800" y="2286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5407025" y="19050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184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9050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F58065E-AAC7-4A7D-AD87-F571EF5732D7}"/>
              </a:ext>
            </a:extLst>
          </p:cNvPr>
          <p:cNvSpPr/>
          <p:nvPr/>
        </p:nvSpPr>
        <p:spPr bwMode="auto">
          <a:xfrm>
            <a:off x="1371600" y="4882247"/>
            <a:ext cx="7162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Coke and Eggs are discarded as they appear in fewer than 3 transactions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18500" cy="6172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 are often interested in co-occurrence relationships.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Marketing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1. identify items that are bought together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by sufficiently many customers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2. use this information for marketing or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supermarket shelf management purposes.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1. identify parts that are often needed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together for repairs.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2. use this information to equip your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repair vehicles with the right parts.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u="sng" dirty="0">
                <a:latin typeface="Georgia" panose="02040502050405020303" pitchFamily="18" charset="0"/>
                <a:cs typeface="Times New Roman" panose="02020603050405020304" pitchFamily="18" charset="0"/>
              </a:rPr>
              <a:t>Usage Mining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1.identify words that frequently appear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together in search queries.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2. use this information to offer auto-completion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features to the user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A9BC0-B7F0-42DB-A460-69CDDCF9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066800"/>
            <a:ext cx="2514600" cy="167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833666-9D22-46D5-A6A3-C4DA00D6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0884"/>
            <a:ext cx="2801450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62202C-1588-4D56-86BC-3BC28E1C1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035" y="5201573"/>
            <a:ext cx="2429658" cy="14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Illustrating </a:t>
            </a:r>
            <a:r>
              <a:rPr lang="en-US" altLang="en-US" dirty="0" err="1"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latin typeface="Georgia" panose="02040502050405020303" pitchFamily="18" charset="0"/>
              </a:rPr>
              <a:t>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08" imgH="2495536" progId="Word.Document.8">
                  <p:embed/>
                </p:oleObj>
              </mc:Choice>
              <mc:Fallback>
                <p:oleObj name="Document" r:id="rId2" imgW="2289908" imgH="2495536" progId="Word.Document.8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24643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8641" imgH="2008846" progId="Word.Document.8">
                  <p:embed/>
                </p:oleObj>
              </mc:Choice>
              <mc:Fallback>
                <p:oleObj name="Document" r:id="rId4" imgW="3328641" imgH="2008846" progId="Word.Document.8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46438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Items (1-itemsets)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5410200" y="2055812"/>
            <a:ext cx="373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FF0000"/>
                </a:solidFill>
                <a:latin typeface="Georgia" panose="02040502050405020303" pitchFamily="18" charset="0"/>
              </a:rPr>
              <a:t>No need to generate candidates involving Coke or Eggs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08" imgH="2495536" progId="Word.Document.8">
                  <p:embed/>
                </p:oleObj>
              </mc:Choice>
              <mc:Fallback>
                <p:oleObj name="Document" r:id="rId2" imgW="2289908" imgH="2495536" progId="Word.Document.8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52800" y="2133600"/>
          <a:ext cx="3292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8641" imgH="2008846" progId="Word.Document.8">
                  <p:embed/>
                </p:oleObj>
              </mc:Choice>
              <mc:Fallback>
                <p:oleObj name="Document" r:id="rId4" imgW="3328641" imgH="2008846" progId="Word.Document.8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292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Items (1-itemsets)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8504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(No need to generate</a:t>
            </a:r>
            <a:br>
              <a:rPr lang="en-US" altLang="en-US" sz="1800" b="0" dirty="0">
                <a:latin typeface="Georgia" panose="02040502050405020303" pitchFamily="18" charset="0"/>
              </a:rPr>
            </a:br>
            <a:r>
              <a:rPr lang="en-US" altLang="en-US" sz="1800" b="0" dirty="0">
                <a:latin typeface="Georgia" panose="02040502050405020303" pitchFamily="18" charset="0"/>
              </a:rPr>
              <a:t>candidates involving Coke</a:t>
            </a:r>
            <a:br>
              <a:rPr lang="en-US" altLang="en-US" sz="1800" b="0" dirty="0">
                <a:latin typeface="Georgia" panose="02040502050405020303" pitchFamily="18" charset="0"/>
              </a:rPr>
            </a:br>
            <a:r>
              <a:rPr lang="en-US" altLang="en-US" sz="1800" b="0" dirty="0">
                <a:latin typeface="Georgia" panose="02040502050405020303" pitchFamily="18" charset="0"/>
              </a:rPr>
              <a:t>or Eggs)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ahoma" pitchFamily="34" charset="0"/>
              </a:rPr>
              <a:t>Minimum Support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90575-4E4C-43E8-90B5-0986E1E39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98" y="4735116"/>
            <a:ext cx="3399708" cy="20355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08" imgH="2495536" progId="Word.Document.8">
                  <p:embed/>
                </p:oleObj>
              </mc:Choice>
              <mc:Fallback>
                <p:oleObj name="Document" r:id="rId2" imgW="2289908" imgH="2495536" progId="Word.Document.8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8641" imgH="2008846" progId="Word.Document.8">
                  <p:embed/>
                </p:oleObj>
              </mc:Choice>
              <mc:Fallback>
                <p:oleObj name="Document" r:id="rId4" imgW="3328641" imgH="2008846" progId="Word.Document.8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124026" imgH="1522425" progId="Word.Document.8">
                  <p:embed/>
                </p:oleObj>
              </mc:Choice>
              <mc:Fallback>
                <p:oleObj name="Document" r:id="rId6" imgW="3124026" imgH="1522425" progId="Word.Document.8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Items (1-itemsets)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8504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(No need to generate</a:t>
            </a:r>
            <a:br>
              <a:rPr lang="en-US" altLang="en-US" sz="1800" b="0" dirty="0">
                <a:latin typeface="Georgia" panose="02040502050405020303" pitchFamily="18" charset="0"/>
              </a:rPr>
            </a:br>
            <a:r>
              <a:rPr lang="en-US" altLang="en-US" sz="1800" b="0" dirty="0">
                <a:latin typeface="Georgia" panose="02040502050405020303" pitchFamily="18" charset="0"/>
              </a:rPr>
              <a:t>candidates involving Coke</a:t>
            </a:r>
            <a:br>
              <a:rPr lang="en-US" altLang="en-US" sz="1800" b="0" dirty="0">
                <a:latin typeface="Georgia" panose="02040502050405020303" pitchFamily="18" charset="0"/>
              </a:rPr>
            </a:br>
            <a:r>
              <a:rPr lang="en-US" altLang="en-US" sz="1800" b="0" dirty="0">
                <a:latin typeface="Georgia" panose="02040502050405020303" pitchFamily="18" charset="0"/>
              </a:rPr>
              <a:t>or Eggs)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Triplets (3-itemsets)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ahoma" pitchFamily="34" charset="0"/>
              </a:rPr>
              <a:t>Minimum Support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7BEF3-D807-4992-ADA2-D31881AAD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4822453"/>
            <a:ext cx="3399708" cy="203554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Illustrating </a:t>
            </a:r>
            <a:r>
              <a:rPr lang="en-US" altLang="en-US" dirty="0" err="1">
                <a:latin typeface="Georgia" panose="02040502050405020303" pitchFamily="18" charset="0"/>
              </a:rPr>
              <a:t>Apriori</a:t>
            </a:r>
            <a:r>
              <a:rPr lang="en-US" altLang="en-US" dirty="0">
                <a:latin typeface="Georgia" panose="02040502050405020303" pitchFamily="18" charset="0"/>
              </a:rPr>
              <a:t> Principle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0688"/>
              </p:ext>
            </p:extLst>
          </p:nvPr>
        </p:nvGraphicFramePr>
        <p:xfrm>
          <a:off x="284163" y="935038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89960" imgH="2495520" progId="Word.Document.8">
                  <p:embed/>
                </p:oleObj>
              </mc:Choice>
              <mc:Fallback>
                <p:oleObj name="Document" r:id="rId2" imgW="2289960" imgH="2495520" progId="Word.Document.8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935038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400423"/>
              </p:ext>
            </p:extLst>
          </p:nvPr>
        </p:nvGraphicFramePr>
        <p:xfrm>
          <a:off x="3331054" y="1681162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8641" imgH="2008846" progId="Word.Document.8">
                  <p:embed/>
                </p:oleObj>
              </mc:Choice>
              <mc:Fallback>
                <p:oleObj name="Document" r:id="rId4" imgW="3328641" imgH="2008846" progId="Word.Document.8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054" y="1681162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83987"/>
              </p:ext>
            </p:extLst>
          </p:nvPr>
        </p:nvGraphicFramePr>
        <p:xfrm>
          <a:off x="5889427" y="3893396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124026" imgH="1522425" progId="Word.Document.8">
                  <p:embed/>
                </p:oleObj>
              </mc:Choice>
              <mc:Fallback>
                <p:oleObj name="Document" r:id="rId6" imgW="3124026" imgH="1522425" progId="Word.Document.8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427" y="3893396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13452" y="1041559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ahoma" pitchFamily="34" charset="0"/>
              </a:rPr>
              <a:t>Items (</a:t>
            </a:r>
            <a:r>
              <a:rPr lang="en-US" altLang="en-US" sz="1800" b="0" dirty="0">
                <a:latin typeface="Georgia" panose="02040502050405020303" pitchFamily="18" charset="0"/>
              </a:rPr>
              <a:t>1-itemsets</a:t>
            </a:r>
            <a:r>
              <a:rPr lang="en-US" altLang="en-US" sz="1800" b="0" dirty="0">
                <a:latin typeface="Tahoma" pitchFamily="34" charset="0"/>
              </a:rPr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6304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Pairs (2-itemsets)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(</a:t>
            </a:r>
            <a:r>
              <a:rPr lang="en-US" altLang="en-US" sz="1600" b="0" dirty="0">
                <a:latin typeface="Georgia" panose="02040502050405020303" pitchFamily="18" charset="0"/>
              </a:rPr>
              <a:t>No need to generate</a:t>
            </a:r>
            <a:br>
              <a:rPr lang="en-US" altLang="en-US" sz="1600" b="0" dirty="0">
                <a:latin typeface="Georgia" panose="02040502050405020303" pitchFamily="18" charset="0"/>
              </a:rPr>
            </a:br>
            <a:r>
              <a:rPr lang="en-US" altLang="en-US" sz="1600" b="0" dirty="0">
                <a:latin typeface="Georgia" panose="02040502050405020303" pitchFamily="18" charset="0"/>
              </a:rPr>
              <a:t>candidates involving Coke</a:t>
            </a:r>
            <a:br>
              <a:rPr lang="en-US" altLang="en-US" sz="1600" b="0" dirty="0">
                <a:latin typeface="Georgia" panose="02040502050405020303" pitchFamily="18" charset="0"/>
              </a:rPr>
            </a:br>
            <a:r>
              <a:rPr lang="en-US" altLang="en-US" sz="1600" b="0" dirty="0">
                <a:latin typeface="Georgia" panose="02040502050405020303" pitchFamily="18" charset="0"/>
              </a:rPr>
              <a:t>or Eggs</a:t>
            </a:r>
            <a:r>
              <a:rPr lang="en-US" altLang="en-US" sz="1800" b="0" dirty="0">
                <a:latin typeface="Georgia" panose="02040502050405020303" pitchFamily="18" charset="0"/>
              </a:rPr>
              <a:t>)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477654" y="3471422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Georgia" panose="02040502050405020303" pitchFamily="18" charset="0"/>
              </a:rPr>
              <a:t>Triplets (3-itemsets)</a:t>
            </a:r>
            <a:endParaRPr lang="en-US" altLang="en-US" sz="2400" b="0" dirty="0">
              <a:latin typeface="Georgia" panose="02040502050405020303" pitchFamily="18" charset="0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088295" y="3407613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862263" y="1408272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5164" y="3201435"/>
            <a:ext cx="2776722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Georgia" panose="02040502050405020303" pitchFamily="18" charset="0"/>
              </a:rPr>
              <a:t>Minimum</a:t>
            </a:r>
            <a:r>
              <a:rPr lang="en-US" altLang="en-US" sz="2000" b="0" dirty="0">
                <a:latin typeface="Tahoma" pitchFamily="34" charset="0"/>
              </a:rPr>
              <a:t> Support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6854D-B43B-4574-A305-C6720F604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812" y="3911237"/>
            <a:ext cx="3401863" cy="20362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644E0B-56D4-40FE-8D84-189247E83E67}"/>
              </a:ext>
            </a:extLst>
          </p:cNvPr>
          <p:cNvSpPr/>
          <p:nvPr/>
        </p:nvSpPr>
        <p:spPr bwMode="auto">
          <a:xfrm>
            <a:off x="284956" y="5758178"/>
            <a:ext cx="8418373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only need to keep candidate 3-itemsets whose subsets are frequent. Therefore the only candidate having this property is {Bread, Diaper, Milk}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A Binary Data Matrix of a Transactions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6854D-B43B-4574-A305-C6720F60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7" y="1752600"/>
            <a:ext cx="3401863" cy="203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77753-B01D-4486-8CA6-7B1F9D10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51" y="1371600"/>
            <a:ext cx="4305782" cy="26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5A96-7E1A-4EF3-BDF0-58F96F2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eorgia" panose="02040502050405020303" pitchFamily="18" charset="0"/>
              </a:rPr>
              <a:t>Data preprocessing for Association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F70AA-5A39-43BE-AFE6-51294B46BE06}"/>
              </a:ext>
            </a:extLst>
          </p:cNvPr>
          <p:cNvSpPr/>
          <p:nvPr/>
        </p:nvSpPr>
        <p:spPr>
          <a:xfrm>
            <a:off x="546100" y="956370"/>
            <a:ext cx="8051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data=read.csv("C:\\Aryal\\CS52540\\Data\\Market.csv")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head(data)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ID  Items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1  Bread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1   Milk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2  Bread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2 Diaper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2   Beer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2   Eggs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Transactions&lt;-as(split(data[,"Items"],data[,"ID"]),"transactions")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Transactions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image(Transactions,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col.regions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19460-6102-418F-8D8E-9C4B6566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505200"/>
            <a:ext cx="4641501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6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5A96-7E1A-4EF3-BDF0-58F96F2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eorgia" panose="02040502050405020303" pitchFamily="18" charset="0"/>
              </a:rPr>
              <a:t>Example-Using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2DABE-F3B6-46C3-BD56-4F7AFCADE932}"/>
              </a:ext>
            </a:extLst>
          </p:cNvPr>
          <p:cNvSpPr/>
          <p:nvPr/>
        </p:nvSpPr>
        <p:spPr>
          <a:xfrm>
            <a:off x="609600" y="12954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Georgia" panose="02040502050405020303" pitchFamily="18" charset="0"/>
              </a:rPr>
              <a:t>Consider the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1800" b="0" dirty="0">
                <a:latin typeface="Georgia" panose="02040502050405020303" pitchFamily="18" charset="0"/>
              </a:rPr>
              <a:t> dataset from the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en-US" sz="1800" b="0" dirty="0">
                <a:latin typeface="Georgia" panose="02040502050405020303" pitchFamily="18" charset="0"/>
              </a:rPr>
              <a:t> package. This data set contains 9835 transactions and 169 items.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77C16-EA93-462E-90AC-44ED8ECC2EBE}"/>
              </a:ext>
            </a:extLst>
          </p:cNvPr>
          <p:cNvSpPr/>
          <p:nvPr/>
        </p:nvSpPr>
        <p:spPr>
          <a:xfrm>
            <a:off x="177800" y="21336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data(Groceries)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products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(Groceries)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head(products,5)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summary(Groceries)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sparse format with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9835 rows (elements/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/transactions) 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169 columns (items) and a density of 0.026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most frequent items: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whole milk other vegetables   rolls/buns       soda    yogurt    (Other)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2513             1903             1809         1715      1372       34055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(Groceries)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9835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itemFrequency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(Groceries, type="relative"))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35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5A96-7E1A-4EF3-BDF0-58F96F2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eorgia" panose="02040502050405020303" pitchFamily="18" charset="0"/>
              </a:rPr>
              <a:t>Example-Using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F70AA-5A39-43BE-AFE6-51294B46BE06}"/>
              </a:ext>
            </a:extLst>
          </p:cNvPr>
          <p:cNvSpPr/>
          <p:nvPr/>
        </p:nvSpPr>
        <p:spPr>
          <a:xfrm>
            <a:off x="0" y="95637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data("Groceries")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class(Groceries)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inspect(head(Groceries, 3))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(Groceries, parameter = list(supp = 0.07,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15))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itemsinspect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itemFrequencyPlot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(Groceries,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=10, col=rainbow(10),type="absolute", main="Item Frequency")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318B8-F4E7-47C5-B9FE-A15B223C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4214"/>
            <a:ext cx="7238999" cy="39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00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5A96-7E1A-4EF3-BDF0-58F96F2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eorgia" panose="02040502050405020303" pitchFamily="18" charset="0"/>
              </a:rPr>
              <a:t>Example-Using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F70AA-5A39-43BE-AFE6-51294B46BE06}"/>
              </a:ext>
            </a:extLst>
          </p:cNvPr>
          <p:cNvSpPr/>
          <p:nvPr/>
        </p:nvSpPr>
        <p:spPr>
          <a:xfrm>
            <a:off x="0" y="95637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rules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(Groceries, parameter = list(support = 0.001, conf = 0.8))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options(digits =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inspect(rules[1:5])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rules &lt;- sort(rules, by="confidence", decreasing = TRUE)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inspect(rules[1:10])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arulesViz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plot(rules, method = "graph", interactive = TRUE)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rules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Groceries, parameter = list(supp = 0.001, conf = 0.15,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2),                        appearance =  list(default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"whole milk"), control = list(verbose = F))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rules &lt;- sort(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rules,decreasing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by = "confidence")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inspect(rules[1:6])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plot(rules, method = "graph", interactive = 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A9D77-483B-4F79-8804-81B1A3DB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9977"/>
            <a:ext cx="3733800" cy="2858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92867-9041-4F8C-A6D2-DB33BEB3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45" y="3640953"/>
            <a:ext cx="4394421" cy="29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0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6E43-E49E-56FB-6BBC-1B1435D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8" y="0"/>
            <a:ext cx="8280400" cy="53340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Caveat with using Lift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EA51D-9916-C72D-033A-168C0941EE9D}"/>
              </a:ext>
            </a:extLst>
          </p:cNvPr>
          <p:cNvSpPr txBox="1"/>
          <p:nvPr/>
        </p:nvSpPr>
        <p:spPr>
          <a:xfrm>
            <a:off x="508000" y="654838"/>
            <a:ext cx="774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directionality of the rule is lost when lift is used.  The lift of any rule, A =&gt; B and the rule B =&gt; A will be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8297-E66F-4E40-5CDB-B9AA39ED9CC0}"/>
                  </a:ext>
                </a:extLst>
              </p:cNvPr>
              <p:cNvSpPr txBox="1"/>
              <p:nvPr/>
            </p:nvSpPr>
            <p:spPr>
              <a:xfrm>
                <a:off x="609600" y="1188238"/>
                <a:ext cx="7924800" cy="586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u="sng" dirty="0">
                    <a:latin typeface="Georgia" panose="02040502050405020303" pitchFamily="18" charset="0"/>
                  </a:rPr>
                  <a:t>A -&gt; B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Georgia" panose="02040502050405020303" pitchFamily="18" charset="0"/>
                  </a:rPr>
                  <a:t>    Support: P(A∩B)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Georgia" panose="02040502050405020303" pitchFamily="18" charset="0"/>
                  </a:rPr>
                  <a:t>    Confidence: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Georgia" panose="02040502050405020303" pitchFamily="18" charset="0"/>
                  </a:rPr>
                  <a:t>   Expected Confidence: P(B)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Georgia" panose="02040502050405020303" pitchFamily="18" charset="0"/>
                  </a:rPr>
                  <a:t>    Lift: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𝑪𝒐𝒏𝒇𝒊𝒅𝒆𝒏𝒄𝒆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𝑬𝒙𝒑𝒆𝒄𝒕𝒆𝒅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𝑪𝒐𝒏𝒇𝒊𝒅𝒆𝒏𝒄𝒆</m:t>
                        </m:r>
                      </m:den>
                    </m:f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:r>
                  <a:rPr lang="en-US" sz="1600" u="sng" dirty="0">
                    <a:latin typeface="Georgia" panose="02040502050405020303" pitchFamily="18" charset="0"/>
                  </a:rPr>
                  <a:t>B -&gt; A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Support: P(A∩B)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Confidence: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Expected Confidence: P(A)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Lift: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𝑪𝒐𝒏𝒇𝒊𝒅𝒆𝒏𝒄𝒆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𝑬𝒙𝒑𝒆𝒄𝒕𝒆𝒅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𝑪𝒐𝒏𝒇𝒊𝒅𝒆𝒏𝒄𝒆</m:t>
                        </m:r>
                      </m:den>
                    </m:f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  <a:latin typeface="Georgia" panose="02040502050405020303" pitchFamily="18" charset="0"/>
                  </a:rPr>
                  <a:t>Remark: </a:t>
                </a:r>
                <a:r>
                  <a:rPr lang="en-US" dirty="0">
                    <a:solidFill>
                      <a:srgbClr val="CC3300"/>
                    </a:solidFill>
                    <a:latin typeface="Georgia" panose="02040502050405020303" pitchFamily="18" charset="0"/>
                  </a:rPr>
                  <a:t>Since lift of  the rule A =&gt; B and the rule B =&gt; A will be the we cannot use lift to make recommendation for a particular directional ‘rule’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8297-E66F-4E40-5CDB-B9AA39ED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8238"/>
                <a:ext cx="7924800" cy="5866221"/>
              </a:xfrm>
              <a:prstGeom prst="rect">
                <a:avLst/>
              </a:prstGeom>
              <a:blipFill>
                <a:blip r:embed="rId2"/>
                <a:stretch>
                  <a:fillRect l="-615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5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AF7936F-1D5D-4B08-81B5-8B94A3B9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63" y="2743200"/>
            <a:ext cx="8318500" cy="396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255B8-504E-4507-AB61-FE31856A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2400"/>
            <a:ext cx="3595687" cy="2609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E7ECD-BE9E-47C3-9669-2D06081E5130}"/>
              </a:ext>
            </a:extLst>
          </p:cNvPr>
          <p:cNvSpPr/>
          <p:nvPr/>
        </p:nvSpPr>
        <p:spPr bwMode="auto">
          <a:xfrm>
            <a:off x="152400" y="152400"/>
            <a:ext cx="4572000" cy="213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R Data Mining: Implement data mining techniques through practical use cases and real-world datasets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https://www.amazon.com/Data-Mining-Implement-techniques-practical/dp/1787124460/ref=sr_1_2_sspa?keywords=data+mining&amp;qid=1565453907&amp;s=gateway&amp;sr=8-2-spons&amp;psc=1&amp;spLa=ZW5jcnlwdGVkUXVhbGlmaWVyPUEyNDE0NVJZR1lFVkVNJmVuY3J5cHRlZElkPUEwMzE2MTc1Mk05MUMwRVoxUkhHSyZlbmNyeXB0ZWRBZElkPUEwNjMzODMyMjM0NjRIN1Q3TzdYMCZ3aWRnZXROYW1lPXNwX2F0ZiZhY3Rpb249Y2xpY2tSZWRpcmVjdCZkb05vdExvZ0NsaWNrPXRydWU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=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6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6E43-E49E-56FB-6BBC-1B1435D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8" y="0"/>
            <a:ext cx="8280400" cy="533400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Caveat with using Confidence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EA51D-9916-C72D-033A-168C0941EE9D}"/>
              </a:ext>
            </a:extLst>
          </p:cNvPr>
          <p:cNvSpPr txBox="1"/>
          <p:nvPr/>
        </p:nvSpPr>
        <p:spPr>
          <a:xfrm>
            <a:off x="508000" y="654838"/>
            <a:ext cx="8026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Georgia" panose="02040502050405020303" pitchFamily="18" charset="0"/>
              </a:rPr>
              <a:t>The confidence of a rule can be a misleading measure while making product recommendations in real world problems, especially while making add-ons product recommendations. Let's consider the following data with 4 transactions, involving iPhones and Headsets: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  1. {iPhone, Headset}</a:t>
            </a:r>
          </a:p>
          <a:p>
            <a:r>
              <a:rPr lang="en-US" dirty="0">
                <a:latin typeface="Georgia" panose="02040502050405020303" pitchFamily="18" charset="0"/>
              </a:rPr>
              <a:t>   2. { iPhone, Headset}</a:t>
            </a:r>
          </a:p>
          <a:p>
            <a:r>
              <a:rPr lang="en-US" dirty="0">
                <a:latin typeface="Georgia" panose="02040502050405020303" pitchFamily="18" charset="0"/>
              </a:rPr>
              <a:t>   3. {iPhone}</a:t>
            </a:r>
          </a:p>
          <a:p>
            <a:r>
              <a:rPr lang="en-US" dirty="0">
                <a:latin typeface="Georgia" panose="02040502050405020303" pitchFamily="18" charset="0"/>
              </a:rPr>
              <a:t>   4. {iPhone}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8297-E66F-4E40-5CDB-B9AA39ED9CC0}"/>
                  </a:ext>
                </a:extLst>
              </p:cNvPr>
              <p:cNvSpPr txBox="1"/>
              <p:nvPr/>
            </p:nvSpPr>
            <p:spPr>
              <a:xfrm>
                <a:off x="508000" y="3023045"/>
                <a:ext cx="7924800" cy="1744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u="sng" dirty="0">
                    <a:latin typeface="Georgia" panose="02040502050405020303" pitchFamily="18" charset="0"/>
                  </a:rPr>
                  <a:t>Confidence</a:t>
                </a:r>
              </a:p>
              <a:p>
                <a:r>
                  <a:rPr lang="en-US" sz="1800" u="sng" dirty="0" err="1">
                    <a:latin typeface="Georgia" panose="02040502050405020303" pitchFamily="18" charset="0"/>
                  </a:rPr>
                  <a:t>iphone</a:t>
                </a:r>
                <a:r>
                  <a:rPr lang="en-US" sz="1800" u="sng" dirty="0">
                    <a:latin typeface="Georgia" panose="02040502050405020303" pitchFamily="18" charset="0"/>
                  </a:rPr>
                  <a:t> -&gt; Headset</a:t>
                </a:r>
                <a:r>
                  <a:rPr lang="en-US" sz="18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𝒊𝑷𝒉𝒐𝒏𝒆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𝑯𝒆𝒂𝒅𝒔𝒆𝒕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𝒊𝑷𝒉𝒐𝒏𝒆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</a:t>
                </a:r>
              </a:p>
              <a:p>
                <a:endParaRPr lang="en-US" sz="1800" u="sng" dirty="0">
                  <a:latin typeface="Georgia" panose="02040502050405020303" pitchFamily="18" charset="0"/>
                </a:endParaRPr>
              </a:p>
              <a:p>
                <a:r>
                  <a:rPr lang="en-US" sz="1800" u="sng" dirty="0">
                    <a:latin typeface="Georgia" panose="02040502050405020303" pitchFamily="18" charset="0"/>
                  </a:rPr>
                  <a:t>Headset-&gt;iPhone</a:t>
                </a:r>
                <a:r>
                  <a:rPr lang="en-US" sz="18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𝒊𝑷𝒉𝒐𝒏𝒆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𝑯𝒆𝒂𝒅𝒔𝒆𝒕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𝑯𝒆𝒂𝒅𝒔𝒆𝒕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=</a:t>
                </a:r>
                <a:r>
                  <a:rPr lang="en-US" sz="1800" b="0" dirty="0">
                    <a:latin typeface="Georgia" panose="02040502050405020303" pitchFamily="18" charset="0"/>
                  </a:rPr>
                  <a:t>1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68297-E66F-4E40-5CDB-B9AA39ED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3023045"/>
                <a:ext cx="7924800" cy="1744195"/>
              </a:xfrm>
              <a:prstGeom prst="rect">
                <a:avLst/>
              </a:prstGeom>
              <a:blipFill>
                <a:blip r:embed="rId2"/>
                <a:stretch>
                  <a:fillRect l="-615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D353EC-65FA-45E7-4564-7A3A3342BB6A}"/>
              </a:ext>
            </a:extLst>
          </p:cNvPr>
          <p:cNvSpPr txBox="1"/>
          <p:nvPr/>
        </p:nvSpPr>
        <p:spPr>
          <a:xfrm>
            <a:off x="420254" y="5033611"/>
            <a:ext cx="7924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Georgia" panose="02040502050405020303" pitchFamily="18" charset="0"/>
              </a:rPr>
              <a:t>Remark: </a:t>
            </a:r>
            <a:r>
              <a:rPr lang="en-US" dirty="0">
                <a:solidFill>
                  <a:srgbClr val="CC3300"/>
                </a:solidFill>
                <a:latin typeface="Georgia" panose="02040502050405020303" pitchFamily="18" charset="0"/>
              </a:rPr>
              <a:t>The headset -&gt; iPhone recommendation has a higher confidence, which is misleading and unrealistic. So, confidence should not be the only measure you should use to make product recommendations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06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463EE-024B-4706-9C11-90DD69BDB493}"/>
              </a:ext>
            </a:extLst>
          </p:cNvPr>
          <p:cNvSpPr/>
          <p:nvPr/>
        </p:nvSpPr>
        <p:spPr>
          <a:xfrm>
            <a:off x="1828800" y="457200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Literature 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60C28-32CD-4947-A4C4-E91FEFF72C97}"/>
              </a:ext>
            </a:extLst>
          </p:cNvPr>
          <p:cNvSpPr/>
          <p:nvPr/>
        </p:nvSpPr>
        <p:spPr>
          <a:xfrm>
            <a:off x="378341" y="2628781"/>
            <a:ext cx="8613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Introduction to Data Mining:</a:t>
            </a:r>
          </a:p>
          <a:p>
            <a:r>
              <a:rPr lang="en-US" sz="2800" dirty="0"/>
              <a:t>Pang-Ning Tan, Michael Steinbach, Vipin Kumar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17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C2620-B8E8-40D1-B285-E9CE3007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Georgia" panose="02040502050405020303" pitchFamily="18" charset="0"/>
              </a:rPr>
              <a:t>Association rule mining finds association between different objects in a set. In the case of market basket analysis, the objects are the products purchased by a customer and the set is the transaction. In short, market basket analysis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    </a:t>
            </a:r>
            <a:r>
              <a:rPr lang="en-US" sz="2400" dirty="0">
                <a:latin typeface="Georgia" panose="02040502050405020303" pitchFamily="18" charset="0"/>
              </a:rPr>
              <a:t>is a unsupervised data mining technique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eorgia" panose="02040502050405020303" pitchFamily="18" charset="0"/>
              </a:rPr>
              <a:t>    that uncovers products frequently bough together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eorgia" panose="02040502050405020303" pitchFamily="18" charset="0"/>
              </a:rPr>
              <a:t>    and creates if-then scenario rules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AD8BA-A8A3-4513-9CD7-0B570A522637}"/>
              </a:ext>
            </a:extLst>
          </p:cNvPr>
          <p:cNvSpPr/>
          <p:nvPr/>
        </p:nvSpPr>
        <p:spPr bwMode="auto">
          <a:xfrm>
            <a:off x="609600" y="255563"/>
            <a:ext cx="7010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Market Basket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671AE-E45D-4900-9696-78B526B8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895127"/>
            <a:ext cx="2559934" cy="1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72F08-3BD5-45A3-AA51-9658DC51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latin typeface="Georgia" panose="02040502050405020303" pitchFamily="18" charset="0"/>
              </a:rPr>
              <a:t>Correlation Analysis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2. Association Analysis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Frequent Itemset Generation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Rule Generation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 Handling Continuous and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 Categorical Attributes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Interestingness Measures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3. Use R to perform Association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587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BB133-D009-4660-9AFB-5CA3B60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228600"/>
            <a:ext cx="83185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Georgia" panose="02040502050405020303" pitchFamily="18" charset="0"/>
              </a:rPr>
              <a:t>Correlation analysis measures the degree of dependency between two variables.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	• Continuous variables: Pearson’s correlation 	   coefficient (PCC)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• Binary variables: Phi coefficient</a:t>
            </a:r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CA2E-7A54-4ECE-AE17-4FA0552B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14" y="2587138"/>
            <a:ext cx="2801328" cy="132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7C5E65-57A6-4803-A01D-CDCE00665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7" y="4267345"/>
            <a:ext cx="3243263" cy="2590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66B4A-3D35-48CE-8CE2-D76BC1ADF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67344"/>
            <a:ext cx="4495800" cy="236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49C97-C1AD-41D9-A282-B95349F6A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70" y="2978696"/>
            <a:ext cx="4106681" cy="1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A4DD5-9B5F-4738-9339-CFB7A2C2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u="sng" dirty="0">
                <a:latin typeface="Georgia" panose="02040502050405020303" pitchFamily="18" charset="0"/>
              </a:rPr>
              <a:t>For numerical variables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Courier New" panose="02070309020205020404" pitchFamily="49" charset="0"/>
              </a:rPr>
              <a:t>Phi Coefficient in 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Courier New" panose="02070309020205020404" pitchFamily="49" charset="0"/>
              </a:rPr>
              <a:t>Example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&lt;- matrix(c(20, 30, 10, 40),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20   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30   40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result=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result$phi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0.2182179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8894F-DA95-4C20-90D6-D72121FB4E6C}"/>
              </a:ext>
            </a:extLst>
          </p:cNvPr>
          <p:cNvSpPr/>
          <p:nvPr/>
        </p:nvSpPr>
        <p:spPr bwMode="auto">
          <a:xfrm>
            <a:off x="381000" y="228600"/>
            <a:ext cx="822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 R to calculate correlation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coefficinet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1A58AC-D885-BBF6-C4E0-E48F68CE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67722"/>
              </p:ext>
            </p:extLst>
          </p:nvPr>
        </p:nvGraphicFramePr>
        <p:xfrm>
          <a:off x="228600" y="2602115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3722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954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4616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Lung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No Lung 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0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7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Non-smoker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1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2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A4DD5-9B5F-4738-9339-CFB7A2C2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Association analysis can find multiple item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co-occurrence relationships (descriptive method)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focuses on occurring items, not absent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first algorithms developed in the early 90s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at IBM by Agrawal &amp; Srikant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initially used for shopping basket analysis to find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how items purchased by customers are related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later extended to more complex data 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sequential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subgraph patterns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web usage mining, social science, life science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8894F-DA95-4C20-90D6-D72121FB4E6C}"/>
              </a:ext>
            </a:extLst>
          </p:cNvPr>
          <p:cNvSpPr/>
          <p:nvPr/>
        </p:nvSpPr>
        <p:spPr bwMode="auto">
          <a:xfrm>
            <a:off x="381000" y="228600"/>
            <a:ext cx="82296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Association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48519471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146486948</TotalTime>
  <Pages>3</Pages>
  <Words>3025</Words>
  <Application>Microsoft Office PowerPoint</Application>
  <PresentationFormat>On-screen Show (4:3)</PresentationFormat>
  <Paragraphs>407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Cambria Math</vt:lpstr>
      <vt:lpstr>Courier New</vt:lpstr>
      <vt:lpstr>Georgia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Equation</vt:lpstr>
      <vt:lpstr>Visio</vt:lpstr>
      <vt:lpstr>Topics in Data Science</vt:lpstr>
      <vt:lpstr>Association Rule Mining</vt:lpstr>
      <vt:lpstr>Association Rule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 Rule Mining</vt:lpstr>
      <vt:lpstr>Definition: Frequent Itemset</vt:lpstr>
      <vt:lpstr>Definition: Association Rule</vt:lpstr>
      <vt:lpstr>Support and Confidence Example</vt:lpstr>
      <vt:lpstr>Example</vt:lpstr>
      <vt:lpstr>PowerPoint Presentation</vt:lpstr>
      <vt:lpstr>More Terminologies</vt:lpstr>
      <vt:lpstr>Association Rule Mining Task</vt:lpstr>
      <vt:lpstr>Computational Complexity</vt:lpstr>
      <vt:lpstr>Computational Complexity</vt:lpstr>
      <vt:lpstr>Mining Association Rules</vt:lpstr>
      <vt:lpstr>Mining Association Rules</vt:lpstr>
      <vt:lpstr>Frequent Itemset Generation</vt:lpstr>
      <vt:lpstr>PowerPoint Presentation</vt:lpstr>
      <vt:lpstr>Frequent Itemset Generation Strategies</vt:lpstr>
      <vt:lpstr>Reducing Number of Candidates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Illustrating Apriori Principle</vt:lpstr>
      <vt:lpstr>A Binary Data Matrix of a Transactions Database</vt:lpstr>
      <vt:lpstr>Data preprocessing for Association Analysis</vt:lpstr>
      <vt:lpstr>Example-Using R</vt:lpstr>
      <vt:lpstr>Example-Using R</vt:lpstr>
      <vt:lpstr>Example-Using R</vt:lpstr>
      <vt:lpstr>Caveat with using Lift</vt:lpstr>
      <vt:lpstr>Caveat with using Confidence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Aryal, Gokarna Raj</cp:lastModifiedBy>
  <cp:revision>548</cp:revision>
  <cp:lastPrinted>2018-02-04T02:18:57Z</cp:lastPrinted>
  <dcterms:created xsi:type="dcterms:W3CDTF">1998-03-18T13:44:31Z</dcterms:created>
  <dcterms:modified xsi:type="dcterms:W3CDTF">2025-04-29T17:47:32Z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2025-04-24T14:00:06Z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1417c755-bcd6-496e-98b3-6bd075fb286d</vt:lpwstr>
  </property>
  <property fmtid="{D5CDD505-2E9C-101B-9397-08002B2CF9AE}" pid="8" name="MSIP_Label_f7606f69-b0ae-4874-be30-7d43a3c7be10_ContentBits">
    <vt:lpwstr>0</vt:lpwstr>
  </property>
</Properties>
</file>