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256" r:id="rId2"/>
    <p:sldId id="290" r:id="rId3"/>
    <p:sldId id="288" r:id="rId4"/>
    <p:sldId id="291" r:id="rId5"/>
    <p:sldId id="293" r:id="rId6"/>
    <p:sldId id="294" r:id="rId7"/>
    <p:sldId id="295" r:id="rId8"/>
    <p:sldId id="296" r:id="rId9"/>
    <p:sldId id="297" r:id="rId10"/>
    <p:sldId id="298" r:id="rId11"/>
    <p:sldId id="299" r:id="rId12"/>
    <p:sldId id="300" r:id="rId13"/>
    <p:sldId id="301" r:id="rId14"/>
    <p:sldId id="302" r:id="rId15"/>
    <p:sldId id="303" r:id="rId16"/>
    <p:sldId id="304" r:id="rId17"/>
    <p:sldId id="305" r:id="rId18"/>
    <p:sldId id="306" r:id="rId19"/>
    <p:sldId id="307" r:id="rId20"/>
    <p:sldId id="308" r:id="rId21"/>
    <p:sldId id="309" r:id="rId22"/>
    <p:sldId id="311" r:id="rId23"/>
    <p:sldId id="312" r:id="rId24"/>
    <p:sldId id="313" r:id="rId25"/>
    <p:sldId id="314" r:id="rId26"/>
    <p:sldId id="310" r:id="rId27"/>
    <p:sldId id="315" r:id="rId28"/>
    <p:sldId id="317" r:id="rId29"/>
    <p:sldId id="318" r:id="rId30"/>
    <p:sldId id="319" r:id="rId31"/>
    <p:sldId id="320" r:id="rId32"/>
    <p:sldId id="321" r:id="rId33"/>
    <p:sldId id="322" r:id="rId34"/>
    <p:sldId id="323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1F460C-1BEC-4A1A-B7D1-701AF87821CA}" v="3" dt="2023-03-07T03:17:00.2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565" autoAdjust="0"/>
    <p:restoredTop sz="93447" autoAdjust="0"/>
  </p:normalViewPr>
  <p:slideViewPr>
    <p:cSldViewPr snapToGrid="0" snapToObjects="1">
      <p:cViewPr varScale="1">
        <p:scale>
          <a:sx n="55" d="100"/>
          <a:sy n="55" d="100"/>
        </p:scale>
        <p:origin x="108" y="3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o, Hairong" userId="836876fe-804d-4bd9-9d0e-c259ce8ab2ed" providerId="ADAL" clId="{581F460C-1BEC-4A1A-B7D1-701AF87821CA}"/>
    <pc:docChg chg="custSel delSld modSld">
      <pc:chgData name="Zhao, Hairong" userId="836876fe-804d-4bd9-9d0e-c259ce8ab2ed" providerId="ADAL" clId="{581F460C-1BEC-4A1A-B7D1-701AF87821CA}" dt="2023-03-07T03:17:00.250" v="16"/>
      <pc:docMkLst>
        <pc:docMk/>
      </pc:docMkLst>
      <pc:sldChg chg="del">
        <pc:chgData name="Zhao, Hairong" userId="836876fe-804d-4bd9-9d0e-c259ce8ab2ed" providerId="ADAL" clId="{581F460C-1BEC-4A1A-B7D1-701AF87821CA}" dt="2023-03-07T03:07:57.349" v="0" actId="47"/>
        <pc:sldMkLst>
          <pc:docMk/>
          <pc:sldMk cId="1607985654" sldId="257"/>
        </pc:sldMkLst>
      </pc:sldChg>
      <pc:sldChg chg="del">
        <pc:chgData name="Zhao, Hairong" userId="836876fe-804d-4bd9-9d0e-c259ce8ab2ed" providerId="ADAL" clId="{581F460C-1BEC-4A1A-B7D1-701AF87821CA}" dt="2023-03-07T03:07:57.349" v="0" actId="47"/>
        <pc:sldMkLst>
          <pc:docMk/>
          <pc:sldMk cId="4021638172" sldId="270"/>
        </pc:sldMkLst>
      </pc:sldChg>
      <pc:sldChg chg="del">
        <pc:chgData name="Zhao, Hairong" userId="836876fe-804d-4bd9-9d0e-c259ce8ab2ed" providerId="ADAL" clId="{581F460C-1BEC-4A1A-B7D1-701AF87821CA}" dt="2023-03-07T03:07:57.349" v="0" actId="47"/>
        <pc:sldMkLst>
          <pc:docMk/>
          <pc:sldMk cId="1563657587" sldId="274"/>
        </pc:sldMkLst>
      </pc:sldChg>
      <pc:sldChg chg="del">
        <pc:chgData name="Zhao, Hairong" userId="836876fe-804d-4bd9-9d0e-c259ce8ab2ed" providerId="ADAL" clId="{581F460C-1BEC-4A1A-B7D1-701AF87821CA}" dt="2023-03-07T03:07:57.349" v="0" actId="47"/>
        <pc:sldMkLst>
          <pc:docMk/>
          <pc:sldMk cId="1322627564" sldId="275"/>
        </pc:sldMkLst>
      </pc:sldChg>
      <pc:sldChg chg="del">
        <pc:chgData name="Zhao, Hairong" userId="836876fe-804d-4bd9-9d0e-c259ce8ab2ed" providerId="ADAL" clId="{581F460C-1BEC-4A1A-B7D1-701AF87821CA}" dt="2023-03-07T03:07:57.349" v="0" actId="47"/>
        <pc:sldMkLst>
          <pc:docMk/>
          <pc:sldMk cId="3308042323" sldId="276"/>
        </pc:sldMkLst>
      </pc:sldChg>
      <pc:sldChg chg="del">
        <pc:chgData name="Zhao, Hairong" userId="836876fe-804d-4bd9-9d0e-c259ce8ab2ed" providerId="ADAL" clId="{581F460C-1BEC-4A1A-B7D1-701AF87821CA}" dt="2023-03-07T03:07:57.349" v="0" actId="47"/>
        <pc:sldMkLst>
          <pc:docMk/>
          <pc:sldMk cId="2923163976" sldId="277"/>
        </pc:sldMkLst>
      </pc:sldChg>
      <pc:sldChg chg="del">
        <pc:chgData name="Zhao, Hairong" userId="836876fe-804d-4bd9-9d0e-c259ce8ab2ed" providerId="ADAL" clId="{581F460C-1BEC-4A1A-B7D1-701AF87821CA}" dt="2023-03-07T03:07:57.349" v="0" actId="47"/>
        <pc:sldMkLst>
          <pc:docMk/>
          <pc:sldMk cId="3974665552" sldId="278"/>
        </pc:sldMkLst>
      </pc:sldChg>
      <pc:sldChg chg="del">
        <pc:chgData name="Zhao, Hairong" userId="836876fe-804d-4bd9-9d0e-c259ce8ab2ed" providerId="ADAL" clId="{581F460C-1BEC-4A1A-B7D1-701AF87821CA}" dt="2023-03-07T03:07:57.349" v="0" actId="47"/>
        <pc:sldMkLst>
          <pc:docMk/>
          <pc:sldMk cId="1570168473" sldId="279"/>
        </pc:sldMkLst>
      </pc:sldChg>
      <pc:sldChg chg="del">
        <pc:chgData name="Zhao, Hairong" userId="836876fe-804d-4bd9-9d0e-c259ce8ab2ed" providerId="ADAL" clId="{581F460C-1BEC-4A1A-B7D1-701AF87821CA}" dt="2023-03-07T03:07:57.349" v="0" actId="47"/>
        <pc:sldMkLst>
          <pc:docMk/>
          <pc:sldMk cId="914297452" sldId="281"/>
        </pc:sldMkLst>
      </pc:sldChg>
      <pc:sldChg chg="del">
        <pc:chgData name="Zhao, Hairong" userId="836876fe-804d-4bd9-9d0e-c259ce8ab2ed" providerId="ADAL" clId="{581F460C-1BEC-4A1A-B7D1-701AF87821CA}" dt="2023-03-07T03:07:57.349" v="0" actId="47"/>
        <pc:sldMkLst>
          <pc:docMk/>
          <pc:sldMk cId="2853215625" sldId="282"/>
        </pc:sldMkLst>
      </pc:sldChg>
      <pc:sldChg chg="del">
        <pc:chgData name="Zhao, Hairong" userId="836876fe-804d-4bd9-9d0e-c259ce8ab2ed" providerId="ADAL" clId="{581F460C-1BEC-4A1A-B7D1-701AF87821CA}" dt="2023-03-07T03:07:57.349" v="0" actId="47"/>
        <pc:sldMkLst>
          <pc:docMk/>
          <pc:sldMk cId="3028514426" sldId="283"/>
        </pc:sldMkLst>
      </pc:sldChg>
      <pc:sldChg chg="del">
        <pc:chgData name="Zhao, Hairong" userId="836876fe-804d-4bd9-9d0e-c259ce8ab2ed" providerId="ADAL" clId="{581F460C-1BEC-4A1A-B7D1-701AF87821CA}" dt="2023-03-07T03:07:57.349" v="0" actId="47"/>
        <pc:sldMkLst>
          <pc:docMk/>
          <pc:sldMk cId="2499076536" sldId="284"/>
        </pc:sldMkLst>
      </pc:sldChg>
      <pc:sldChg chg="del">
        <pc:chgData name="Zhao, Hairong" userId="836876fe-804d-4bd9-9d0e-c259ce8ab2ed" providerId="ADAL" clId="{581F460C-1BEC-4A1A-B7D1-701AF87821CA}" dt="2023-03-07T03:07:57.349" v="0" actId="47"/>
        <pc:sldMkLst>
          <pc:docMk/>
          <pc:sldMk cId="1057177700" sldId="285"/>
        </pc:sldMkLst>
      </pc:sldChg>
      <pc:sldChg chg="del">
        <pc:chgData name="Zhao, Hairong" userId="836876fe-804d-4bd9-9d0e-c259ce8ab2ed" providerId="ADAL" clId="{581F460C-1BEC-4A1A-B7D1-701AF87821CA}" dt="2023-03-07T03:07:57.349" v="0" actId="47"/>
        <pc:sldMkLst>
          <pc:docMk/>
          <pc:sldMk cId="3252951806" sldId="286"/>
        </pc:sldMkLst>
      </pc:sldChg>
      <pc:sldChg chg="modSp mod">
        <pc:chgData name="Zhao, Hairong" userId="836876fe-804d-4bd9-9d0e-c259ce8ab2ed" providerId="ADAL" clId="{581F460C-1BEC-4A1A-B7D1-701AF87821CA}" dt="2023-03-07T03:14:24.588" v="11" actId="108"/>
        <pc:sldMkLst>
          <pc:docMk/>
          <pc:sldMk cId="990604488" sldId="288"/>
        </pc:sldMkLst>
        <pc:spChg chg="mod">
          <ac:chgData name="Zhao, Hairong" userId="836876fe-804d-4bd9-9d0e-c259ce8ab2ed" providerId="ADAL" clId="{581F460C-1BEC-4A1A-B7D1-701AF87821CA}" dt="2023-03-07T03:14:24.588" v="11" actId="108"/>
          <ac:spMkLst>
            <pc:docMk/>
            <pc:sldMk cId="990604488" sldId="288"/>
            <ac:spMk id="3" creationId="{00000000-0000-0000-0000-000000000000}"/>
          </ac:spMkLst>
        </pc:spChg>
      </pc:sldChg>
      <pc:sldChg chg="del">
        <pc:chgData name="Zhao, Hairong" userId="836876fe-804d-4bd9-9d0e-c259ce8ab2ed" providerId="ADAL" clId="{581F460C-1BEC-4A1A-B7D1-701AF87821CA}" dt="2023-03-07T03:07:57.349" v="0" actId="47"/>
        <pc:sldMkLst>
          <pc:docMk/>
          <pc:sldMk cId="1594211764" sldId="289"/>
        </pc:sldMkLst>
      </pc:sldChg>
      <pc:sldChg chg="modSp mod">
        <pc:chgData name="Zhao, Hairong" userId="836876fe-804d-4bd9-9d0e-c259ce8ab2ed" providerId="ADAL" clId="{581F460C-1BEC-4A1A-B7D1-701AF87821CA}" dt="2023-03-07T03:14:43.526" v="13" actId="27636"/>
        <pc:sldMkLst>
          <pc:docMk/>
          <pc:sldMk cId="876245948" sldId="290"/>
        </pc:sldMkLst>
        <pc:spChg chg="mod">
          <ac:chgData name="Zhao, Hairong" userId="836876fe-804d-4bd9-9d0e-c259ce8ab2ed" providerId="ADAL" clId="{581F460C-1BEC-4A1A-B7D1-701AF87821CA}" dt="2023-03-07T03:14:43.526" v="13" actId="27636"/>
          <ac:spMkLst>
            <pc:docMk/>
            <pc:sldMk cId="876245948" sldId="290"/>
            <ac:spMk id="125955" creationId="{00000000-0000-0000-0000-000000000000}"/>
          </ac:spMkLst>
        </pc:spChg>
      </pc:sldChg>
      <pc:sldChg chg="modAnim">
        <pc:chgData name="Zhao, Hairong" userId="836876fe-804d-4bd9-9d0e-c259ce8ab2ed" providerId="ADAL" clId="{581F460C-1BEC-4A1A-B7D1-701AF87821CA}" dt="2023-03-07T03:16:02.051" v="14"/>
        <pc:sldMkLst>
          <pc:docMk/>
          <pc:sldMk cId="3489086853" sldId="291"/>
        </pc:sldMkLst>
      </pc:sldChg>
      <pc:sldChg chg="modAnim">
        <pc:chgData name="Zhao, Hairong" userId="836876fe-804d-4bd9-9d0e-c259ce8ab2ed" providerId="ADAL" clId="{581F460C-1BEC-4A1A-B7D1-701AF87821CA}" dt="2023-03-07T03:17:00.250" v="16"/>
        <pc:sldMkLst>
          <pc:docMk/>
          <pc:sldMk cId="14133762" sldId="292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770304-33BE-FA4D-B18D-EF9C18124D6D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8C4508-56F2-BA4E-B367-EB5930145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74691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6CF85E-E76A-6445-88F2-7350ED1EC42A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A28B7B-955D-7F48-A507-490204F630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8142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597B7A-AC5C-3445-B803-4455F5B321C2}" type="slidenum">
              <a:rPr lang="en-US"/>
              <a:pPr/>
              <a:t>2</a:t>
            </a:fld>
            <a:endParaRPr lang="en-US" dirty="0"/>
          </a:p>
        </p:txBody>
      </p:sp>
      <p:sp>
        <p:nvSpPr>
          <p:cNvPr id="154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6618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13C3F35-4410-4F46-9B66-752B21FA0ADC}" type="slidenum">
              <a:rPr lang="en-US"/>
              <a:pPr/>
              <a:t>12</a:t>
            </a:fld>
            <a:endParaRPr lang="en-US"/>
          </a:p>
        </p:txBody>
      </p:sp>
      <p:sp>
        <p:nvSpPr>
          <p:cNvPr id="28675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en-US" dirty="0"/>
              <a:t>Look,</a:t>
            </a:r>
            <a:r>
              <a:rPr lang="en-US" baseline="0" dirty="0"/>
              <a:t> for the derivation, at the idea that the upper fringe (e.g., the stack) consists of a trailing string of terminals, preceded by a string drawn </a:t>
            </a:r>
            <a:r>
              <a:rPr lang="en-US" baseline="0"/>
              <a:t>from (NT | T)*.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3543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1465EA8-D050-AA40-94CF-7B23124DDB78}" type="slidenum">
              <a:rPr lang="en-US"/>
              <a:pPr/>
              <a:t>13</a:t>
            </a:fld>
            <a:endParaRPr lang="en-US"/>
          </a:p>
        </p:txBody>
      </p:sp>
      <p:sp>
        <p:nvSpPr>
          <p:cNvPr id="40963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4322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A91F07-2093-3848-9BF4-1E3911F057D9}" type="slidenum">
              <a:rPr lang="en-US"/>
              <a:pPr/>
              <a:t>14</a:t>
            </a:fld>
            <a:endParaRPr lang="en-US"/>
          </a:p>
        </p:txBody>
      </p:sp>
      <p:sp>
        <p:nvSpPr>
          <p:cNvPr id="43011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0698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A91F07-2093-3848-9BF4-1E3911F057D9}" type="slidenum">
              <a:rPr lang="en-US"/>
              <a:pPr/>
              <a:t>15</a:t>
            </a:fld>
            <a:endParaRPr lang="en-US"/>
          </a:p>
        </p:txBody>
      </p:sp>
      <p:sp>
        <p:nvSpPr>
          <p:cNvPr id="43011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6189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B1FDB27-B9B7-6848-AB9F-A5459EAC3BBD}" type="slidenum">
              <a:rPr lang="en-US"/>
              <a:pPr/>
              <a:t>16</a:t>
            </a:fld>
            <a:endParaRPr lang="en-US"/>
          </a:p>
        </p:txBody>
      </p:sp>
      <p:sp>
        <p:nvSpPr>
          <p:cNvPr id="45059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9308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17F4B08-643A-734A-95D0-29A4632C97C4}" type="slidenum">
              <a:rPr lang="en-US"/>
              <a:pPr/>
              <a:t>17</a:t>
            </a:fld>
            <a:endParaRPr lang="en-US"/>
          </a:p>
        </p:txBody>
      </p:sp>
      <p:sp>
        <p:nvSpPr>
          <p:cNvPr id="47107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7506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E4235B7-D9AC-A34C-BF64-6C10ECCD1987}" type="slidenum">
              <a:rPr lang="en-US"/>
              <a:pPr/>
              <a:t>18</a:t>
            </a:fld>
            <a:endParaRPr lang="en-US"/>
          </a:p>
        </p:txBody>
      </p:sp>
      <p:sp>
        <p:nvSpPr>
          <p:cNvPr id="49155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4198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5CF192-7266-8B48-B38D-D36E0131EA4E}" type="slidenum">
              <a:rPr lang="en-US"/>
              <a:pPr/>
              <a:t>19</a:t>
            </a:fld>
            <a:endParaRPr lang="en-US"/>
          </a:p>
        </p:txBody>
      </p:sp>
      <p:sp>
        <p:nvSpPr>
          <p:cNvPr id="51203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2850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E522694-33FC-6A48-B1A4-C5BC58B0FBD2}" type="slidenum">
              <a:rPr lang="en-US"/>
              <a:pPr/>
              <a:t>20</a:t>
            </a:fld>
            <a:endParaRPr lang="en-US"/>
          </a:p>
        </p:txBody>
      </p:sp>
      <p:sp>
        <p:nvSpPr>
          <p:cNvPr id="53251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7783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2836E5B-0116-294A-90BA-C84C4F5A4EA9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6651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F91409A-5B3F-0445-8FED-7B8714FB0FD9}" type="slidenum">
              <a:rPr lang="en-US"/>
              <a:pPr/>
              <a:t>4</a:t>
            </a:fld>
            <a:endParaRPr lang="en-US"/>
          </a:p>
        </p:txBody>
      </p:sp>
      <p:sp>
        <p:nvSpPr>
          <p:cNvPr id="20483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74758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06EBC58-7D7C-5B4B-B668-59C280F935CE}" type="slidenum">
              <a:rPr lang="en-US"/>
              <a:pPr/>
              <a:t>25</a:t>
            </a:fld>
            <a:endParaRPr lang="en-US"/>
          </a:p>
        </p:txBody>
      </p:sp>
      <p:sp>
        <p:nvSpPr>
          <p:cNvPr id="34819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en-US" dirty="0"/>
              <a:t>Answer to</a:t>
            </a:r>
            <a:r>
              <a:rPr lang="en-US" baseline="0" dirty="0"/>
              <a:t> the question:  the language of handles is FINITE.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6723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1715268-420A-E942-8E14-3786663C761B}" type="slidenum">
              <a:rPr lang="en-US"/>
              <a:pPr/>
              <a:t>28</a:t>
            </a:fld>
            <a:endParaRPr lang="en-US" dirty="0"/>
          </a:p>
        </p:txBody>
      </p:sp>
      <p:sp>
        <p:nvSpPr>
          <p:cNvPr id="5734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5108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DA6324-1E1B-344B-A8A2-8493673017EB}" type="slidenum">
              <a:rPr lang="en-US"/>
              <a:pPr/>
              <a:t>29</a:t>
            </a:fld>
            <a:endParaRPr lang="en-US"/>
          </a:p>
        </p:txBody>
      </p:sp>
      <p:sp>
        <p:nvSpPr>
          <p:cNvPr id="3891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85741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80D8E66-FD5C-9043-88D3-86B6B443DF0B}" type="slidenum">
              <a:rPr lang="en-US"/>
              <a:pPr/>
              <a:t>30</a:t>
            </a:fld>
            <a:endParaRPr lang="en-US"/>
          </a:p>
        </p:txBody>
      </p:sp>
      <p:sp>
        <p:nvSpPr>
          <p:cNvPr id="1843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97377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80D8E66-FD5C-9043-88D3-86B6B443DF0B}" type="slidenum">
              <a:rPr lang="en-US"/>
              <a:pPr/>
              <a:t>31</a:t>
            </a:fld>
            <a:endParaRPr lang="en-US"/>
          </a:p>
        </p:txBody>
      </p:sp>
      <p:sp>
        <p:nvSpPr>
          <p:cNvPr id="1843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52145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grammar in EaC2e has production 4 derive </a:t>
            </a:r>
            <a:r>
              <a:rPr lang="en-US" u="sng" dirty="0"/>
              <a:t>(</a:t>
            </a:r>
            <a:r>
              <a:rPr lang="en-US" u="none" dirty="0"/>
              <a:t>  </a:t>
            </a:r>
            <a:r>
              <a:rPr lang="en-US" i="1" u="none" dirty="0"/>
              <a:t>Pair</a:t>
            </a:r>
            <a:r>
              <a:rPr lang="en-US" i="0" u="none" dirty="0"/>
              <a:t>  </a:t>
            </a:r>
            <a:r>
              <a:rPr lang="en-US" i="0" u="sng" dirty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19B7BE-FF41-9545-BBCF-15B6D5A6D9C8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7197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B80E7B4-8A7C-7A48-9992-A5F25CF37D2B}" type="slidenum">
              <a:rPr lang="en-US"/>
              <a:pPr/>
              <a:t>5</a:t>
            </a:fld>
            <a:endParaRPr lang="en-US"/>
          </a:p>
        </p:txBody>
      </p:sp>
      <p:sp>
        <p:nvSpPr>
          <p:cNvPr id="22531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2248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C9AB60-EE13-D349-97CE-0437C762FBA2}" type="slidenum">
              <a:rPr lang="en-US"/>
              <a:pPr/>
              <a:t>6</a:t>
            </a:fld>
            <a:endParaRPr lang="en-US"/>
          </a:p>
        </p:txBody>
      </p:sp>
      <p:sp>
        <p:nvSpPr>
          <p:cNvPr id="24579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en-US" dirty="0"/>
              <a:t>Work this example backward, then forward </a:t>
            </a:r>
          </a:p>
          <a:p>
            <a:pPr eaLnBrk="1" hangingPunct="1"/>
            <a:r>
              <a:rPr lang="en-US" dirty="0"/>
              <a:t>Show the derivation steps, then the parse steps</a:t>
            </a:r>
          </a:p>
          <a:p>
            <a:pPr eaLnBrk="1" hangingPunct="1"/>
            <a:r>
              <a:rPr lang="en-US" dirty="0"/>
              <a:t>Remark that the parsing process is (at this stage) almost as mysterious as it looks.</a:t>
            </a:r>
          </a:p>
        </p:txBody>
      </p:sp>
    </p:spTree>
    <p:extLst>
      <p:ext uri="{BB962C8B-B14F-4D97-AF65-F5344CB8AC3E}">
        <p14:creationId xmlns:p14="http://schemas.microsoft.com/office/powerpoint/2010/main" val="26521358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C9AB60-EE13-D349-97CE-0437C762FBA2}" type="slidenum">
              <a:rPr lang="en-US"/>
              <a:pPr/>
              <a:t>7</a:t>
            </a:fld>
            <a:endParaRPr lang="en-US"/>
          </a:p>
        </p:txBody>
      </p:sp>
      <p:sp>
        <p:nvSpPr>
          <p:cNvPr id="24579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en-US"/>
              <a:t>Work this example backward, then forward </a:t>
            </a:r>
          </a:p>
          <a:p>
            <a:pPr eaLnBrk="1" hangingPunct="1"/>
            <a:r>
              <a:rPr lang="en-US"/>
              <a:t>Show the derivation steps, then the parse steps</a:t>
            </a:r>
          </a:p>
          <a:p>
            <a:pPr eaLnBrk="1" hangingPunct="1"/>
            <a:r>
              <a:rPr lang="en-US"/>
              <a:t>Remark that the parsing process is (at this stage) almost as mysterious as it looks.</a:t>
            </a:r>
          </a:p>
        </p:txBody>
      </p:sp>
    </p:spTree>
    <p:extLst>
      <p:ext uri="{BB962C8B-B14F-4D97-AF65-F5344CB8AC3E}">
        <p14:creationId xmlns:p14="http://schemas.microsoft.com/office/powerpoint/2010/main" val="38100863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CD1250F-4C0B-3247-9F61-B49ABA30E137}" type="slidenum">
              <a:rPr lang="en-US"/>
              <a:pPr/>
              <a:t>8</a:t>
            </a:fld>
            <a:endParaRPr lang="en-US"/>
          </a:p>
        </p:txBody>
      </p:sp>
      <p:sp>
        <p:nvSpPr>
          <p:cNvPr id="26627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5915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B94A1A-299F-604D-A6D6-A3D815DC8F44}" type="slidenum">
              <a:rPr lang="en-US"/>
              <a:pPr/>
              <a:t>9</a:t>
            </a:fld>
            <a:endParaRPr lang="en-US"/>
          </a:p>
        </p:txBody>
      </p:sp>
      <p:sp>
        <p:nvSpPr>
          <p:cNvPr id="38915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1210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13C3F35-4410-4F46-9B66-752B21FA0ADC}" type="slidenum">
              <a:rPr lang="en-US"/>
              <a:pPr/>
              <a:t>10</a:t>
            </a:fld>
            <a:endParaRPr lang="en-US"/>
          </a:p>
        </p:txBody>
      </p:sp>
      <p:sp>
        <p:nvSpPr>
          <p:cNvPr id="28675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234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13C3F35-4410-4F46-9B66-752B21FA0ADC}" type="slidenum">
              <a:rPr lang="en-US"/>
              <a:pPr/>
              <a:t>11</a:t>
            </a:fld>
            <a:endParaRPr lang="en-US"/>
          </a:p>
        </p:txBody>
      </p:sp>
      <p:sp>
        <p:nvSpPr>
          <p:cNvPr id="28675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8477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B244E-52E1-E241-A2F9-2D033267600C}" type="datetime1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Engineering a Compiler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F9841-AC00-7A4A-A0C2-828D72D8B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464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6E62B-4767-2F4C-98B6-27EF93776DDE}" type="datetime1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Engineering a Compiler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F9841-AC00-7A4A-A0C2-828D72D8B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634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32547-A1AC-A143-BFC7-96EF385EA474}" type="datetime1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Engineering a Compiler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F9841-AC00-7A4A-A0C2-828D72D8B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743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F4FF2-F375-8246-917D-B05600774372}" type="datetime1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Engineering a Compiler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F9841-AC00-7A4A-A0C2-828D72D8B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845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5C48B-2E97-3844-B192-781CC41FFDFF}" type="datetime1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Engineering a Compiler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F9841-AC00-7A4A-A0C2-828D72D8B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099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67A72-8AC7-8A48-BB44-5473F9F6F108}" type="datetime1">
              <a:rPr lang="en-US" smtClean="0"/>
              <a:t>3/9/2023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Engineering a Compiler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F9841-AC00-7A4A-A0C2-828D72D8B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491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FDFEA-9504-6E4D-B3F4-1198C7A55E8A}" type="datetime1">
              <a:rPr lang="en-US" smtClean="0"/>
              <a:t>3/9/2023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Engineering a Compiler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F9841-AC00-7A4A-A0C2-828D72D8B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54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11FC6-3302-1140-9504-7532BE0BEA29}" type="datetime1">
              <a:rPr lang="en-US" smtClean="0"/>
              <a:t>3/9/2023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Engineering a Compiler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F9841-AC00-7A4A-A0C2-828D72D8B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139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70B56-7785-6142-8F8B-68696C8B8EC1}" type="datetime1">
              <a:rPr lang="en-US" smtClean="0"/>
              <a:t>3/9/2023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Engineering a Compiler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F9841-AC00-7A4A-A0C2-828D72D8B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929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62CAC-DAF1-3042-BEB3-050DAD1039FC}" type="datetime1">
              <a:rPr lang="en-US" smtClean="0"/>
              <a:t>3/9/2023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Engineering a Compiler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F9841-AC00-7A4A-A0C2-828D72D8B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337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15E4C-E7CA-C446-95E7-94550EC08B93}" type="datetime1">
              <a:rPr lang="en-US" smtClean="0"/>
              <a:t>3/9/2023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Engineering a Compiler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F9841-AC00-7A4A-A0C2-828D72D8B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240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7B46AB-3A8D-C747-8FE4-F34DF4FB5D54}" type="datetime1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Engineering a Compiler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2F9841-AC00-7A4A-A0C2-828D72D8B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558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Chapter 3 Parsers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from Rice University COMP412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F9841-AC00-7A4A-A0C2-828D72D8BF8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129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74638"/>
            <a:ext cx="10972800" cy="666656"/>
          </a:xfrm>
        </p:spPr>
        <p:txBody>
          <a:bodyPr>
            <a:normAutofit fontScale="90000"/>
          </a:bodyPr>
          <a:lstStyle/>
          <a:p>
            <a:pPr eaLnBrk="1" hangingPunct="1">
              <a:spcBef>
                <a:spcPct val="20000"/>
              </a:spcBef>
            </a:pPr>
            <a:r>
              <a:rPr lang="en-US" dirty="0">
                <a:sym typeface="Symbol" charset="2"/>
              </a:rPr>
              <a:t>Example</a:t>
            </a:r>
            <a:endParaRPr lang="en-US" sz="2000" dirty="0">
              <a:solidFill>
                <a:srgbClr val="FF0000"/>
              </a:solidFill>
              <a:sym typeface="Symbol" charset="2"/>
            </a:endParaRPr>
          </a:p>
        </p:txBody>
      </p:sp>
      <p:sp>
        <p:nvSpPr>
          <p:cNvPr id="27653" name="Text Box 4"/>
          <p:cNvSpPr txBox="1">
            <a:spLocks noChangeArrowheads="1"/>
          </p:cNvSpPr>
          <p:nvPr/>
        </p:nvSpPr>
        <p:spPr bwMode="auto">
          <a:xfrm>
            <a:off x="1622425" y="5057776"/>
            <a:ext cx="33528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b="1" i="1" dirty="0">
                <a:solidFill>
                  <a:schemeClr val="tx2"/>
                </a:solidFill>
              </a:rPr>
              <a:t>A simple left-recursive form of the classic expression grammar</a:t>
            </a:r>
          </a:p>
        </p:txBody>
      </p:sp>
      <p:graphicFrame>
        <p:nvGraphicFramePr>
          <p:cNvPr id="17755" name="Group 347"/>
          <p:cNvGraphicFramePr>
            <a:graphicFrameLocks noGrp="1"/>
          </p:cNvGraphicFramePr>
          <p:nvPr/>
        </p:nvGraphicFramePr>
        <p:xfrm>
          <a:off x="1698625" y="1295400"/>
          <a:ext cx="3352800" cy="36576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40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495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8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 0</a:t>
                      </a: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Goal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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Expr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1</a:t>
                      </a: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Expr</a:t>
                      </a:r>
                      <a:endParaRPr kumimoji="0" lang="en-US" sz="18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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Expr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  + </a:t>
                      </a: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Term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2</a:t>
                      </a: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endParaRPr kumimoji="0" lang="en-US" sz="18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|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Expr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  - </a:t>
                      </a: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Term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3</a:t>
                      </a: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endParaRPr kumimoji="0" lang="en-US" sz="18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|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Term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4</a:t>
                      </a: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Term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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Term 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* </a:t>
                      </a: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Factor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5</a:t>
                      </a: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endParaRPr kumimoji="0" lang="en-US" sz="18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|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Term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 / </a:t>
                      </a: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Factor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6</a:t>
                      </a: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endParaRPr kumimoji="0" lang="en-US" sz="18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|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Factor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7</a:t>
                      </a: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Factor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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  <a:sym typeface="Symbol" charset="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(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  </a:t>
                      </a:r>
                      <a:r>
                        <a:rPr kumimoji="0" lang="en-US" sz="18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Expr</a:t>
                      </a: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 </a:t>
                      </a:r>
                      <a:r>
                        <a:rPr kumimoji="0" lang="en-US" sz="1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)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8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8</a:t>
                      </a: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endParaRPr kumimoji="0" lang="en-US" sz="18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|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number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8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9</a:t>
                      </a: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endParaRPr kumimoji="0" lang="en-US" sz="18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|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id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6064250" y="1295400"/>
            <a:ext cx="3689350" cy="3370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dirty="0"/>
              <a:t>Bottom-up parsers work with either left-recursive or right-recursive grammars.</a:t>
            </a:r>
          </a:p>
          <a:p>
            <a:pPr>
              <a:spcBef>
                <a:spcPts val="600"/>
              </a:spcBef>
            </a:pPr>
            <a:r>
              <a:rPr lang="en-US" dirty="0"/>
              <a:t>The obvious left-recursive grammar is left associative. </a:t>
            </a:r>
          </a:p>
          <a:p>
            <a:pPr>
              <a:spcBef>
                <a:spcPts val="600"/>
              </a:spcBef>
            </a:pPr>
            <a:r>
              <a:rPr lang="en-US" dirty="0"/>
              <a:t>We prefer the obvious left-recursive grammar because its associativity matches the standard rules that we were all taught as children.  </a:t>
            </a:r>
          </a:p>
          <a:p>
            <a:pPr>
              <a:spcBef>
                <a:spcPts val="600"/>
              </a:spcBef>
            </a:pPr>
            <a:r>
              <a:rPr lang="en-US" dirty="0"/>
              <a:t>The examples will use the left-recursive, left-associative grammar.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Engineering a Compiler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A9E78-C5DC-F94A-B6FB-3E99FB45485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29398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74638"/>
            <a:ext cx="10972800" cy="702569"/>
          </a:xfrm>
        </p:spPr>
        <p:txBody>
          <a:bodyPr>
            <a:normAutofit fontScale="90000"/>
          </a:bodyPr>
          <a:lstStyle/>
          <a:p>
            <a:pPr eaLnBrk="1" hangingPunct="1">
              <a:spcBef>
                <a:spcPct val="20000"/>
              </a:spcBef>
            </a:pPr>
            <a:r>
              <a:rPr lang="en-US" dirty="0">
                <a:sym typeface="Symbol" charset="2"/>
              </a:rPr>
              <a:t>Example</a:t>
            </a:r>
            <a:endParaRPr lang="en-US" sz="2000" dirty="0">
              <a:solidFill>
                <a:srgbClr val="FF0000"/>
              </a:solidFill>
              <a:sym typeface="Symbol" charset="2"/>
            </a:endParaRPr>
          </a:p>
        </p:txBody>
      </p:sp>
      <p:sp>
        <p:nvSpPr>
          <p:cNvPr id="27654" name="Text Box 6"/>
          <p:cNvSpPr txBox="1">
            <a:spLocks noChangeArrowheads="1"/>
          </p:cNvSpPr>
          <p:nvPr/>
        </p:nvSpPr>
        <p:spPr bwMode="auto">
          <a:xfrm>
            <a:off x="5299075" y="5561013"/>
            <a:ext cx="46180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b="1" i="1" dirty="0">
                <a:solidFill>
                  <a:srgbClr val="074073"/>
                </a:solidFill>
              </a:rPr>
              <a:t>Rightmost derivation of  </a:t>
            </a:r>
            <a:r>
              <a:rPr lang="en-US" sz="1600" b="1" u="sng" dirty="0" err="1">
                <a:solidFill>
                  <a:srgbClr val="074073"/>
                </a:solidFill>
              </a:rPr>
              <a:t>x</a:t>
            </a:r>
            <a:r>
              <a:rPr lang="en-US" sz="1600" b="1" dirty="0">
                <a:solidFill>
                  <a:srgbClr val="074073"/>
                </a:solidFill>
              </a:rPr>
              <a:t> </a:t>
            </a:r>
            <a:r>
              <a:rPr lang="en-US" sz="1600" b="1" u="sng" dirty="0">
                <a:solidFill>
                  <a:srgbClr val="074073"/>
                </a:solidFill>
              </a:rPr>
              <a:t>–</a:t>
            </a:r>
            <a:r>
              <a:rPr lang="en-US" sz="1600" b="1" dirty="0">
                <a:solidFill>
                  <a:srgbClr val="074073"/>
                </a:solidFill>
              </a:rPr>
              <a:t> </a:t>
            </a:r>
            <a:r>
              <a:rPr lang="en-US" sz="1600" b="1" u="sng" dirty="0">
                <a:solidFill>
                  <a:srgbClr val="074073"/>
                </a:solidFill>
              </a:rPr>
              <a:t>2</a:t>
            </a:r>
            <a:r>
              <a:rPr lang="en-US" sz="1600" b="1" dirty="0">
                <a:solidFill>
                  <a:srgbClr val="074073"/>
                </a:solidFill>
              </a:rPr>
              <a:t> </a:t>
            </a:r>
            <a:r>
              <a:rPr lang="en-US" sz="1600" b="1" u="sng" dirty="0">
                <a:solidFill>
                  <a:srgbClr val="074073"/>
                </a:solidFill>
              </a:rPr>
              <a:t>*</a:t>
            </a:r>
            <a:r>
              <a:rPr lang="en-US" sz="1600" b="1" dirty="0">
                <a:solidFill>
                  <a:srgbClr val="074073"/>
                </a:solidFill>
              </a:rPr>
              <a:t> </a:t>
            </a:r>
            <a:r>
              <a:rPr lang="en-US" sz="1600" b="1" u="sng" dirty="0" err="1">
                <a:solidFill>
                  <a:srgbClr val="074073"/>
                </a:solidFill>
              </a:rPr>
              <a:t>y</a:t>
            </a:r>
            <a:r>
              <a:rPr lang="en-US" sz="1600" b="1" i="1" dirty="0">
                <a:solidFill>
                  <a:srgbClr val="074073"/>
                </a:solidFill>
              </a:rPr>
              <a:t> </a:t>
            </a:r>
          </a:p>
        </p:txBody>
      </p:sp>
      <p:graphicFrame>
        <p:nvGraphicFramePr>
          <p:cNvPr id="17754" name="Group 346"/>
          <p:cNvGraphicFramePr>
            <a:graphicFrameLocks noGrp="1"/>
          </p:cNvGraphicFramePr>
          <p:nvPr/>
        </p:nvGraphicFramePr>
        <p:xfrm>
          <a:off x="5844383" y="1295401"/>
          <a:ext cx="3527425" cy="4037013"/>
        </p:xfrm>
        <a:graphic>
          <a:graphicData uri="http://schemas.openxmlformats.org/drawingml/2006/table">
            <a:tbl>
              <a:tblPr/>
              <a:tblGrid>
                <a:gridCol w="892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35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9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Prod’n</a:t>
                      </a:r>
                      <a:endParaRPr kumimoji="0" lang="en-US" sz="18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B025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025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Sentential Form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B025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025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—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B025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Goal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B025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40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Expr</a:t>
                      </a:r>
                      <a:endParaRPr kumimoji="0" lang="en-US" sz="18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Expr</a:t>
                      </a: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 - Term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40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Expr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 - </a:t>
                      </a: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Term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 * </a:t>
                      </a: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Factor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9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Expr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 - </a:t>
                      </a: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Term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 * &lt;id,</a:t>
                      </a:r>
                      <a:r>
                        <a:rPr kumimoji="0" lang="en-US" sz="18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y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&gt;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Expr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 - </a:t>
                      </a: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Factor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 * &lt;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id,</a:t>
                      </a:r>
                      <a:r>
                        <a:rPr kumimoji="0" lang="en-US" sz="1800" b="0" i="0" u="sng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y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&gt;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40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Expr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 - &lt;num,</a:t>
                      </a:r>
                      <a:r>
                        <a:rPr kumimoji="0" lang="en-US" sz="1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2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&gt; * &lt;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id,</a:t>
                      </a:r>
                      <a:r>
                        <a:rPr kumimoji="0" lang="en-US" sz="1800" b="0" i="0" u="sng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y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&gt;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40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Term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- &lt;num,</a:t>
                      </a:r>
                      <a:r>
                        <a:rPr kumimoji="0" lang="en-US" sz="1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2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&gt; * &lt;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id,</a:t>
                      </a:r>
                      <a:r>
                        <a:rPr kumimoji="0" lang="en-US" sz="1800" b="0" i="0" u="sng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y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&gt;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40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Factor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- &lt;num,</a:t>
                      </a:r>
                      <a:r>
                        <a:rPr kumimoji="0" lang="en-US" sz="1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2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&gt; * &lt;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id,</a:t>
                      </a:r>
                      <a:r>
                        <a:rPr kumimoji="0" lang="en-US" sz="1800" b="0" i="0" u="sng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y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&gt;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9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B025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&lt;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id,</a:t>
                      </a:r>
                      <a:r>
                        <a:rPr kumimoji="0" lang="en-US" sz="1800" b="0" i="0" u="sng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x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&gt;</a:t>
                      </a: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- &lt;num,</a:t>
                      </a:r>
                      <a:r>
                        <a:rPr kumimoji="0" lang="en-US" sz="1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2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&gt; * &lt;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id,</a:t>
                      </a:r>
                      <a:r>
                        <a:rPr kumimoji="0" lang="en-US" sz="1800" b="0" i="0" u="sng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y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&gt;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B025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cxnSp>
        <p:nvCxnSpPr>
          <p:cNvPr id="27737" name="Straight Connector 10"/>
          <p:cNvCxnSpPr>
            <a:cxnSpLocks noChangeShapeType="1"/>
          </p:cNvCxnSpPr>
          <p:nvPr/>
        </p:nvCxnSpPr>
        <p:spPr bwMode="auto">
          <a:xfrm rot="5400000">
            <a:off x="3632650" y="3315046"/>
            <a:ext cx="4039291" cy="0"/>
          </a:xfrm>
          <a:prstGeom prst="line">
            <a:avLst/>
          </a:prstGeom>
          <a:noFill/>
          <a:ln w="38100">
            <a:solidFill>
              <a:srgbClr val="074073"/>
            </a:solidFill>
            <a:round/>
            <a:headEnd/>
            <a:tailEnd type="triangle" w="med" len="med"/>
          </a:ln>
        </p:spPr>
      </p:cxnSp>
      <p:sp>
        <p:nvSpPr>
          <p:cNvPr id="27738" name="TextBox 11"/>
          <p:cNvSpPr txBox="1">
            <a:spLocks noChangeArrowheads="1"/>
          </p:cNvSpPr>
          <p:nvPr/>
        </p:nvSpPr>
        <p:spPr bwMode="auto">
          <a:xfrm>
            <a:off x="4699795" y="5271193"/>
            <a:ext cx="1905000" cy="3810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rgbClr val="074073"/>
                </a:solidFill>
              </a:rPr>
              <a:t>derivation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Engineering a Compiler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A9E78-C5DC-F94A-B6FB-3E99FB454851}" type="slidenum">
              <a:rPr lang="en-US" smtClean="0"/>
              <a:t>11</a:t>
            </a:fld>
            <a:endParaRPr lang="en-US"/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1344943" y="4979988"/>
            <a:ext cx="33528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i="1" dirty="0"/>
              <a:t>A simple left-recursive form of the classic expression grammar</a:t>
            </a:r>
          </a:p>
        </p:txBody>
      </p:sp>
      <p:graphicFrame>
        <p:nvGraphicFramePr>
          <p:cNvPr id="15" name="Group 347"/>
          <p:cNvGraphicFramePr>
            <a:graphicFrameLocks noGrp="1"/>
          </p:cNvGraphicFramePr>
          <p:nvPr/>
        </p:nvGraphicFramePr>
        <p:xfrm>
          <a:off x="1474694" y="1261547"/>
          <a:ext cx="3352800" cy="36576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40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495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8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 0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Goal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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Expr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Expr</a:t>
                      </a:r>
                      <a:endParaRPr kumimoji="0" lang="en-US" sz="18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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Expr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  + </a:t>
                      </a: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Term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2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endParaRPr kumimoji="0" lang="en-US" sz="18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|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Expr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  - </a:t>
                      </a: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Term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3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endParaRPr kumimoji="0" lang="en-US" sz="18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|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Term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4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Term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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Term 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* </a:t>
                      </a: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Factor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5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endParaRPr kumimoji="0" lang="en-US" sz="18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|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Term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 / </a:t>
                      </a: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Factor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6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endParaRPr kumimoji="0" lang="en-US" sz="18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|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Factor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7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Factor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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  <a:sym typeface="Symbol" charset="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(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  </a:t>
                      </a:r>
                      <a:r>
                        <a:rPr kumimoji="0" lang="en-US" sz="18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Expr</a:t>
                      </a: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 </a:t>
                      </a:r>
                      <a:r>
                        <a:rPr kumimoji="0" lang="en-US" sz="1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)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8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8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endParaRPr kumimoji="0" lang="en-US" sz="18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|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number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8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9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endParaRPr kumimoji="0" lang="en-US" sz="18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|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id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418029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444500"/>
            <a:ext cx="7772400" cy="533400"/>
          </a:xfrm>
        </p:spPr>
        <p:txBody>
          <a:bodyPr>
            <a:normAutofit fontScale="90000"/>
          </a:bodyPr>
          <a:lstStyle/>
          <a:p>
            <a:pPr eaLnBrk="1" hangingPunct="1">
              <a:spcBef>
                <a:spcPct val="20000"/>
              </a:spcBef>
            </a:pPr>
            <a:r>
              <a:rPr lang="en-US" dirty="0">
                <a:sym typeface="Symbol" charset="2"/>
              </a:rPr>
              <a:t>Example</a:t>
            </a:r>
            <a:endParaRPr lang="en-US" sz="2000" dirty="0">
              <a:solidFill>
                <a:srgbClr val="FF0000"/>
              </a:solidFill>
              <a:sym typeface="Symbol" charset="2"/>
            </a:endParaRPr>
          </a:p>
        </p:txBody>
      </p:sp>
      <p:sp>
        <p:nvSpPr>
          <p:cNvPr id="27654" name="Text Box 6"/>
          <p:cNvSpPr txBox="1">
            <a:spLocks noChangeArrowheads="1"/>
          </p:cNvSpPr>
          <p:nvPr/>
        </p:nvSpPr>
        <p:spPr bwMode="auto">
          <a:xfrm>
            <a:off x="5337175" y="5561013"/>
            <a:ext cx="46180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b="1" i="1" dirty="0">
                <a:solidFill>
                  <a:srgbClr val="F90011"/>
                </a:solidFill>
              </a:rPr>
              <a:t>Handles for rightmost derivation of  </a:t>
            </a:r>
            <a:r>
              <a:rPr lang="en-US" sz="1600" b="1" u="sng" dirty="0">
                <a:solidFill>
                  <a:srgbClr val="F90011"/>
                </a:solidFill>
              </a:rPr>
              <a:t>x</a:t>
            </a:r>
            <a:r>
              <a:rPr lang="en-US" sz="1600" b="1" dirty="0">
                <a:solidFill>
                  <a:srgbClr val="F90011"/>
                </a:solidFill>
              </a:rPr>
              <a:t> </a:t>
            </a:r>
            <a:r>
              <a:rPr lang="en-US" sz="1600" b="1" u="sng" dirty="0">
                <a:solidFill>
                  <a:srgbClr val="F90011"/>
                </a:solidFill>
              </a:rPr>
              <a:t>–</a:t>
            </a:r>
            <a:r>
              <a:rPr lang="en-US" sz="1600" b="1" dirty="0">
                <a:solidFill>
                  <a:srgbClr val="F90011"/>
                </a:solidFill>
              </a:rPr>
              <a:t> </a:t>
            </a:r>
            <a:r>
              <a:rPr lang="en-US" sz="1600" b="1" u="sng" dirty="0">
                <a:solidFill>
                  <a:srgbClr val="F90011"/>
                </a:solidFill>
              </a:rPr>
              <a:t>2</a:t>
            </a:r>
            <a:r>
              <a:rPr lang="en-US" sz="1600" b="1" dirty="0">
                <a:solidFill>
                  <a:srgbClr val="F90011"/>
                </a:solidFill>
              </a:rPr>
              <a:t> </a:t>
            </a:r>
            <a:r>
              <a:rPr lang="en-US" sz="1600" b="1" u="sng" dirty="0">
                <a:solidFill>
                  <a:srgbClr val="F90011"/>
                </a:solidFill>
              </a:rPr>
              <a:t>*</a:t>
            </a:r>
            <a:r>
              <a:rPr lang="en-US" sz="1600" b="1" dirty="0">
                <a:solidFill>
                  <a:srgbClr val="F90011"/>
                </a:solidFill>
              </a:rPr>
              <a:t> </a:t>
            </a:r>
            <a:r>
              <a:rPr lang="en-US" sz="1600" b="1" u="sng" dirty="0">
                <a:solidFill>
                  <a:srgbClr val="F90011"/>
                </a:solidFill>
              </a:rPr>
              <a:t>y</a:t>
            </a:r>
            <a:r>
              <a:rPr lang="en-US" sz="1600" b="1" i="1" dirty="0">
                <a:solidFill>
                  <a:srgbClr val="F90011"/>
                </a:solidFill>
              </a:rPr>
              <a:t> </a:t>
            </a:r>
          </a:p>
        </p:txBody>
      </p:sp>
      <p:cxnSp>
        <p:nvCxnSpPr>
          <p:cNvPr id="27735" name="Straight Connector 14"/>
          <p:cNvCxnSpPr>
            <a:cxnSpLocks noChangeShapeType="1"/>
          </p:cNvCxnSpPr>
          <p:nvPr/>
        </p:nvCxnSpPr>
        <p:spPr bwMode="auto">
          <a:xfrm rot="5400000" flipH="1" flipV="1">
            <a:off x="7668230" y="3316478"/>
            <a:ext cx="4042949" cy="794"/>
          </a:xfrm>
          <a:prstGeom prst="line">
            <a:avLst/>
          </a:prstGeom>
          <a:noFill/>
          <a:ln w="38100">
            <a:solidFill>
              <a:srgbClr val="074073"/>
            </a:solidFill>
            <a:round/>
            <a:headEnd/>
            <a:tailEnd type="triangle" w="med" len="med"/>
          </a:ln>
        </p:spPr>
      </p:cxnSp>
      <p:sp>
        <p:nvSpPr>
          <p:cNvPr id="27736" name="TextBox 15"/>
          <p:cNvSpPr txBox="1">
            <a:spLocks noChangeArrowheads="1"/>
          </p:cNvSpPr>
          <p:nvPr/>
        </p:nvSpPr>
        <p:spPr bwMode="auto">
          <a:xfrm>
            <a:off x="9156700" y="5245608"/>
            <a:ext cx="1066800" cy="369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rgbClr val="074073"/>
                </a:solidFill>
              </a:rPr>
              <a:t>parse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Engineering a Compiler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A9E78-C5DC-F94A-B6FB-3E99FB454851}" type="slidenum">
              <a:rPr lang="en-US" smtClean="0"/>
              <a:t>12</a:t>
            </a:fld>
            <a:endParaRPr lang="en-US"/>
          </a:p>
        </p:txBody>
      </p:sp>
      <p:graphicFrame>
        <p:nvGraphicFramePr>
          <p:cNvPr id="14" name="Group 346"/>
          <p:cNvGraphicFramePr>
            <a:graphicFrameLocks noGrp="1"/>
          </p:cNvGraphicFramePr>
          <p:nvPr/>
        </p:nvGraphicFramePr>
        <p:xfrm>
          <a:off x="5842001" y="1295401"/>
          <a:ext cx="3527425" cy="4037013"/>
        </p:xfrm>
        <a:graphic>
          <a:graphicData uri="http://schemas.openxmlformats.org/drawingml/2006/table">
            <a:tbl>
              <a:tblPr/>
              <a:tblGrid>
                <a:gridCol w="892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35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9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Prod’n</a:t>
                      </a:r>
                      <a:endParaRPr kumimoji="0" lang="en-US" sz="18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B025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025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Sentential Form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B025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025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—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B025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Goal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B025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40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F9001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Expr</a:t>
                      </a:r>
                      <a:endParaRPr kumimoji="0" lang="en-US" sz="1800" b="0" i="1" u="none" strike="noStrike" cap="none" normalizeH="0" baseline="0" dirty="0">
                        <a:ln>
                          <a:noFill/>
                        </a:ln>
                        <a:solidFill>
                          <a:srgbClr val="F9001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F9001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Expr</a:t>
                      </a: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F9001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 - Term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40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Expr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 - </a:t>
                      </a: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F9001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Term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9001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 * </a:t>
                      </a: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F9001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Factor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9001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9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Expr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 - </a:t>
                      </a: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Term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*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C75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&lt;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3C75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id,</a:t>
                      </a:r>
                      <a:r>
                        <a:rPr kumimoji="0" lang="en-US" sz="1800" b="0" i="0" u="sng" strike="noStrike" cap="none" normalizeH="0" baseline="0" dirty="0" err="1">
                          <a:ln>
                            <a:noFill/>
                          </a:ln>
                          <a:solidFill>
                            <a:srgbClr val="003C75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y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C75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&gt;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Expr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 - </a:t>
                      </a: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F9001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Factor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9001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* &lt;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id,</a:t>
                      </a:r>
                      <a:r>
                        <a:rPr kumimoji="0" lang="en-US" sz="1800" b="0" i="0" u="sng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y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&gt;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40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Expr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-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&lt;num,</a:t>
                      </a:r>
                      <a:r>
                        <a:rPr kumimoji="0" lang="en-US" sz="1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2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&gt;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C75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* &lt;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id,</a:t>
                      </a:r>
                      <a:r>
                        <a:rPr kumimoji="0" lang="en-US" sz="1800" b="0" i="0" u="sng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y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&gt;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40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F9001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Term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- &lt;num,</a:t>
                      </a:r>
                      <a:r>
                        <a:rPr kumimoji="0" lang="en-US" sz="1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2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&gt; * &lt;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id,</a:t>
                      </a:r>
                      <a:r>
                        <a:rPr kumimoji="0" lang="en-US" sz="1800" b="0" i="0" u="sng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y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&gt;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40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F9001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Factor</a:t>
                      </a: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3C75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- &lt;num,</a:t>
                      </a:r>
                      <a:r>
                        <a:rPr kumimoji="0" lang="en-US" sz="1800" b="0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2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&gt; * &lt;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id,</a:t>
                      </a:r>
                      <a:r>
                        <a:rPr kumimoji="0" lang="en-US" sz="1800" b="0" i="0" u="sng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y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&gt;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9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B025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&lt;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id,</a:t>
                      </a:r>
                      <a:r>
                        <a:rPr kumimoji="0" lang="en-US" sz="1800" b="0" i="0" u="sng" strike="noStrike" cap="none" normalizeH="0" baseline="0" dirty="0" err="1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x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&gt;</a:t>
                      </a: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3C75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- &lt;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num,</a:t>
                      </a:r>
                      <a:r>
                        <a:rPr kumimoji="0" lang="en-US" sz="1800" b="0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2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&gt; * &lt;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id,</a:t>
                      </a:r>
                      <a:r>
                        <a:rPr kumimoji="0" lang="en-US" sz="1800" b="0" i="0" u="sng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y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&gt;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B025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7" name="Text Box 4"/>
          <p:cNvSpPr txBox="1">
            <a:spLocks noChangeArrowheads="1"/>
          </p:cNvSpPr>
          <p:nvPr/>
        </p:nvSpPr>
        <p:spPr bwMode="auto">
          <a:xfrm>
            <a:off x="2133600" y="5057776"/>
            <a:ext cx="33528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b="1" i="1" dirty="0">
                <a:solidFill>
                  <a:srgbClr val="074073"/>
                </a:solidFill>
              </a:rPr>
              <a:t>A simple left-recursive form of the classic expression grammar</a:t>
            </a:r>
          </a:p>
        </p:txBody>
      </p:sp>
      <p:graphicFrame>
        <p:nvGraphicFramePr>
          <p:cNvPr id="18" name="Group 347"/>
          <p:cNvGraphicFramePr>
            <a:graphicFrameLocks noGrp="1"/>
          </p:cNvGraphicFramePr>
          <p:nvPr/>
        </p:nvGraphicFramePr>
        <p:xfrm>
          <a:off x="2209800" y="1295400"/>
          <a:ext cx="3352800" cy="36576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40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495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8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 0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Goal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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Expr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Expr</a:t>
                      </a:r>
                      <a:endParaRPr kumimoji="0" lang="en-US" sz="18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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Expr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  + </a:t>
                      </a: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Term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2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endParaRPr kumimoji="0" lang="en-US" sz="18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|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Expr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  - </a:t>
                      </a: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Term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3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endParaRPr kumimoji="0" lang="en-US" sz="18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|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Term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4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Term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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Term 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* </a:t>
                      </a: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Factor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5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endParaRPr kumimoji="0" lang="en-US" sz="18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|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Term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 / </a:t>
                      </a: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Factor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6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endParaRPr kumimoji="0" lang="en-US" sz="18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|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Factor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7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Factor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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  <a:sym typeface="Symbol" charset="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(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  </a:t>
                      </a:r>
                      <a:r>
                        <a:rPr kumimoji="0" lang="en-US" sz="18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Expr</a:t>
                      </a: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 </a:t>
                      </a:r>
                      <a:r>
                        <a:rPr kumimoji="0" lang="en-US" sz="1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)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8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8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endParaRPr kumimoji="0" lang="en-US" sz="18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|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number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8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9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endParaRPr kumimoji="0" lang="en-US" sz="18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|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id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930760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spcBef>
                <a:spcPct val="20000"/>
              </a:spcBef>
            </a:pPr>
            <a:r>
              <a:rPr lang="en-US" dirty="0">
                <a:sym typeface="Symbol" charset="2"/>
              </a:rPr>
              <a:t>Back to </a:t>
            </a:r>
            <a:r>
              <a:rPr lang="en-US" u="sng" dirty="0">
                <a:sym typeface="Symbol" charset="2"/>
              </a:rPr>
              <a:t>x</a:t>
            </a:r>
            <a:r>
              <a:rPr lang="en-US" dirty="0">
                <a:sym typeface="Symbol" charset="2"/>
              </a:rPr>
              <a:t> - </a:t>
            </a:r>
            <a:r>
              <a:rPr lang="en-US" u="sng" dirty="0">
                <a:sym typeface="Symbol" charset="2"/>
              </a:rPr>
              <a:t>2</a:t>
            </a:r>
            <a:r>
              <a:rPr lang="en-US" dirty="0">
                <a:sym typeface="Symbol" charset="2"/>
              </a:rPr>
              <a:t> * </a:t>
            </a:r>
            <a:r>
              <a:rPr lang="en-US" u="sng" dirty="0">
                <a:sym typeface="Symbol" charset="2"/>
              </a:rPr>
              <a:t>y</a:t>
            </a:r>
          </a:p>
        </p:txBody>
      </p:sp>
      <p:graphicFrame>
        <p:nvGraphicFramePr>
          <p:cNvPr id="75779" name="Group 3"/>
          <p:cNvGraphicFramePr>
            <a:graphicFrameLocks noGrp="1"/>
          </p:cNvGraphicFramePr>
          <p:nvPr/>
        </p:nvGraphicFramePr>
        <p:xfrm>
          <a:off x="2260600" y="1184275"/>
          <a:ext cx="5486400" cy="944880"/>
        </p:xfrm>
        <a:graphic>
          <a:graphicData uri="http://schemas.openxmlformats.org/drawingml/2006/table">
            <a:tbl>
              <a:tblPr/>
              <a:tblGrid>
                <a:gridCol w="220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Stack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3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Input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3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Handle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3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Action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rgbClr val="003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$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3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sng" strike="noStrike" cap="none" normalizeH="0" baseline="0" dirty="0">
                          <a:ln>
                            <a:noFill/>
                          </a:ln>
                          <a:solidFill>
                            <a:srgbClr val="FF0065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id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65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 - </a:t>
                      </a:r>
                      <a:r>
                        <a:rPr kumimoji="0" lang="en-US" sz="1600" b="0" i="0" u="sng" strike="noStrike" cap="none" normalizeH="0" baseline="0" dirty="0" err="1">
                          <a:ln>
                            <a:noFill/>
                          </a:ln>
                          <a:solidFill>
                            <a:srgbClr val="FF0065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num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65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 * </a:t>
                      </a:r>
                      <a:r>
                        <a:rPr kumimoji="0" lang="en-US" sz="1600" b="0" i="0" u="sng" strike="noStrike" cap="none" normalizeH="0" baseline="0" dirty="0">
                          <a:ln>
                            <a:noFill/>
                          </a:ln>
                          <a:solidFill>
                            <a:srgbClr val="FF0065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id</a:t>
                      </a:r>
                      <a:endParaRPr kumimoji="0" lang="en-US" sz="1600" b="0" i="0" u="sng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3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none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3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shift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3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$ </a:t>
                      </a:r>
                      <a:r>
                        <a:rPr kumimoji="0" lang="en-US" sz="1600" b="0" i="0" u="sng" strike="noStrike" cap="none" normalizeH="0" baseline="0">
                          <a:ln>
                            <a:noFill/>
                          </a:ln>
                          <a:solidFill>
                            <a:srgbClr val="FF0065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id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65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- </a:t>
                      </a:r>
                      <a:r>
                        <a:rPr kumimoji="0" lang="en-US" sz="1600" b="0" i="0" u="sng" strike="noStrike" cap="none" normalizeH="0" baseline="0" dirty="0" err="1">
                          <a:ln>
                            <a:noFill/>
                          </a:ln>
                          <a:solidFill>
                            <a:srgbClr val="FF0065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num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65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 * </a:t>
                      </a:r>
                      <a:r>
                        <a:rPr kumimoji="0" lang="en-US" sz="1600" b="0" i="0" u="sng" strike="noStrike" cap="none" normalizeH="0" baseline="0" dirty="0">
                          <a:ln>
                            <a:noFill/>
                          </a:ln>
                          <a:solidFill>
                            <a:srgbClr val="FF0065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id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endParaRPr kumimoji="0" lang="en-US" sz="16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Engineering a Compiler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A9E78-C5DC-F94A-B6FB-3E99FB454851}" type="slidenum">
              <a:rPr lang="en-US" smtClean="0"/>
              <a:t>13</a:t>
            </a:fld>
            <a:endParaRPr lang="en-US"/>
          </a:p>
        </p:txBody>
      </p:sp>
      <p:graphicFrame>
        <p:nvGraphicFramePr>
          <p:cNvPr id="10" name="Group 107"/>
          <p:cNvGraphicFramePr>
            <a:graphicFrameLocks noGrp="1"/>
          </p:cNvGraphicFramePr>
          <p:nvPr/>
        </p:nvGraphicFramePr>
        <p:xfrm>
          <a:off x="7835900" y="1381125"/>
          <a:ext cx="2654300" cy="2941320"/>
        </p:xfrm>
        <a:graphic>
          <a:graphicData uri="http://schemas.openxmlformats.org/drawingml/2006/table">
            <a:tbl>
              <a:tblPr/>
              <a:tblGrid>
                <a:gridCol w="3539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78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39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86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41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 0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Goal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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Expr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41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Expr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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4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Expr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 + </a:t>
                      </a:r>
                      <a:r>
                        <a:rPr kumimoji="0" lang="en-US" sz="1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Term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41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2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endParaRPr kumimoji="0" lang="en-US" sz="14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|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4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Expr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 - </a:t>
                      </a:r>
                      <a:r>
                        <a:rPr kumimoji="0" lang="en-US" sz="1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Term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41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3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endParaRPr kumimoji="0" lang="en-US" sz="14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|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Term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41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4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Term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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Term 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* </a:t>
                      </a:r>
                      <a:r>
                        <a:rPr kumimoji="0" lang="en-US" sz="1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Factor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41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5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endParaRPr kumimoji="0" lang="en-US" sz="14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|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Term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 / </a:t>
                      </a:r>
                      <a:r>
                        <a:rPr kumimoji="0" lang="en-US" sz="1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Factor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41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6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endParaRPr kumimoji="0" lang="en-US" sz="14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|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Factor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41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7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Factor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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4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(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  </a:t>
                      </a:r>
                      <a:r>
                        <a:rPr kumimoji="0" lang="en-US" sz="14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Expr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  </a:t>
                      </a:r>
                      <a:r>
                        <a:rPr kumimoji="0" lang="en-US" sz="14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)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41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8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endParaRPr kumimoji="0" lang="en-US" sz="14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|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4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number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41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9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endParaRPr kumimoji="0" lang="en-US" sz="14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|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4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id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0008" name="Text Box 106"/>
          <p:cNvSpPr txBox="1">
            <a:spLocks noChangeArrowheads="1"/>
          </p:cNvSpPr>
          <p:nvPr/>
        </p:nvSpPr>
        <p:spPr bwMode="auto">
          <a:xfrm>
            <a:off x="2270125" y="5975350"/>
            <a:ext cx="6324600" cy="6429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marL="457200" indent="-457200">
              <a:spcBef>
                <a:spcPct val="25000"/>
              </a:spcBef>
            </a:pPr>
            <a:r>
              <a:rPr lang="en-US" sz="1600" b="1" dirty="0">
                <a:solidFill>
                  <a:srgbClr val="073E74"/>
                </a:solidFill>
              </a:rPr>
              <a:t>1. Shift until the top of the stack is the right end of a handle</a:t>
            </a:r>
          </a:p>
          <a:p>
            <a:pPr marL="457200" indent="-457200">
              <a:spcBef>
                <a:spcPct val="25000"/>
              </a:spcBef>
            </a:pPr>
            <a:r>
              <a:rPr lang="en-US" sz="1600" b="1" dirty="0">
                <a:solidFill>
                  <a:srgbClr val="073E74"/>
                </a:solidFill>
              </a:rPr>
              <a:t>2. Find the left end of the handle and reduce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29600" y="4572000"/>
            <a:ext cx="1799760" cy="584776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73E74"/>
                </a:solidFill>
              </a:rPr>
              <a:t>By convention, $ represents </a:t>
            </a:r>
            <a:r>
              <a:rPr lang="en-US" sz="1400" b="1" dirty="0">
                <a:solidFill>
                  <a:srgbClr val="073E74"/>
                </a:solidFill>
              </a:rPr>
              <a:t>INVALID</a:t>
            </a:r>
            <a:endParaRPr lang="en-US" sz="1600" b="1" dirty="0">
              <a:solidFill>
                <a:srgbClr val="073E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114011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spcBef>
                <a:spcPct val="20000"/>
              </a:spcBef>
            </a:pPr>
            <a:r>
              <a:rPr lang="en-US" dirty="0">
                <a:sym typeface="Symbol" charset="2"/>
              </a:rPr>
              <a:t>Back to </a:t>
            </a:r>
            <a:r>
              <a:rPr lang="en-US" u="sng" dirty="0">
                <a:sym typeface="Symbol" charset="2"/>
              </a:rPr>
              <a:t>x</a:t>
            </a:r>
            <a:r>
              <a:rPr lang="en-US" dirty="0">
                <a:sym typeface="Symbol" charset="2"/>
              </a:rPr>
              <a:t> - </a:t>
            </a:r>
            <a:r>
              <a:rPr lang="en-US" u="sng" dirty="0">
                <a:sym typeface="Symbol" charset="2"/>
              </a:rPr>
              <a:t>2</a:t>
            </a:r>
            <a:r>
              <a:rPr lang="en-US" dirty="0">
                <a:sym typeface="Symbol" charset="2"/>
              </a:rPr>
              <a:t> * </a:t>
            </a:r>
            <a:r>
              <a:rPr lang="en-US" u="sng" dirty="0">
                <a:sym typeface="Symbol" charset="2"/>
              </a:rPr>
              <a:t>y</a:t>
            </a:r>
          </a:p>
        </p:txBody>
      </p:sp>
      <p:graphicFrame>
        <p:nvGraphicFramePr>
          <p:cNvPr id="77827" name="Group 3"/>
          <p:cNvGraphicFramePr>
            <a:graphicFrameLocks noGrp="1"/>
          </p:cNvGraphicFramePr>
          <p:nvPr/>
        </p:nvGraphicFramePr>
        <p:xfrm>
          <a:off x="2260600" y="1184275"/>
          <a:ext cx="5486400" cy="1877568"/>
        </p:xfrm>
        <a:graphic>
          <a:graphicData uri="http://schemas.openxmlformats.org/drawingml/2006/table">
            <a:tbl>
              <a:tblPr/>
              <a:tblGrid>
                <a:gridCol w="220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Stack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3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Input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3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Handle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3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Action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3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$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3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sng" strike="noStrike" cap="none" normalizeH="0" baseline="0">
                          <a:ln>
                            <a:noFill/>
                          </a:ln>
                          <a:solidFill>
                            <a:srgbClr val="FF0065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id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65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 - </a:t>
                      </a:r>
                      <a:r>
                        <a:rPr kumimoji="0" lang="en-US" sz="1600" b="0" i="0" u="sng" strike="noStrike" cap="none" normalizeH="0" baseline="0">
                          <a:ln>
                            <a:noFill/>
                          </a:ln>
                          <a:solidFill>
                            <a:srgbClr val="FF0065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num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65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 * </a:t>
                      </a:r>
                      <a:r>
                        <a:rPr kumimoji="0" lang="en-US" sz="1600" b="0" i="0" u="sng" strike="noStrike" cap="none" normalizeH="0" baseline="0">
                          <a:ln>
                            <a:noFill/>
                          </a:ln>
                          <a:solidFill>
                            <a:srgbClr val="FF0065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id</a:t>
                      </a:r>
                      <a:endParaRPr kumimoji="0" lang="en-US" sz="1600" b="0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3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none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3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shift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3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$ </a:t>
                      </a:r>
                      <a:r>
                        <a:rPr kumimoji="0" lang="en-US" sz="1600" b="0" i="0" u="sng" strike="noStrike" cap="none" normalizeH="0" baseline="0">
                          <a:ln>
                            <a:noFill/>
                          </a:ln>
                          <a:solidFill>
                            <a:srgbClr val="FF0065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id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65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- </a:t>
                      </a:r>
                      <a:r>
                        <a:rPr kumimoji="0" lang="en-US" sz="1600" b="0" i="0" u="sng" strike="noStrike" cap="none" normalizeH="0" baseline="0">
                          <a:ln>
                            <a:noFill/>
                          </a:ln>
                          <a:solidFill>
                            <a:srgbClr val="FF0065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num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65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 * </a:t>
                      </a:r>
                      <a:r>
                        <a:rPr kumimoji="0" lang="en-US" sz="1600" b="0" i="0" u="sng" strike="noStrike" cap="none" normalizeH="0" baseline="0">
                          <a:ln>
                            <a:noFill/>
                          </a:ln>
                          <a:solidFill>
                            <a:srgbClr val="FF0065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id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9,1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reduce 9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$ </a:t>
                      </a: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Factor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65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- </a:t>
                      </a:r>
                      <a:r>
                        <a:rPr kumimoji="0" lang="en-US" sz="1600" b="0" i="0" u="sng" strike="noStrike" cap="none" normalizeH="0" baseline="0">
                          <a:ln>
                            <a:noFill/>
                          </a:ln>
                          <a:solidFill>
                            <a:srgbClr val="FF0065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num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65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 * </a:t>
                      </a:r>
                      <a:r>
                        <a:rPr kumimoji="0" lang="en-US" sz="1600" b="0" i="0" u="sng" strike="noStrike" cap="none" normalizeH="0" baseline="0">
                          <a:ln>
                            <a:noFill/>
                          </a:ln>
                          <a:solidFill>
                            <a:srgbClr val="FF0065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id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6,1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reduce 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$ </a:t>
                      </a: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Term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65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- </a:t>
                      </a:r>
                      <a:r>
                        <a:rPr kumimoji="0" lang="en-US" sz="1600" b="0" i="0" u="sng" strike="noStrike" cap="none" normalizeH="0" baseline="0">
                          <a:ln>
                            <a:noFill/>
                          </a:ln>
                          <a:solidFill>
                            <a:srgbClr val="FF0065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num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65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 * </a:t>
                      </a:r>
                      <a:r>
                        <a:rPr kumimoji="0" lang="en-US" sz="1600" b="0" i="0" u="sng" strike="noStrike" cap="none" normalizeH="0" baseline="0">
                          <a:ln>
                            <a:noFill/>
                          </a:ln>
                          <a:solidFill>
                            <a:srgbClr val="FF0065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id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3,1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reduce 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$ </a:t>
                      </a: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Expr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65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- </a:t>
                      </a:r>
                      <a:r>
                        <a:rPr kumimoji="0" lang="en-US" sz="1600" b="0" i="0" u="sng" strike="noStrike" cap="none" normalizeH="0" baseline="0">
                          <a:ln>
                            <a:noFill/>
                          </a:ln>
                          <a:solidFill>
                            <a:srgbClr val="FF0065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num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65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 * </a:t>
                      </a:r>
                      <a:r>
                        <a:rPr kumimoji="0" lang="en-US" sz="1600" b="0" i="0" u="sng" strike="noStrike" cap="none" normalizeH="0" baseline="0">
                          <a:ln>
                            <a:noFill/>
                          </a:ln>
                          <a:solidFill>
                            <a:srgbClr val="FF0065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id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endParaRPr kumimoji="0" lang="en-US" sz="16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endParaRPr kumimoji="0" lang="en-US" sz="16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Engineering a Compiler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A9E78-C5DC-F94A-B6FB-3E99FB454851}" type="slidenum">
              <a:rPr lang="en-US" smtClean="0"/>
              <a:t>14</a:t>
            </a:fld>
            <a:endParaRPr lang="en-US"/>
          </a:p>
        </p:txBody>
      </p:sp>
      <p:sp>
        <p:nvSpPr>
          <p:cNvPr id="10" name="Text Box 106"/>
          <p:cNvSpPr txBox="1">
            <a:spLocks noChangeArrowheads="1"/>
          </p:cNvSpPr>
          <p:nvPr/>
        </p:nvSpPr>
        <p:spPr bwMode="auto">
          <a:xfrm>
            <a:off x="2270125" y="5975350"/>
            <a:ext cx="6324600" cy="6429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marL="457200" indent="-457200">
              <a:spcBef>
                <a:spcPct val="25000"/>
              </a:spcBef>
            </a:pPr>
            <a:r>
              <a:rPr lang="en-US" sz="1600" b="1" dirty="0">
                <a:solidFill>
                  <a:srgbClr val="073E74"/>
                </a:solidFill>
              </a:rPr>
              <a:t>1. Shift until the top of the stack is the right end of a handle</a:t>
            </a:r>
          </a:p>
          <a:p>
            <a:pPr marL="457200" indent="-457200">
              <a:spcBef>
                <a:spcPct val="25000"/>
              </a:spcBef>
            </a:pPr>
            <a:r>
              <a:rPr lang="en-US" sz="1600" b="1" dirty="0">
                <a:solidFill>
                  <a:srgbClr val="073E74"/>
                </a:solidFill>
              </a:rPr>
              <a:t>2. Find the left end of the handle and reduce </a:t>
            </a:r>
          </a:p>
        </p:txBody>
      </p:sp>
      <p:graphicFrame>
        <p:nvGraphicFramePr>
          <p:cNvPr id="8" name="Group 107"/>
          <p:cNvGraphicFramePr>
            <a:graphicFrameLocks noGrp="1"/>
          </p:cNvGraphicFramePr>
          <p:nvPr/>
        </p:nvGraphicFramePr>
        <p:xfrm>
          <a:off x="7835900" y="1381125"/>
          <a:ext cx="2654300" cy="2941320"/>
        </p:xfrm>
        <a:graphic>
          <a:graphicData uri="http://schemas.openxmlformats.org/drawingml/2006/table">
            <a:tbl>
              <a:tblPr/>
              <a:tblGrid>
                <a:gridCol w="3539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78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39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86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41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 0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Goal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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Expr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41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Expr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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4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Expr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 + </a:t>
                      </a:r>
                      <a:r>
                        <a:rPr kumimoji="0" lang="en-US" sz="1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Term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41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2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endParaRPr kumimoji="0" lang="en-US" sz="14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|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4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Expr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 - </a:t>
                      </a:r>
                      <a:r>
                        <a:rPr kumimoji="0" lang="en-US" sz="1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Term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41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3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endParaRPr kumimoji="0" lang="en-US" sz="14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|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Term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41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4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Term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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Term 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* </a:t>
                      </a:r>
                      <a:r>
                        <a:rPr kumimoji="0" lang="en-US" sz="1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Factor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41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5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endParaRPr kumimoji="0" lang="en-US" sz="14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|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Term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 / </a:t>
                      </a:r>
                      <a:r>
                        <a:rPr kumimoji="0" lang="en-US" sz="1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Factor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41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6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endParaRPr kumimoji="0" lang="en-US" sz="14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|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Factor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41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7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Factor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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4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(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  </a:t>
                      </a:r>
                      <a:r>
                        <a:rPr kumimoji="0" lang="en-US" sz="14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Expr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  </a:t>
                      </a:r>
                      <a:r>
                        <a:rPr kumimoji="0" lang="en-US" sz="14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)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41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8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endParaRPr kumimoji="0" lang="en-US" sz="14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|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4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number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41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9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endParaRPr kumimoji="0" lang="en-US" sz="14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|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4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id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349034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spcBef>
                <a:spcPct val="20000"/>
              </a:spcBef>
            </a:pPr>
            <a:r>
              <a:rPr lang="en-US" dirty="0">
                <a:sym typeface="Symbol" charset="2"/>
              </a:rPr>
              <a:t>Back </a:t>
            </a:r>
            <a:r>
              <a:rPr lang="en-US" dirty="0">
                <a:solidFill>
                  <a:srgbClr val="000000"/>
                </a:solidFill>
                <a:sym typeface="Symbol" charset="2"/>
              </a:rPr>
              <a:t>to </a:t>
            </a:r>
            <a:r>
              <a:rPr lang="en-US" u="sng" dirty="0">
                <a:solidFill>
                  <a:srgbClr val="000000"/>
                </a:solidFill>
                <a:sym typeface="Symbol" charset="2"/>
              </a:rPr>
              <a:t>x</a:t>
            </a:r>
            <a:r>
              <a:rPr lang="en-US" dirty="0">
                <a:solidFill>
                  <a:srgbClr val="000000"/>
                </a:solidFill>
                <a:sym typeface="Symbol" charset="2"/>
              </a:rPr>
              <a:t> - </a:t>
            </a:r>
            <a:r>
              <a:rPr lang="en-US" u="sng" dirty="0">
                <a:solidFill>
                  <a:srgbClr val="000000"/>
                </a:solidFill>
                <a:sym typeface="Symbol" charset="2"/>
              </a:rPr>
              <a:t>2</a:t>
            </a:r>
            <a:r>
              <a:rPr lang="en-US" dirty="0">
                <a:solidFill>
                  <a:srgbClr val="000000"/>
                </a:solidFill>
                <a:sym typeface="Symbol" charset="2"/>
              </a:rPr>
              <a:t> * </a:t>
            </a:r>
            <a:r>
              <a:rPr lang="en-US" u="sng" dirty="0">
                <a:solidFill>
                  <a:srgbClr val="000000"/>
                </a:solidFill>
                <a:sym typeface="Symbol" charset="2"/>
              </a:rPr>
              <a:t>y</a:t>
            </a:r>
          </a:p>
        </p:txBody>
      </p:sp>
      <p:graphicFrame>
        <p:nvGraphicFramePr>
          <p:cNvPr id="77827" name="Group 3"/>
          <p:cNvGraphicFramePr>
            <a:graphicFrameLocks noGrp="1"/>
          </p:cNvGraphicFramePr>
          <p:nvPr/>
        </p:nvGraphicFramePr>
        <p:xfrm>
          <a:off x="2260600" y="1184275"/>
          <a:ext cx="5486400" cy="1877568"/>
        </p:xfrm>
        <a:graphic>
          <a:graphicData uri="http://schemas.openxmlformats.org/drawingml/2006/table">
            <a:tbl>
              <a:tblPr/>
              <a:tblGrid>
                <a:gridCol w="220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Stack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3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Input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3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Handle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3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Action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3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$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3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sng" strike="noStrike" cap="none" normalizeH="0" baseline="0">
                          <a:ln>
                            <a:noFill/>
                          </a:ln>
                          <a:solidFill>
                            <a:srgbClr val="FF0065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id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65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 - </a:t>
                      </a:r>
                      <a:r>
                        <a:rPr kumimoji="0" lang="en-US" sz="1600" b="0" i="0" u="sng" strike="noStrike" cap="none" normalizeH="0" baseline="0">
                          <a:ln>
                            <a:noFill/>
                          </a:ln>
                          <a:solidFill>
                            <a:srgbClr val="FF0065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num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65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 * </a:t>
                      </a:r>
                      <a:r>
                        <a:rPr kumimoji="0" lang="en-US" sz="1600" b="0" i="0" u="sng" strike="noStrike" cap="none" normalizeH="0" baseline="0">
                          <a:ln>
                            <a:noFill/>
                          </a:ln>
                          <a:solidFill>
                            <a:srgbClr val="FF0065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id</a:t>
                      </a:r>
                      <a:endParaRPr kumimoji="0" lang="en-US" sz="1600" b="0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3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none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3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shift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3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$ </a:t>
                      </a:r>
                      <a:r>
                        <a:rPr kumimoji="0" lang="en-US" sz="1600" b="0" i="0" u="sng" strike="noStrike" cap="none" normalizeH="0" baseline="0">
                          <a:ln>
                            <a:noFill/>
                          </a:ln>
                          <a:solidFill>
                            <a:srgbClr val="FF0065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id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65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- </a:t>
                      </a:r>
                      <a:r>
                        <a:rPr kumimoji="0" lang="en-US" sz="1600" b="0" i="0" u="sng" strike="noStrike" cap="none" normalizeH="0" baseline="0">
                          <a:ln>
                            <a:noFill/>
                          </a:ln>
                          <a:solidFill>
                            <a:srgbClr val="FF0065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num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65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 * </a:t>
                      </a:r>
                      <a:r>
                        <a:rPr kumimoji="0" lang="en-US" sz="1600" b="0" i="0" u="sng" strike="noStrike" cap="none" normalizeH="0" baseline="0">
                          <a:ln>
                            <a:noFill/>
                          </a:ln>
                          <a:solidFill>
                            <a:srgbClr val="FF0065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id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8,1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reduce 9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$ </a:t>
                      </a: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Factor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65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- </a:t>
                      </a:r>
                      <a:r>
                        <a:rPr kumimoji="0" lang="en-US" sz="1600" b="0" i="0" u="sng" strike="noStrike" cap="none" normalizeH="0" baseline="0">
                          <a:ln>
                            <a:noFill/>
                          </a:ln>
                          <a:solidFill>
                            <a:srgbClr val="FF0065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num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65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 * </a:t>
                      </a:r>
                      <a:r>
                        <a:rPr kumimoji="0" lang="en-US" sz="1600" b="0" i="0" u="sng" strike="noStrike" cap="none" normalizeH="0" baseline="0">
                          <a:ln>
                            <a:noFill/>
                          </a:ln>
                          <a:solidFill>
                            <a:srgbClr val="FF0065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id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6,1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reduce 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$ </a:t>
                      </a: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Term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65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- </a:t>
                      </a:r>
                      <a:r>
                        <a:rPr kumimoji="0" lang="en-US" sz="1600" b="0" i="0" u="sng" strike="noStrike" cap="none" normalizeH="0" baseline="0">
                          <a:ln>
                            <a:noFill/>
                          </a:ln>
                          <a:solidFill>
                            <a:srgbClr val="FF0065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num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65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 * </a:t>
                      </a:r>
                      <a:r>
                        <a:rPr kumimoji="0" lang="en-US" sz="1600" b="0" i="0" u="sng" strike="noStrike" cap="none" normalizeH="0" baseline="0">
                          <a:ln>
                            <a:noFill/>
                          </a:ln>
                          <a:solidFill>
                            <a:srgbClr val="FF0065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id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3,1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reduce 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$ </a:t>
                      </a:r>
                      <a:r>
                        <a:rPr kumimoji="0" lang="en-US" sz="16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Expr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65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- </a:t>
                      </a:r>
                      <a:r>
                        <a:rPr kumimoji="0" lang="en-US" sz="1600" b="0" i="0" u="sng" strike="noStrike" cap="none" normalizeH="0" baseline="0">
                          <a:ln>
                            <a:noFill/>
                          </a:ln>
                          <a:solidFill>
                            <a:srgbClr val="FF0065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num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65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 * </a:t>
                      </a:r>
                      <a:r>
                        <a:rPr kumimoji="0" lang="en-US" sz="1600" b="0" i="0" u="sng" strike="noStrike" cap="none" normalizeH="0" baseline="0">
                          <a:ln>
                            <a:noFill/>
                          </a:ln>
                          <a:solidFill>
                            <a:srgbClr val="FF0065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id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endParaRPr kumimoji="0" lang="en-US" sz="16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endParaRPr kumimoji="0" lang="en-US" sz="16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209800" y="3429000"/>
            <a:ext cx="5562600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err="1">
                <a:solidFill>
                  <a:schemeClr val="tx2"/>
                </a:solidFill>
              </a:rPr>
              <a:t>Expr</a:t>
            </a:r>
            <a:r>
              <a:rPr lang="en-US" sz="1600" i="1" dirty="0">
                <a:solidFill>
                  <a:schemeClr val="tx2"/>
                </a:solidFill>
              </a:rPr>
              <a:t> </a:t>
            </a:r>
            <a:r>
              <a:rPr lang="en-US" sz="1600" dirty="0">
                <a:solidFill>
                  <a:schemeClr val="tx2"/>
                </a:solidFill>
              </a:rPr>
              <a:t>is not a handle at this point because it does not occur at this point in the derivation.</a:t>
            </a:r>
          </a:p>
          <a:p>
            <a:pPr>
              <a:spcBef>
                <a:spcPts val="600"/>
              </a:spcBef>
            </a:pPr>
            <a:r>
              <a:rPr lang="en-US" sz="1600" dirty="0">
                <a:solidFill>
                  <a:schemeClr val="tx2"/>
                </a:solidFill>
              </a:rPr>
              <a:t>While that statement sounds like oracular mysticism, we will see that the decision can be automated efficiently.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Engineering a Compiler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A9E78-C5DC-F94A-B6FB-3E99FB454851}" type="slidenum">
              <a:rPr lang="en-US" smtClean="0"/>
              <a:t>15</a:t>
            </a:fld>
            <a:endParaRPr lang="en-US"/>
          </a:p>
        </p:txBody>
      </p:sp>
      <p:sp>
        <p:nvSpPr>
          <p:cNvPr id="11" name="Text Box 106"/>
          <p:cNvSpPr txBox="1">
            <a:spLocks noChangeArrowheads="1"/>
          </p:cNvSpPr>
          <p:nvPr/>
        </p:nvSpPr>
        <p:spPr bwMode="auto">
          <a:xfrm>
            <a:off x="2270125" y="5975350"/>
            <a:ext cx="6324600" cy="6429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marL="457200" indent="-457200">
              <a:spcBef>
                <a:spcPct val="25000"/>
              </a:spcBef>
            </a:pPr>
            <a:r>
              <a:rPr lang="en-US" sz="1600" b="1" dirty="0">
                <a:solidFill>
                  <a:srgbClr val="073E74"/>
                </a:solidFill>
              </a:rPr>
              <a:t>1. Shift until the top of the stack is the right end of a handle</a:t>
            </a:r>
          </a:p>
          <a:p>
            <a:pPr marL="457200" indent="-457200">
              <a:spcBef>
                <a:spcPct val="25000"/>
              </a:spcBef>
            </a:pPr>
            <a:r>
              <a:rPr lang="en-US" sz="1600" b="1" dirty="0">
                <a:solidFill>
                  <a:srgbClr val="073E74"/>
                </a:solidFill>
              </a:rPr>
              <a:t>2. Find the left end of the handle and reduce </a:t>
            </a:r>
          </a:p>
        </p:txBody>
      </p:sp>
      <p:graphicFrame>
        <p:nvGraphicFramePr>
          <p:cNvPr id="9" name="Group 107"/>
          <p:cNvGraphicFramePr>
            <a:graphicFrameLocks noGrp="1"/>
          </p:cNvGraphicFramePr>
          <p:nvPr/>
        </p:nvGraphicFramePr>
        <p:xfrm>
          <a:off x="7835900" y="1381125"/>
          <a:ext cx="2654300" cy="2941320"/>
        </p:xfrm>
        <a:graphic>
          <a:graphicData uri="http://schemas.openxmlformats.org/drawingml/2006/table">
            <a:tbl>
              <a:tblPr/>
              <a:tblGrid>
                <a:gridCol w="3539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78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39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86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41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 0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Goal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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Expr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41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Expr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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4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Expr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 + </a:t>
                      </a:r>
                      <a:r>
                        <a:rPr kumimoji="0" lang="en-US" sz="1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Term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41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2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endParaRPr kumimoji="0" lang="en-US" sz="14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|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4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Expr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 - </a:t>
                      </a:r>
                      <a:r>
                        <a:rPr kumimoji="0" lang="en-US" sz="1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Term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41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3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endParaRPr kumimoji="0" lang="en-US" sz="14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|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Term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41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4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Term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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Term 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* </a:t>
                      </a:r>
                      <a:r>
                        <a:rPr kumimoji="0" lang="en-US" sz="1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Factor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41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5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endParaRPr kumimoji="0" lang="en-US" sz="14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|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Term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 / </a:t>
                      </a:r>
                      <a:r>
                        <a:rPr kumimoji="0" lang="en-US" sz="1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Factor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41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6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endParaRPr kumimoji="0" lang="en-US" sz="14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|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Factor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41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7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Factor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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4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(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  </a:t>
                      </a:r>
                      <a:r>
                        <a:rPr kumimoji="0" lang="en-US" sz="14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Expr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  </a:t>
                      </a:r>
                      <a:r>
                        <a:rPr kumimoji="0" lang="en-US" sz="14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)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41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8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endParaRPr kumimoji="0" lang="en-US" sz="14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|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4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number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41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9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endParaRPr kumimoji="0" lang="en-US" sz="14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|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4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id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136329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spcBef>
                <a:spcPct val="20000"/>
              </a:spcBef>
            </a:pPr>
            <a:r>
              <a:rPr lang="en-US" dirty="0">
                <a:sym typeface="Symbol" charset="2"/>
              </a:rPr>
              <a:t>Back </a:t>
            </a:r>
            <a:r>
              <a:rPr lang="en-US" dirty="0">
                <a:solidFill>
                  <a:srgbClr val="000000"/>
                </a:solidFill>
                <a:sym typeface="Symbol" charset="2"/>
              </a:rPr>
              <a:t>to </a:t>
            </a:r>
            <a:r>
              <a:rPr lang="en-US" u="sng" dirty="0">
                <a:solidFill>
                  <a:srgbClr val="000000"/>
                </a:solidFill>
                <a:sym typeface="Symbol" charset="2"/>
              </a:rPr>
              <a:t>x</a:t>
            </a:r>
            <a:r>
              <a:rPr lang="en-US" dirty="0">
                <a:solidFill>
                  <a:srgbClr val="000000"/>
                </a:solidFill>
                <a:sym typeface="Symbol" charset="2"/>
              </a:rPr>
              <a:t> - </a:t>
            </a:r>
            <a:r>
              <a:rPr lang="en-US" u="sng" dirty="0">
                <a:solidFill>
                  <a:srgbClr val="000000"/>
                </a:solidFill>
                <a:sym typeface="Symbol" charset="2"/>
              </a:rPr>
              <a:t>2</a:t>
            </a:r>
            <a:r>
              <a:rPr lang="en-US" dirty="0">
                <a:solidFill>
                  <a:srgbClr val="000000"/>
                </a:solidFill>
                <a:sym typeface="Symbol" charset="2"/>
              </a:rPr>
              <a:t> * </a:t>
            </a:r>
            <a:r>
              <a:rPr lang="en-US" u="sng" dirty="0">
                <a:solidFill>
                  <a:srgbClr val="000000"/>
                </a:solidFill>
                <a:sym typeface="Symbol" charset="2"/>
              </a:rPr>
              <a:t>y</a:t>
            </a:r>
          </a:p>
        </p:txBody>
      </p:sp>
      <p:graphicFrame>
        <p:nvGraphicFramePr>
          <p:cNvPr id="79875" name="Group 3"/>
          <p:cNvGraphicFramePr>
            <a:graphicFrameLocks noGrp="1"/>
          </p:cNvGraphicFramePr>
          <p:nvPr/>
        </p:nvGraphicFramePr>
        <p:xfrm>
          <a:off x="2260600" y="1184275"/>
          <a:ext cx="5486400" cy="2499360"/>
        </p:xfrm>
        <a:graphic>
          <a:graphicData uri="http://schemas.openxmlformats.org/drawingml/2006/table">
            <a:tbl>
              <a:tblPr/>
              <a:tblGrid>
                <a:gridCol w="220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Stack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3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Input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3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Handle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3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Action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3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$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3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sng" strike="noStrike" cap="none" normalizeH="0" baseline="0">
                          <a:ln>
                            <a:noFill/>
                          </a:ln>
                          <a:solidFill>
                            <a:srgbClr val="FF0065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id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65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 - </a:t>
                      </a:r>
                      <a:r>
                        <a:rPr kumimoji="0" lang="en-US" sz="1600" b="0" i="0" u="sng" strike="noStrike" cap="none" normalizeH="0" baseline="0">
                          <a:ln>
                            <a:noFill/>
                          </a:ln>
                          <a:solidFill>
                            <a:srgbClr val="FF0065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num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65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 * </a:t>
                      </a:r>
                      <a:r>
                        <a:rPr kumimoji="0" lang="en-US" sz="1600" b="0" i="0" u="sng" strike="noStrike" cap="none" normalizeH="0" baseline="0">
                          <a:ln>
                            <a:noFill/>
                          </a:ln>
                          <a:solidFill>
                            <a:srgbClr val="FF0065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id</a:t>
                      </a:r>
                      <a:endParaRPr kumimoji="0" lang="en-US" sz="1600" b="0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3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none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3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shift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3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$ </a:t>
                      </a:r>
                      <a:r>
                        <a:rPr kumimoji="0" lang="en-US" sz="1600" b="0" i="0" u="sng" strike="noStrike" cap="none" normalizeH="0" baseline="0">
                          <a:ln>
                            <a:noFill/>
                          </a:ln>
                          <a:solidFill>
                            <a:srgbClr val="FF0065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id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65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- </a:t>
                      </a:r>
                      <a:r>
                        <a:rPr kumimoji="0" lang="en-US" sz="1600" b="0" i="0" u="sng" strike="noStrike" cap="none" normalizeH="0" baseline="0">
                          <a:ln>
                            <a:noFill/>
                          </a:ln>
                          <a:solidFill>
                            <a:srgbClr val="FF0065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num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65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 * </a:t>
                      </a:r>
                      <a:r>
                        <a:rPr kumimoji="0" lang="en-US" sz="1600" b="0" i="0" u="sng" strike="noStrike" cap="none" normalizeH="0" baseline="0">
                          <a:ln>
                            <a:noFill/>
                          </a:ln>
                          <a:solidFill>
                            <a:srgbClr val="FF0065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id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8,1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reduce 9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$ </a:t>
                      </a: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Factor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65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- </a:t>
                      </a:r>
                      <a:r>
                        <a:rPr kumimoji="0" lang="en-US" sz="1600" b="0" i="0" u="sng" strike="noStrike" cap="none" normalizeH="0" baseline="0">
                          <a:ln>
                            <a:noFill/>
                          </a:ln>
                          <a:solidFill>
                            <a:srgbClr val="FF0065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num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65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 * </a:t>
                      </a:r>
                      <a:r>
                        <a:rPr kumimoji="0" lang="en-US" sz="1600" b="0" i="0" u="sng" strike="noStrike" cap="none" normalizeH="0" baseline="0">
                          <a:ln>
                            <a:noFill/>
                          </a:ln>
                          <a:solidFill>
                            <a:srgbClr val="FF0065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id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6,1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reduce 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$ </a:t>
                      </a: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Term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65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- </a:t>
                      </a:r>
                      <a:r>
                        <a:rPr kumimoji="0" lang="en-US" sz="1600" b="0" i="0" u="sng" strike="noStrike" cap="none" normalizeH="0" baseline="0">
                          <a:ln>
                            <a:noFill/>
                          </a:ln>
                          <a:solidFill>
                            <a:srgbClr val="FF0065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num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65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 * </a:t>
                      </a:r>
                      <a:r>
                        <a:rPr kumimoji="0" lang="en-US" sz="1600" b="0" i="0" u="sng" strike="noStrike" cap="none" normalizeH="0" baseline="0">
                          <a:ln>
                            <a:noFill/>
                          </a:ln>
                          <a:solidFill>
                            <a:srgbClr val="FF0065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id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3,1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reduce 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$ </a:t>
                      </a: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Expr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65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- </a:t>
                      </a:r>
                      <a:r>
                        <a:rPr kumimoji="0" lang="en-US" sz="1600" b="0" i="0" u="sng" strike="noStrike" cap="none" normalizeH="0" baseline="0">
                          <a:ln>
                            <a:noFill/>
                          </a:ln>
                          <a:solidFill>
                            <a:srgbClr val="FF0065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num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65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 * </a:t>
                      </a:r>
                      <a:r>
                        <a:rPr kumimoji="0" lang="en-US" sz="1600" b="0" i="0" u="sng" strike="noStrike" cap="none" normalizeH="0" baseline="0">
                          <a:ln>
                            <a:noFill/>
                          </a:ln>
                          <a:solidFill>
                            <a:srgbClr val="FF0065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id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none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shift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$ </a:t>
                      </a: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Expr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 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65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-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sng" strike="noStrike" cap="none" normalizeH="0" baseline="0">
                          <a:ln>
                            <a:noFill/>
                          </a:ln>
                          <a:solidFill>
                            <a:srgbClr val="FF0065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num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65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 * </a:t>
                      </a:r>
                      <a:r>
                        <a:rPr kumimoji="0" lang="en-US" sz="1600" b="0" i="0" u="sng" strike="noStrike" cap="none" normalizeH="0" baseline="0">
                          <a:ln>
                            <a:noFill/>
                          </a:ln>
                          <a:solidFill>
                            <a:srgbClr val="FF0065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id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none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shift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$ </a:t>
                      </a: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Expr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 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65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- </a:t>
                      </a:r>
                      <a:r>
                        <a:rPr kumimoji="0" lang="en-US" sz="1600" b="0" i="0" u="sng" strike="noStrike" cap="none" normalizeH="0" baseline="0">
                          <a:ln>
                            <a:noFill/>
                          </a:ln>
                          <a:solidFill>
                            <a:srgbClr val="FF0065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num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65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* </a:t>
                      </a:r>
                      <a:r>
                        <a:rPr kumimoji="0" lang="en-US" sz="1600" b="0" i="0" u="sng" strike="noStrike" cap="none" normalizeH="0" baseline="0">
                          <a:ln>
                            <a:noFill/>
                          </a:ln>
                          <a:solidFill>
                            <a:srgbClr val="FF0065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id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endParaRPr kumimoji="0" lang="en-US" sz="16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Engineering a Compiler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A9E78-C5DC-F94A-B6FB-3E99FB454851}" type="slidenum">
              <a:rPr lang="en-US" smtClean="0"/>
              <a:t>16</a:t>
            </a:fld>
            <a:endParaRPr lang="en-US"/>
          </a:p>
        </p:txBody>
      </p:sp>
      <p:sp>
        <p:nvSpPr>
          <p:cNvPr id="10" name="Text Box 106"/>
          <p:cNvSpPr txBox="1">
            <a:spLocks noChangeArrowheads="1"/>
          </p:cNvSpPr>
          <p:nvPr/>
        </p:nvSpPr>
        <p:spPr bwMode="auto">
          <a:xfrm>
            <a:off x="2270125" y="5975350"/>
            <a:ext cx="6324600" cy="6429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marL="457200" indent="-457200">
              <a:spcBef>
                <a:spcPct val="25000"/>
              </a:spcBef>
            </a:pPr>
            <a:r>
              <a:rPr lang="en-US" sz="1600" b="1" dirty="0">
                <a:solidFill>
                  <a:srgbClr val="073E74"/>
                </a:solidFill>
              </a:rPr>
              <a:t>1. Shift until the top of the stack is the right end of a handle</a:t>
            </a:r>
          </a:p>
          <a:p>
            <a:pPr marL="457200" indent="-457200">
              <a:spcBef>
                <a:spcPct val="25000"/>
              </a:spcBef>
            </a:pPr>
            <a:r>
              <a:rPr lang="en-US" sz="1600" b="1" dirty="0">
                <a:solidFill>
                  <a:srgbClr val="073E74"/>
                </a:solidFill>
              </a:rPr>
              <a:t>2. Find the left end of the handle and reduce </a:t>
            </a:r>
          </a:p>
        </p:txBody>
      </p:sp>
      <p:graphicFrame>
        <p:nvGraphicFramePr>
          <p:cNvPr id="8" name="Group 107"/>
          <p:cNvGraphicFramePr>
            <a:graphicFrameLocks noGrp="1"/>
          </p:cNvGraphicFramePr>
          <p:nvPr/>
        </p:nvGraphicFramePr>
        <p:xfrm>
          <a:off x="7835900" y="1381125"/>
          <a:ext cx="2654300" cy="2941320"/>
        </p:xfrm>
        <a:graphic>
          <a:graphicData uri="http://schemas.openxmlformats.org/drawingml/2006/table">
            <a:tbl>
              <a:tblPr/>
              <a:tblGrid>
                <a:gridCol w="3539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78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39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86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41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 0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Goal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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Expr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41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Expr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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4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Expr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 + </a:t>
                      </a:r>
                      <a:r>
                        <a:rPr kumimoji="0" lang="en-US" sz="1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Term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41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2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endParaRPr kumimoji="0" lang="en-US" sz="14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|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4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Expr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 - </a:t>
                      </a:r>
                      <a:r>
                        <a:rPr kumimoji="0" lang="en-US" sz="1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Term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41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3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endParaRPr kumimoji="0" lang="en-US" sz="14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|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Term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41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4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Term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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Term 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* </a:t>
                      </a:r>
                      <a:r>
                        <a:rPr kumimoji="0" lang="en-US" sz="1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Factor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41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5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endParaRPr kumimoji="0" lang="en-US" sz="14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|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Term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 / </a:t>
                      </a:r>
                      <a:r>
                        <a:rPr kumimoji="0" lang="en-US" sz="1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Factor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41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6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endParaRPr kumimoji="0" lang="en-US" sz="14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|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Factor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41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7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Factor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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4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(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  </a:t>
                      </a:r>
                      <a:r>
                        <a:rPr kumimoji="0" lang="en-US" sz="14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Expr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  </a:t>
                      </a:r>
                      <a:r>
                        <a:rPr kumimoji="0" lang="en-US" sz="14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)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41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8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endParaRPr kumimoji="0" lang="en-US" sz="14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|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4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number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41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9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endParaRPr kumimoji="0" lang="en-US" sz="14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|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4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id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199279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spcBef>
                <a:spcPct val="20000"/>
              </a:spcBef>
            </a:pPr>
            <a:r>
              <a:rPr lang="en-US" dirty="0">
                <a:sym typeface="Symbol" charset="2"/>
              </a:rPr>
              <a:t>Back </a:t>
            </a:r>
            <a:r>
              <a:rPr lang="en-US" dirty="0">
                <a:solidFill>
                  <a:srgbClr val="000000"/>
                </a:solidFill>
                <a:sym typeface="Symbol" charset="2"/>
              </a:rPr>
              <a:t>to </a:t>
            </a:r>
            <a:r>
              <a:rPr lang="en-US" u="sng" dirty="0">
                <a:solidFill>
                  <a:srgbClr val="000000"/>
                </a:solidFill>
                <a:sym typeface="Symbol" charset="2"/>
              </a:rPr>
              <a:t>x</a:t>
            </a:r>
            <a:r>
              <a:rPr lang="en-US" dirty="0">
                <a:solidFill>
                  <a:srgbClr val="000000"/>
                </a:solidFill>
                <a:sym typeface="Symbol" charset="2"/>
              </a:rPr>
              <a:t> - </a:t>
            </a:r>
            <a:r>
              <a:rPr lang="en-US" u="sng" dirty="0">
                <a:solidFill>
                  <a:srgbClr val="000000"/>
                </a:solidFill>
                <a:sym typeface="Symbol" charset="2"/>
              </a:rPr>
              <a:t>2</a:t>
            </a:r>
            <a:r>
              <a:rPr lang="en-US" dirty="0">
                <a:solidFill>
                  <a:srgbClr val="000000"/>
                </a:solidFill>
                <a:sym typeface="Symbol" charset="2"/>
              </a:rPr>
              <a:t> * </a:t>
            </a:r>
            <a:r>
              <a:rPr lang="en-US" u="sng" dirty="0">
                <a:solidFill>
                  <a:srgbClr val="000000"/>
                </a:solidFill>
                <a:sym typeface="Symbol" charset="2"/>
              </a:rPr>
              <a:t>y</a:t>
            </a:r>
          </a:p>
        </p:txBody>
      </p:sp>
      <p:graphicFrame>
        <p:nvGraphicFramePr>
          <p:cNvPr id="81923" name="Group 3"/>
          <p:cNvGraphicFramePr>
            <a:graphicFrameLocks noGrp="1"/>
          </p:cNvGraphicFramePr>
          <p:nvPr/>
        </p:nvGraphicFramePr>
        <p:xfrm>
          <a:off x="2260600" y="1184275"/>
          <a:ext cx="5486400" cy="3121152"/>
        </p:xfrm>
        <a:graphic>
          <a:graphicData uri="http://schemas.openxmlformats.org/drawingml/2006/table">
            <a:tbl>
              <a:tblPr/>
              <a:tblGrid>
                <a:gridCol w="220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Stack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3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Input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3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Handle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3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Action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3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$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3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sng" strike="noStrike" cap="none" normalizeH="0" baseline="0">
                          <a:ln>
                            <a:noFill/>
                          </a:ln>
                          <a:solidFill>
                            <a:srgbClr val="FF0065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id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65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 - </a:t>
                      </a:r>
                      <a:r>
                        <a:rPr kumimoji="0" lang="en-US" sz="1600" b="0" i="0" u="sng" strike="noStrike" cap="none" normalizeH="0" baseline="0">
                          <a:ln>
                            <a:noFill/>
                          </a:ln>
                          <a:solidFill>
                            <a:srgbClr val="FF0065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num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65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 * </a:t>
                      </a:r>
                      <a:r>
                        <a:rPr kumimoji="0" lang="en-US" sz="1600" b="0" i="0" u="sng" strike="noStrike" cap="none" normalizeH="0" baseline="0">
                          <a:ln>
                            <a:noFill/>
                          </a:ln>
                          <a:solidFill>
                            <a:srgbClr val="FF0065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id</a:t>
                      </a:r>
                      <a:endParaRPr kumimoji="0" lang="en-US" sz="1600" b="0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3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none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3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shift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3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$ </a:t>
                      </a:r>
                      <a:r>
                        <a:rPr kumimoji="0" lang="en-US" sz="1600" b="0" i="0" u="sng" strike="noStrike" cap="none" normalizeH="0" baseline="0">
                          <a:ln>
                            <a:noFill/>
                          </a:ln>
                          <a:solidFill>
                            <a:srgbClr val="FF0065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id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65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- </a:t>
                      </a:r>
                      <a:r>
                        <a:rPr kumimoji="0" lang="en-US" sz="1600" b="0" i="0" u="sng" strike="noStrike" cap="none" normalizeH="0" baseline="0">
                          <a:ln>
                            <a:noFill/>
                          </a:ln>
                          <a:solidFill>
                            <a:srgbClr val="FF0065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num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65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 * </a:t>
                      </a:r>
                      <a:r>
                        <a:rPr kumimoji="0" lang="en-US" sz="1600" b="0" i="0" u="sng" strike="noStrike" cap="none" normalizeH="0" baseline="0">
                          <a:ln>
                            <a:noFill/>
                          </a:ln>
                          <a:solidFill>
                            <a:srgbClr val="FF0065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id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8,1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reduce 9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$ </a:t>
                      </a: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Factor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65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- </a:t>
                      </a:r>
                      <a:r>
                        <a:rPr kumimoji="0" lang="en-US" sz="1600" b="0" i="0" u="sng" strike="noStrike" cap="none" normalizeH="0" baseline="0">
                          <a:ln>
                            <a:noFill/>
                          </a:ln>
                          <a:solidFill>
                            <a:srgbClr val="FF0065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num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65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 * </a:t>
                      </a:r>
                      <a:r>
                        <a:rPr kumimoji="0" lang="en-US" sz="1600" b="0" i="0" u="sng" strike="noStrike" cap="none" normalizeH="0" baseline="0">
                          <a:ln>
                            <a:noFill/>
                          </a:ln>
                          <a:solidFill>
                            <a:srgbClr val="FF0065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id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6,1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reduce 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$ </a:t>
                      </a: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Term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65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- </a:t>
                      </a:r>
                      <a:r>
                        <a:rPr kumimoji="0" lang="en-US" sz="1600" b="0" i="0" u="sng" strike="noStrike" cap="none" normalizeH="0" baseline="0">
                          <a:ln>
                            <a:noFill/>
                          </a:ln>
                          <a:solidFill>
                            <a:srgbClr val="FF0065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num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65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 * </a:t>
                      </a:r>
                      <a:r>
                        <a:rPr kumimoji="0" lang="en-US" sz="1600" b="0" i="0" u="sng" strike="noStrike" cap="none" normalizeH="0" baseline="0">
                          <a:ln>
                            <a:noFill/>
                          </a:ln>
                          <a:solidFill>
                            <a:srgbClr val="FF0065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id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3,1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reduce 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$ </a:t>
                      </a: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Expr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65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- </a:t>
                      </a:r>
                      <a:r>
                        <a:rPr kumimoji="0" lang="en-US" sz="1600" b="0" i="0" u="sng" strike="noStrike" cap="none" normalizeH="0" baseline="0">
                          <a:ln>
                            <a:noFill/>
                          </a:ln>
                          <a:solidFill>
                            <a:srgbClr val="FF0065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num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65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 * </a:t>
                      </a:r>
                      <a:r>
                        <a:rPr kumimoji="0" lang="en-US" sz="1600" b="0" i="0" u="sng" strike="noStrike" cap="none" normalizeH="0" baseline="0">
                          <a:ln>
                            <a:noFill/>
                          </a:ln>
                          <a:solidFill>
                            <a:srgbClr val="FF0065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id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none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shift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$ </a:t>
                      </a: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Expr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 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65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-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sng" strike="noStrike" cap="none" normalizeH="0" baseline="0">
                          <a:ln>
                            <a:noFill/>
                          </a:ln>
                          <a:solidFill>
                            <a:srgbClr val="FF0065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num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65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 * </a:t>
                      </a:r>
                      <a:r>
                        <a:rPr kumimoji="0" lang="en-US" sz="1600" b="0" i="0" u="sng" strike="noStrike" cap="none" normalizeH="0" baseline="0">
                          <a:ln>
                            <a:noFill/>
                          </a:ln>
                          <a:solidFill>
                            <a:srgbClr val="FF0065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id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none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shift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$ </a:t>
                      </a: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Expr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 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65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- </a:t>
                      </a:r>
                      <a:r>
                        <a:rPr kumimoji="0" lang="en-US" sz="1600" b="0" i="0" u="sng" strike="noStrike" cap="none" normalizeH="0" baseline="0">
                          <a:ln>
                            <a:noFill/>
                          </a:ln>
                          <a:solidFill>
                            <a:srgbClr val="FF0065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num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65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* </a:t>
                      </a:r>
                      <a:r>
                        <a:rPr kumimoji="0" lang="en-US" sz="1600" b="0" i="0" u="sng" strike="noStrike" cap="none" normalizeH="0" baseline="0">
                          <a:ln>
                            <a:noFill/>
                          </a:ln>
                          <a:solidFill>
                            <a:srgbClr val="FF0065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id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8,3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reduce 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$ </a:t>
                      </a: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Expr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 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65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- </a:t>
                      </a: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Factor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FF0065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65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* </a:t>
                      </a:r>
                      <a:r>
                        <a:rPr kumimoji="0" lang="en-US" sz="1600" b="0" i="0" u="sng" strike="noStrike" cap="none" normalizeH="0" baseline="0">
                          <a:ln>
                            <a:noFill/>
                          </a:ln>
                          <a:solidFill>
                            <a:srgbClr val="FF0065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id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6,3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reduce 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$ </a:t>
                      </a: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Expr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 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65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- </a:t>
                      </a: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Term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65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* </a:t>
                      </a:r>
                      <a:r>
                        <a:rPr kumimoji="0" lang="en-US" sz="1600" b="0" i="0" u="sng" strike="noStrike" cap="none" normalizeH="0" baseline="0">
                          <a:ln>
                            <a:noFill/>
                          </a:ln>
                          <a:solidFill>
                            <a:srgbClr val="FF0065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id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endParaRPr kumimoji="0" lang="en-US" sz="16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endParaRPr kumimoji="0" lang="en-US" sz="16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Engineering a Compiler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A9E78-C5DC-F94A-B6FB-3E99FB454851}" type="slidenum">
              <a:rPr lang="en-US" smtClean="0"/>
              <a:t>17</a:t>
            </a:fld>
            <a:endParaRPr lang="en-US"/>
          </a:p>
        </p:txBody>
      </p:sp>
      <p:sp>
        <p:nvSpPr>
          <p:cNvPr id="10" name="Text Box 106"/>
          <p:cNvSpPr txBox="1">
            <a:spLocks noChangeArrowheads="1"/>
          </p:cNvSpPr>
          <p:nvPr/>
        </p:nvSpPr>
        <p:spPr bwMode="auto">
          <a:xfrm>
            <a:off x="2270125" y="5975350"/>
            <a:ext cx="6324600" cy="6429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marL="457200" indent="-457200">
              <a:spcBef>
                <a:spcPct val="25000"/>
              </a:spcBef>
            </a:pPr>
            <a:r>
              <a:rPr lang="en-US" sz="1600" b="1" dirty="0">
                <a:solidFill>
                  <a:srgbClr val="073E74"/>
                </a:solidFill>
              </a:rPr>
              <a:t>1. Shift until the top of the stack is the right end of a handle</a:t>
            </a:r>
          </a:p>
          <a:p>
            <a:pPr marL="457200" indent="-457200">
              <a:spcBef>
                <a:spcPct val="25000"/>
              </a:spcBef>
            </a:pPr>
            <a:r>
              <a:rPr lang="en-US" sz="1600" b="1" dirty="0">
                <a:solidFill>
                  <a:srgbClr val="073E74"/>
                </a:solidFill>
              </a:rPr>
              <a:t>2. Find the left end of the handle and reduce </a:t>
            </a:r>
          </a:p>
        </p:txBody>
      </p:sp>
      <p:graphicFrame>
        <p:nvGraphicFramePr>
          <p:cNvPr id="8" name="Group 107"/>
          <p:cNvGraphicFramePr>
            <a:graphicFrameLocks noGrp="1"/>
          </p:cNvGraphicFramePr>
          <p:nvPr/>
        </p:nvGraphicFramePr>
        <p:xfrm>
          <a:off x="7835900" y="1381125"/>
          <a:ext cx="2654300" cy="2941320"/>
        </p:xfrm>
        <a:graphic>
          <a:graphicData uri="http://schemas.openxmlformats.org/drawingml/2006/table">
            <a:tbl>
              <a:tblPr/>
              <a:tblGrid>
                <a:gridCol w="3539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78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39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86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41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 0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Goal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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Expr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41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Expr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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4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Expr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 + </a:t>
                      </a:r>
                      <a:r>
                        <a:rPr kumimoji="0" lang="en-US" sz="1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Term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41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2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endParaRPr kumimoji="0" lang="en-US" sz="14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|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4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Expr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 - </a:t>
                      </a:r>
                      <a:r>
                        <a:rPr kumimoji="0" lang="en-US" sz="1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Term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41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3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endParaRPr kumimoji="0" lang="en-US" sz="14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|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Term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41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4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Term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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Term 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* </a:t>
                      </a:r>
                      <a:r>
                        <a:rPr kumimoji="0" lang="en-US" sz="1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Factor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41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5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endParaRPr kumimoji="0" lang="en-US" sz="14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|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Term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 / </a:t>
                      </a:r>
                      <a:r>
                        <a:rPr kumimoji="0" lang="en-US" sz="1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Factor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41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6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endParaRPr kumimoji="0" lang="en-US" sz="14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|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Factor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41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7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Factor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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4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(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  </a:t>
                      </a:r>
                      <a:r>
                        <a:rPr kumimoji="0" lang="en-US" sz="14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Expr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  </a:t>
                      </a:r>
                      <a:r>
                        <a:rPr kumimoji="0" lang="en-US" sz="14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)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41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8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endParaRPr kumimoji="0" lang="en-US" sz="14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|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4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number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41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9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endParaRPr kumimoji="0" lang="en-US" sz="14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|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4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id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631928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spcBef>
                <a:spcPct val="20000"/>
              </a:spcBef>
            </a:pPr>
            <a:r>
              <a:rPr lang="en-US" dirty="0">
                <a:sym typeface="Symbol" charset="2"/>
              </a:rPr>
              <a:t>Back </a:t>
            </a:r>
            <a:r>
              <a:rPr lang="en-US" dirty="0">
                <a:solidFill>
                  <a:srgbClr val="000000"/>
                </a:solidFill>
                <a:sym typeface="Symbol" charset="2"/>
              </a:rPr>
              <a:t>to </a:t>
            </a:r>
            <a:r>
              <a:rPr lang="en-US" u="sng" dirty="0">
                <a:solidFill>
                  <a:srgbClr val="000000"/>
                </a:solidFill>
                <a:sym typeface="Symbol" charset="2"/>
              </a:rPr>
              <a:t>x</a:t>
            </a:r>
            <a:r>
              <a:rPr lang="en-US" dirty="0">
                <a:solidFill>
                  <a:srgbClr val="000000"/>
                </a:solidFill>
                <a:sym typeface="Symbol" charset="2"/>
              </a:rPr>
              <a:t> - </a:t>
            </a:r>
            <a:r>
              <a:rPr lang="en-US" u="sng" dirty="0">
                <a:solidFill>
                  <a:srgbClr val="000000"/>
                </a:solidFill>
                <a:sym typeface="Symbol" charset="2"/>
              </a:rPr>
              <a:t>2</a:t>
            </a:r>
            <a:r>
              <a:rPr lang="en-US" dirty="0">
                <a:solidFill>
                  <a:srgbClr val="000000"/>
                </a:solidFill>
                <a:sym typeface="Symbol" charset="2"/>
              </a:rPr>
              <a:t> * </a:t>
            </a:r>
            <a:r>
              <a:rPr lang="en-US" u="sng" dirty="0">
                <a:solidFill>
                  <a:srgbClr val="000000"/>
                </a:solidFill>
                <a:sym typeface="Symbol" charset="2"/>
              </a:rPr>
              <a:t>y</a:t>
            </a:r>
          </a:p>
        </p:txBody>
      </p:sp>
      <p:graphicFrame>
        <p:nvGraphicFramePr>
          <p:cNvPr id="83971" name="Group 3"/>
          <p:cNvGraphicFramePr>
            <a:graphicFrameLocks noGrp="1"/>
          </p:cNvGraphicFramePr>
          <p:nvPr/>
        </p:nvGraphicFramePr>
        <p:xfrm>
          <a:off x="2260600" y="1184275"/>
          <a:ext cx="5486400" cy="3742944"/>
        </p:xfrm>
        <a:graphic>
          <a:graphicData uri="http://schemas.openxmlformats.org/drawingml/2006/table">
            <a:tbl>
              <a:tblPr/>
              <a:tblGrid>
                <a:gridCol w="220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Stack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3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Input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3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Handle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3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Action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3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$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3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sng" strike="noStrike" cap="none" normalizeH="0" baseline="0">
                          <a:ln>
                            <a:noFill/>
                          </a:ln>
                          <a:solidFill>
                            <a:srgbClr val="FF0065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id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65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 - </a:t>
                      </a:r>
                      <a:r>
                        <a:rPr kumimoji="0" lang="en-US" sz="1600" b="0" i="0" u="sng" strike="noStrike" cap="none" normalizeH="0" baseline="0">
                          <a:ln>
                            <a:noFill/>
                          </a:ln>
                          <a:solidFill>
                            <a:srgbClr val="FF0065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num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65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 * </a:t>
                      </a:r>
                      <a:r>
                        <a:rPr kumimoji="0" lang="en-US" sz="1600" b="0" i="0" u="sng" strike="noStrike" cap="none" normalizeH="0" baseline="0">
                          <a:ln>
                            <a:noFill/>
                          </a:ln>
                          <a:solidFill>
                            <a:srgbClr val="FF0065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id</a:t>
                      </a:r>
                      <a:endParaRPr kumimoji="0" lang="en-US" sz="1600" b="0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3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none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3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shift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3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$ </a:t>
                      </a:r>
                      <a:r>
                        <a:rPr kumimoji="0" lang="en-US" sz="1600" b="0" i="0" u="sng" strike="noStrike" cap="none" normalizeH="0" baseline="0">
                          <a:ln>
                            <a:noFill/>
                          </a:ln>
                          <a:solidFill>
                            <a:srgbClr val="FF0065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id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65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- </a:t>
                      </a:r>
                      <a:r>
                        <a:rPr kumimoji="0" lang="en-US" sz="1600" b="0" i="0" u="sng" strike="noStrike" cap="none" normalizeH="0" baseline="0">
                          <a:ln>
                            <a:noFill/>
                          </a:ln>
                          <a:solidFill>
                            <a:srgbClr val="FF0065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num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65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 * </a:t>
                      </a:r>
                      <a:r>
                        <a:rPr kumimoji="0" lang="en-US" sz="1600" b="0" i="0" u="sng" strike="noStrike" cap="none" normalizeH="0" baseline="0">
                          <a:ln>
                            <a:noFill/>
                          </a:ln>
                          <a:solidFill>
                            <a:srgbClr val="FF0065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id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8,1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reduce 9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$ </a:t>
                      </a: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Factor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65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- </a:t>
                      </a:r>
                      <a:r>
                        <a:rPr kumimoji="0" lang="en-US" sz="1600" b="0" i="0" u="sng" strike="noStrike" cap="none" normalizeH="0" baseline="0">
                          <a:ln>
                            <a:noFill/>
                          </a:ln>
                          <a:solidFill>
                            <a:srgbClr val="FF0065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num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65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 * </a:t>
                      </a:r>
                      <a:r>
                        <a:rPr kumimoji="0" lang="en-US" sz="1600" b="0" i="0" u="sng" strike="noStrike" cap="none" normalizeH="0" baseline="0">
                          <a:ln>
                            <a:noFill/>
                          </a:ln>
                          <a:solidFill>
                            <a:srgbClr val="FF0065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id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6,1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reduce 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$ </a:t>
                      </a: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Term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65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- </a:t>
                      </a:r>
                      <a:r>
                        <a:rPr kumimoji="0" lang="en-US" sz="1600" b="0" i="0" u="sng" strike="noStrike" cap="none" normalizeH="0" baseline="0">
                          <a:ln>
                            <a:noFill/>
                          </a:ln>
                          <a:solidFill>
                            <a:srgbClr val="FF0065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num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65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 * </a:t>
                      </a:r>
                      <a:r>
                        <a:rPr kumimoji="0" lang="en-US" sz="1600" b="0" i="0" u="sng" strike="noStrike" cap="none" normalizeH="0" baseline="0">
                          <a:ln>
                            <a:noFill/>
                          </a:ln>
                          <a:solidFill>
                            <a:srgbClr val="FF0065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id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3,1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reduce 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$ </a:t>
                      </a: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Expr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65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- </a:t>
                      </a:r>
                      <a:r>
                        <a:rPr kumimoji="0" lang="en-US" sz="1600" b="0" i="0" u="sng" strike="noStrike" cap="none" normalizeH="0" baseline="0">
                          <a:ln>
                            <a:noFill/>
                          </a:ln>
                          <a:solidFill>
                            <a:srgbClr val="FF0065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num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65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 * </a:t>
                      </a:r>
                      <a:r>
                        <a:rPr kumimoji="0" lang="en-US" sz="1600" b="0" i="0" u="sng" strike="noStrike" cap="none" normalizeH="0" baseline="0">
                          <a:ln>
                            <a:noFill/>
                          </a:ln>
                          <a:solidFill>
                            <a:srgbClr val="FF0065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id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none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shift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$ </a:t>
                      </a: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Expr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 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65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-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sng" strike="noStrike" cap="none" normalizeH="0" baseline="0">
                          <a:ln>
                            <a:noFill/>
                          </a:ln>
                          <a:solidFill>
                            <a:srgbClr val="FF0065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num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65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 * </a:t>
                      </a:r>
                      <a:r>
                        <a:rPr kumimoji="0" lang="en-US" sz="1600" b="0" i="0" u="sng" strike="noStrike" cap="none" normalizeH="0" baseline="0">
                          <a:ln>
                            <a:noFill/>
                          </a:ln>
                          <a:solidFill>
                            <a:srgbClr val="FF0065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id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none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shift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$ </a:t>
                      </a: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Expr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 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65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- </a:t>
                      </a:r>
                      <a:r>
                        <a:rPr kumimoji="0" lang="en-US" sz="1600" b="0" i="0" u="sng" strike="noStrike" cap="none" normalizeH="0" baseline="0">
                          <a:ln>
                            <a:noFill/>
                          </a:ln>
                          <a:solidFill>
                            <a:srgbClr val="FF0065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num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65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* </a:t>
                      </a:r>
                      <a:r>
                        <a:rPr kumimoji="0" lang="en-US" sz="1600" b="0" i="0" u="sng" strike="noStrike" cap="none" normalizeH="0" baseline="0">
                          <a:ln>
                            <a:noFill/>
                          </a:ln>
                          <a:solidFill>
                            <a:srgbClr val="FF0065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id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7,3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reduce 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$ </a:t>
                      </a: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Expr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 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65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- </a:t>
                      </a: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Factor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FF0065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65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* </a:t>
                      </a:r>
                      <a:r>
                        <a:rPr kumimoji="0" lang="en-US" sz="1600" b="0" i="0" u="sng" strike="noStrike" cap="none" normalizeH="0" baseline="0">
                          <a:ln>
                            <a:noFill/>
                          </a:ln>
                          <a:solidFill>
                            <a:srgbClr val="FF0065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id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6,3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reduce 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$ </a:t>
                      </a: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Expr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 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65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- </a:t>
                      </a: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Term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65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* </a:t>
                      </a:r>
                      <a:r>
                        <a:rPr kumimoji="0" lang="en-US" sz="1600" b="0" i="0" u="sng" strike="noStrike" cap="none" normalizeH="0" baseline="0">
                          <a:ln>
                            <a:noFill/>
                          </a:ln>
                          <a:solidFill>
                            <a:srgbClr val="FF0065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id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none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shift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$ </a:t>
                      </a: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Expr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 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65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- </a:t>
                      </a: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Term 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65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* </a:t>
                      </a:r>
                      <a:endParaRPr kumimoji="0" lang="en-US" sz="1600" b="0" i="0" u="sng" strike="noStrike" cap="none" normalizeH="0" baseline="0">
                        <a:ln>
                          <a:noFill/>
                        </a:ln>
                        <a:solidFill>
                          <a:srgbClr val="FF0065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sng" strike="noStrike" cap="none" normalizeH="0" baseline="0">
                          <a:ln>
                            <a:noFill/>
                          </a:ln>
                          <a:solidFill>
                            <a:srgbClr val="FF0065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id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none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shift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$ </a:t>
                      </a: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Expr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 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65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- </a:t>
                      </a: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Term 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65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* </a:t>
                      </a:r>
                      <a:r>
                        <a:rPr kumimoji="0" lang="en-US" sz="1600" b="0" i="0" u="sng" strike="noStrike" cap="none" normalizeH="0" baseline="0">
                          <a:ln>
                            <a:noFill/>
                          </a:ln>
                          <a:solidFill>
                            <a:srgbClr val="FF0065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id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endParaRPr kumimoji="0" lang="en-US" sz="16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Engineering a Compiler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A9E78-C5DC-F94A-B6FB-3E99FB454851}" type="slidenum">
              <a:rPr lang="en-US" smtClean="0"/>
              <a:t>18</a:t>
            </a:fld>
            <a:endParaRPr lang="en-US"/>
          </a:p>
        </p:txBody>
      </p:sp>
      <p:sp>
        <p:nvSpPr>
          <p:cNvPr id="10" name="Text Box 106"/>
          <p:cNvSpPr txBox="1">
            <a:spLocks noChangeArrowheads="1"/>
          </p:cNvSpPr>
          <p:nvPr/>
        </p:nvSpPr>
        <p:spPr bwMode="auto">
          <a:xfrm>
            <a:off x="2270125" y="5975350"/>
            <a:ext cx="6324600" cy="6429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marL="457200" indent="-457200">
              <a:spcBef>
                <a:spcPct val="25000"/>
              </a:spcBef>
            </a:pPr>
            <a:r>
              <a:rPr lang="en-US" sz="1600" b="1" dirty="0">
                <a:solidFill>
                  <a:srgbClr val="073E74"/>
                </a:solidFill>
              </a:rPr>
              <a:t>1. Shift until the top of the stack is the right end of a handle</a:t>
            </a:r>
          </a:p>
          <a:p>
            <a:pPr marL="457200" indent="-457200">
              <a:spcBef>
                <a:spcPct val="25000"/>
              </a:spcBef>
            </a:pPr>
            <a:r>
              <a:rPr lang="en-US" sz="1600" b="1" dirty="0">
                <a:solidFill>
                  <a:srgbClr val="073E74"/>
                </a:solidFill>
              </a:rPr>
              <a:t>2. Find the left end of the handle and reduce </a:t>
            </a:r>
          </a:p>
        </p:txBody>
      </p:sp>
      <p:graphicFrame>
        <p:nvGraphicFramePr>
          <p:cNvPr id="8" name="Group 107"/>
          <p:cNvGraphicFramePr>
            <a:graphicFrameLocks noGrp="1"/>
          </p:cNvGraphicFramePr>
          <p:nvPr/>
        </p:nvGraphicFramePr>
        <p:xfrm>
          <a:off x="7835900" y="1381125"/>
          <a:ext cx="2654300" cy="2941320"/>
        </p:xfrm>
        <a:graphic>
          <a:graphicData uri="http://schemas.openxmlformats.org/drawingml/2006/table">
            <a:tbl>
              <a:tblPr/>
              <a:tblGrid>
                <a:gridCol w="3539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78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39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86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41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 0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Goal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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Expr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41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Expr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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4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Expr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 + </a:t>
                      </a:r>
                      <a:r>
                        <a:rPr kumimoji="0" lang="en-US" sz="1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Term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41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2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endParaRPr kumimoji="0" lang="en-US" sz="14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|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4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Expr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 - </a:t>
                      </a:r>
                      <a:r>
                        <a:rPr kumimoji="0" lang="en-US" sz="1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Term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41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3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endParaRPr kumimoji="0" lang="en-US" sz="14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|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Term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41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4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Term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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Term 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* </a:t>
                      </a:r>
                      <a:r>
                        <a:rPr kumimoji="0" lang="en-US" sz="1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Factor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41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5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endParaRPr kumimoji="0" lang="en-US" sz="14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|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Term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 / </a:t>
                      </a:r>
                      <a:r>
                        <a:rPr kumimoji="0" lang="en-US" sz="1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Factor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41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6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endParaRPr kumimoji="0" lang="en-US" sz="14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|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Factor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41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7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Factor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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4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(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  </a:t>
                      </a:r>
                      <a:r>
                        <a:rPr kumimoji="0" lang="en-US" sz="14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Expr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  </a:t>
                      </a:r>
                      <a:r>
                        <a:rPr kumimoji="0" lang="en-US" sz="14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)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41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8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endParaRPr kumimoji="0" lang="en-US" sz="14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|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4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number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41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9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endParaRPr kumimoji="0" lang="en-US" sz="14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|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4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id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340312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spcBef>
                <a:spcPct val="20000"/>
              </a:spcBef>
            </a:pPr>
            <a:r>
              <a:rPr lang="en-US" dirty="0">
                <a:sym typeface="Symbol" charset="2"/>
              </a:rPr>
              <a:t>Back </a:t>
            </a:r>
            <a:r>
              <a:rPr lang="en-US" dirty="0">
                <a:solidFill>
                  <a:srgbClr val="000000"/>
                </a:solidFill>
                <a:sym typeface="Symbol" charset="2"/>
              </a:rPr>
              <a:t>to </a:t>
            </a:r>
            <a:r>
              <a:rPr lang="en-US" u="sng" dirty="0">
                <a:solidFill>
                  <a:srgbClr val="000000"/>
                </a:solidFill>
                <a:sym typeface="Symbol" charset="2"/>
              </a:rPr>
              <a:t>x</a:t>
            </a:r>
            <a:r>
              <a:rPr lang="en-US" dirty="0">
                <a:solidFill>
                  <a:srgbClr val="000000"/>
                </a:solidFill>
                <a:sym typeface="Symbol" charset="2"/>
              </a:rPr>
              <a:t> - </a:t>
            </a:r>
            <a:r>
              <a:rPr lang="en-US" u="sng" dirty="0">
                <a:solidFill>
                  <a:srgbClr val="000000"/>
                </a:solidFill>
                <a:sym typeface="Symbol" charset="2"/>
              </a:rPr>
              <a:t>2</a:t>
            </a:r>
            <a:r>
              <a:rPr lang="en-US" dirty="0">
                <a:solidFill>
                  <a:srgbClr val="000000"/>
                </a:solidFill>
                <a:sym typeface="Symbol" charset="2"/>
              </a:rPr>
              <a:t> * </a:t>
            </a:r>
            <a:r>
              <a:rPr lang="en-US" u="sng" dirty="0">
                <a:solidFill>
                  <a:srgbClr val="000000"/>
                </a:solidFill>
                <a:sym typeface="Symbol" charset="2"/>
              </a:rPr>
              <a:t>y</a:t>
            </a:r>
          </a:p>
        </p:txBody>
      </p:sp>
      <p:sp>
        <p:nvSpPr>
          <p:cNvPr id="50181" name="Text Box 3"/>
          <p:cNvSpPr txBox="1">
            <a:spLocks noChangeArrowheads="1"/>
          </p:cNvSpPr>
          <p:nvPr/>
        </p:nvSpPr>
        <p:spPr bwMode="auto">
          <a:xfrm>
            <a:off x="8356600" y="4614863"/>
            <a:ext cx="1371600" cy="907941"/>
          </a:xfrm>
          <a:prstGeom prst="rect">
            <a:avLst/>
          </a:prstGeom>
          <a:noFill/>
          <a:ln w="19050" cmpd="sng">
            <a:solidFill>
              <a:srgbClr val="074073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ts val="300"/>
              </a:spcBef>
            </a:pPr>
            <a:r>
              <a:rPr lang="en-US" sz="1600" dirty="0"/>
              <a:t>5 shifts + </a:t>
            </a:r>
          </a:p>
          <a:p>
            <a:pPr>
              <a:spcBef>
                <a:spcPts val="300"/>
              </a:spcBef>
            </a:pPr>
            <a:r>
              <a:rPr lang="en-US" sz="1600" dirty="0"/>
              <a:t>9 reduces +</a:t>
            </a:r>
          </a:p>
          <a:p>
            <a:pPr>
              <a:spcBef>
                <a:spcPts val="300"/>
              </a:spcBef>
            </a:pPr>
            <a:r>
              <a:rPr lang="en-US" sz="1600" dirty="0"/>
              <a:t>1 accept</a:t>
            </a:r>
          </a:p>
        </p:txBody>
      </p:sp>
      <p:graphicFrame>
        <p:nvGraphicFramePr>
          <p:cNvPr id="86020" name="Group 4"/>
          <p:cNvGraphicFramePr>
            <a:graphicFrameLocks noGrp="1"/>
          </p:cNvGraphicFramePr>
          <p:nvPr/>
        </p:nvGraphicFramePr>
        <p:xfrm>
          <a:off x="2260600" y="1184275"/>
          <a:ext cx="5486400" cy="4986528"/>
        </p:xfrm>
        <a:graphic>
          <a:graphicData uri="http://schemas.openxmlformats.org/drawingml/2006/table">
            <a:tbl>
              <a:tblPr/>
              <a:tblGrid>
                <a:gridCol w="220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Stack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3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Input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3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Handle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3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Action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3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$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3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sng" strike="noStrike" cap="none" normalizeH="0" baseline="0">
                          <a:ln>
                            <a:noFill/>
                          </a:ln>
                          <a:solidFill>
                            <a:srgbClr val="FF0065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id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65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 - </a:t>
                      </a:r>
                      <a:r>
                        <a:rPr kumimoji="0" lang="en-US" sz="1600" b="0" i="0" u="sng" strike="noStrike" cap="none" normalizeH="0" baseline="0">
                          <a:ln>
                            <a:noFill/>
                          </a:ln>
                          <a:solidFill>
                            <a:srgbClr val="FF0065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num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65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 * </a:t>
                      </a:r>
                      <a:r>
                        <a:rPr kumimoji="0" lang="en-US" sz="1600" b="0" i="0" u="sng" strike="noStrike" cap="none" normalizeH="0" baseline="0">
                          <a:ln>
                            <a:noFill/>
                          </a:ln>
                          <a:solidFill>
                            <a:srgbClr val="FF0065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id</a:t>
                      </a:r>
                      <a:endParaRPr kumimoji="0" lang="en-US" sz="1600" b="0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3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none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3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shift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3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$ </a:t>
                      </a:r>
                      <a:r>
                        <a:rPr kumimoji="0" lang="en-US" sz="1600" b="0" i="0" u="sng" strike="noStrike" cap="none" normalizeH="0" baseline="0" dirty="0">
                          <a:ln>
                            <a:noFill/>
                          </a:ln>
                          <a:solidFill>
                            <a:srgbClr val="FF0065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id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65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- </a:t>
                      </a:r>
                      <a:r>
                        <a:rPr kumimoji="0" lang="en-US" sz="1600" b="0" i="0" u="sng" strike="noStrike" cap="none" normalizeH="0" baseline="0" dirty="0" err="1">
                          <a:ln>
                            <a:noFill/>
                          </a:ln>
                          <a:solidFill>
                            <a:srgbClr val="FF0065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num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65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 * </a:t>
                      </a:r>
                      <a:r>
                        <a:rPr kumimoji="0" lang="en-US" sz="1600" b="0" i="0" u="sng" strike="noStrike" cap="none" normalizeH="0" baseline="0" dirty="0">
                          <a:ln>
                            <a:noFill/>
                          </a:ln>
                          <a:solidFill>
                            <a:srgbClr val="FF0065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id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8,1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reduce 9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$ </a:t>
                      </a: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Factor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65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- </a:t>
                      </a:r>
                      <a:r>
                        <a:rPr kumimoji="0" lang="en-US" sz="1600" b="0" i="0" u="sng" strike="noStrike" cap="none" normalizeH="0" baseline="0">
                          <a:ln>
                            <a:noFill/>
                          </a:ln>
                          <a:solidFill>
                            <a:srgbClr val="FF0065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num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65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 * </a:t>
                      </a:r>
                      <a:r>
                        <a:rPr kumimoji="0" lang="en-US" sz="1600" b="0" i="0" u="sng" strike="noStrike" cap="none" normalizeH="0" baseline="0">
                          <a:ln>
                            <a:noFill/>
                          </a:ln>
                          <a:solidFill>
                            <a:srgbClr val="FF0065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id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6,1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reduce 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$ </a:t>
                      </a: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Term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65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- </a:t>
                      </a:r>
                      <a:r>
                        <a:rPr kumimoji="0" lang="en-US" sz="1600" b="0" i="0" u="sng" strike="noStrike" cap="none" normalizeH="0" baseline="0">
                          <a:ln>
                            <a:noFill/>
                          </a:ln>
                          <a:solidFill>
                            <a:srgbClr val="FF0065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num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65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 * </a:t>
                      </a:r>
                      <a:r>
                        <a:rPr kumimoji="0" lang="en-US" sz="1600" b="0" i="0" u="sng" strike="noStrike" cap="none" normalizeH="0" baseline="0">
                          <a:ln>
                            <a:noFill/>
                          </a:ln>
                          <a:solidFill>
                            <a:srgbClr val="FF0065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id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3,1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reduce 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$ </a:t>
                      </a: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Expr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65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- </a:t>
                      </a:r>
                      <a:r>
                        <a:rPr kumimoji="0" lang="en-US" sz="1600" b="0" i="0" u="sng" strike="noStrike" cap="none" normalizeH="0" baseline="0">
                          <a:ln>
                            <a:noFill/>
                          </a:ln>
                          <a:solidFill>
                            <a:srgbClr val="FF0065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num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65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 * </a:t>
                      </a:r>
                      <a:r>
                        <a:rPr kumimoji="0" lang="en-US" sz="1600" b="0" i="0" u="sng" strike="noStrike" cap="none" normalizeH="0" baseline="0">
                          <a:ln>
                            <a:noFill/>
                          </a:ln>
                          <a:solidFill>
                            <a:srgbClr val="FF0065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id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none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shift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$ </a:t>
                      </a: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Expr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 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65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-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sng" strike="noStrike" cap="none" normalizeH="0" baseline="0">
                          <a:ln>
                            <a:noFill/>
                          </a:ln>
                          <a:solidFill>
                            <a:srgbClr val="FF0065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num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65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 * </a:t>
                      </a:r>
                      <a:r>
                        <a:rPr kumimoji="0" lang="en-US" sz="1600" b="0" i="0" u="sng" strike="noStrike" cap="none" normalizeH="0" baseline="0">
                          <a:ln>
                            <a:noFill/>
                          </a:ln>
                          <a:solidFill>
                            <a:srgbClr val="FF0065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id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none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shift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$ </a:t>
                      </a: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Expr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 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65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- </a:t>
                      </a:r>
                      <a:r>
                        <a:rPr kumimoji="0" lang="en-US" sz="1600" b="0" i="0" u="sng" strike="noStrike" cap="none" normalizeH="0" baseline="0">
                          <a:ln>
                            <a:noFill/>
                          </a:ln>
                          <a:solidFill>
                            <a:srgbClr val="FF0065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num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65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* </a:t>
                      </a:r>
                      <a:r>
                        <a:rPr kumimoji="0" lang="en-US" sz="1600" b="0" i="0" u="sng" strike="noStrike" cap="none" normalizeH="0" baseline="0">
                          <a:ln>
                            <a:noFill/>
                          </a:ln>
                          <a:solidFill>
                            <a:srgbClr val="FF0065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id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7,3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reduce 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$ </a:t>
                      </a: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Expr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 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65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- </a:t>
                      </a: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Factor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FF0065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65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* </a:t>
                      </a:r>
                      <a:r>
                        <a:rPr kumimoji="0" lang="en-US" sz="1600" b="0" i="0" u="sng" strike="noStrike" cap="none" normalizeH="0" baseline="0">
                          <a:ln>
                            <a:noFill/>
                          </a:ln>
                          <a:solidFill>
                            <a:srgbClr val="FF0065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id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6,3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reduce 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$ </a:t>
                      </a: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Expr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 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65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- </a:t>
                      </a: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Term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65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* </a:t>
                      </a:r>
                      <a:r>
                        <a:rPr kumimoji="0" lang="en-US" sz="1600" b="0" i="0" u="sng" strike="noStrike" cap="none" normalizeH="0" baseline="0">
                          <a:ln>
                            <a:noFill/>
                          </a:ln>
                          <a:solidFill>
                            <a:srgbClr val="FF0065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id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none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shift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$ </a:t>
                      </a: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Expr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 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65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- </a:t>
                      </a: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Term 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65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* </a:t>
                      </a:r>
                      <a:endParaRPr kumimoji="0" lang="en-US" sz="1600" b="0" i="0" u="sng" strike="noStrike" cap="none" normalizeH="0" baseline="0">
                        <a:ln>
                          <a:noFill/>
                        </a:ln>
                        <a:solidFill>
                          <a:srgbClr val="FF0065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sng" strike="noStrike" cap="none" normalizeH="0" baseline="0">
                          <a:ln>
                            <a:noFill/>
                          </a:ln>
                          <a:solidFill>
                            <a:srgbClr val="FF0065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id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none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shift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$ </a:t>
                      </a: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Expr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 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65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- </a:t>
                      </a: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Term 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65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* </a:t>
                      </a:r>
                      <a:r>
                        <a:rPr kumimoji="0" lang="en-US" sz="1600" b="0" i="0" u="sng" strike="noStrike" cap="none" normalizeH="0" baseline="0">
                          <a:ln>
                            <a:noFill/>
                          </a:ln>
                          <a:solidFill>
                            <a:srgbClr val="FF0065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id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9,5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reduce 9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$ </a:t>
                      </a: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Expr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 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65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- </a:t>
                      </a: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Term 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65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* </a:t>
                      </a: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Factor</a:t>
                      </a:r>
                      <a:endParaRPr kumimoji="0" lang="en-US" sz="1600" b="0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4,5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reduce 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$ </a:t>
                      </a: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Expr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 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65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- </a:t>
                      </a: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Term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2,3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reduce 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$ </a:t>
                      </a: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Expr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0,1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reduce 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$ </a:t>
                      </a: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Goal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003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003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none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003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accept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003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Engineering a Compiler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A9E78-C5DC-F94A-B6FB-3E99FB454851}" type="slidenum">
              <a:rPr lang="en-US" smtClean="0"/>
              <a:t>19</a:t>
            </a:fld>
            <a:endParaRPr lang="en-US"/>
          </a:p>
        </p:txBody>
      </p:sp>
      <p:graphicFrame>
        <p:nvGraphicFramePr>
          <p:cNvPr id="8" name="Group 107"/>
          <p:cNvGraphicFramePr>
            <a:graphicFrameLocks noGrp="1"/>
          </p:cNvGraphicFramePr>
          <p:nvPr/>
        </p:nvGraphicFramePr>
        <p:xfrm>
          <a:off x="7835900" y="1381125"/>
          <a:ext cx="2654300" cy="2941320"/>
        </p:xfrm>
        <a:graphic>
          <a:graphicData uri="http://schemas.openxmlformats.org/drawingml/2006/table">
            <a:tbl>
              <a:tblPr/>
              <a:tblGrid>
                <a:gridCol w="3539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78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39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86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41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 0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Goal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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Expr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41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Expr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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4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Expr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 + </a:t>
                      </a:r>
                      <a:r>
                        <a:rPr kumimoji="0" lang="en-US" sz="1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Term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41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2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endParaRPr kumimoji="0" lang="en-US" sz="14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|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4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Expr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 - </a:t>
                      </a:r>
                      <a:r>
                        <a:rPr kumimoji="0" lang="en-US" sz="1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Term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41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3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endParaRPr kumimoji="0" lang="en-US" sz="14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|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Term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41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4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Term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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Term 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* </a:t>
                      </a:r>
                      <a:r>
                        <a:rPr kumimoji="0" lang="en-US" sz="1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Factor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41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5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endParaRPr kumimoji="0" lang="en-US" sz="14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|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Term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 / </a:t>
                      </a:r>
                      <a:r>
                        <a:rPr kumimoji="0" lang="en-US" sz="1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Factor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41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6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endParaRPr kumimoji="0" lang="en-US" sz="14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|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Factor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41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7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Factor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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4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(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  </a:t>
                      </a:r>
                      <a:r>
                        <a:rPr kumimoji="0" lang="en-US" sz="14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Expr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  </a:t>
                      </a:r>
                      <a:r>
                        <a:rPr kumimoji="0" lang="en-US" sz="14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)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41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8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endParaRPr kumimoji="0" lang="en-US" sz="14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|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4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number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41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9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endParaRPr kumimoji="0" lang="en-US" sz="14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|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4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id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269428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Study of Parsing	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282575" indent="-282575">
              <a:lnSpc>
                <a:spcPct val="120000"/>
              </a:lnSpc>
              <a:buClr>
                <a:schemeClr val="bg1">
                  <a:lumMod val="50000"/>
                </a:schemeClr>
              </a:buClr>
              <a:buSzPct val="95000"/>
              <a:buFont typeface="+mj-lt"/>
              <a:buAutoNum type="arabicPeriod"/>
            </a:pPr>
            <a:r>
              <a:rPr lang="en-US" dirty="0" smtClean="0"/>
              <a:t>Context-free </a:t>
            </a:r>
            <a:r>
              <a:rPr lang="en-US" dirty="0"/>
              <a:t>grammars &amp; </a:t>
            </a:r>
            <a:r>
              <a:rPr lang="en-US" dirty="0" smtClean="0"/>
              <a:t>derivations</a:t>
            </a:r>
          </a:p>
          <a:p>
            <a:pPr>
              <a:lnSpc>
                <a:spcPct val="120000"/>
              </a:lnSpc>
              <a:spcBef>
                <a:spcPts val="1200"/>
              </a:spcBef>
              <a:buNone/>
            </a:pPr>
            <a:r>
              <a:rPr lang="en-US" dirty="0" smtClean="0">
                <a:sym typeface="Symbol" charset="2"/>
              </a:rPr>
              <a:t>     A </a:t>
            </a:r>
            <a:r>
              <a:rPr lang="en-US" dirty="0">
                <a:sym typeface="Symbol" charset="2"/>
              </a:rPr>
              <a:t>derivation consists of a series of rewrite </a:t>
            </a:r>
            <a:r>
              <a:rPr lang="en-US" dirty="0" smtClean="0">
                <a:sym typeface="Symbol" charset="2"/>
              </a:rPr>
              <a:t>steps</a:t>
            </a:r>
          </a:p>
          <a:p>
            <a:pPr>
              <a:lnSpc>
                <a:spcPct val="120000"/>
              </a:lnSpc>
              <a:spcBef>
                <a:spcPts val="1200"/>
              </a:spcBef>
              <a:buNone/>
            </a:pPr>
            <a:r>
              <a:rPr lang="en-US" i="1" dirty="0">
                <a:sym typeface="Symbol" charset="2"/>
              </a:rPr>
              <a:t> </a:t>
            </a:r>
            <a:r>
              <a:rPr lang="en-US" i="1" dirty="0" smtClean="0">
                <a:sym typeface="Symbol" charset="2"/>
              </a:rPr>
              <a:t>           S</a:t>
            </a:r>
            <a:r>
              <a:rPr lang="en-US" dirty="0" smtClean="0">
                <a:sym typeface="Symbol" charset="2"/>
              </a:rPr>
              <a:t> </a:t>
            </a:r>
            <a:r>
              <a:rPr lang="en-US" sz="1800" dirty="0" smtClean="0">
                <a:sym typeface="Symbol" charset="2"/>
              </a:rPr>
              <a:t></a:t>
            </a:r>
            <a:r>
              <a:rPr lang="en-US" dirty="0" smtClean="0">
                <a:sym typeface="Symbol" charset="2"/>
              </a:rPr>
              <a:t> </a:t>
            </a:r>
            <a:r>
              <a:rPr lang="en-US" baseline="-25000" dirty="0" smtClean="0">
                <a:sym typeface="Symbol" charset="2"/>
              </a:rPr>
              <a:t>0</a:t>
            </a:r>
            <a:r>
              <a:rPr lang="en-US" dirty="0" smtClean="0">
                <a:sym typeface="Symbol" charset="2"/>
              </a:rPr>
              <a:t>  </a:t>
            </a:r>
            <a:r>
              <a:rPr lang="en-US" sz="1800" dirty="0" smtClean="0">
                <a:sym typeface="Symbol" charset="2"/>
              </a:rPr>
              <a:t></a:t>
            </a:r>
            <a:r>
              <a:rPr lang="en-US" dirty="0" smtClean="0">
                <a:sym typeface="Symbol" charset="2"/>
              </a:rPr>
              <a:t> </a:t>
            </a:r>
            <a:r>
              <a:rPr lang="en-US" baseline="-25000" dirty="0" smtClean="0">
                <a:sym typeface="Symbol" charset="2"/>
              </a:rPr>
              <a:t>1</a:t>
            </a:r>
            <a:r>
              <a:rPr lang="en-US" dirty="0" smtClean="0">
                <a:sym typeface="Symbol" charset="2"/>
              </a:rPr>
              <a:t>  </a:t>
            </a:r>
            <a:r>
              <a:rPr lang="en-US" sz="1800" dirty="0" smtClean="0">
                <a:sym typeface="Symbol" charset="2"/>
              </a:rPr>
              <a:t></a:t>
            </a:r>
            <a:r>
              <a:rPr lang="en-US" dirty="0" smtClean="0">
                <a:sym typeface="Symbol" charset="2"/>
              </a:rPr>
              <a:t> </a:t>
            </a:r>
            <a:r>
              <a:rPr lang="en-US" baseline="-25000" dirty="0" smtClean="0">
                <a:sym typeface="Symbol" charset="2"/>
              </a:rPr>
              <a:t>2</a:t>
            </a:r>
            <a:r>
              <a:rPr lang="en-US" dirty="0" smtClean="0">
                <a:sym typeface="Symbol" charset="2"/>
              </a:rPr>
              <a:t>  </a:t>
            </a:r>
            <a:r>
              <a:rPr lang="en-US" sz="1800" dirty="0" smtClean="0">
                <a:sym typeface="Symbol" charset="2"/>
              </a:rPr>
              <a:t></a:t>
            </a:r>
            <a:r>
              <a:rPr lang="en-US" dirty="0" smtClean="0">
                <a:sym typeface="Symbol" charset="2"/>
              </a:rPr>
              <a:t> …  </a:t>
            </a:r>
            <a:r>
              <a:rPr lang="en-US" sz="1800" dirty="0" smtClean="0">
                <a:sym typeface="Symbol" charset="2"/>
              </a:rPr>
              <a:t></a:t>
            </a:r>
            <a:r>
              <a:rPr lang="en-US" dirty="0" smtClean="0">
                <a:sym typeface="Symbol" charset="2"/>
              </a:rPr>
              <a:t> </a:t>
            </a:r>
            <a:r>
              <a:rPr lang="en-US" baseline="-25000" dirty="0" smtClean="0">
                <a:sym typeface="Symbol" charset="2"/>
              </a:rPr>
              <a:t>n</a:t>
            </a:r>
            <a:r>
              <a:rPr lang="en-US" i="1" baseline="-25000" dirty="0" smtClean="0">
                <a:sym typeface="Symbol" charset="2"/>
              </a:rPr>
              <a:t>–</a:t>
            </a:r>
            <a:r>
              <a:rPr lang="en-US" baseline="-25000" dirty="0" smtClean="0">
                <a:sym typeface="Symbol" charset="2"/>
              </a:rPr>
              <a:t>1</a:t>
            </a:r>
            <a:r>
              <a:rPr lang="en-US" dirty="0" smtClean="0">
                <a:sym typeface="Symbol" charset="2"/>
              </a:rPr>
              <a:t> </a:t>
            </a:r>
            <a:r>
              <a:rPr lang="en-US" sz="1800" dirty="0" smtClean="0">
                <a:sym typeface="Symbol" charset="2"/>
              </a:rPr>
              <a:t></a:t>
            </a:r>
            <a:r>
              <a:rPr lang="en-US" dirty="0" smtClean="0">
                <a:sym typeface="Symbol" charset="2"/>
              </a:rPr>
              <a:t> </a:t>
            </a:r>
            <a:r>
              <a:rPr lang="en-US" baseline="-25000" dirty="0" smtClean="0">
                <a:sym typeface="Symbol" charset="2"/>
              </a:rPr>
              <a:t>n</a:t>
            </a:r>
            <a:r>
              <a:rPr lang="en-US" dirty="0" smtClean="0">
                <a:sym typeface="Symbol" charset="2"/>
              </a:rPr>
              <a:t> </a:t>
            </a:r>
            <a:r>
              <a:rPr lang="en-US" sz="1800" dirty="0" smtClean="0">
                <a:sym typeface="Symbol" charset="2"/>
              </a:rPr>
              <a:t></a:t>
            </a:r>
            <a:r>
              <a:rPr lang="en-US" dirty="0" smtClean="0">
                <a:sym typeface="Symbol" charset="2"/>
              </a:rPr>
              <a:t> </a:t>
            </a:r>
            <a:r>
              <a:rPr lang="en-US" sz="1800" i="1" dirty="0" smtClean="0">
                <a:sym typeface="Symbol" charset="2"/>
              </a:rPr>
              <a:t>sentence</a:t>
            </a:r>
            <a:endParaRPr lang="en-US" dirty="0" smtClean="0">
              <a:sym typeface="Symbol" charset="2"/>
            </a:endParaRPr>
          </a:p>
          <a:p>
            <a:pPr marL="577850" indent="-349250">
              <a:lnSpc>
                <a:spcPct val="120000"/>
              </a:lnSpc>
              <a:spcBef>
                <a:spcPts val="600"/>
              </a:spcBef>
            </a:pPr>
            <a:r>
              <a:rPr lang="en-US" dirty="0">
                <a:sym typeface="Symbol" charset="2"/>
              </a:rPr>
              <a:t>To get </a:t>
            </a:r>
            <a:r>
              <a:rPr lang="en-US" baseline="-25000" dirty="0">
                <a:sym typeface="Symbol" charset="2"/>
              </a:rPr>
              <a:t>i</a:t>
            </a:r>
            <a:r>
              <a:rPr lang="en-US" dirty="0">
                <a:sym typeface="Symbol" charset="2"/>
              </a:rPr>
              <a:t> from </a:t>
            </a:r>
            <a:r>
              <a:rPr lang="en-US" baseline="-25000" dirty="0">
                <a:sym typeface="Symbol" charset="2"/>
              </a:rPr>
              <a:t>i–1</a:t>
            </a:r>
            <a:r>
              <a:rPr lang="en-US" dirty="0">
                <a:sym typeface="Symbol" charset="2"/>
              </a:rPr>
              <a:t>, expand some NT </a:t>
            </a:r>
            <a:r>
              <a:rPr lang="en-US" i="1" dirty="0">
                <a:sym typeface="Symbol" charset="2"/>
              </a:rPr>
              <a:t>A</a:t>
            </a:r>
            <a:r>
              <a:rPr lang="en-US" sz="2400" i="1" dirty="0">
                <a:sym typeface="Symbol" charset="2"/>
              </a:rPr>
              <a:t> </a:t>
            </a:r>
            <a:r>
              <a:rPr lang="en-US" sz="1600" dirty="0">
                <a:sym typeface="Symbol" charset="2"/>
              </a:rPr>
              <a:t></a:t>
            </a:r>
            <a:r>
              <a:rPr lang="en-US" sz="1800" dirty="0">
                <a:sym typeface="Symbol" charset="2"/>
              </a:rPr>
              <a:t> </a:t>
            </a:r>
            <a:r>
              <a:rPr lang="en-US" dirty="0">
                <a:sym typeface="Symbol" charset="2"/>
              </a:rPr>
              <a:t></a:t>
            </a:r>
            <a:r>
              <a:rPr lang="en-US" baseline="-25000" dirty="0">
                <a:sym typeface="Symbol" charset="2"/>
              </a:rPr>
              <a:t>i–1</a:t>
            </a:r>
            <a:r>
              <a:rPr lang="en-US" i="1" dirty="0">
                <a:sym typeface="Symbol" charset="2"/>
              </a:rPr>
              <a:t> </a:t>
            </a:r>
            <a:r>
              <a:rPr lang="en-US" dirty="0">
                <a:sym typeface="Symbol" charset="2"/>
              </a:rPr>
              <a:t>by using </a:t>
            </a:r>
            <a:r>
              <a:rPr lang="en-US" i="1" dirty="0">
                <a:sym typeface="Symbol" charset="2"/>
              </a:rPr>
              <a:t>A</a:t>
            </a:r>
            <a:r>
              <a:rPr lang="en-US" sz="2400" dirty="0">
                <a:sym typeface="Symbol" charset="2"/>
              </a:rPr>
              <a:t> </a:t>
            </a:r>
            <a:r>
              <a:rPr lang="en-US" sz="1800" dirty="0">
                <a:sym typeface="Symbol" charset="2"/>
              </a:rPr>
              <a:t></a:t>
            </a:r>
            <a:r>
              <a:rPr lang="en-US" dirty="0">
                <a:sym typeface="Symbol" charset="2"/>
              </a:rPr>
              <a:t></a:t>
            </a:r>
          </a:p>
          <a:p>
            <a:pPr marL="577850" indent="-349250">
              <a:lnSpc>
                <a:spcPct val="120000"/>
              </a:lnSpc>
              <a:spcBef>
                <a:spcPts val="1200"/>
              </a:spcBef>
            </a:pPr>
            <a:r>
              <a:rPr lang="en-US" dirty="0" smtClean="0">
                <a:sym typeface="Symbol" charset="2"/>
              </a:rPr>
              <a:t>Each </a:t>
            </a:r>
            <a:r>
              <a:rPr lang="en-US" dirty="0">
                <a:sym typeface="Symbol" charset="2"/>
              </a:rPr>
              <a:t></a:t>
            </a:r>
            <a:r>
              <a:rPr lang="en-US" i="1" baseline="-25000" dirty="0">
                <a:sym typeface="Symbol" charset="2"/>
              </a:rPr>
              <a:t>i</a:t>
            </a:r>
            <a:r>
              <a:rPr lang="en-US" dirty="0">
                <a:sym typeface="Symbol" charset="2"/>
              </a:rPr>
              <a:t> is a sentential </a:t>
            </a:r>
            <a:r>
              <a:rPr lang="en-US" dirty="0" smtClean="0">
                <a:sym typeface="Symbol" charset="2"/>
              </a:rPr>
              <a:t>form, if </a:t>
            </a:r>
            <a:r>
              <a:rPr lang="en-US" dirty="0">
                <a:sym typeface="Symbol" charset="2"/>
              </a:rPr>
              <a:t></a:t>
            </a:r>
            <a:r>
              <a:rPr lang="en-US" i="1" baseline="-25000" dirty="0">
                <a:sym typeface="Symbol" charset="2"/>
              </a:rPr>
              <a:t>i</a:t>
            </a:r>
            <a:r>
              <a:rPr lang="en-US" dirty="0" smtClean="0">
                <a:sym typeface="Symbol" charset="2"/>
              </a:rPr>
              <a:t> </a:t>
            </a:r>
            <a:r>
              <a:rPr lang="en-US" dirty="0">
                <a:sym typeface="Symbol" charset="2"/>
              </a:rPr>
              <a:t>contains only terminal symbols, </a:t>
            </a:r>
            <a:r>
              <a:rPr lang="en-US" i="1" baseline="-25000" dirty="0">
                <a:sym typeface="Symbol" charset="2"/>
              </a:rPr>
              <a:t>i</a:t>
            </a:r>
            <a:r>
              <a:rPr lang="en-US" dirty="0" smtClean="0">
                <a:sym typeface="Symbol" charset="2"/>
              </a:rPr>
              <a:t> </a:t>
            </a:r>
            <a:r>
              <a:rPr lang="en-US" dirty="0">
                <a:sym typeface="Symbol" charset="2"/>
              </a:rPr>
              <a:t>is a </a:t>
            </a:r>
            <a:r>
              <a:rPr lang="en-US" b="1" dirty="0">
                <a:solidFill>
                  <a:srgbClr val="074073"/>
                </a:solidFill>
                <a:sym typeface="Symbol" charset="2"/>
              </a:rPr>
              <a:t>sentence</a:t>
            </a:r>
            <a:r>
              <a:rPr lang="en-US" dirty="0">
                <a:sym typeface="Symbol" charset="2"/>
              </a:rPr>
              <a:t> in </a:t>
            </a:r>
            <a:r>
              <a:rPr lang="en-US" i="1" dirty="0">
                <a:sym typeface="Symbol" charset="2"/>
              </a:rPr>
              <a:t>L(G)</a:t>
            </a:r>
            <a:r>
              <a:rPr lang="en-US" dirty="0">
                <a:sym typeface="Symbol" charset="2"/>
              </a:rPr>
              <a:t> </a:t>
            </a:r>
            <a:endParaRPr lang="en-US" dirty="0" smtClean="0">
              <a:sym typeface="Symbol" charset="2"/>
            </a:endParaRPr>
          </a:p>
          <a:p>
            <a:pPr indent="6350">
              <a:lnSpc>
                <a:spcPct val="120000"/>
              </a:lnSpc>
              <a:spcBef>
                <a:spcPts val="1200"/>
              </a:spcBef>
              <a:buNone/>
            </a:pPr>
            <a:r>
              <a:rPr lang="en-US" dirty="0" smtClean="0">
                <a:sym typeface="Symbol" charset="2"/>
              </a:rPr>
              <a:t>A </a:t>
            </a:r>
            <a:r>
              <a:rPr lang="en-US" b="1" i="1" dirty="0">
                <a:solidFill>
                  <a:srgbClr val="074073"/>
                </a:solidFill>
                <a:sym typeface="Symbol" charset="2"/>
              </a:rPr>
              <a:t>left-sentential form </a:t>
            </a:r>
            <a:r>
              <a:rPr lang="en-US" dirty="0">
                <a:sym typeface="Symbol" charset="2"/>
              </a:rPr>
              <a:t>occurs in a </a:t>
            </a:r>
            <a:r>
              <a:rPr lang="en-US" i="1" u="sng" dirty="0">
                <a:sym typeface="Symbol" charset="2"/>
              </a:rPr>
              <a:t>leftmost</a:t>
            </a:r>
            <a:r>
              <a:rPr lang="en-US" dirty="0">
                <a:sym typeface="Symbol" charset="2"/>
              </a:rPr>
              <a:t> derivation</a:t>
            </a:r>
          </a:p>
          <a:p>
            <a:pPr indent="635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dirty="0">
                <a:sym typeface="Symbol" charset="2"/>
              </a:rPr>
              <a:t>A </a:t>
            </a:r>
            <a:r>
              <a:rPr lang="en-US" b="1" i="1" dirty="0">
                <a:solidFill>
                  <a:schemeClr val="tx2"/>
                </a:solidFill>
                <a:sym typeface="Symbol" charset="2"/>
              </a:rPr>
              <a:t>right-sentential form</a:t>
            </a:r>
            <a:r>
              <a:rPr lang="en-US" b="1" dirty="0">
                <a:solidFill>
                  <a:schemeClr val="tx2"/>
                </a:solidFill>
                <a:sym typeface="Symbol" charset="2"/>
              </a:rPr>
              <a:t> </a:t>
            </a:r>
            <a:r>
              <a:rPr lang="en-US" dirty="0">
                <a:sym typeface="Symbol" charset="2"/>
              </a:rPr>
              <a:t>occurs in a </a:t>
            </a:r>
            <a:r>
              <a:rPr lang="en-US" i="1" u="sng" dirty="0">
                <a:sym typeface="Symbol" charset="2"/>
              </a:rPr>
              <a:t>rightmost</a:t>
            </a:r>
            <a:r>
              <a:rPr lang="en-US" dirty="0">
                <a:sym typeface="Symbol" charset="2"/>
              </a:rPr>
              <a:t> derivation</a:t>
            </a:r>
          </a:p>
          <a:p>
            <a:pPr marL="0" indent="0">
              <a:lnSpc>
                <a:spcPct val="120000"/>
              </a:lnSpc>
              <a:buClr>
                <a:schemeClr val="bg1">
                  <a:lumMod val="50000"/>
                </a:schemeClr>
              </a:buClr>
              <a:buSzPct val="95000"/>
              <a:buNone/>
            </a:pPr>
            <a:r>
              <a:rPr lang="en-US" b="1" dirty="0" smtClean="0">
                <a:solidFill>
                  <a:schemeClr val="tx2"/>
                </a:solidFill>
                <a:sym typeface="Symbol" charset="2"/>
              </a:rPr>
              <a:t>2. The </a:t>
            </a:r>
            <a:r>
              <a:rPr lang="en-US" b="1" dirty="0">
                <a:solidFill>
                  <a:schemeClr val="tx2"/>
                </a:solidFill>
                <a:sym typeface="Symbol" charset="2"/>
              </a:rPr>
              <a:t>point of parsing is to construct a </a:t>
            </a:r>
            <a:r>
              <a:rPr lang="en-US" b="1" i="1" dirty="0">
                <a:solidFill>
                  <a:schemeClr val="tx2"/>
                </a:solidFill>
                <a:sym typeface="Symbol" charset="2"/>
              </a:rPr>
              <a:t>derivation</a:t>
            </a:r>
          </a:p>
          <a:p>
            <a:pPr marL="511175" indent="-228600">
              <a:lnSpc>
                <a:spcPct val="120000"/>
              </a:lnSpc>
              <a:buClr>
                <a:schemeClr val="bg1">
                  <a:lumMod val="50000"/>
                </a:schemeClr>
              </a:buClr>
              <a:buSzPct val="95000"/>
            </a:pPr>
            <a:r>
              <a:rPr lang="en-US" dirty="0" smtClean="0"/>
              <a:t>Top-down </a:t>
            </a:r>
            <a:r>
              <a:rPr lang="en-US" dirty="0"/>
              <a:t>parsing</a:t>
            </a:r>
          </a:p>
          <a:p>
            <a:pPr marL="511175" indent="-228600">
              <a:lnSpc>
                <a:spcPct val="120000"/>
              </a:lnSpc>
              <a:buSzPct val="95000"/>
            </a:pPr>
            <a:r>
              <a:rPr lang="en-US" dirty="0" smtClean="0"/>
              <a:t>Bottom-up </a:t>
            </a:r>
            <a:r>
              <a:rPr lang="en-US" dirty="0"/>
              <a:t>parsing  </a:t>
            </a:r>
          </a:p>
          <a:p>
            <a:pPr marL="0" indent="0">
              <a:buSzPct val="95000"/>
              <a:buNone/>
            </a:pP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Engineering a Compiler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E0E1F-71D2-9042-A23A-DAC19B3D63BB}" type="slidenum">
              <a:rPr lang="en-US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245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228" name="Group 145"/>
          <p:cNvGrpSpPr>
            <a:grpSpLocks/>
          </p:cNvGrpSpPr>
          <p:nvPr/>
        </p:nvGrpSpPr>
        <p:grpSpPr bwMode="auto">
          <a:xfrm>
            <a:off x="7353300" y="1600200"/>
            <a:ext cx="2693988" cy="3265488"/>
            <a:chOff x="3696" y="1008"/>
            <a:chExt cx="1697" cy="2057"/>
          </a:xfrm>
        </p:grpSpPr>
        <p:grpSp>
          <p:nvGrpSpPr>
            <p:cNvPr id="52283" name="Group 3"/>
            <p:cNvGrpSpPr>
              <a:grpSpLocks/>
            </p:cNvGrpSpPr>
            <p:nvPr/>
          </p:nvGrpSpPr>
          <p:grpSpPr bwMode="auto">
            <a:xfrm>
              <a:off x="4147" y="1008"/>
              <a:ext cx="336" cy="385"/>
              <a:chOff x="4147" y="1008"/>
              <a:chExt cx="336" cy="385"/>
            </a:xfrm>
          </p:grpSpPr>
          <p:sp>
            <p:nvSpPr>
              <p:cNvPr id="52319" name="Oval 4"/>
              <p:cNvSpPr>
                <a:spLocks noChangeArrowheads="1"/>
              </p:cNvSpPr>
              <p:nvPr/>
            </p:nvSpPr>
            <p:spPr bwMode="auto">
              <a:xfrm>
                <a:off x="4147" y="1008"/>
                <a:ext cx="336" cy="2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1400" i="1"/>
                  <a:t>Goal</a:t>
                </a:r>
                <a:endParaRPr lang="en-US" sz="1600"/>
              </a:p>
            </p:txBody>
          </p:sp>
          <p:sp>
            <p:nvSpPr>
              <p:cNvPr id="52320" name="Line 5"/>
              <p:cNvSpPr>
                <a:spLocks noChangeShapeType="1"/>
              </p:cNvSpPr>
              <p:nvPr/>
            </p:nvSpPr>
            <p:spPr bwMode="auto">
              <a:xfrm>
                <a:off x="4318" y="1246"/>
                <a:ext cx="0" cy="14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52284" name="Oval 6"/>
            <p:cNvSpPr>
              <a:spLocks noChangeArrowheads="1"/>
            </p:cNvSpPr>
            <p:nvPr/>
          </p:nvSpPr>
          <p:spPr bwMode="auto">
            <a:xfrm>
              <a:off x="3696" y="2825"/>
              <a:ext cx="336" cy="240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/>
                <a:t>&lt;</a:t>
              </a:r>
              <a:r>
                <a:rPr lang="en-US" sz="1600"/>
                <a:t>id,</a:t>
              </a:r>
              <a:r>
                <a:rPr lang="en-US" sz="1600">
                  <a:solidFill>
                    <a:srgbClr val="FF0065"/>
                  </a:solidFill>
                </a:rPr>
                <a:t>x</a:t>
              </a:r>
              <a:r>
                <a:rPr lang="en-US" sz="1400"/>
                <a:t>&gt;</a:t>
              </a:r>
              <a:endParaRPr lang="en-US" sz="1600"/>
            </a:p>
          </p:txBody>
        </p:sp>
        <p:grpSp>
          <p:nvGrpSpPr>
            <p:cNvPr id="52285" name="Group 7"/>
            <p:cNvGrpSpPr>
              <a:grpSpLocks/>
            </p:cNvGrpSpPr>
            <p:nvPr/>
          </p:nvGrpSpPr>
          <p:grpSpPr bwMode="auto">
            <a:xfrm>
              <a:off x="3696" y="2112"/>
              <a:ext cx="336" cy="382"/>
              <a:chOff x="3696" y="2112"/>
              <a:chExt cx="336" cy="382"/>
            </a:xfrm>
          </p:grpSpPr>
          <p:sp>
            <p:nvSpPr>
              <p:cNvPr id="52317" name="Oval 8"/>
              <p:cNvSpPr>
                <a:spLocks noChangeArrowheads="1"/>
              </p:cNvSpPr>
              <p:nvPr/>
            </p:nvSpPr>
            <p:spPr bwMode="auto">
              <a:xfrm>
                <a:off x="3696" y="2112"/>
                <a:ext cx="336" cy="2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1400" i="1"/>
                  <a:t>Term</a:t>
                </a:r>
                <a:endParaRPr lang="en-US" sz="1600"/>
              </a:p>
            </p:txBody>
          </p:sp>
          <p:sp>
            <p:nvSpPr>
              <p:cNvPr id="52318" name="Line 9"/>
              <p:cNvSpPr>
                <a:spLocks noChangeShapeType="1"/>
              </p:cNvSpPr>
              <p:nvPr/>
            </p:nvSpPr>
            <p:spPr bwMode="auto">
              <a:xfrm>
                <a:off x="3864" y="2352"/>
                <a:ext cx="0" cy="1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52286" name="Group 10"/>
            <p:cNvGrpSpPr>
              <a:grpSpLocks/>
            </p:cNvGrpSpPr>
            <p:nvPr/>
          </p:nvGrpSpPr>
          <p:grpSpPr bwMode="auto">
            <a:xfrm>
              <a:off x="3696" y="2496"/>
              <a:ext cx="336" cy="381"/>
              <a:chOff x="3696" y="2496"/>
              <a:chExt cx="336" cy="381"/>
            </a:xfrm>
          </p:grpSpPr>
          <p:sp>
            <p:nvSpPr>
              <p:cNvPr id="52315" name="Oval 11"/>
              <p:cNvSpPr>
                <a:spLocks noChangeArrowheads="1"/>
              </p:cNvSpPr>
              <p:nvPr/>
            </p:nvSpPr>
            <p:spPr bwMode="auto">
              <a:xfrm>
                <a:off x="3696" y="2496"/>
                <a:ext cx="336" cy="2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1400" i="1"/>
                  <a:t>Fact.</a:t>
                </a:r>
                <a:endParaRPr lang="en-US" sz="1600"/>
              </a:p>
            </p:txBody>
          </p:sp>
          <p:sp>
            <p:nvSpPr>
              <p:cNvPr id="52316" name="Line 12"/>
              <p:cNvSpPr>
                <a:spLocks noChangeShapeType="1"/>
              </p:cNvSpPr>
              <p:nvPr/>
            </p:nvSpPr>
            <p:spPr bwMode="auto">
              <a:xfrm>
                <a:off x="3864" y="2735"/>
                <a:ext cx="0" cy="1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52287" name="Group 13"/>
            <p:cNvGrpSpPr>
              <a:grpSpLocks/>
            </p:cNvGrpSpPr>
            <p:nvPr/>
          </p:nvGrpSpPr>
          <p:grpSpPr bwMode="auto">
            <a:xfrm>
              <a:off x="3696" y="1728"/>
              <a:ext cx="336" cy="383"/>
              <a:chOff x="3696" y="1728"/>
              <a:chExt cx="336" cy="383"/>
            </a:xfrm>
          </p:grpSpPr>
          <p:sp>
            <p:nvSpPr>
              <p:cNvPr id="52313" name="Line 14"/>
              <p:cNvSpPr>
                <a:spLocks noChangeShapeType="1"/>
              </p:cNvSpPr>
              <p:nvPr/>
            </p:nvSpPr>
            <p:spPr bwMode="auto">
              <a:xfrm>
                <a:off x="3864" y="1969"/>
                <a:ext cx="0" cy="1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314" name="Oval 15"/>
              <p:cNvSpPr>
                <a:spLocks noChangeArrowheads="1"/>
              </p:cNvSpPr>
              <p:nvPr/>
            </p:nvSpPr>
            <p:spPr bwMode="auto">
              <a:xfrm>
                <a:off x="3696" y="1728"/>
                <a:ext cx="336" cy="2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1400" i="1"/>
                  <a:t>Expr</a:t>
                </a:r>
                <a:endParaRPr lang="en-US" sz="1600"/>
              </a:p>
            </p:txBody>
          </p:sp>
        </p:grpSp>
        <p:sp>
          <p:nvSpPr>
            <p:cNvPr id="52288" name="Oval 16"/>
            <p:cNvSpPr>
              <a:spLocks noChangeArrowheads="1"/>
            </p:cNvSpPr>
            <p:nvPr/>
          </p:nvSpPr>
          <p:spPr bwMode="auto">
            <a:xfrm>
              <a:off x="4149" y="1728"/>
              <a:ext cx="336" cy="240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>
                  <a:solidFill>
                    <a:srgbClr val="FF0065"/>
                  </a:solidFill>
                </a:rPr>
                <a:t>–</a:t>
              </a:r>
              <a:endParaRPr lang="en-US" sz="1600"/>
            </a:p>
          </p:txBody>
        </p:sp>
        <p:grpSp>
          <p:nvGrpSpPr>
            <p:cNvPr id="52289" name="Group 17"/>
            <p:cNvGrpSpPr>
              <a:grpSpLocks/>
            </p:cNvGrpSpPr>
            <p:nvPr/>
          </p:nvGrpSpPr>
          <p:grpSpPr bwMode="auto">
            <a:xfrm>
              <a:off x="3978" y="1392"/>
              <a:ext cx="663" cy="394"/>
              <a:chOff x="3978" y="1392"/>
              <a:chExt cx="663" cy="394"/>
            </a:xfrm>
          </p:grpSpPr>
          <p:sp>
            <p:nvSpPr>
              <p:cNvPr id="52308" name="Oval 18"/>
              <p:cNvSpPr>
                <a:spLocks noChangeArrowheads="1"/>
              </p:cNvSpPr>
              <p:nvPr/>
            </p:nvSpPr>
            <p:spPr bwMode="auto">
              <a:xfrm>
                <a:off x="4149" y="1392"/>
                <a:ext cx="336" cy="2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1400" i="1"/>
                  <a:t>Expr</a:t>
                </a:r>
                <a:endParaRPr lang="en-US" sz="1600"/>
              </a:p>
            </p:txBody>
          </p:sp>
          <p:grpSp>
            <p:nvGrpSpPr>
              <p:cNvPr id="52309" name="Group 19"/>
              <p:cNvGrpSpPr>
                <a:grpSpLocks/>
              </p:cNvGrpSpPr>
              <p:nvPr/>
            </p:nvGrpSpPr>
            <p:grpSpPr bwMode="auto">
              <a:xfrm>
                <a:off x="3978" y="1574"/>
                <a:ext cx="663" cy="212"/>
                <a:chOff x="3978" y="1574"/>
                <a:chExt cx="663" cy="212"/>
              </a:xfrm>
            </p:grpSpPr>
            <p:sp>
              <p:nvSpPr>
                <p:cNvPr id="52310" name="Line 20"/>
                <p:cNvSpPr>
                  <a:spLocks noChangeShapeType="1"/>
                </p:cNvSpPr>
                <p:nvPr/>
              </p:nvSpPr>
              <p:spPr bwMode="auto">
                <a:xfrm flipH="1">
                  <a:off x="3978" y="1574"/>
                  <a:ext cx="186" cy="18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2311" name="Line 21"/>
                <p:cNvSpPr>
                  <a:spLocks noChangeShapeType="1"/>
                </p:cNvSpPr>
                <p:nvPr/>
              </p:nvSpPr>
              <p:spPr bwMode="auto">
                <a:xfrm>
                  <a:off x="4461" y="1584"/>
                  <a:ext cx="180" cy="18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2312" name="Line 22"/>
                <p:cNvSpPr>
                  <a:spLocks noChangeShapeType="1"/>
                </p:cNvSpPr>
                <p:nvPr/>
              </p:nvSpPr>
              <p:spPr bwMode="auto">
                <a:xfrm>
                  <a:off x="4317" y="1644"/>
                  <a:ext cx="0" cy="14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sp>
          <p:nvSpPr>
            <p:cNvPr id="52290" name="Oval 23"/>
            <p:cNvSpPr>
              <a:spLocks noChangeArrowheads="1"/>
            </p:cNvSpPr>
            <p:nvPr/>
          </p:nvSpPr>
          <p:spPr bwMode="auto">
            <a:xfrm>
              <a:off x="5057" y="2449"/>
              <a:ext cx="336" cy="240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/>
                <a:t>&lt;</a:t>
              </a:r>
              <a:r>
                <a:rPr lang="en-US" sz="1600"/>
                <a:t>id,</a:t>
              </a:r>
              <a:r>
                <a:rPr lang="en-US" sz="1600">
                  <a:solidFill>
                    <a:srgbClr val="FF0065"/>
                  </a:solidFill>
                </a:rPr>
                <a:t>y</a:t>
              </a:r>
              <a:r>
                <a:rPr lang="en-US" sz="1400"/>
                <a:t>&gt;</a:t>
              </a:r>
              <a:endParaRPr lang="en-US" sz="1600"/>
            </a:p>
          </p:txBody>
        </p:sp>
        <p:sp>
          <p:nvSpPr>
            <p:cNvPr id="52291" name="Oval 24"/>
            <p:cNvSpPr>
              <a:spLocks noChangeArrowheads="1"/>
            </p:cNvSpPr>
            <p:nvPr/>
          </p:nvSpPr>
          <p:spPr bwMode="auto">
            <a:xfrm>
              <a:off x="4176" y="2825"/>
              <a:ext cx="336" cy="240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/>
                <a:t>&lt;</a:t>
              </a:r>
              <a:r>
                <a:rPr lang="en-US" sz="1600"/>
                <a:t>num,</a:t>
              </a:r>
              <a:r>
                <a:rPr lang="en-US" sz="1600">
                  <a:solidFill>
                    <a:srgbClr val="FF0065"/>
                  </a:solidFill>
                </a:rPr>
                <a:t>2</a:t>
              </a:r>
              <a:r>
                <a:rPr lang="en-US" sz="1400"/>
                <a:t>&gt;</a:t>
              </a:r>
              <a:endParaRPr lang="en-US" sz="1600"/>
            </a:p>
          </p:txBody>
        </p:sp>
        <p:grpSp>
          <p:nvGrpSpPr>
            <p:cNvPr id="52292" name="Group 25"/>
            <p:cNvGrpSpPr>
              <a:grpSpLocks/>
            </p:cNvGrpSpPr>
            <p:nvPr/>
          </p:nvGrpSpPr>
          <p:grpSpPr bwMode="auto">
            <a:xfrm>
              <a:off x="4155" y="2496"/>
              <a:ext cx="336" cy="381"/>
              <a:chOff x="4155" y="2496"/>
              <a:chExt cx="336" cy="381"/>
            </a:xfrm>
          </p:grpSpPr>
          <p:sp>
            <p:nvSpPr>
              <p:cNvPr id="52306" name="Oval 26"/>
              <p:cNvSpPr>
                <a:spLocks noChangeArrowheads="1"/>
              </p:cNvSpPr>
              <p:nvPr/>
            </p:nvSpPr>
            <p:spPr bwMode="auto">
              <a:xfrm>
                <a:off x="4155" y="2496"/>
                <a:ext cx="336" cy="2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1400" i="1"/>
                  <a:t>Fact.</a:t>
                </a:r>
                <a:endParaRPr lang="en-US" sz="1600"/>
              </a:p>
            </p:txBody>
          </p:sp>
          <p:sp>
            <p:nvSpPr>
              <p:cNvPr id="52307" name="Line 27"/>
              <p:cNvSpPr>
                <a:spLocks noChangeShapeType="1"/>
              </p:cNvSpPr>
              <p:nvPr/>
            </p:nvSpPr>
            <p:spPr bwMode="auto">
              <a:xfrm>
                <a:off x="4323" y="2735"/>
                <a:ext cx="0" cy="1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52293" name="Group 28"/>
            <p:cNvGrpSpPr>
              <a:grpSpLocks/>
            </p:cNvGrpSpPr>
            <p:nvPr/>
          </p:nvGrpSpPr>
          <p:grpSpPr bwMode="auto">
            <a:xfrm>
              <a:off x="5040" y="2112"/>
              <a:ext cx="336" cy="389"/>
              <a:chOff x="5040" y="2112"/>
              <a:chExt cx="336" cy="389"/>
            </a:xfrm>
          </p:grpSpPr>
          <p:sp>
            <p:nvSpPr>
              <p:cNvPr id="52304" name="Line 29"/>
              <p:cNvSpPr>
                <a:spLocks noChangeShapeType="1"/>
              </p:cNvSpPr>
              <p:nvPr/>
            </p:nvSpPr>
            <p:spPr bwMode="auto">
              <a:xfrm>
                <a:off x="5225" y="2359"/>
                <a:ext cx="0" cy="1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305" name="Oval 30"/>
              <p:cNvSpPr>
                <a:spLocks noChangeArrowheads="1"/>
              </p:cNvSpPr>
              <p:nvPr/>
            </p:nvSpPr>
            <p:spPr bwMode="auto">
              <a:xfrm>
                <a:off x="5040" y="2112"/>
                <a:ext cx="336" cy="2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1400" i="1"/>
                  <a:t>Fact.</a:t>
                </a:r>
                <a:endParaRPr lang="en-US" sz="1600"/>
              </a:p>
            </p:txBody>
          </p:sp>
        </p:grpSp>
        <p:grpSp>
          <p:nvGrpSpPr>
            <p:cNvPr id="52294" name="Group 31"/>
            <p:cNvGrpSpPr>
              <a:grpSpLocks/>
            </p:cNvGrpSpPr>
            <p:nvPr/>
          </p:nvGrpSpPr>
          <p:grpSpPr bwMode="auto">
            <a:xfrm>
              <a:off x="4149" y="2112"/>
              <a:ext cx="336" cy="382"/>
              <a:chOff x="4149" y="2112"/>
              <a:chExt cx="336" cy="382"/>
            </a:xfrm>
          </p:grpSpPr>
          <p:sp>
            <p:nvSpPr>
              <p:cNvPr id="52302" name="Line 32"/>
              <p:cNvSpPr>
                <a:spLocks noChangeShapeType="1"/>
              </p:cNvSpPr>
              <p:nvPr/>
            </p:nvSpPr>
            <p:spPr bwMode="auto">
              <a:xfrm>
                <a:off x="4323" y="2352"/>
                <a:ext cx="0" cy="1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303" name="Oval 33"/>
              <p:cNvSpPr>
                <a:spLocks noChangeArrowheads="1"/>
              </p:cNvSpPr>
              <p:nvPr/>
            </p:nvSpPr>
            <p:spPr bwMode="auto">
              <a:xfrm>
                <a:off x="4149" y="2112"/>
                <a:ext cx="336" cy="2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1400" i="1"/>
                  <a:t>Term</a:t>
                </a:r>
                <a:endParaRPr lang="en-US" sz="1600"/>
              </a:p>
            </p:txBody>
          </p:sp>
        </p:grpSp>
        <p:grpSp>
          <p:nvGrpSpPr>
            <p:cNvPr id="52295" name="Group 34"/>
            <p:cNvGrpSpPr>
              <a:grpSpLocks/>
            </p:cNvGrpSpPr>
            <p:nvPr/>
          </p:nvGrpSpPr>
          <p:grpSpPr bwMode="auto">
            <a:xfrm>
              <a:off x="4449" y="1728"/>
              <a:ext cx="635" cy="417"/>
              <a:chOff x="4449" y="1728"/>
              <a:chExt cx="635" cy="417"/>
            </a:xfrm>
          </p:grpSpPr>
          <p:sp>
            <p:nvSpPr>
              <p:cNvPr id="52297" name="Oval 35"/>
              <p:cNvSpPr>
                <a:spLocks noChangeArrowheads="1"/>
              </p:cNvSpPr>
              <p:nvPr/>
            </p:nvSpPr>
            <p:spPr bwMode="auto">
              <a:xfrm>
                <a:off x="4605" y="1728"/>
                <a:ext cx="336" cy="2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1400" i="1"/>
                  <a:t>Term</a:t>
                </a:r>
                <a:endParaRPr lang="en-US" sz="1600"/>
              </a:p>
            </p:txBody>
          </p:sp>
          <p:grpSp>
            <p:nvGrpSpPr>
              <p:cNvPr id="52298" name="Group 36"/>
              <p:cNvGrpSpPr>
                <a:grpSpLocks/>
              </p:cNvGrpSpPr>
              <p:nvPr/>
            </p:nvGrpSpPr>
            <p:grpSpPr bwMode="auto">
              <a:xfrm>
                <a:off x="4449" y="1941"/>
                <a:ext cx="635" cy="204"/>
                <a:chOff x="4449" y="1941"/>
                <a:chExt cx="635" cy="204"/>
              </a:xfrm>
            </p:grpSpPr>
            <p:sp>
              <p:nvSpPr>
                <p:cNvPr id="52299" name="Line 37"/>
                <p:cNvSpPr>
                  <a:spLocks noChangeShapeType="1"/>
                </p:cNvSpPr>
                <p:nvPr/>
              </p:nvSpPr>
              <p:spPr bwMode="auto">
                <a:xfrm>
                  <a:off x="4782" y="1972"/>
                  <a:ext cx="0" cy="14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2300" name="Line 38"/>
                <p:cNvSpPr>
                  <a:spLocks noChangeShapeType="1"/>
                </p:cNvSpPr>
                <p:nvPr/>
              </p:nvSpPr>
              <p:spPr bwMode="auto">
                <a:xfrm flipH="1">
                  <a:off x="4449" y="1941"/>
                  <a:ext cx="207" cy="20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2301" name="Line 39"/>
                <p:cNvSpPr>
                  <a:spLocks noChangeShapeType="1"/>
                </p:cNvSpPr>
                <p:nvPr/>
              </p:nvSpPr>
              <p:spPr bwMode="auto">
                <a:xfrm>
                  <a:off x="4881" y="1947"/>
                  <a:ext cx="203" cy="19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sp>
          <p:nvSpPr>
            <p:cNvPr id="52296" name="Oval 40"/>
            <p:cNvSpPr>
              <a:spLocks noChangeArrowheads="1"/>
            </p:cNvSpPr>
            <p:nvPr/>
          </p:nvSpPr>
          <p:spPr bwMode="auto">
            <a:xfrm>
              <a:off x="4608" y="2112"/>
              <a:ext cx="336" cy="240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>
                  <a:solidFill>
                    <a:srgbClr val="FF0000"/>
                  </a:solidFill>
                </a:rPr>
                <a:t>*</a:t>
              </a:r>
              <a:endParaRPr lang="en-US" sz="1600"/>
            </a:p>
          </p:txBody>
        </p:sp>
      </p:grpSp>
      <p:graphicFrame>
        <p:nvGraphicFramePr>
          <p:cNvPr id="38030" name="Group 142"/>
          <p:cNvGraphicFramePr>
            <a:graphicFrameLocks noGrp="1"/>
          </p:cNvGraphicFramePr>
          <p:nvPr/>
        </p:nvGraphicFramePr>
        <p:xfrm>
          <a:off x="2260600" y="1184275"/>
          <a:ext cx="4495800" cy="4986528"/>
        </p:xfrm>
        <a:graphic>
          <a:graphicData uri="http://schemas.openxmlformats.org/drawingml/2006/table">
            <a:tbl>
              <a:tblPr/>
              <a:tblGrid>
                <a:gridCol w="220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Stack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3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Input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3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Action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rgbClr val="003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$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3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sng" strike="noStrike" cap="none" normalizeH="0" baseline="0">
                          <a:ln>
                            <a:noFill/>
                          </a:ln>
                          <a:solidFill>
                            <a:srgbClr val="FF0065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id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65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 - </a:t>
                      </a:r>
                      <a:r>
                        <a:rPr kumimoji="0" lang="en-US" sz="1600" b="0" i="0" u="sng" strike="noStrike" cap="none" normalizeH="0" baseline="0">
                          <a:ln>
                            <a:noFill/>
                          </a:ln>
                          <a:solidFill>
                            <a:srgbClr val="FF0065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num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65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 * </a:t>
                      </a:r>
                      <a:r>
                        <a:rPr kumimoji="0" lang="en-US" sz="1600" b="0" i="0" u="sng" strike="noStrike" cap="none" normalizeH="0" baseline="0">
                          <a:ln>
                            <a:noFill/>
                          </a:ln>
                          <a:solidFill>
                            <a:srgbClr val="FF0065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id</a:t>
                      </a:r>
                      <a:endParaRPr kumimoji="0" lang="en-US" sz="1600" b="0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3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shift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3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$ </a:t>
                      </a:r>
                      <a:r>
                        <a:rPr kumimoji="0" lang="en-US" sz="1600" b="0" i="0" u="sng" strike="noStrike" cap="none" normalizeH="0" baseline="0">
                          <a:ln>
                            <a:noFill/>
                          </a:ln>
                          <a:solidFill>
                            <a:srgbClr val="FF0065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id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65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- </a:t>
                      </a:r>
                      <a:r>
                        <a:rPr kumimoji="0" lang="en-US" sz="1600" b="0" i="0" u="sng" strike="noStrike" cap="none" normalizeH="0" baseline="0">
                          <a:ln>
                            <a:noFill/>
                          </a:ln>
                          <a:solidFill>
                            <a:srgbClr val="FF0065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num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65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 * </a:t>
                      </a:r>
                      <a:r>
                        <a:rPr kumimoji="0" lang="en-US" sz="1600" b="0" i="0" u="sng" strike="noStrike" cap="none" normalizeH="0" baseline="0">
                          <a:ln>
                            <a:noFill/>
                          </a:ln>
                          <a:solidFill>
                            <a:srgbClr val="FF0065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id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reduce 9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$ </a:t>
                      </a: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Factor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65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- </a:t>
                      </a:r>
                      <a:r>
                        <a:rPr kumimoji="0" lang="en-US" sz="1600" b="0" i="0" u="sng" strike="noStrike" cap="none" normalizeH="0" baseline="0">
                          <a:ln>
                            <a:noFill/>
                          </a:ln>
                          <a:solidFill>
                            <a:srgbClr val="FF0065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num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65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 * </a:t>
                      </a:r>
                      <a:r>
                        <a:rPr kumimoji="0" lang="en-US" sz="1600" b="0" i="0" u="sng" strike="noStrike" cap="none" normalizeH="0" baseline="0">
                          <a:ln>
                            <a:noFill/>
                          </a:ln>
                          <a:solidFill>
                            <a:srgbClr val="FF0065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id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reduce 6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$ </a:t>
                      </a: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Term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65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- </a:t>
                      </a:r>
                      <a:r>
                        <a:rPr kumimoji="0" lang="en-US" sz="1600" b="0" i="0" u="sng" strike="noStrike" cap="none" normalizeH="0" baseline="0">
                          <a:ln>
                            <a:noFill/>
                          </a:ln>
                          <a:solidFill>
                            <a:srgbClr val="FF0065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num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65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 * </a:t>
                      </a:r>
                      <a:r>
                        <a:rPr kumimoji="0" lang="en-US" sz="1600" b="0" i="0" u="sng" strike="noStrike" cap="none" normalizeH="0" baseline="0">
                          <a:ln>
                            <a:noFill/>
                          </a:ln>
                          <a:solidFill>
                            <a:srgbClr val="FF0065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id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reduce 3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$ </a:t>
                      </a: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Expr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65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- </a:t>
                      </a:r>
                      <a:r>
                        <a:rPr kumimoji="0" lang="en-US" sz="1600" b="0" i="0" u="sng" strike="noStrike" cap="none" normalizeH="0" baseline="0">
                          <a:ln>
                            <a:noFill/>
                          </a:ln>
                          <a:solidFill>
                            <a:srgbClr val="FF0065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num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65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 * </a:t>
                      </a:r>
                      <a:r>
                        <a:rPr kumimoji="0" lang="en-US" sz="1600" b="0" i="0" u="sng" strike="noStrike" cap="none" normalizeH="0" baseline="0">
                          <a:ln>
                            <a:noFill/>
                          </a:ln>
                          <a:solidFill>
                            <a:srgbClr val="FF0065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id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shift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$ </a:t>
                      </a: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Expr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 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65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-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sng" strike="noStrike" cap="none" normalizeH="0" baseline="0">
                          <a:ln>
                            <a:noFill/>
                          </a:ln>
                          <a:solidFill>
                            <a:srgbClr val="FF0065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num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65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 * </a:t>
                      </a:r>
                      <a:r>
                        <a:rPr kumimoji="0" lang="en-US" sz="1600" b="0" i="0" u="sng" strike="noStrike" cap="none" normalizeH="0" baseline="0">
                          <a:ln>
                            <a:noFill/>
                          </a:ln>
                          <a:solidFill>
                            <a:srgbClr val="FF0065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id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shift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$ </a:t>
                      </a: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Expr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 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65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- </a:t>
                      </a:r>
                      <a:r>
                        <a:rPr kumimoji="0" lang="en-US" sz="1600" b="0" i="0" u="sng" strike="noStrike" cap="none" normalizeH="0" baseline="0">
                          <a:ln>
                            <a:noFill/>
                          </a:ln>
                          <a:solidFill>
                            <a:srgbClr val="FF0065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num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65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* </a:t>
                      </a:r>
                      <a:r>
                        <a:rPr kumimoji="0" lang="en-US" sz="1600" b="0" i="0" u="sng" strike="noStrike" cap="none" normalizeH="0" baseline="0">
                          <a:ln>
                            <a:noFill/>
                          </a:ln>
                          <a:solidFill>
                            <a:srgbClr val="FF0065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id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reduce 8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$ </a:t>
                      </a: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Expr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 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65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- </a:t>
                      </a: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Factor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FF0065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65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* </a:t>
                      </a:r>
                      <a:r>
                        <a:rPr kumimoji="0" lang="en-US" sz="1600" b="0" i="0" u="sng" strike="noStrike" cap="none" normalizeH="0" baseline="0">
                          <a:ln>
                            <a:noFill/>
                          </a:ln>
                          <a:solidFill>
                            <a:srgbClr val="FF0065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id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reduce 6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$ </a:t>
                      </a: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Expr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 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65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- </a:t>
                      </a: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Term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65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* </a:t>
                      </a:r>
                      <a:r>
                        <a:rPr kumimoji="0" lang="en-US" sz="1600" b="0" i="0" u="sng" strike="noStrike" cap="none" normalizeH="0" baseline="0">
                          <a:ln>
                            <a:noFill/>
                          </a:ln>
                          <a:solidFill>
                            <a:srgbClr val="FF0065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id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shift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$ </a:t>
                      </a: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Expr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 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65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- </a:t>
                      </a: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Term 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65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* </a:t>
                      </a:r>
                      <a:endParaRPr kumimoji="0" lang="en-US" sz="1600" b="0" i="0" u="sng" strike="noStrike" cap="none" normalizeH="0" baseline="0">
                        <a:ln>
                          <a:noFill/>
                        </a:ln>
                        <a:solidFill>
                          <a:srgbClr val="FF0065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sng" strike="noStrike" cap="none" normalizeH="0" baseline="0">
                          <a:ln>
                            <a:noFill/>
                          </a:ln>
                          <a:solidFill>
                            <a:srgbClr val="FF0065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id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shift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$ </a:t>
                      </a: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Expr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 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65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- </a:t>
                      </a: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Term 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65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* </a:t>
                      </a:r>
                      <a:r>
                        <a:rPr kumimoji="0" lang="en-US" sz="1600" b="0" i="0" u="sng" strike="noStrike" cap="none" normalizeH="0" baseline="0">
                          <a:ln>
                            <a:noFill/>
                          </a:ln>
                          <a:solidFill>
                            <a:srgbClr val="FF0065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id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reduce 9</a:t>
                      </a:r>
                      <a:endParaRPr kumimoji="0" lang="en-US" sz="16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$ </a:t>
                      </a: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Expr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 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65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- </a:t>
                      </a: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Term 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65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* </a:t>
                      </a: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Factor</a:t>
                      </a:r>
                      <a:endParaRPr kumimoji="0" lang="en-US" sz="1600" b="0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reduce 4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$ </a:t>
                      </a: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Expr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 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65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- </a:t>
                      </a: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Term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reduce 2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$ </a:t>
                      </a: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Expr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reduce 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$ </a:t>
                      </a: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Goal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003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003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accept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003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52281" name="Rectangle 14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>
              <a:spcBef>
                <a:spcPct val="20000"/>
              </a:spcBef>
            </a:pPr>
            <a:r>
              <a:rPr lang="en-US" dirty="0">
                <a:sym typeface="Symbol" charset="2"/>
              </a:rPr>
              <a:t>Back </a:t>
            </a:r>
            <a:r>
              <a:rPr lang="en-US" dirty="0">
                <a:solidFill>
                  <a:srgbClr val="000000"/>
                </a:solidFill>
                <a:sym typeface="Symbol" charset="2"/>
              </a:rPr>
              <a:t>to </a:t>
            </a:r>
            <a:r>
              <a:rPr lang="en-US" u="sng" dirty="0">
                <a:solidFill>
                  <a:srgbClr val="000000"/>
                </a:solidFill>
                <a:sym typeface="Symbol" charset="2"/>
              </a:rPr>
              <a:t>x</a:t>
            </a:r>
            <a:r>
              <a:rPr lang="en-US" dirty="0">
                <a:solidFill>
                  <a:srgbClr val="000000"/>
                </a:solidFill>
                <a:sym typeface="Symbol" charset="2"/>
              </a:rPr>
              <a:t> - </a:t>
            </a:r>
            <a:r>
              <a:rPr lang="en-US" u="sng" dirty="0">
                <a:solidFill>
                  <a:srgbClr val="000000"/>
                </a:solidFill>
                <a:sym typeface="Symbol" charset="2"/>
              </a:rPr>
              <a:t>2</a:t>
            </a:r>
            <a:r>
              <a:rPr lang="en-US" dirty="0">
                <a:solidFill>
                  <a:srgbClr val="000000"/>
                </a:solidFill>
                <a:sym typeface="Symbol" charset="2"/>
              </a:rPr>
              <a:t> * </a:t>
            </a:r>
            <a:r>
              <a:rPr lang="en-US" u="sng" dirty="0">
                <a:solidFill>
                  <a:srgbClr val="000000"/>
                </a:solidFill>
                <a:sym typeface="Symbol" charset="2"/>
              </a:rPr>
              <a:t>y</a:t>
            </a:r>
          </a:p>
        </p:txBody>
      </p:sp>
      <p:sp>
        <p:nvSpPr>
          <p:cNvPr id="52282" name="Text Box 144"/>
          <p:cNvSpPr txBox="1">
            <a:spLocks noChangeArrowheads="1"/>
          </p:cNvSpPr>
          <p:nvPr/>
        </p:nvSpPr>
        <p:spPr bwMode="auto">
          <a:xfrm>
            <a:off x="7366000" y="5105400"/>
            <a:ext cx="2667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b="1" i="1" dirty="0">
                <a:solidFill>
                  <a:srgbClr val="074073"/>
                </a:solidFill>
              </a:rPr>
              <a:t>Corresponding Parse Tree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Engineering a Compiler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A9E78-C5DC-F94A-B6FB-3E99FB45485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08525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More on Handles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Times" charset="0"/>
              <a:buNone/>
            </a:pPr>
            <a:r>
              <a:rPr lang="en-US" dirty="0"/>
              <a:t>Bottom-up reduce parsers find a rightmost derivation in reverse order</a:t>
            </a:r>
          </a:p>
          <a:p>
            <a:pPr marL="290513" lvl="1">
              <a:spcBef>
                <a:spcPts val="600"/>
              </a:spcBef>
            </a:pPr>
            <a:r>
              <a:rPr lang="en-US" dirty="0"/>
              <a:t>Rightmost derivation ⇒ rightmost </a:t>
            </a:r>
            <a:r>
              <a:rPr lang="en-US" sz="1600" b="1" dirty="0"/>
              <a:t>NT</a:t>
            </a:r>
            <a:r>
              <a:rPr lang="en-US" dirty="0"/>
              <a:t> expanded at each step in the derivation</a:t>
            </a:r>
          </a:p>
          <a:p>
            <a:pPr marL="290513" lvl="1">
              <a:spcBef>
                <a:spcPts val="600"/>
              </a:spcBef>
            </a:pPr>
            <a:r>
              <a:rPr lang="en-US" dirty="0">
                <a:solidFill>
                  <a:srgbClr val="FF0000"/>
                </a:solidFill>
              </a:rPr>
              <a:t>Processed in reverse ⇒ parser proceeds left to right</a:t>
            </a:r>
          </a:p>
          <a:p>
            <a:pPr>
              <a:spcBef>
                <a:spcPts val="1200"/>
              </a:spcBef>
              <a:buNone/>
            </a:pPr>
            <a:r>
              <a:rPr lang="en-US" dirty="0"/>
              <a:t>These statements are somewhat counter-intuitive</a:t>
            </a:r>
          </a:p>
          <a:p>
            <a:pPr>
              <a:spcBef>
                <a:spcPts val="1200"/>
              </a:spcBef>
              <a:buNone/>
            </a:pP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Engineering a Compiler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A9E78-C5DC-F94A-B6FB-3E99FB45485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557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40897"/>
          </a:xfrm>
        </p:spPr>
        <p:txBody>
          <a:bodyPr>
            <a:normAutofit fontScale="90000"/>
          </a:bodyPr>
          <a:lstStyle/>
          <a:p>
            <a:r>
              <a:rPr lang="en-US" dirty="0"/>
              <a:t>Handles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1259" y="1249363"/>
            <a:ext cx="5854700" cy="6096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b="1" dirty="0">
                <a:solidFill>
                  <a:srgbClr val="074073"/>
                </a:solidFill>
              </a:rPr>
              <a:t>Consider x – 2 * y with the expression grammar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9343797"/>
              </p:ext>
            </p:extLst>
          </p:nvPr>
        </p:nvGraphicFramePr>
        <p:xfrm>
          <a:off x="1771427" y="1671723"/>
          <a:ext cx="3733800" cy="4028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2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 gridSpan="5"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chemeClr val="tx1"/>
                          </a:solidFill>
                        </a:rPr>
                        <a:t>Sentential Form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i="1" dirty="0">
                          <a:solidFill>
                            <a:schemeClr val="tx1"/>
                          </a:solidFill>
                        </a:rPr>
                        <a:t>Goal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i="1" dirty="0" err="1">
                          <a:solidFill>
                            <a:schemeClr val="tx1"/>
                          </a:solidFill>
                        </a:rPr>
                        <a:t>Expr</a:t>
                      </a:r>
                      <a:endParaRPr 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i="1" dirty="0" err="1">
                          <a:solidFill>
                            <a:srgbClr val="FF0000"/>
                          </a:solidFill>
                        </a:rPr>
                        <a:t>Expr</a:t>
                      </a:r>
                      <a:endParaRPr lang="en-US" i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—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i="1" dirty="0">
                          <a:solidFill>
                            <a:srgbClr val="FF0000"/>
                          </a:solidFill>
                        </a:rPr>
                        <a:t>Term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i="1" dirty="0" err="1">
                          <a:solidFill>
                            <a:schemeClr val="tx1"/>
                          </a:solidFill>
                        </a:rPr>
                        <a:t>Expr</a:t>
                      </a:r>
                      <a:endParaRPr 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—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i="1" dirty="0">
                          <a:solidFill>
                            <a:srgbClr val="FF0000"/>
                          </a:solidFill>
                        </a:rPr>
                        <a:t>Term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*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i="1" dirty="0">
                          <a:solidFill>
                            <a:srgbClr val="FF0000"/>
                          </a:solidFill>
                        </a:rPr>
                        <a:t>Factor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i="1" dirty="0" err="1">
                          <a:solidFill>
                            <a:schemeClr val="tx1"/>
                          </a:solidFill>
                        </a:rPr>
                        <a:t>Expr</a:t>
                      </a:r>
                      <a:r>
                        <a:rPr lang="en-US" i="1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—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i="1" dirty="0">
                          <a:solidFill>
                            <a:schemeClr val="tx1"/>
                          </a:solidFill>
                        </a:rPr>
                        <a:t>Term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&lt;</a:t>
                      </a:r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id,y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&gt;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i="1" dirty="0" err="1">
                          <a:solidFill>
                            <a:schemeClr val="tx1"/>
                          </a:solidFill>
                        </a:rPr>
                        <a:t>Expr</a:t>
                      </a:r>
                      <a:endParaRPr 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—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i="1" dirty="0">
                          <a:solidFill>
                            <a:srgbClr val="FF0000"/>
                          </a:solidFill>
                        </a:rPr>
                        <a:t>Factor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id,y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&gt;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i="1" dirty="0" err="1">
                          <a:solidFill>
                            <a:schemeClr val="tx1"/>
                          </a:solidFill>
                        </a:rPr>
                        <a:t>Expr</a:t>
                      </a:r>
                      <a:endParaRPr 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—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&lt;num,2&gt;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id,y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&gt;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i="1" dirty="0">
                          <a:solidFill>
                            <a:srgbClr val="FF0000"/>
                          </a:solidFill>
                        </a:rPr>
                        <a:t>Term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—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&lt;num,2&gt;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id,y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&gt;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i="1" dirty="0">
                          <a:solidFill>
                            <a:srgbClr val="FF0000"/>
                          </a:solidFill>
                        </a:rPr>
                        <a:t>Factor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—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&lt;num,2&gt;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id,y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&gt;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&lt;</a:t>
                      </a:r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id,x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&gt;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—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&lt;num,2&gt;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id,y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&gt;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6629400" y="1752600"/>
            <a:ext cx="35052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3C75"/>
              </a:buClr>
              <a:buSzPct val="120000"/>
              <a:defRPr/>
            </a:pPr>
            <a:r>
              <a:rPr lang="en-US" kern="0" dirty="0">
                <a:solidFill>
                  <a:srgbClr val="FF0000"/>
                </a:solidFill>
              </a:rPr>
              <a:t>Unambiguous grammar </a:t>
            </a:r>
            <a:r>
              <a:rPr lang="en-US" kern="0" dirty="0"/>
              <a:t>implies unique rightmost derivation</a:t>
            </a:r>
          </a:p>
          <a:p>
            <a:pPr marL="230188" indent="-230188" defTabSz="9144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3C75"/>
              </a:buClr>
              <a:buSzPct val="120000"/>
              <a:buFont typeface="Arial"/>
              <a:buChar char="•"/>
              <a:defRPr/>
            </a:pPr>
            <a:r>
              <a:rPr lang="en-US" kern="0" dirty="0"/>
              <a:t>At each step, we have one step that leads to </a:t>
            </a:r>
            <a:r>
              <a:rPr lang="en-US" kern="0" dirty="0" err="1"/>
              <a:t>x</a:t>
            </a:r>
            <a:r>
              <a:rPr lang="en-US" kern="0" dirty="0"/>
              <a:t> – 2 * </a:t>
            </a:r>
            <a:r>
              <a:rPr lang="en-US" kern="0" dirty="0" err="1"/>
              <a:t>y</a:t>
            </a:r>
            <a:endParaRPr lang="en-US" kern="0" dirty="0"/>
          </a:p>
          <a:p>
            <a:pPr marL="230188" indent="-230188" defTabSz="9144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3C75"/>
              </a:buClr>
              <a:buSzPct val="120000"/>
              <a:buFont typeface="Arial"/>
              <a:buChar char="•"/>
              <a:defRPr/>
            </a:pPr>
            <a:r>
              <a:rPr lang="en-US" kern="0" dirty="0"/>
              <a:t>Any other choice leads to another distinct expression</a:t>
            </a:r>
          </a:p>
          <a:p>
            <a:pPr defTabSz="914400" eaLnBrk="0" fontAlgn="base" hangingPunct="0">
              <a:spcBef>
                <a:spcPts val="1800"/>
              </a:spcBef>
              <a:spcAft>
                <a:spcPct val="0"/>
              </a:spcAft>
              <a:buClr>
                <a:srgbClr val="003C75"/>
              </a:buClr>
              <a:buSzPct val="120000"/>
              <a:defRPr/>
            </a:pPr>
            <a:r>
              <a:rPr lang="en-US" kern="0" dirty="0"/>
              <a:t>A bottom-up parse reverses the rightmost derivation</a:t>
            </a:r>
          </a:p>
          <a:p>
            <a:pPr marL="230188" indent="-230188" defTabSz="9144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3C75"/>
              </a:buClr>
              <a:buSzPct val="120000"/>
              <a:buFont typeface="Arial"/>
              <a:buChar char="•"/>
              <a:defRPr/>
            </a:pPr>
            <a:r>
              <a:rPr lang="en-US" kern="0" dirty="0"/>
              <a:t>It has a unique reduction at each step</a:t>
            </a:r>
          </a:p>
          <a:p>
            <a:pPr marL="230188" indent="-230188" defTabSz="9144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3C75"/>
              </a:buClr>
              <a:buSzPct val="120000"/>
              <a:buFont typeface="Arial"/>
              <a:buChar char="•"/>
              <a:defRPr/>
            </a:pPr>
            <a:r>
              <a:rPr lang="en-US" kern="0" dirty="0"/>
              <a:t>The key is finding the reduction at each step that leads to the derivation</a:t>
            </a:r>
          </a:p>
          <a:p>
            <a:pPr marL="230188" indent="-230188" defTabSz="9144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C75"/>
              </a:buClr>
              <a:buSzPct val="120000"/>
              <a:buFont typeface="Arial"/>
              <a:buChar char="•"/>
              <a:defRPr/>
            </a:pPr>
            <a:endParaRPr lang="en-US" kern="0" dirty="0"/>
          </a:p>
        </p:txBody>
      </p:sp>
      <p:grpSp>
        <p:nvGrpSpPr>
          <p:cNvPr id="15" name="Group 14"/>
          <p:cNvGrpSpPr/>
          <p:nvPr/>
        </p:nvGrpSpPr>
        <p:grpSpPr>
          <a:xfrm>
            <a:off x="1282700" y="2188612"/>
            <a:ext cx="307777" cy="3352800"/>
            <a:chOff x="454247" y="2362200"/>
            <a:chExt cx="307777" cy="3352800"/>
          </a:xfrm>
        </p:grpSpPr>
        <p:cxnSp>
          <p:nvCxnSpPr>
            <p:cNvPr id="10" name="Straight Connector 9"/>
            <p:cNvCxnSpPr/>
            <p:nvPr/>
          </p:nvCxnSpPr>
          <p:spPr bwMode="auto">
            <a:xfrm>
              <a:off x="762000" y="2362200"/>
              <a:ext cx="0" cy="335280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sp>
          <p:nvSpPr>
            <p:cNvPr id="14" name="TextBox 13"/>
            <p:cNvSpPr txBox="1"/>
            <p:nvPr/>
          </p:nvSpPr>
          <p:spPr>
            <a:xfrm rot="16200000">
              <a:off x="-191964" y="3884712"/>
              <a:ext cx="1600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accent1"/>
                  </a:solidFill>
                </a:rPr>
                <a:t>derivation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856737" y="2224881"/>
            <a:ext cx="322916" cy="3352800"/>
            <a:chOff x="4800600" y="2362200"/>
            <a:chExt cx="322916" cy="3352800"/>
          </a:xfrm>
        </p:grpSpPr>
        <p:cxnSp>
          <p:nvCxnSpPr>
            <p:cNvPr id="13" name="Straight Connector 12"/>
            <p:cNvCxnSpPr/>
            <p:nvPr/>
          </p:nvCxnSpPr>
          <p:spPr bwMode="auto">
            <a:xfrm flipV="1">
              <a:off x="4800600" y="2362200"/>
              <a:ext cx="0" cy="335280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F9001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sp>
          <p:nvSpPr>
            <p:cNvPr id="16" name="TextBox 15"/>
            <p:cNvSpPr txBox="1"/>
            <p:nvPr/>
          </p:nvSpPr>
          <p:spPr>
            <a:xfrm rot="5400000">
              <a:off x="4093328" y="3884712"/>
              <a:ext cx="1752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F90011"/>
                  </a:solidFill>
                </a:rPr>
                <a:t>parse</a:t>
              </a:r>
            </a:p>
          </p:txBody>
        </p: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Engineering a Compiler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A9E78-C5DC-F94A-B6FB-3E99FB45485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909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88987"/>
          </a:xfrm>
        </p:spPr>
        <p:txBody>
          <a:bodyPr/>
          <a:lstStyle/>
          <a:p>
            <a:r>
              <a:rPr lang="en-US" dirty="0"/>
              <a:t>Handles 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6553200" y="1752600"/>
            <a:ext cx="36576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3C75"/>
              </a:buClr>
              <a:buSzPct val="120000"/>
              <a:defRPr/>
            </a:pPr>
            <a:r>
              <a:rPr lang="en-US" kern="0" dirty="0"/>
              <a:t>Now, look at the sentential forms in the example</a:t>
            </a:r>
          </a:p>
          <a:p>
            <a:pPr marL="228600" indent="-228600" defTabSz="9144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3C75"/>
              </a:buClr>
              <a:buSzPct val="120000"/>
              <a:buFont typeface="Arial"/>
              <a:buChar char="•"/>
              <a:defRPr/>
            </a:pPr>
            <a:r>
              <a:rPr lang="en-US" kern="0" dirty="0"/>
              <a:t>They have a specific form</a:t>
            </a:r>
          </a:p>
          <a:p>
            <a:pPr marL="228600" indent="-228600" defTabSz="9144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3C75"/>
              </a:buClr>
              <a:buSzPct val="120000"/>
              <a:buFont typeface="Arial"/>
              <a:buChar char="•"/>
              <a:defRPr/>
            </a:pPr>
            <a:r>
              <a:rPr lang="en-US" i="1" kern="0" dirty="0"/>
              <a:t>NT </a:t>
            </a:r>
            <a:r>
              <a:rPr lang="en-US" kern="0" dirty="0"/>
              <a:t>*  </a:t>
            </a:r>
            <a:r>
              <a:rPr lang="en-US" kern="0" dirty="0">
                <a:solidFill>
                  <a:srgbClr val="FF0000"/>
                </a:solidFill>
              </a:rPr>
              <a:t>(</a:t>
            </a:r>
            <a:r>
              <a:rPr lang="en-US" i="1" kern="0" dirty="0">
                <a:solidFill>
                  <a:srgbClr val="FF0000"/>
                </a:solidFill>
              </a:rPr>
              <a:t>NT </a:t>
            </a:r>
            <a:r>
              <a:rPr lang="en-US" kern="0" dirty="0">
                <a:solidFill>
                  <a:srgbClr val="FF0000"/>
                </a:solidFill>
              </a:rPr>
              <a:t>|</a:t>
            </a:r>
            <a:r>
              <a:rPr lang="en-US" i="1" kern="0" dirty="0">
                <a:solidFill>
                  <a:srgbClr val="FF0000"/>
                </a:solidFill>
              </a:rPr>
              <a:t>T</a:t>
            </a:r>
            <a:r>
              <a:rPr lang="en-US" kern="0" dirty="0">
                <a:solidFill>
                  <a:srgbClr val="FF0000"/>
                </a:solidFill>
              </a:rPr>
              <a:t>)*  </a:t>
            </a:r>
            <a:r>
              <a:rPr lang="en-US" i="1" kern="0" dirty="0"/>
              <a:t>T</a:t>
            </a:r>
            <a:r>
              <a:rPr lang="en-US" kern="0" dirty="0"/>
              <a:t>*</a:t>
            </a:r>
          </a:p>
          <a:p>
            <a:pPr marL="228600" indent="-228600" defTabSz="9144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3C75"/>
              </a:buClr>
              <a:buSzPct val="120000"/>
              <a:buFont typeface="Arial"/>
              <a:buChar char="•"/>
              <a:defRPr/>
            </a:pPr>
            <a:r>
              <a:rPr lang="en-US" kern="0" dirty="0"/>
              <a:t>Handles are found in the (</a:t>
            </a:r>
            <a:r>
              <a:rPr lang="en-US" i="1" kern="0" dirty="0"/>
              <a:t>NT </a:t>
            </a:r>
            <a:r>
              <a:rPr lang="en-US" kern="0" dirty="0"/>
              <a:t>|</a:t>
            </a:r>
            <a:r>
              <a:rPr lang="en-US" i="1" kern="0" dirty="0"/>
              <a:t>T </a:t>
            </a:r>
            <a:r>
              <a:rPr lang="en-US" kern="0" dirty="0"/>
              <a:t>)* portion</a:t>
            </a:r>
          </a:p>
          <a:p>
            <a:pPr marL="520700" lvl="1" indent="-227013">
              <a:spcBef>
                <a:spcPts val="300"/>
              </a:spcBef>
              <a:buClr>
                <a:srgbClr val="003C75"/>
              </a:buClr>
              <a:buSzPct val="100000"/>
              <a:buFont typeface="Lucida Grande"/>
              <a:buChar char="−"/>
            </a:pPr>
            <a:r>
              <a:rPr lang="en-US" sz="1600" kern="0" dirty="0"/>
              <a:t>Track right end of region</a:t>
            </a:r>
          </a:p>
          <a:p>
            <a:pPr marL="520700" lvl="1" indent="-227013">
              <a:spcBef>
                <a:spcPts val="300"/>
              </a:spcBef>
              <a:buClr>
                <a:srgbClr val="003C75"/>
              </a:buClr>
              <a:buSzPct val="100000"/>
              <a:buFont typeface="Lucida Grande"/>
              <a:buChar char="−"/>
            </a:pPr>
            <a:r>
              <a:rPr lang="en-US" sz="1600" kern="0" dirty="0"/>
              <a:t>Search left from there</a:t>
            </a:r>
          </a:p>
          <a:p>
            <a:pPr marL="520700" lvl="1" indent="-227013">
              <a:spcBef>
                <a:spcPts val="300"/>
              </a:spcBef>
              <a:buClr>
                <a:srgbClr val="003C75"/>
              </a:buClr>
              <a:buSzPct val="100000"/>
              <a:buFont typeface="Lucida Grande"/>
              <a:buChar char="−"/>
            </a:pPr>
            <a:r>
              <a:rPr lang="en-US" sz="1600" kern="0" dirty="0"/>
              <a:t>Finite set of </a:t>
            </a:r>
            <a:r>
              <a:rPr lang="en-US" sz="1600" kern="0" dirty="0" err="1"/>
              <a:t>rhs</a:t>
            </a:r>
            <a:r>
              <a:rPr lang="en-US" sz="1600" kern="0" dirty="0"/>
              <a:t> strings</a:t>
            </a:r>
          </a:p>
          <a:p>
            <a:pPr>
              <a:spcBef>
                <a:spcPts val="1800"/>
              </a:spcBef>
              <a:buClr>
                <a:srgbClr val="003C75"/>
              </a:buClr>
              <a:buSzPct val="100000"/>
            </a:pPr>
            <a:r>
              <a:rPr lang="en-US" kern="0" dirty="0"/>
              <a:t>We know that each step has a unique reduction</a:t>
            </a:r>
          </a:p>
          <a:p>
            <a:pPr marL="227013" indent="-227013">
              <a:spcBef>
                <a:spcPts val="600"/>
              </a:spcBef>
              <a:buClr>
                <a:srgbClr val="003C75"/>
              </a:buClr>
              <a:buSzPct val="100000"/>
            </a:pPr>
            <a:r>
              <a:rPr lang="en-US" kern="0" dirty="0"/>
              <a:t>That reduction is the handle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Engineering a Compiler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A9E78-C5DC-F94A-B6FB-3E99FB454851}" type="slidenum">
              <a:rPr lang="en-US" smtClean="0"/>
              <a:t>23</a:t>
            </a:fld>
            <a:endParaRPr lang="en-US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1268506" y="1063625"/>
            <a:ext cx="60071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C75"/>
              </a:buClr>
              <a:buSzPct val="120000"/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C75"/>
              </a:buClr>
              <a:buChar char="—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C75"/>
              </a:buClr>
              <a:buSzPct val="90000"/>
              <a:buFont typeface="Symbol" charset="2"/>
              <a:buChar char="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C75"/>
              </a:buClr>
              <a:buChar char="–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C75"/>
              </a:buClr>
              <a:buChar char="»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3C75"/>
              </a:buClr>
              <a:buChar char="»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3C75"/>
              </a:buClr>
              <a:buChar char="»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3C75"/>
              </a:buClr>
              <a:buChar char="»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3C75"/>
              </a:buClr>
              <a:buChar char="»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b="1" dirty="0">
                <a:solidFill>
                  <a:srgbClr val="074073"/>
                </a:solidFill>
              </a:rPr>
              <a:t>Consider x – 2 * y with the expression grammar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1028872"/>
              </p:ext>
            </p:extLst>
          </p:nvPr>
        </p:nvGraphicFramePr>
        <p:xfrm>
          <a:off x="1771427" y="1671723"/>
          <a:ext cx="3733800" cy="4028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2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 gridSpan="5"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chemeClr val="tx1"/>
                          </a:solidFill>
                        </a:rPr>
                        <a:t>Sentential Form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i="1" dirty="0">
                          <a:solidFill>
                            <a:schemeClr val="tx1"/>
                          </a:solidFill>
                        </a:rPr>
                        <a:t>Goal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i="1" dirty="0" err="1">
                          <a:solidFill>
                            <a:schemeClr val="tx1"/>
                          </a:solidFill>
                        </a:rPr>
                        <a:t>Expr</a:t>
                      </a:r>
                      <a:endParaRPr 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i="1" dirty="0" err="1">
                          <a:solidFill>
                            <a:srgbClr val="FF0000"/>
                          </a:solidFill>
                        </a:rPr>
                        <a:t>Expr</a:t>
                      </a:r>
                      <a:endParaRPr lang="en-US" i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—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i="1" dirty="0">
                          <a:solidFill>
                            <a:srgbClr val="FF0000"/>
                          </a:solidFill>
                        </a:rPr>
                        <a:t>Term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i="1" dirty="0" err="1">
                          <a:solidFill>
                            <a:schemeClr val="tx1"/>
                          </a:solidFill>
                        </a:rPr>
                        <a:t>Expr</a:t>
                      </a:r>
                      <a:endParaRPr 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—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i="1" dirty="0">
                          <a:solidFill>
                            <a:srgbClr val="FF0000"/>
                          </a:solidFill>
                        </a:rPr>
                        <a:t>Term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*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i="1" dirty="0">
                          <a:solidFill>
                            <a:srgbClr val="FF0000"/>
                          </a:solidFill>
                        </a:rPr>
                        <a:t>Factor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i="1" dirty="0" err="1">
                          <a:solidFill>
                            <a:schemeClr val="tx1"/>
                          </a:solidFill>
                        </a:rPr>
                        <a:t>Expr</a:t>
                      </a:r>
                      <a:r>
                        <a:rPr lang="en-US" i="1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—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i="1" dirty="0">
                          <a:solidFill>
                            <a:schemeClr val="tx1"/>
                          </a:solidFill>
                        </a:rPr>
                        <a:t>Term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&lt;</a:t>
                      </a:r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id,y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&gt;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i="1" dirty="0" err="1">
                          <a:solidFill>
                            <a:schemeClr val="tx1"/>
                          </a:solidFill>
                        </a:rPr>
                        <a:t>Expr</a:t>
                      </a:r>
                      <a:endParaRPr 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—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i="1" dirty="0">
                          <a:solidFill>
                            <a:srgbClr val="FF0000"/>
                          </a:solidFill>
                        </a:rPr>
                        <a:t>Factor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id,y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&gt;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i="1" dirty="0" err="1">
                          <a:solidFill>
                            <a:schemeClr val="tx1"/>
                          </a:solidFill>
                        </a:rPr>
                        <a:t>Expr</a:t>
                      </a:r>
                      <a:endParaRPr 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—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&lt;num,2&gt;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id,y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&gt;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i="1" dirty="0">
                          <a:solidFill>
                            <a:srgbClr val="FF0000"/>
                          </a:solidFill>
                        </a:rPr>
                        <a:t>Term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—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&lt;num,2&gt;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id,y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&gt;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i="1" dirty="0">
                          <a:solidFill>
                            <a:srgbClr val="FF0000"/>
                          </a:solidFill>
                        </a:rPr>
                        <a:t>Factor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—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&lt;num,2&gt;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id,y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&gt;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&lt;</a:t>
                      </a:r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id,x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&gt;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—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&lt;num,2&gt;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id,y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&gt;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9205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715000" y="6124659"/>
            <a:ext cx="3962400" cy="5232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mpd="sng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2"/>
                </a:solidFill>
              </a:rPr>
              <a:t>These reductions are </a:t>
            </a:r>
            <a:r>
              <a:rPr lang="en-US" sz="1400" i="1" dirty="0">
                <a:solidFill>
                  <a:schemeClr val="tx2"/>
                </a:solidFill>
              </a:rPr>
              <a:t>handles</a:t>
            </a:r>
            <a:r>
              <a:rPr lang="en-US" sz="1400" dirty="0">
                <a:solidFill>
                  <a:schemeClr val="tx2"/>
                </a:solidFill>
              </a:rPr>
              <a:t> — a production and a location on the fringe.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1765556"/>
              </p:ext>
            </p:extLst>
          </p:nvPr>
        </p:nvGraphicFramePr>
        <p:xfrm>
          <a:off x="2374901" y="1625600"/>
          <a:ext cx="7543799" cy="407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9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876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6679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 gridSpan="5"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chemeClr val="tx1"/>
                          </a:solidFill>
                        </a:rPr>
                        <a:t>Sentential Form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chemeClr val="tx1"/>
                          </a:solidFill>
                        </a:rPr>
                        <a:t>Reduction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chemeClr val="tx1"/>
                          </a:solidFill>
                        </a:rPr>
                        <a:t>Handles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i="1" dirty="0">
                          <a:solidFill>
                            <a:schemeClr val="tx1"/>
                          </a:solidFill>
                        </a:rPr>
                        <a:t>Goal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i="1" dirty="0" err="1">
                          <a:solidFill>
                            <a:schemeClr val="tx1"/>
                          </a:solidFill>
                        </a:rPr>
                        <a:t>Expr</a:t>
                      </a:r>
                      <a:endParaRPr 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>
                          <a:solidFill>
                            <a:schemeClr val="tx1"/>
                          </a:solidFill>
                        </a:rPr>
                        <a:t>Goal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sym typeface="Symbol" charset="2"/>
                        </a:rPr>
                        <a:t>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sym typeface="Symbol" charset="2"/>
                        </a:rPr>
                        <a:t> </a:t>
                      </a:r>
                      <a:r>
                        <a:rPr lang="en-US" sz="1800" i="1" dirty="0" err="1">
                          <a:solidFill>
                            <a:schemeClr val="tx1"/>
                          </a:solidFill>
                          <a:sym typeface="Symbol" charset="2"/>
                        </a:rPr>
                        <a:t>Expr</a:t>
                      </a:r>
                      <a:endParaRPr 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0" dirty="0">
                          <a:solidFill>
                            <a:schemeClr val="tx1"/>
                          </a:solidFill>
                        </a:rPr>
                        <a:t>0,1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i="1" dirty="0" err="1">
                          <a:solidFill>
                            <a:srgbClr val="FF0000"/>
                          </a:solidFill>
                        </a:rPr>
                        <a:t>Expr</a:t>
                      </a:r>
                      <a:endParaRPr lang="en-US" i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—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i="1" dirty="0">
                          <a:solidFill>
                            <a:srgbClr val="FF0000"/>
                          </a:solidFill>
                        </a:rPr>
                        <a:t>Term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 err="1">
                          <a:solidFill>
                            <a:schemeClr val="tx1"/>
                          </a:solidFill>
                        </a:rPr>
                        <a:t>Expr</a:t>
                      </a:r>
                      <a:r>
                        <a:rPr lang="en-US" i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sym typeface="Symbol" charset="2"/>
                        </a:rPr>
                        <a:t>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sym typeface="Symbol" charset="2"/>
                        </a:rPr>
                        <a:t> </a:t>
                      </a:r>
                      <a:r>
                        <a:rPr lang="en-US" sz="1800" i="1" dirty="0" err="1">
                          <a:solidFill>
                            <a:schemeClr val="tx1"/>
                          </a:solidFill>
                          <a:sym typeface="Symbol" charset="2"/>
                        </a:rPr>
                        <a:t>Expr</a:t>
                      </a:r>
                      <a:r>
                        <a:rPr lang="en-US" sz="1800" i="1" dirty="0">
                          <a:solidFill>
                            <a:schemeClr val="tx1"/>
                          </a:solidFill>
                          <a:sym typeface="Symbol" charset="2"/>
                        </a:rPr>
                        <a:t> 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sym typeface="Symbol" charset="2"/>
                        </a:rPr>
                        <a:t>— </a:t>
                      </a:r>
                      <a:r>
                        <a:rPr lang="en-US" sz="1800" i="1" dirty="0">
                          <a:solidFill>
                            <a:schemeClr val="tx1"/>
                          </a:solidFill>
                          <a:sym typeface="Symbol" charset="2"/>
                        </a:rPr>
                        <a:t>Term</a:t>
                      </a:r>
                      <a:endParaRPr 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0" dirty="0">
                          <a:solidFill>
                            <a:schemeClr val="tx1"/>
                          </a:solidFill>
                        </a:rPr>
                        <a:t>2,3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i="1" dirty="0" err="1">
                          <a:solidFill>
                            <a:schemeClr val="tx1"/>
                          </a:solidFill>
                        </a:rPr>
                        <a:t>Expr</a:t>
                      </a:r>
                      <a:endParaRPr 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—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i="1" dirty="0">
                          <a:solidFill>
                            <a:srgbClr val="FF0000"/>
                          </a:solidFill>
                        </a:rPr>
                        <a:t>Term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*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i="1" dirty="0">
                          <a:solidFill>
                            <a:srgbClr val="FF0000"/>
                          </a:solidFill>
                        </a:rPr>
                        <a:t>Factor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>
                          <a:solidFill>
                            <a:schemeClr val="tx1"/>
                          </a:solidFill>
                        </a:rPr>
                        <a:t>Term 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sym typeface="Symbol" charset="2"/>
                        </a:rPr>
                        <a:t>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sym typeface="Symbol" charset="2"/>
                        </a:rPr>
                        <a:t> </a:t>
                      </a:r>
                      <a:r>
                        <a:rPr lang="en-US" sz="1800" i="1" dirty="0">
                          <a:solidFill>
                            <a:schemeClr val="tx1"/>
                          </a:solidFill>
                          <a:sym typeface="Symbol" charset="2"/>
                        </a:rPr>
                        <a:t>Term 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sym typeface="Symbol" charset="2"/>
                        </a:rPr>
                        <a:t>* Factor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0" dirty="0">
                          <a:solidFill>
                            <a:schemeClr val="tx1"/>
                          </a:solidFill>
                        </a:rPr>
                        <a:t>4,5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i="1" dirty="0" err="1">
                          <a:solidFill>
                            <a:schemeClr val="tx1"/>
                          </a:solidFill>
                        </a:rPr>
                        <a:t>Expr</a:t>
                      </a:r>
                      <a:r>
                        <a:rPr lang="en-US" i="1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—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i="1" dirty="0">
                          <a:solidFill>
                            <a:schemeClr val="tx1"/>
                          </a:solidFill>
                        </a:rPr>
                        <a:t>Term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&lt;</a:t>
                      </a:r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id,y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&gt;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>
                          <a:solidFill>
                            <a:schemeClr val="tx1"/>
                          </a:solidFill>
                        </a:rPr>
                        <a:t>Factor 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sym typeface="Symbol" charset="2"/>
                        </a:rPr>
                        <a:t>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sym typeface="Symbol" charset="2"/>
                        </a:rPr>
                        <a:t> </a:t>
                      </a:r>
                      <a:r>
                        <a:rPr lang="en-US" sz="1800" u="sng" dirty="0">
                          <a:solidFill>
                            <a:schemeClr val="tx1"/>
                          </a:solidFill>
                          <a:sym typeface="Symbol" charset="2"/>
                        </a:rPr>
                        <a:t>id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0" dirty="0">
                          <a:solidFill>
                            <a:schemeClr val="tx1"/>
                          </a:solidFill>
                        </a:rPr>
                        <a:t>8,5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i="1" dirty="0" err="1">
                          <a:solidFill>
                            <a:schemeClr val="tx1"/>
                          </a:solidFill>
                        </a:rPr>
                        <a:t>Expr</a:t>
                      </a:r>
                      <a:endParaRPr 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—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i="1" dirty="0">
                          <a:solidFill>
                            <a:srgbClr val="FF0000"/>
                          </a:solidFill>
                        </a:rPr>
                        <a:t>Factor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id,y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&gt;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>
                          <a:solidFill>
                            <a:schemeClr val="tx1"/>
                          </a:solidFill>
                        </a:rPr>
                        <a:t>Term 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sym typeface="Symbol" charset="2"/>
                        </a:rPr>
                        <a:t>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sym typeface="Symbol" charset="2"/>
                        </a:rPr>
                        <a:t> </a:t>
                      </a:r>
                      <a:r>
                        <a:rPr lang="en-US" sz="1800" i="1" dirty="0">
                          <a:solidFill>
                            <a:schemeClr val="tx1"/>
                          </a:solidFill>
                          <a:sym typeface="Symbol" charset="2"/>
                        </a:rPr>
                        <a:t>Factor</a:t>
                      </a:r>
                      <a:endParaRPr 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0" dirty="0">
                          <a:solidFill>
                            <a:schemeClr val="tx1"/>
                          </a:solidFill>
                        </a:rPr>
                        <a:t>6,3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i="1" dirty="0" err="1">
                          <a:solidFill>
                            <a:schemeClr val="tx1"/>
                          </a:solidFill>
                        </a:rPr>
                        <a:t>Expr</a:t>
                      </a:r>
                      <a:endParaRPr 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—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&lt;num,2&gt;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id,y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&gt;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>
                          <a:solidFill>
                            <a:schemeClr val="tx1"/>
                          </a:solidFill>
                        </a:rPr>
                        <a:t>Factor 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sym typeface="Symbol" charset="2"/>
                        </a:rPr>
                        <a:t>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sym typeface="Symbol" charset="2"/>
                        </a:rPr>
                        <a:t> </a:t>
                      </a:r>
                      <a:r>
                        <a:rPr lang="en-US" sz="1800" u="sng" dirty="0">
                          <a:solidFill>
                            <a:schemeClr val="tx1"/>
                          </a:solidFill>
                          <a:sym typeface="Symbol" charset="2"/>
                        </a:rPr>
                        <a:t>num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0" dirty="0">
                          <a:solidFill>
                            <a:schemeClr val="tx1"/>
                          </a:solidFill>
                        </a:rPr>
                        <a:t>7,3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i="1" dirty="0">
                          <a:solidFill>
                            <a:srgbClr val="FF0000"/>
                          </a:solidFill>
                        </a:rPr>
                        <a:t>Term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—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&lt;num,2&gt;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id,y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&gt;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 err="1">
                          <a:solidFill>
                            <a:schemeClr val="tx1"/>
                          </a:solidFill>
                        </a:rPr>
                        <a:t>Expr</a:t>
                      </a:r>
                      <a:r>
                        <a:rPr lang="en-US" i="1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sym typeface="Symbol" charset="2"/>
                        </a:rPr>
                        <a:t> </a:t>
                      </a:r>
                      <a:r>
                        <a:rPr lang="en-US" sz="1800" i="1" dirty="0">
                          <a:solidFill>
                            <a:schemeClr val="tx1"/>
                          </a:solidFill>
                          <a:sym typeface="Symbol" charset="2"/>
                        </a:rPr>
                        <a:t>Term</a:t>
                      </a:r>
                      <a:endParaRPr lang="en-US" i="0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0" dirty="0">
                          <a:solidFill>
                            <a:schemeClr val="tx1"/>
                          </a:solidFill>
                        </a:rPr>
                        <a:t>3,1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i="1" dirty="0">
                          <a:solidFill>
                            <a:srgbClr val="FF0000"/>
                          </a:solidFill>
                        </a:rPr>
                        <a:t>Factor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—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&lt;num,2&gt;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id,y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&gt;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>
                          <a:solidFill>
                            <a:schemeClr val="tx1"/>
                          </a:solidFill>
                        </a:rPr>
                        <a:t>Term</a:t>
                      </a:r>
                      <a:r>
                        <a:rPr lang="en-US" i="1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i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sym typeface="Symbol" charset="2"/>
                        </a:rPr>
                        <a:t> </a:t>
                      </a:r>
                      <a:r>
                        <a:rPr lang="en-US" sz="1800" i="1" dirty="0">
                          <a:solidFill>
                            <a:schemeClr val="tx1"/>
                          </a:solidFill>
                          <a:sym typeface="Symbol" charset="2"/>
                        </a:rPr>
                        <a:t>Factor</a:t>
                      </a:r>
                      <a:endParaRPr lang="en-US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0" dirty="0">
                          <a:solidFill>
                            <a:schemeClr val="tx1"/>
                          </a:solidFill>
                        </a:rPr>
                        <a:t>6,1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&lt;</a:t>
                      </a:r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id,x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&gt;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—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&lt;num,2&gt;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id,y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&gt;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i="1" u="none" dirty="0">
                          <a:solidFill>
                            <a:schemeClr val="tx1"/>
                          </a:solidFill>
                        </a:rPr>
                        <a:t>Factor </a:t>
                      </a:r>
                      <a:r>
                        <a:rPr lang="en-US" sz="1800" u="none" dirty="0">
                          <a:solidFill>
                            <a:schemeClr val="tx1"/>
                          </a:solidFill>
                          <a:sym typeface="Symbol" charset="2"/>
                        </a:rPr>
                        <a:t> </a:t>
                      </a:r>
                      <a:r>
                        <a:rPr lang="en-US" u="sng" dirty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en-US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0" u="none" dirty="0">
                          <a:solidFill>
                            <a:schemeClr val="tx1"/>
                          </a:solidFill>
                        </a:rPr>
                        <a:t>8,1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31741"/>
            <a:ext cx="10972800" cy="1143000"/>
          </a:xfrm>
        </p:spPr>
        <p:txBody>
          <a:bodyPr/>
          <a:lstStyle/>
          <a:p>
            <a:r>
              <a:rPr lang="en-US" dirty="0"/>
              <a:t>Handles </a:t>
            </a:r>
          </a:p>
        </p:txBody>
      </p:sp>
      <p:sp>
        <p:nvSpPr>
          <p:cNvPr id="17" name="Content Placeholder 2"/>
          <p:cNvSpPr txBox="1">
            <a:spLocks/>
          </p:cNvSpPr>
          <p:nvPr/>
        </p:nvSpPr>
        <p:spPr bwMode="auto">
          <a:xfrm>
            <a:off x="2209800" y="1143000"/>
            <a:ext cx="60071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C75"/>
              </a:buClr>
              <a:buSzPct val="120000"/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C75"/>
              </a:buClr>
              <a:buChar char="—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C75"/>
              </a:buClr>
              <a:buSzPct val="90000"/>
              <a:buFont typeface="Symbol" charset="2"/>
              <a:buChar char="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C75"/>
              </a:buClr>
              <a:buChar char="–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C75"/>
              </a:buClr>
              <a:buChar char="»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3C75"/>
              </a:buClr>
              <a:buChar char="»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3C75"/>
              </a:buClr>
              <a:buChar char="»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3C75"/>
              </a:buClr>
              <a:buChar char="»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3C75"/>
              </a:buClr>
              <a:buChar char="»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b="1" dirty="0">
                <a:solidFill>
                  <a:srgbClr val="074073"/>
                </a:solidFill>
              </a:rPr>
              <a:t>Consider x – 2 * y with the expression grammar</a:t>
            </a:r>
          </a:p>
        </p:txBody>
      </p:sp>
      <p:cxnSp>
        <p:nvCxnSpPr>
          <p:cNvPr id="10" name="Straight Connector 9"/>
          <p:cNvCxnSpPr/>
          <p:nvPr/>
        </p:nvCxnSpPr>
        <p:spPr bwMode="auto">
          <a:xfrm flipV="1">
            <a:off x="2209800" y="2106168"/>
            <a:ext cx="0" cy="345643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Engineering a Compiler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A9E78-C5DC-F94A-B6FB-3E99FB454851}" type="slidenum">
              <a:rPr lang="en-US" smtClean="0"/>
              <a:t>24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5410200" y="1295400"/>
            <a:ext cx="4648200" cy="5486400"/>
            <a:chOff x="3886200" y="1295400"/>
            <a:chExt cx="4648200" cy="5486400"/>
          </a:xfrm>
        </p:grpSpPr>
        <p:sp>
          <p:nvSpPr>
            <p:cNvPr id="13" name="Rectangle 12"/>
            <p:cNvSpPr/>
            <p:nvPr/>
          </p:nvSpPr>
          <p:spPr bwMode="auto">
            <a:xfrm>
              <a:off x="7086600" y="1295400"/>
              <a:ext cx="1447800" cy="4724400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latin typeface="Comic Sans MS" charset="0"/>
                <a:ea typeface="ヒラギノ角ゴ Pro W3" charset="-128"/>
                <a:cs typeface="ヒラギノ角ゴ Pro W3" charset="-128"/>
              </a:endParaRP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3886200" y="5867400"/>
              <a:ext cx="4343400" cy="914400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latin typeface="Comic Sans MS" charset="0"/>
                <a:ea typeface="ヒラギノ角ゴ Pro W3" charset="-128"/>
                <a:cs typeface="ヒラギノ角ゴ Pro W3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94986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22495"/>
            <a:ext cx="8229600" cy="1143000"/>
          </a:xfrm>
        </p:spPr>
        <p:txBody>
          <a:bodyPr/>
          <a:lstStyle/>
          <a:p>
            <a:pPr eaLnBrk="1" hangingPunct="1">
              <a:spcBef>
                <a:spcPct val="20000"/>
              </a:spcBef>
            </a:pPr>
            <a:r>
              <a:rPr lang="en-US">
                <a:sym typeface="Symbol" charset="2"/>
              </a:rPr>
              <a:t>Handles Are Unique</a:t>
            </a:r>
          </a:p>
        </p:txBody>
      </p:sp>
      <p:sp>
        <p:nvSpPr>
          <p:cNvPr id="337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1671" y="1365496"/>
            <a:ext cx="10838329" cy="3973932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buFont typeface="Times" charset="0"/>
              <a:buNone/>
            </a:pPr>
            <a:r>
              <a:rPr lang="en-US" sz="2600" b="1" dirty="0">
                <a:solidFill>
                  <a:schemeClr val="tx2"/>
                </a:solidFill>
                <a:sym typeface="Symbol" charset="2"/>
              </a:rPr>
              <a:t>Theorem:</a:t>
            </a:r>
          </a:p>
          <a:p>
            <a:pPr lvl="1" eaLnBrk="1" hangingPunct="1">
              <a:buFontTx/>
              <a:buNone/>
            </a:pPr>
            <a:r>
              <a:rPr lang="en-US" sz="2600" i="1" dirty="0">
                <a:sym typeface="Symbol" charset="2"/>
              </a:rPr>
              <a:t>If G is unambiguous, then every right-sentential form has a </a:t>
            </a:r>
            <a:r>
              <a:rPr lang="en-US" sz="2600" b="1" i="1" dirty="0">
                <a:sym typeface="Symbol" charset="2"/>
              </a:rPr>
              <a:t>unique</a:t>
            </a:r>
            <a:r>
              <a:rPr lang="en-US" sz="2600" i="1" dirty="0">
                <a:sym typeface="Symbol" charset="2"/>
              </a:rPr>
              <a:t> handle. </a:t>
            </a:r>
          </a:p>
          <a:p>
            <a:pPr>
              <a:spcBef>
                <a:spcPts val="3000"/>
              </a:spcBef>
              <a:buNone/>
            </a:pPr>
            <a:r>
              <a:rPr lang="en-US" sz="2600" dirty="0">
                <a:sym typeface="Symbol" charset="2"/>
              </a:rPr>
              <a:t>Sketch of Proof:</a:t>
            </a:r>
          </a:p>
          <a:p>
            <a:pPr>
              <a:spcBef>
                <a:spcPts val="600"/>
              </a:spcBef>
              <a:buSzPct val="90000"/>
              <a:buFontTx/>
              <a:buChar char="1"/>
            </a:pPr>
            <a:r>
              <a:rPr lang="en-US" sz="1800" i="1" dirty="0">
                <a:sym typeface="Symbol" charset="2"/>
              </a:rPr>
              <a:t>G</a:t>
            </a:r>
            <a:r>
              <a:rPr lang="en-US" sz="1800" dirty="0">
                <a:sym typeface="Symbol" charset="2"/>
              </a:rPr>
              <a:t> is unambiguous  rightmost derivation is unique</a:t>
            </a:r>
          </a:p>
          <a:p>
            <a:pPr>
              <a:spcBef>
                <a:spcPts val="600"/>
              </a:spcBef>
              <a:buSzPct val="90000"/>
              <a:buFontTx/>
              <a:buChar char="2"/>
            </a:pPr>
            <a:r>
              <a:rPr lang="en-US" sz="1800" dirty="0" err="1">
                <a:sym typeface="Symbol" charset="2"/>
              </a:rPr>
              <a:t></a:t>
            </a:r>
            <a:r>
              <a:rPr lang="en-US" sz="1800" dirty="0">
                <a:sym typeface="Symbol" charset="2"/>
              </a:rPr>
              <a:t> a unique production </a:t>
            </a:r>
            <a:r>
              <a:rPr lang="en-US" sz="1800" i="1" dirty="0">
                <a:sym typeface="Symbol" charset="2"/>
              </a:rPr>
              <a:t>A </a:t>
            </a:r>
            <a:r>
              <a:rPr lang="en-US" sz="1800" dirty="0" err="1">
                <a:sym typeface="Symbol" charset="2"/>
              </a:rPr>
              <a:t></a:t>
            </a:r>
            <a:r>
              <a:rPr lang="en-US" sz="1800" dirty="0">
                <a:sym typeface="Symbol" charset="2"/>
              </a:rPr>
              <a:t> </a:t>
            </a:r>
            <a:r>
              <a:rPr lang="en-US" sz="1800" dirty="0" err="1">
                <a:sym typeface="Symbol" charset="2"/>
              </a:rPr>
              <a:t></a:t>
            </a:r>
            <a:r>
              <a:rPr lang="en-US" sz="1800" dirty="0">
                <a:sym typeface="Symbol" charset="2"/>
              </a:rPr>
              <a:t> applied to derive </a:t>
            </a:r>
            <a:r>
              <a:rPr lang="en-US" sz="1800" dirty="0" err="1">
                <a:sym typeface="Symbol" charset="2"/>
              </a:rPr>
              <a:t></a:t>
            </a:r>
            <a:r>
              <a:rPr lang="en-US" sz="1800" i="1" baseline="-25000" dirty="0" err="1">
                <a:sym typeface="Symbol" charset="2"/>
              </a:rPr>
              <a:t>i</a:t>
            </a:r>
            <a:r>
              <a:rPr lang="en-US" sz="1800" dirty="0">
                <a:sym typeface="Symbol" charset="2"/>
              </a:rPr>
              <a:t>  from </a:t>
            </a:r>
            <a:r>
              <a:rPr lang="en-US" sz="1800" dirty="0" err="1">
                <a:sym typeface="Symbol" charset="2"/>
              </a:rPr>
              <a:t></a:t>
            </a:r>
            <a:r>
              <a:rPr lang="en-US" sz="1800" i="1" baseline="-25000" dirty="0" err="1">
                <a:sym typeface="Symbol" charset="2"/>
              </a:rPr>
              <a:t>i</a:t>
            </a:r>
            <a:r>
              <a:rPr lang="en-US" sz="1800" i="1" baseline="-25000" dirty="0">
                <a:sym typeface="Symbol" charset="2"/>
              </a:rPr>
              <a:t>–</a:t>
            </a:r>
            <a:r>
              <a:rPr lang="en-US" sz="1800" baseline="-25000" dirty="0">
                <a:sym typeface="Symbol" charset="2"/>
              </a:rPr>
              <a:t>1</a:t>
            </a:r>
            <a:endParaRPr lang="en-US" sz="1800" dirty="0">
              <a:sym typeface="Symbol" charset="2"/>
            </a:endParaRPr>
          </a:p>
          <a:p>
            <a:pPr>
              <a:spcBef>
                <a:spcPts val="600"/>
              </a:spcBef>
              <a:buSzPct val="90000"/>
              <a:buFontTx/>
              <a:buChar char="3"/>
            </a:pPr>
            <a:r>
              <a:rPr lang="en-US" sz="1800" dirty="0" err="1">
                <a:sym typeface="Symbol" charset="2"/>
              </a:rPr>
              <a:t></a:t>
            </a:r>
            <a:r>
              <a:rPr lang="en-US" sz="1800" dirty="0">
                <a:sym typeface="Symbol" charset="2"/>
              </a:rPr>
              <a:t> a unique position </a:t>
            </a:r>
            <a:r>
              <a:rPr lang="en-US" sz="1800" b="1" i="1" dirty="0" err="1">
                <a:latin typeface="Arial Narrow" charset="0"/>
                <a:sym typeface="Symbol" charset="2"/>
              </a:rPr>
              <a:t>k</a:t>
            </a:r>
            <a:r>
              <a:rPr lang="en-US" sz="1800" dirty="0">
                <a:sym typeface="Symbol" charset="2"/>
              </a:rPr>
              <a:t> at which </a:t>
            </a:r>
            <a:r>
              <a:rPr lang="en-US" sz="1800" i="1" dirty="0">
                <a:sym typeface="Symbol" charset="2"/>
              </a:rPr>
              <a:t>A</a:t>
            </a:r>
            <a:r>
              <a:rPr lang="en-US" sz="1800" dirty="0">
                <a:sym typeface="Symbol" charset="2"/>
              </a:rPr>
              <a:t> is applied</a:t>
            </a:r>
          </a:p>
          <a:p>
            <a:pPr>
              <a:spcBef>
                <a:spcPts val="600"/>
              </a:spcBef>
              <a:buSzPct val="90000"/>
              <a:buFontTx/>
              <a:buChar char="4"/>
            </a:pPr>
            <a:r>
              <a:rPr lang="en-US" sz="1800" dirty="0" err="1">
                <a:sym typeface="Symbol" charset="2"/>
              </a:rPr>
              <a:t></a:t>
            </a:r>
            <a:r>
              <a:rPr lang="en-US" sz="1800" dirty="0">
                <a:sym typeface="Symbol" charset="2"/>
              </a:rPr>
              <a:t> a unique handle &lt;</a:t>
            </a:r>
            <a:r>
              <a:rPr lang="en-US" sz="1800" i="1" dirty="0" err="1">
                <a:sym typeface="Symbol" charset="2"/>
              </a:rPr>
              <a:t>A</a:t>
            </a:r>
            <a:r>
              <a:rPr lang="en-US" sz="1800" dirty="0" err="1">
                <a:sym typeface="Symbol" charset="2"/>
              </a:rPr>
              <a:t>,</a:t>
            </a:r>
            <a:r>
              <a:rPr lang="en-US" sz="1800" b="1" i="1" dirty="0" err="1">
                <a:latin typeface="Arial Narrow" charset="0"/>
                <a:sym typeface="Symbol" charset="2"/>
              </a:rPr>
              <a:t>k</a:t>
            </a:r>
            <a:r>
              <a:rPr lang="en-US" sz="1800" dirty="0">
                <a:sym typeface="Symbol" charset="2"/>
              </a:rPr>
              <a:t>&gt; </a:t>
            </a:r>
          </a:p>
          <a:p>
            <a:pPr>
              <a:spcBef>
                <a:spcPts val="600"/>
              </a:spcBef>
              <a:buSzPct val="90000"/>
              <a:buNone/>
            </a:pPr>
            <a:r>
              <a:rPr lang="en-US" sz="2800" dirty="0">
                <a:sym typeface="Symbol" charset="2"/>
              </a:rPr>
              <a:t>This all follows from the definitions</a:t>
            </a:r>
          </a:p>
          <a:p>
            <a:pPr>
              <a:spcBef>
                <a:spcPts val="1800"/>
              </a:spcBef>
              <a:buSzPct val="90000"/>
              <a:buNone/>
            </a:pPr>
            <a:r>
              <a:rPr lang="en-US" sz="2800" dirty="0">
                <a:solidFill>
                  <a:schemeClr val="tx2"/>
                </a:solidFill>
                <a:sym typeface="Symbol" charset="2"/>
              </a:rPr>
              <a:t>If we can find the handles, we can build a derivation!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571129" y="2400678"/>
            <a:ext cx="4572000" cy="584776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mpd="sng">
            <a:solidFill>
              <a:schemeClr val="tx2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</a:rPr>
              <a:t>Recall:  Right sentential form is a string that appears as one step in a rightmost derivation.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Engineering a Compiler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A9E78-C5DC-F94A-B6FB-3E99FB454851}" type="slidenum">
              <a:rPr lang="en-US" smtClean="0"/>
              <a:t>25</a:t>
            </a:fld>
            <a:endParaRPr lang="en-US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286000" y="5339427"/>
            <a:ext cx="7023100" cy="1000274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mpd="sng">
            <a:solidFill>
              <a:schemeClr val="tx2"/>
            </a:solidFill>
            <a:miter lim="800000"/>
            <a:headEnd/>
            <a:tailEnd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ts val="600"/>
              </a:spcBef>
            </a:pPr>
            <a:r>
              <a:rPr lang="en-US" i="1" dirty="0">
                <a:solidFill>
                  <a:srgbClr val="FF0000"/>
                </a:solidFill>
              </a:rPr>
              <a:t>The handle always appears with its right end at the stack top.</a:t>
            </a:r>
          </a:p>
          <a:p>
            <a:pPr marL="344488" indent="-344488">
              <a:spcBef>
                <a:spcPts val="600"/>
              </a:spcBef>
            </a:pPr>
            <a:r>
              <a:rPr lang="en-US" i="1" dirty="0">
                <a:solidFill>
                  <a:srgbClr val="074073"/>
                </a:solidFill>
                <a:sym typeface="Symbol" charset="2"/>
              </a:rPr>
              <a:t> We can make the handles relative to the stack top, which makes the “position” implicit. Now the handle is just the “right” </a:t>
            </a:r>
            <a:r>
              <a:rPr lang="en-US" sz="1600" i="1" dirty="0">
                <a:solidFill>
                  <a:srgbClr val="074073"/>
                </a:solidFill>
                <a:sym typeface="Symbol" charset="2"/>
              </a:rPr>
              <a:t>RHS</a:t>
            </a:r>
            <a:r>
              <a:rPr lang="en-US" i="1" dirty="0">
                <a:solidFill>
                  <a:srgbClr val="074073"/>
                </a:solidFill>
                <a:sym typeface="Symbol" charset="2"/>
              </a:rPr>
              <a:t> at stack top.</a:t>
            </a:r>
            <a:endParaRPr lang="en-US" i="1" dirty="0">
              <a:solidFill>
                <a:srgbClr val="07407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7302028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20444"/>
          </a:xfrm>
        </p:spPr>
        <p:txBody>
          <a:bodyPr>
            <a:normAutofit fontScale="90000"/>
          </a:bodyPr>
          <a:lstStyle/>
          <a:p>
            <a:r>
              <a:rPr lang="en-US" dirty="0"/>
              <a:t>More on Handles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>
          <a:xfrm>
            <a:off x="797859" y="1143000"/>
            <a:ext cx="9184341" cy="4953000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20000"/>
              </a:lnSpc>
              <a:buFont typeface="Times" charset="0"/>
              <a:buNone/>
            </a:pPr>
            <a:r>
              <a:rPr lang="en-US" b="1" dirty="0">
                <a:solidFill>
                  <a:schemeClr val="tx2"/>
                </a:solidFill>
              </a:rPr>
              <a:t>Bottom-up parsers find a reverse rightmost derivation</a:t>
            </a:r>
          </a:p>
          <a:p>
            <a:pPr>
              <a:lnSpc>
                <a:spcPct val="120000"/>
              </a:lnSpc>
            </a:pPr>
            <a:r>
              <a:rPr lang="en-US" dirty="0"/>
              <a:t>Process input left to right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Upper fringe of partially completed parse tree is  (</a:t>
            </a:r>
            <a:r>
              <a:rPr lang="en-US" i="1" dirty="0"/>
              <a:t>NT </a:t>
            </a:r>
            <a:r>
              <a:rPr lang="en-US" dirty="0"/>
              <a:t>|</a:t>
            </a:r>
            <a:r>
              <a:rPr lang="en-US" i="1" dirty="0"/>
              <a:t>T)* T*</a:t>
            </a:r>
            <a:r>
              <a:rPr lang="en-US" dirty="0"/>
              <a:t> 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solidFill>
                  <a:srgbClr val="FF0000"/>
                </a:solidFill>
              </a:rPr>
              <a:t>The handle always appears with its right end at the junction between </a:t>
            </a:r>
          </a:p>
          <a:p>
            <a:pPr marL="276225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	   (</a:t>
            </a:r>
            <a:r>
              <a:rPr lang="en-US" i="1" dirty="0">
                <a:solidFill>
                  <a:srgbClr val="FF0000"/>
                </a:solidFill>
              </a:rPr>
              <a:t>NT </a:t>
            </a:r>
            <a:r>
              <a:rPr lang="en-US" dirty="0">
                <a:solidFill>
                  <a:srgbClr val="FF0000"/>
                </a:solidFill>
              </a:rPr>
              <a:t>|</a:t>
            </a:r>
            <a:r>
              <a:rPr lang="en-US" i="1" dirty="0">
                <a:solidFill>
                  <a:srgbClr val="FF0000"/>
                </a:solidFill>
              </a:rPr>
              <a:t> T)*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and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i="1" dirty="0">
                <a:solidFill>
                  <a:srgbClr val="FF0000"/>
                </a:solidFill>
              </a:rPr>
              <a:t>T*</a:t>
            </a:r>
            <a:r>
              <a:rPr lang="en-US" dirty="0"/>
              <a:t>  						</a:t>
            </a:r>
            <a:r>
              <a:rPr lang="en-US" dirty="0">
                <a:solidFill>
                  <a:srgbClr val="074073"/>
                </a:solidFill>
              </a:rPr>
              <a:t>(</a:t>
            </a:r>
            <a:r>
              <a:rPr lang="en-US" i="1" dirty="0">
                <a:solidFill>
                  <a:srgbClr val="074073"/>
                </a:solidFill>
              </a:rPr>
              <a:t>the hot spot for LR parsing</a:t>
            </a:r>
            <a:r>
              <a:rPr lang="en-US" dirty="0">
                <a:solidFill>
                  <a:srgbClr val="074073"/>
                </a:solidFill>
              </a:rPr>
              <a:t>)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We can keep </a:t>
            </a:r>
            <a:r>
              <a:rPr lang="en-US" dirty="0">
                <a:solidFill>
                  <a:srgbClr val="0000FF"/>
                </a:solidFill>
              </a:rPr>
              <a:t>the prefix of the upper fringe of the partially completed parse tree on a stack</a:t>
            </a:r>
            <a:r>
              <a:rPr lang="en-US" dirty="0"/>
              <a:t>, rest remains in the input buffer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FF0000"/>
                </a:solidFill>
              </a:rPr>
              <a:t>Handles appear at the top of the stack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Right end of handle is </a:t>
            </a:r>
            <a:r>
              <a:rPr lang="en-US" i="1" dirty="0"/>
              <a:t>always</a:t>
            </a:r>
            <a:r>
              <a:rPr lang="en-US" dirty="0"/>
              <a:t> at the top of the stack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The stack makes the position information irrelevant</a:t>
            </a:r>
          </a:p>
          <a:p>
            <a:pPr>
              <a:lnSpc>
                <a:spcPct val="120000"/>
              </a:lnSpc>
            </a:pPr>
            <a:r>
              <a:rPr lang="en-US" dirty="0"/>
              <a:t>All the information for the decision is at the hot spot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The next word in the input stream</a:t>
            </a:r>
          </a:p>
          <a:p>
            <a:pPr lvl="1">
              <a:lnSpc>
                <a:spcPct val="120000"/>
              </a:lnSpc>
            </a:pPr>
            <a:r>
              <a:rPr lang="en-US" sz="2900" dirty="0"/>
              <a:t>The rightmost NT on the fringe &amp; its immediate left neighbors</a:t>
            </a:r>
          </a:p>
          <a:p>
            <a:pPr lvl="1">
              <a:lnSpc>
                <a:spcPct val="120000"/>
              </a:lnSpc>
            </a:pPr>
            <a:r>
              <a:rPr lang="en-US" sz="2900" dirty="0"/>
              <a:t>An LR parser keeps additional information on the stack</a:t>
            </a:r>
          </a:p>
          <a:p>
            <a:pPr lvl="2">
              <a:lnSpc>
                <a:spcPct val="120000"/>
              </a:lnSpc>
            </a:pPr>
            <a:r>
              <a:rPr lang="en-US" sz="2900" dirty="0"/>
              <a:t>the “state” of a handle-recognizing automaton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Engineering a Compiler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A9E78-C5DC-F94A-B6FB-3E99FB45485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383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Handles to Parsers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45612"/>
            <a:ext cx="10972800" cy="4525963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  <a:buNone/>
            </a:pPr>
            <a:r>
              <a:rPr lang="en-US" sz="2000" dirty="0"/>
              <a:t>The sentential forms in the derivation have the form:</a:t>
            </a:r>
          </a:p>
          <a:p>
            <a:pPr>
              <a:buNone/>
            </a:pPr>
            <a:r>
              <a:rPr lang="en-US" sz="2000" i="1" dirty="0"/>
              <a:t>		NT*   </a:t>
            </a:r>
            <a:r>
              <a:rPr lang="en-US" sz="2000" dirty="0"/>
              <a:t>(</a:t>
            </a:r>
            <a:r>
              <a:rPr lang="en-US" sz="2000" i="1" dirty="0"/>
              <a:t>NT</a:t>
            </a:r>
            <a:r>
              <a:rPr lang="en-US" sz="2000" dirty="0"/>
              <a:t> |</a:t>
            </a:r>
            <a:r>
              <a:rPr lang="en-US" sz="2000" i="1" dirty="0"/>
              <a:t>T </a:t>
            </a:r>
            <a:r>
              <a:rPr lang="en-US" sz="2000" dirty="0"/>
              <a:t>)*  </a:t>
            </a:r>
            <a:r>
              <a:rPr lang="en-US" sz="2000" i="1" dirty="0"/>
              <a:t>T*</a:t>
            </a:r>
          </a:p>
          <a:p>
            <a:pPr marL="228600" indent="-228600">
              <a:spcBef>
                <a:spcPts val="600"/>
              </a:spcBef>
            </a:pPr>
            <a:r>
              <a:rPr lang="en-US" sz="2000" dirty="0"/>
              <a:t>They form the upper fringe of partially completed parse tree</a:t>
            </a:r>
          </a:p>
          <a:p>
            <a:pPr marL="228600" indent="-228600">
              <a:spcBef>
                <a:spcPts val="600"/>
              </a:spcBef>
            </a:pPr>
            <a:r>
              <a:rPr lang="en-US" sz="2000" dirty="0"/>
              <a:t>The suffix consisting of </a:t>
            </a:r>
            <a:r>
              <a:rPr lang="en-US" sz="2000" i="1" dirty="0"/>
              <a:t>T* </a:t>
            </a:r>
            <a:r>
              <a:rPr lang="en-US" sz="2000" dirty="0"/>
              <a:t>is, at each step, the unread input</a:t>
            </a:r>
          </a:p>
          <a:p>
            <a:pPr marL="568325" lvl="1" indent="-228600"/>
            <a:r>
              <a:rPr lang="en-US" sz="2000" i="1" dirty="0">
                <a:solidFill>
                  <a:srgbClr val="074073"/>
                </a:solidFill>
              </a:rPr>
              <a:t>The first word in the trailing string of terminals is the current word or token</a:t>
            </a:r>
          </a:p>
          <a:p>
            <a:pPr marL="228600" indent="-228600">
              <a:spcBef>
                <a:spcPts val="4200"/>
              </a:spcBef>
              <a:buNone/>
            </a:pPr>
            <a:r>
              <a:rPr lang="en-US" sz="2000" dirty="0"/>
              <a:t>The shift-reduce parser operates by:</a:t>
            </a:r>
          </a:p>
          <a:p>
            <a:pPr marL="228600" indent="-228600">
              <a:spcBef>
                <a:spcPts val="600"/>
              </a:spcBef>
            </a:pPr>
            <a:r>
              <a:rPr lang="en-US" sz="2000" dirty="0"/>
              <a:t>Keeping the portion </a:t>
            </a:r>
            <a:r>
              <a:rPr lang="en-US" sz="2000" i="1" dirty="0"/>
              <a:t>NT* </a:t>
            </a:r>
            <a:r>
              <a:rPr lang="en-US" sz="2000" dirty="0"/>
              <a:t>(</a:t>
            </a:r>
            <a:r>
              <a:rPr lang="en-US" sz="2000" i="1" dirty="0"/>
              <a:t>NT</a:t>
            </a:r>
            <a:r>
              <a:rPr lang="en-US" sz="2000" dirty="0"/>
              <a:t> |</a:t>
            </a:r>
            <a:r>
              <a:rPr lang="en-US" sz="2000" i="1" dirty="0"/>
              <a:t>T</a:t>
            </a:r>
            <a:r>
              <a:rPr lang="en-US" sz="2000" dirty="0"/>
              <a:t>)* on a stack</a:t>
            </a:r>
          </a:p>
          <a:p>
            <a:pPr marL="519113" lvl="1" indent="-290513">
              <a:spcBef>
                <a:spcPts val="600"/>
              </a:spcBef>
            </a:pPr>
            <a:r>
              <a:rPr lang="en-US" sz="2000" dirty="0"/>
              <a:t>Leftmost symbol at bottom of stack, rightmost at stack top</a:t>
            </a:r>
          </a:p>
          <a:p>
            <a:pPr marL="119063" indent="-290513">
              <a:spcBef>
                <a:spcPts val="600"/>
              </a:spcBef>
            </a:pPr>
            <a:r>
              <a:rPr lang="en-US" sz="2000" dirty="0"/>
              <a:t>Handles always appear with right end at the top of stack</a:t>
            </a:r>
          </a:p>
          <a:p>
            <a:pPr marL="519113" lvl="1" indent="-290513"/>
            <a:r>
              <a:rPr lang="en-US" sz="2000" i="1" dirty="0">
                <a:solidFill>
                  <a:srgbClr val="003C75"/>
                </a:solidFill>
              </a:rPr>
              <a:t>The border between NT* (NT | T )* and T * is the critical spot</a:t>
            </a:r>
          </a:p>
          <a:p>
            <a:pPr marL="119063" indent="-290513">
              <a:spcBef>
                <a:spcPts val="600"/>
              </a:spcBef>
            </a:pPr>
            <a:r>
              <a:rPr lang="en-US" sz="2000" dirty="0"/>
              <a:t>Searching for handles from stack top to stack bottom</a:t>
            </a:r>
          </a:p>
          <a:p>
            <a:pPr marL="119063" indent="-290513">
              <a:spcBef>
                <a:spcPts val="600"/>
              </a:spcBef>
            </a:pPr>
            <a:r>
              <a:rPr lang="en-US" sz="2000" dirty="0"/>
              <a:t>If search fails, shift another terminal onto stack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894294" y="4820805"/>
            <a:ext cx="3505200" cy="1535546"/>
            <a:chOff x="4648200" y="5069030"/>
            <a:chExt cx="3505200" cy="1535546"/>
          </a:xfrm>
        </p:grpSpPr>
        <p:sp>
          <p:nvSpPr>
            <p:cNvPr id="6" name="TextBox 5"/>
            <p:cNvSpPr txBox="1"/>
            <p:nvPr/>
          </p:nvSpPr>
          <p:spPr>
            <a:xfrm>
              <a:off x="4648200" y="6019800"/>
              <a:ext cx="2971800" cy="58477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tx2"/>
                  </a:solidFill>
                </a:rPr>
                <a:t>All the info that the parser needs to decide is at TOS </a:t>
              </a:r>
            </a:p>
          </p:txBody>
        </p:sp>
        <p:cxnSp>
          <p:nvCxnSpPr>
            <p:cNvPr id="8" name="Straight Connector 7"/>
            <p:cNvCxnSpPr/>
            <p:nvPr/>
          </p:nvCxnSpPr>
          <p:spPr bwMode="auto">
            <a:xfrm>
              <a:off x="7620000" y="6019800"/>
              <a:ext cx="0" cy="53340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" name="Freeform 8"/>
            <p:cNvSpPr/>
            <p:nvPr/>
          </p:nvSpPr>
          <p:spPr>
            <a:xfrm>
              <a:off x="7333689" y="5069030"/>
              <a:ext cx="819711" cy="1184580"/>
            </a:xfrm>
            <a:custGeom>
              <a:avLst/>
              <a:gdLst>
                <a:gd name="connsiteX0" fmla="*/ 305309 w 819711"/>
                <a:gd name="connsiteY0" fmla="*/ 1257732 h 1257732"/>
                <a:gd name="connsiteX1" fmla="*/ 769379 w 819711"/>
                <a:gd name="connsiteY1" fmla="*/ 879192 h 1257732"/>
                <a:gd name="connsiteX2" fmla="*/ 720529 w 819711"/>
                <a:gd name="connsiteY2" fmla="*/ 366330 h 1257732"/>
                <a:gd name="connsiteX3" fmla="*/ 0 w 819711"/>
                <a:gd name="connsiteY3" fmla="*/ 0 h 1257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711" h="1257732">
                  <a:moveTo>
                    <a:pt x="305309" y="1257732"/>
                  </a:moveTo>
                  <a:cubicBezTo>
                    <a:pt x="502742" y="1142745"/>
                    <a:pt x="700176" y="1027759"/>
                    <a:pt x="769379" y="879192"/>
                  </a:cubicBezTo>
                  <a:cubicBezTo>
                    <a:pt x="838582" y="730625"/>
                    <a:pt x="848759" y="512862"/>
                    <a:pt x="720529" y="366330"/>
                  </a:cubicBezTo>
                  <a:cubicBezTo>
                    <a:pt x="592299" y="219798"/>
                    <a:pt x="296149" y="109899"/>
                    <a:pt x="0" y="0"/>
                  </a:cubicBezTo>
                </a:path>
              </a:pathLst>
            </a:custGeom>
            <a:ln w="19050" cmpd="sng">
              <a:solidFill>
                <a:schemeClr val="tx2"/>
              </a:solidFill>
              <a:headEnd type="none"/>
              <a:tailEnd type="triangle"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latin typeface="Comic Sans MS" charset="0"/>
                <a:ea typeface="ヒラギノ角ゴ Pro W3" charset="-128"/>
                <a:cs typeface="ヒラギノ角ゴ Pro W3" charset="-128"/>
              </a:endParaRPr>
            </a:p>
          </p:txBody>
        </p:sp>
      </p:grp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Engineering a Compiler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A9E78-C5DC-F94A-B6FB-3E99FB45485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654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spcBef>
                <a:spcPct val="20000"/>
              </a:spcBef>
            </a:pPr>
            <a:r>
              <a:rPr lang="en-US" sz="2400" b="1" dirty="0"/>
              <a:t>LR(1)</a:t>
            </a:r>
            <a:r>
              <a:rPr lang="en-US" dirty="0"/>
              <a:t> Parsers</a:t>
            </a:r>
          </a:p>
        </p:txBody>
      </p:sp>
      <p:sp>
        <p:nvSpPr>
          <p:cNvPr id="5632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noAutofit/>
          </a:bodyPr>
          <a:lstStyle/>
          <a:p>
            <a:r>
              <a:rPr lang="en-US" sz="1600" b="1" i="1" dirty="0"/>
              <a:t>LR(1)</a:t>
            </a:r>
            <a:r>
              <a:rPr lang="en-US" sz="1800" i="1" dirty="0"/>
              <a:t> means </a:t>
            </a:r>
            <a:r>
              <a:rPr lang="en-US" sz="1800" b="1" i="1" dirty="0">
                <a:solidFill>
                  <a:schemeClr val="tx2"/>
                </a:solidFill>
              </a:rPr>
              <a:t>left-to-right scan </a:t>
            </a:r>
            <a:r>
              <a:rPr lang="en-US" sz="1800" i="1" dirty="0"/>
              <a:t>of the input, </a:t>
            </a:r>
            <a:r>
              <a:rPr lang="en-US" sz="1800" b="1" i="1" dirty="0">
                <a:solidFill>
                  <a:srgbClr val="074073"/>
                </a:solidFill>
              </a:rPr>
              <a:t>rightmost derivation </a:t>
            </a:r>
            <a:r>
              <a:rPr lang="en-US" sz="1800" i="1" dirty="0"/>
              <a:t>(in reverse), and </a:t>
            </a:r>
            <a:r>
              <a:rPr lang="en-US" sz="1800" b="1" i="1" dirty="0">
                <a:solidFill>
                  <a:srgbClr val="074073"/>
                </a:solidFill>
              </a:rPr>
              <a:t>1</a:t>
            </a:r>
            <a:r>
              <a:rPr lang="en-US" sz="1800" i="1" dirty="0"/>
              <a:t> word of </a:t>
            </a:r>
            <a:r>
              <a:rPr lang="en-US" sz="1800" i="1" dirty="0" err="1"/>
              <a:t>lookahead</a:t>
            </a:r>
            <a:r>
              <a:rPr lang="en-US" sz="1800" i="1" dirty="0"/>
              <a:t>.</a:t>
            </a:r>
          </a:p>
          <a:p>
            <a:pPr eaLnBrk="1" hangingPunct="1"/>
            <a:r>
              <a:rPr lang="en-US" sz="1800" b="1" dirty="0"/>
              <a:t>LR(1)</a:t>
            </a:r>
            <a:r>
              <a:rPr lang="en-US" sz="1800" dirty="0"/>
              <a:t> parsers are table-driven, shift-reduce parsers that use a limited right context (1 word) for handle recognition</a:t>
            </a:r>
          </a:p>
          <a:p>
            <a:pPr eaLnBrk="1" hangingPunct="1"/>
            <a:r>
              <a:rPr lang="en-US" sz="1800" dirty="0"/>
              <a:t>The class of grammars that these parsers recognize is called the set of </a:t>
            </a:r>
            <a:r>
              <a:rPr lang="en-US" sz="1800" b="1" dirty="0"/>
              <a:t>LR(1)</a:t>
            </a:r>
            <a:r>
              <a:rPr lang="en-US" sz="1800" dirty="0"/>
              <a:t> grammars</a:t>
            </a:r>
          </a:p>
          <a:p>
            <a:pPr>
              <a:spcBef>
                <a:spcPts val="1800"/>
              </a:spcBef>
            </a:pPr>
            <a:r>
              <a:rPr lang="en-US" sz="1800" b="1" dirty="0"/>
              <a:t>LR(1)</a:t>
            </a:r>
            <a:r>
              <a:rPr lang="en-US" sz="1800" dirty="0"/>
              <a:t> grammars</a:t>
            </a:r>
            <a:r>
              <a:rPr lang="en-US" sz="1800" b="1" dirty="0">
                <a:solidFill>
                  <a:srgbClr val="074073"/>
                </a:solidFill>
              </a:rPr>
              <a:t>: </a:t>
            </a:r>
            <a:r>
              <a:rPr lang="en-US" sz="1800" dirty="0"/>
              <a:t>A grammar is </a:t>
            </a:r>
            <a:r>
              <a:rPr lang="en-US" sz="1800" b="1" dirty="0"/>
              <a:t>LR(1)</a:t>
            </a:r>
            <a:r>
              <a:rPr lang="en-US" sz="1800" dirty="0"/>
              <a:t> if, given a rightmost derivation</a:t>
            </a:r>
          </a:p>
          <a:p>
            <a:pPr algn="ctr" eaLnBrk="1" hangingPunct="1">
              <a:spcBef>
                <a:spcPct val="10000"/>
              </a:spcBef>
              <a:buFont typeface="Times" charset="0"/>
              <a:buNone/>
            </a:pPr>
            <a:r>
              <a:rPr lang="en-US" sz="1800" i="1" dirty="0">
                <a:sym typeface="Symbol" charset="2"/>
              </a:rPr>
              <a:t>S</a:t>
            </a:r>
            <a:r>
              <a:rPr lang="en-US" sz="1800" dirty="0">
                <a:sym typeface="Symbol" charset="2"/>
              </a:rPr>
              <a:t> </a:t>
            </a:r>
            <a:r>
              <a:rPr lang="en-US" sz="1800" dirty="0" err="1">
                <a:sym typeface="Symbol" charset="2"/>
              </a:rPr>
              <a:t></a:t>
            </a:r>
            <a:r>
              <a:rPr lang="en-US" sz="1800" dirty="0">
                <a:sym typeface="Symbol" charset="2"/>
              </a:rPr>
              <a:t> </a:t>
            </a:r>
            <a:r>
              <a:rPr lang="en-US" sz="1800" i="1" baseline="-25000" dirty="0">
                <a:sym typeface="Symbol" charset="2"/>
              </a:rPr>
              <a:t>0</a:t>
            </a:r>
            <a:r>
              <a:rPr lang="en-US" sz="1800" dirty="0">
                <a:sym typeface="Symbol" charset="2"/>
              </a:rPr>
              <a:t>  </a:t>
            </a:r>
            <a:r>
              <a:rPr lang="en-US" sz="1800" dirty="0" err="1">
                <a:sym typeface="Symbol" charset="2"/>
              </a:rPr>
              <a:t></a:t>
            </a:r>
            <a:r>
              <a:rPr lang="en-US" sz="1800" dirty="0">
                <a:sym typeface="Symbol" charset="2"/>
              </a:rPr>
              <a:t> </a:t>
            </a:r>
            <a:r>
              <a:rPr lang="en-US" sz="1800" i="1" baseline="-25000" dirty="0">
                <a:sym typeface="Symbol" charset="2"/>
              </a:rPr>
              <a:t>1</a:t>
            </a:r>
            <a:r>
              <a:rPr lang="en-US" sz="1800" dirty="0">
                <a:sym typeface="Symbol" charset="2"/>
              </a:rPr>
              <a:t>  </a:t>
            </a:r>
            <a:r>
              <a:rPr lang="en-US" sz="1800" dirty="0" err="1">
                <a:sym typeface="Symbol" charset="2"/>
              </a:rPr>
              <a:t></a:t>
            </a:r>
            <a:r>
              <a:rPr lang="en-US" sz="1800" dirty="0">
                <a:sym typeface="Symbol" charset="2"/>
              </a:rPr>
              <a:t> </a:t>
            </a:r>
            <a:r>
              <a:rPr lang="en-US" sz="1800" i="1" baseline="-25000" dirty="0">
                <a:sym typeface="Symbol" charset="2"/>
              </a:rPr>
              <a:t>2</a:t>
            </a:r>
            <a:r>
              <a:rPr lang="en-US" sz="1800" dirty="0">
                <a:sym typeface="Symbol" charset="2"/>
              </a:rPr>
              <a:t>  </a:t>
            </a:r>
            <a:r>
              <a:rPr lang="en-US" sz="1800" dirty="0" err="1">
                <a:sym typeface="Symbol" charset="2"/>
              </a:rPr>
              <a:t></a:t>
            </a:r>
            <a:r>
              <a:rPr lang="en-US" sz="1800" dirty="0">
                <a:sym typeface="Symbol" charset="2"/>
              </a:rPr>
              <a:t> …  </a:t>
            </a:r>
            <a:r>
              <a:rPr lang="en-US" sz="1800" dirty="0" err="1">
                <a:sym typeface="Symbol" charset="2"/>
              </a:rPr>
              <a:t></a:t>
            </a:r>
            <a:r>
              <a:rPr lang="en-US" sz="1800" dirty="0">
                <a:sym typeface="Symbol" charset="2"/>
              </a:rPr>
              <a:t> </a:t>
            </a:r>
            <a:r>
              <a:rPr lang="en-US" sz="1800" dirty="0" err="1">
                <a:sym typeface="Symbol" charset="2"/>
              </a:rPr>
              <a:t></a:t>
            </a:r>
            <a:r>
              <a:rPr lang="en-US" sz="1800" i="1" baseline="-25000" dirty="0" err="1">
                <a:sym typeface="Symbol" charset="2"/>
              </a:rPr>
              <a:t>n</a:t>
            </a:r>
            <a:r>
              <a:rPr lang="en-US" sz="1800" i="1" baseline="-25000" dirty="0">
                <a:sym typeface="Symbol" charset="2"/>
              </a:rPr>
              <a:t>–1</a:t>
            </a:r>
            <a:r>
              <a:rPr lang="en-US" sz="1800" dirty="0">
                <a:sym typeface="Symbol" charset="2"/>
              </a:rPr>
              <a:t> </a:t>
            </a:r>
            <a:r>
              <a:rPr lang="en-US" sz="1800" dirty="0" err="1">
                <a:sym typeface="Symbol" charset="2"/>
              </a:rPr>
              <a:t></a:t>
            </a:r>
            <a:r>
              <a:rPr lang="en-US" sz="1800" dirty="0">
                <a:sym typeface="Symbol" charset="2"/>
              </a:rPr>
              <a:t> </a:t>
            </a:r>
            <a:r>
              <a:rPr lang="en-US" sz="1800" dirty="0" err="1">
                <a:sym typeface="Symbol" charset="2"/>
              </a:rPr>
              <a:t></a:t>
            </a:r>
            <a:r>
              <a:rPr lang="en-US" sz="1800" i="1" baseline="-25000" dirty="0" err="1">
                <a:sym typeface="Symbol" charset="2"/>
              </a:rPr>
              <a:t>n</a:t>
            </a:r>
            <a:r>
              <a:rPr lang="en-US" sz="1800" dirty="0">
                <a:sym typeface="Symbol" charset="2"/>
              </a:rPr>
              <a:t> </a:t>
            </a:r>
            <a:r>
              <a:rPr lang="en-US" sz="1800" dirty="0" err="1">
                <a:sym typeface="Symbol" charset="2"/>
              </a:rPr>
              <a:t></a:t>
            </a:r>
            <a:r>
              <a:rPr lang="en-US" sz="1800" dirty="0">
                <a:sym typeface="Symbol" charset="2"/>
              </a:rPr>
              <a:t> </a:t>
            </a:r>
            <a:r>
              <a:rPr lang="en-US" sz="1800" i="1" dirty="0">
                <a:sym typeface="Symbol" charset="2"/>
              </a:rPr>
              <a:t>sentence</a:t>
            </a:r>
            <a:endParaRPr lang="en-US" sz="1800" dirty="0">
              <a:sym typeface="Symbol" charset="2"/>
            </a:endParaRPr>
          </a:p>
          <a:p>
            <a:pPr eaLnBrk="1" hangingPunct="1">
              <a:spcBef>
                <a:spcPct val="10000"/>
              </a:spcBef>
              <a:buFont typeface="Times" charset="0"/>
              <a:buNone/>
            </a:pPr>
            <a:r>
              <a:rPr lang="en-US" sz="1800" dirty="0"/>
              <a:t>We can</a:t>
            </a:r>
            <a:r>
              <a:rPr lang="en-US" sz="1800" dirty="0">
                <a:sym typeface="Symbol" charset="2"/>
              </a:rPr>
              <a:t> </a:t>
            </a:r>
          </a:p>
          <a:p>
            <a:pPr lvl="1">
              <a:spcBef>
                <a:spcPts val="600"/>
              </a:spcBef>
              <a:buNone/>
            </a:pPr>
            <a:r>
              <a:rPr lang="en-US" sz="1800" dirty="0">
                <a:solidFill>
                  <a:schemeClr val="tx2"/>
                </a:solidFill>
                <a:sym typeface="Symbol" charset="2"/>
              </a:rPr>
              <a:t>1</a:t>
            </a:r>
            <a:r>
              <a:rPr lang="en-US" sz="1800" b="1" dirty="0">
                <a:solidFill>
                  <a:schemeClr val="tx2"/>
                </a:solidFill>
                <a:sym typeface="Symbol" charset="2"/>
              </a:rPr>
              <a:t>. </a:t>
            </a:r>
            <a:r>
              <a:rPr lang="en-US" sz="1800" b="1" i="1" dirty="0">
                <a:solidFill>
                  <a:schemeClr val="tx2"/>
                </a:solidFill>
                <a:sym typeface="Symbol" charset="2"/>
              </a:rPr>
              <a:t>isolate the handle of each right-sentential form </a:t>
            </a:r>
            <a:r>
              <a:rPr lang="en-US" sz="1800" b="1" i="1" baseline="-25000" dirty="0">
                <a:solidFill>
                  <a:schemeClr val="tx2"/>
                </a:solidFill>
                <a:sym typeface="Symbol" charset="2"/>
              </a:rPr>
              <a:t>I</a:t>
            </a:r>
            <a:r>
              <a:rPr lang="en-US" sz="1800" b="1" i="1" dirty="0">
                <a:solidFill>
                  <a:schemeClr val="tx2"/>
                </a:solidFill>
                <a:sym typeface="Symbol" charset="2"/>
              </a:rPr>
              <a:t> </a:t>
            </a:r>
            <a:r>
              <a:rPr lang="en-US" sz="1800" dirty="0">
                <a:solidFill>
                  <a:schemeClr val="tx2"/>
                </a:solidFill>
                <a:sym typeface="Symbol" charset="2"/>
              </a:rPr>
              <a:t>, and </a:t>
            </a:r>
          </a:p>
          <a:p>
            <a:pPr lvl="1" eaLnBrk="1" hangingPunct="1">
              <a:buFontTx/>
              <a:buNone/>
            </a:pPr>
            <a:r>
              <a:rPr lang="en-US" sz="1800" dirty="0">
                <a:solidFill>
                  <a:schemeClr val="tx2"/>
                </a:solidFill>
                <a:sym typeface="Symbol" charset="2"/>
              </a:rPr>
              <a:t>2</a:t>
            </a:r>
            <a:r>
              <a:rPr lang="en-US" sz="1800" b="1" dirty="0">
                <a:solidFill>
                  <a:schemeClr val="tx2"/>
                </a:solidFill>
                <a:sym typeface="Symbol" charset="2"/>
              </a:rPr>
              <a:t>. </a:t>
            </a:r>
            <a:r>
              <a:rPr lang="en-US" sz="1800" b="1" i="1" dirty="0">
                <a:solidFill>
                  <a:schemeClr val="tx2"/>
                </a:solidFill>
                <a:sym typeface="Symbol" charset="2"/>
              </a:rPr>
              <a:t>determine the production by which to reduce</a:t>
            </a:r>
            <a:r>
              <a:rPr lang="en-US" sz="1800" dirty="0">
                <a:solidFill>
                  <a:srgbClr val="074073"/>
                </a:solidFill>
                <a:sym typeface="Symbol" charset="2"/>
              </a:rPr>
              <a:t>,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800" dirty="0">
                <a:sym typeface="Symbol" charset="2"/>
              </a:rPr>
              <a:t>by scanning </a:t>
            </a:r>
            <a:r>
              <a:rPr lang="en-US" sz="1800" i="1" baseline="-25000" dirty="0">
                <a:sym typeface="Symbol" charset="2"/>
              </a:rPr>
              <a:t>i</a:t>
            </a:r>
            <a:r>
              <a:rPr lang="en-US" sz="1800" dirty="0">
                <a:sym typeface="Symbol" charset="2"/>
              </a:rPr>
              <a:t> from </a:t>
            </a:r>
            <a:r>
              <a:rPr lang="en-US" sz="1800" i="1" dirty="0">
                <a:sym typeface="Symbol" charset="2"/>
              </a:rPr>
              <a:t>left-to-right</a:t>
            </a:r>
            <a:r>
              <a:rPr lang="en-US" sz="1800" dirty="0">
                <a:sym typeface="Symbol" charset="2"/>
              </a:rPr>
              <a:t>, going at most </a:t>
            </a:r>
            <a:r>
              <a:rPr lang="en-US" sz="1800" i="1" dirty="0">
                <a:sym typeface="Symbol" charset="2"/>
              </a:rPr>
              <a:t>1 </a:t>
            </a:r>
            <a:r>
              <a:rPr lang="en-US" sz="1800" dirty="0">
                <a:sym typeface="Symbol" charset="2"/>
              </a:rPr>
              <a:t>word beyond the right end of the handle of </a:t>
            </a:r>
            <a:r>
              <a:rPr lang="en-US" sz="1800" i="1" baseline="-25000" dirty="0">
                <a:sym typeface="Symbol" charset="2"/>
              </a:rPr>
              <a:t>i</a:t>
            </a:r>
            <a:r>
              <a:rPr lang="en-US" sz="1800" dirty="0">
                <a:sym typeface="Symbol" charset="2"/>
              </a:rPr>
              <a:t>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dirty="0"/>
              <a:t>Engineering a Compiler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A9E78-C5DC-F94A-B6FB-3E99FB454851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6383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spcBef>
                <a:spcPct val="20000"/>
              </a:spcBef>
            </a:pPr>
            <a:r>
              <a:rPr lang="en-US" dirty="0">
                <a:sym typeface="Symbol" charset="2"/>
              </a:rPr>
              <a:t>Bottom-up Parser</a:t>
            </a:r>
          </a:p>
        </p:txBody>
      </p:sp>
      <p:sp>
        <p:nvSpPr>
          <p:cNvPr id="378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247146"/>
            <a:ext cx="8229600" cy="4525963"/>
          </a:xfrm>
        </p:spPr>
        <p:txBody>
          <a:bodyPr>
            <a:normAutofit/>
          </a:bodyPr>
          <a:lstStyle/>
          <a:p>
            <a:pPr eaLnBrk="1" hangingPunct="1">
              <a:buFont typeface="Times" charset="0"/>
              <a:buNone/>
            </a:pPr>
            <a:r>
              <a:rPr lang="en-US" sz="2800" b="1" dirty="0">
                <a:solidFill>
                  <a:srgbClr val="074073"/>
                </a:solidFill>
                <a:sym typeface="Symbol" charset="2"/>
              </a:rPr>
              <a:t>Our conceptual </a:t>
            </a:r>
            <a:r>
              <a:rPr lang="en-US" sz="2800" b="1" i="1" dirty="0">
                <a:solidFill>
                  <a:srgbClr val="074073"/>
                </a:solidFill>
                <a:sym typeface="Symbol" charset="2"/>
              </a:rPr>
              <a:t>shift-reduce parser:</a:t>
            </a:r>
          </a:p>
        </p:txBody>
      </p:sp>
      <p:sp>
        <p:nvSpPr>
          <p:cNvPr id="37894" name="Text Box 4"/>
          <p:cNvSpPr txBox="1">
            <a:spLocks noChangeArrowheads="1"/>
          </p:cNvSpPr>
          <p:nvPr/>
        </p:nvSpPr>
        <p:spPr bwMode="auto">
          <a:xfrm>
            <a:off x="2243668" y="1752601"/>
            <a:ext cx="4296832" cy="3544888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10000"/>
              </a:spcBef>
            </a:pPr>
            <a:r>
              <a:rPr lang="en-US" sz="1600" i="1" dirty="0">
                <a:sym typeface="Symbol" charset="2"/>
              </a:rPr>
              <a:t>push INVALID</a:t>
            </a:r>
          </a:p>
          <a:p>
            <a:pPr>
              <a:spcBef>
                <a:spcPct val="10000"/>
              </a:spcBef>
            </a:pPr>
            <a:r>
              <a:rPr lang="en-US" sz="1600" i="1" dirty="0">
                <a:sym typeface="Symbol" charset="2"/>
              </a:rPr>
              <a:t>word </a:t>
            </a:r>
            <a:r>
              <a:rPr lang="en-US" sz="1600" dirty="0">
                <a:sym typeface="Symbol" charset="2"/>
              </a:rPr>
              <a:t></a:t>
            </a:r>
            <a:r>
              <a:rPr lang="en-US" sz="1600" i="1" dirty="0">
                <a:sym typeface="Symbol" charset="2"/>
              </a:rPr>
              <a:t> </a:t>
            </a:r>
            <a:r>
              <a:rPr lang="en-US" sz="1600" i="1" dirty="0" err="1">
                <a:sym typeface="Symbol" charset="2"/>
              </a:rPr>
              <a:t>NextWord</a:t>
            </a:r>
            <a:r>
              <a:rPr lang="en-US" sz="1600" i="1" dirty="0">
                <a:sym typeface="Symbol" charset="2"/>
              </a:rPr>
              <a:t>(</a:t>
            </a:r>
            <a:r>
              <a:rPr lang="en-US" sz="1600" dirty="0">
                <a:sym typeface="Symbol" charset="2"/>
              </a:rPr>
              <a:t> )</a:t>
            </a:r>
          </a:p>
          <a:p>
            <a:pPr>
              <a:spcBef>
                <a:spcPct val="10000"/>
              </a:spcBef>
            </a:pPr>
            <a:r>
              <a:rPr lang="en-US" sz="1600" i="1" dirty="0">
                <a:sym typeface="Symbol" charset="2"/>
              </a:rPr>
              <a:t>repeat until </a:t>
            </a:r>
            <a:r>
              <a:rPr lang="en-US" sz="1600" dirty="0">
                <a:sym typeface="Symbol" charset="2"/>
              </a:rPr>
              <a:t>(</a:t>
            </a:r>
            <a:r>
              <a:rPr lang="en-US" sz="1600" i="1" dirty="0">
                <a:sym typeface="Symbol" charset="2"/>
              </a:rPr>
              <a:t>top of stack </a:t>
            </a:r>
            <a:r>
              <a:rPr lang="en-US" sz="1600" dirty="0">
                <a:sym typeface="Symbol" charset="2"/>
              </a:rPr>
              <a:t>=</a:t>
            </a:r>
            <a:r>
              <a:rPr lang="en-US" sz="1600" i="1" dirty="0">
                <a:sym typeface="Symbol" charset="2"/>
              </a:rPr>
              <a:t> Goal and word </a:t>
            </a:r>
            <a:r>
              <a:rPr lang="en-US" sz="1600" dirty="0">
                <a:sym typeface="Symbol" charset="2"/>
              </a:rPr>
              <a:t>=</a:t>
            </a:r>
            <a:r>
              <a:rPr lang="en-US" sz="1600" i="1" dirty="0">
                <a:sym typeface="Symbol" charset="2"/>
              </a:rPr>
              <a:t> </a:t>
            </a:r>
            <a:r>
              <a:rPr lang="en-US" sz="1600" dirty="0">
                <a:sym typeface="Symbol" charset="2"/>
              </a:rPr>
              <a:t>EOF)</a:t>
            </a:r>
          </a:p>
          <a:p>
            <a:pPr>
              <a:spcBef>
                <a:spcPct val="10000"/>
              </a:spcBef>
            </a:pPr>
            <a:r>
              <a:rPr lang="en-US" sz="1600" i="1" dirty="0">
                <a:sym typeface="Symbol" charset="2"/>
              </a:rPr>
              <a:t>     if the top of the stack is a handle A</a:t>
            </a:r>
            <a:r>
              <a:rPr lang="en-US" sz="1600" dirty="0">
                <a:sym typeface="Symbol" charset="2"/>
              </a:rPr>
              <a:t></a:t>
            </a:r>
            <a:r>
              <a:rPr lang="en-US" sz="1600" i="1" dirty="0">
                <a:sym typeface="Symbol" charset="2"/>
              </a:rPr>
              <a:t> </a:t>
            </a:r>
          </a:p>
          <a:p>
            <a:pPr>
              <a:spcBef>
                <a:spcPct val="10000"/>
              </a:spcBef>
            </a:pPr>
            <a:r>
              <a:rPr lang="en-US" sz="1600" i="1" dirty="0">
                <a:sym typeface="Symbol" charset="2"/>
              </a:rPr>
              <a:t>          then      // </a:t>
            </a:r>
            <a:r>
              <a:rPr lang="en-US" sz="1600" b="1" i="1" dirty="0">
                <a:sym typeface="Symbol" charset="2"/>
              </a:rPr>
              <a:t>reduce</a:t>
            </a:r>
            <a:r>
              <a:rPr lang="en-US" sz="1600" i="1" dirty="0">
                <a:sym typeface="Symbol" charset="2"/>
              </a:rPr>
              <a:t> </a:t>
            </a:r>
            <a:r>
              <a:rPr lang="en-US" sz="1600" b="1" i="1" dirty="0" err="1">
                <a:sym typeface="Symbol" charset="2"/>
              </a:rPr>
              <a:t></a:t>
            </a:r>
            <a:r>
              <a:rPr lang="en-US" sz="1600" b="1" i="1" dirty="0">
                <a:sym typeface="Symbol" charset="2"/>
              </a:rPr>
              <a:t> to A</a:t>
            </a:r>
          </a:p>
          <a:p>
            <a:pPr>
              <a:spcBef>
                <a:spcPct val="10000"/>
              </a:spcBef>
            </a:pPr>
            <a:r>
              <a:rPr lang="en-US" sz="1600" i="1" dirty="0">
                <a:sym typeface="Symbol" charset="2"/>
              </a:rPr>
              <a:t>               pop </a:t>
            </a:r>
            <a:r>
              <a:rPr lang="en-US" sz="1600" dirty="0">
                <a:sym typeface="Symbol" charset="2"/>
              </a:rPr>
              <a:t>|</a:t>
            </a:r>
            <a:r>
              <a:rPr lang="en-US" sz="1600" i="1" dirty="0" err="1">
                <a:sym typeface="Symbol" charset="2"/>
              </a:rPr>
              <a:t></a:t>
            </a:r>
            <a:r>
              <a:rPr lang="en-US" sz="1600" dirty="0">
                <a:sym typeface="Symbol" charset="2"/>
              </a:rPr>
              <a:t>| </a:t>
            </a:r>
            <a:r>
              <a:rPr lang="en-US" sz="1600" i="1" dirty="0">
                <a:sym typeface="Symbol" charset="2"/>
              </a:rPr>
              <a:t>symbols off the stack</a:t>
            </a:r>
          </a:p>
          <a:p>
            <a:pPr>
              <a:spcBef>
                <a:spcPct val="10000"/>
              </a:spcBef>
            </a:pPr>
            <a:r>
              <a:rPr lang="en-US" sz="1600" i="1" dirty="0">
                <a:sym typeface="Symbol" charset="2"/>
              </a:rPr>
              <a:t>               push A onto the stack</a:t>
            </a:r>
          </a:p>
          <a:p>
            <a:pPr>
              <a:spcBef>
                <a:spcPct val="10000"/>
              </a:spcBef>
            </a:pPr>
            <a:r>
              <a:rPr lang="en-US" sz="1600" i="1" dirty="0">
                <a:sym typeface="Symbol" charset="2"/>
              </a:rPr>
              <a:t>          else if </a:t>
            </a:r>
            <a:r>
              <a:rPr lang="en-US" sz="1600" dirty="0">
                <a:sym typeface="Symbol" charset="2"/>
              </a:rPr>
              <a:t>(</a:t>
            </a:r>
            <a:r>
              <a:rPr lang="en-US" sz="1600" i="1" dirty="0">
                <a:sym typeface="Symbol" charset="2"/>
              </a:rPr>
              <a:t>word </a:t>
            </a:r>
            <a:r>
              <a:rPr lang="en-US" sz="1600" dirty="0" err="1">
                <a:sym typeface="Symbol" charset="2"/>
              </a:rPr>
              <a:t></a:t>
            </a:r>
            <a:r>
              <a:rPr lang="en-US" sz="1600" i="1" dirty="0">
                <a:sym typeface="Symbol" charset="2"/>
              </a:rPr>
              <a:t> </a:t>
            </a:r>
            <a:r>
              <a:rPr lang="en-US" sz="1600" dirty="0">
                <a:sym typeface="Symbol" charset="2"/>
              </a:rPr>
              <a:t>EOF)</a:t>
            </a:r>
          </a:p>
          <a:p>
            <a:pPr>
              <a:spcBef>
                <a:spcPct val="10000"/>
              </a:spcBef>
            </a:pPr>
            <a:r>
              <a:rPr lang="en-US" sz="1600" i="1" dirty="0">
                <a:sym typeface="Symbol" charset="2"/>
              </a:rPr>
              <a:t>               then // </a:t>
            </a:r>
            <a:r>
              <a:rPr lang="en-US" sz="1600" b="1" i="1" dirty="0">
                <a:sym typeface="Symbol" charset="2"/>
              </a:rPr>
              <a:t>shift </a:t>
            </a:r>
          </a:p>
          <a:p>
            <a:pPr>
              <a:spcBef>
                <a:spcPct val="10000"/>
              </a:spcBef>
            </a:pPr>
            <a:r>
              <a:rPr lang="en-US" sz="1600" i="1" dirty="0">
                <a:sym typeface="Symbol" charset="2"/>
              </a:rPr>
              <a:t>                     push word </a:t>
            </a:r>
          </a:p>
          <a:p>
            <a:pPr>
              <a:spcBef>
                <a:spcPct val="10000"/>
              </a:spcBef>
            </a:pPr>
            <a:r>
              <a:rPr lang="en-US" sz="1600" i="1" dirty="0">
                <a:sym typeface="Symbol" charset="2"/>
              </a:rPr>
              <a:t>                     word</a:t>
            </a:r>
            <a:r>
              <a:rPr lang="en-US" sz="1600" dirty="0">
                <a:sym typeface="Symbol" charset="2"/>
              </a:rPr>
              <a:t> </a:t>
            </a:r>
            <a:r>
              <a:rPr lang="en-US" sz="1600" dirty="0" err="1">
                <a:sym typeface="Symbol" charset="2"/>
              </a:rPr>
              <a:t></a:t>
            </a:r>
            <a:r>
              <a:rPr lang="en-US" sz="1600" dirty="0">
                <a:sym typeface="Symbol" charset="2"/>
              </a:rPr>
              <a:t> </a:t>
            </a:r>
            <a:r>
              <a:rPr lang="en-US" sz="1600" i="1" dirty="0" err="1">
                <a:sym typeface="Symbol" charset="2"/>
              </a:rPr>
              <a:t>NextWord</a:t>
            </a:r>
            <a:r>
              <a:rPr lang="en-US" sz="1600" dirty="0">
                <a:sym typeface="Symbol" charset="2"/>
              </a:rPr>
              <a:t>( )</a:t>
            </a:r>
          </a:p>
          <a:p>
            <a:pPr>
              <a:spcBef>
                <a:spcPct val="10000"/>
              </a:spcBef>
            </a:pPr>
            <a:r>
              <a:rPr lang="en-US" sz="1600" i="1" dirty="0">
                <a:sym typeface="Symbol" charset="2"/>
              </a:rPr>
              <a:t>           else     // need to shift, but out of input </a:t>
            </a:r>
          </a:p>
          <a:p>
            <a:r>
              <a:rPr lang="en-US" sz="1600" i="1" dirty="0">
                <a:sym typeface="Symbol" charset="2"/>
              </a:rPr>
              <a:t>	     report an </a:t>
            </a:r>
            <a:r>
              <a:rPr lang="en-US" sz="1600" b="1" i="1" dirty="0">
                <a:sym typeface="Symbol" charset="2"/>
              </a:rPr>
              <a:t>error   </a:t>
            </a:r>
            <a:endParaRPr lang="en-US" sz="1600" b="1" dirty="0"/>
          </a:p>
        </p:txBody>
      </p:sp>
      <p:sp>
        <p:nvSpPr>
          <p:cNvPr id="23561" name="Text Box 9"/>
          <p:cNvSpPr txBox="1">
            <a:spLocks noChangeArrowheads="1"/>
          </p:cNvSpPr>
          <p:nvPr/>
        </p:nvSpPr>
        <p:spPr bwMode="auto">
          <a:xfrm>
            <a:off x="6858000" y="1638301"/>
            <a:ext cx="3462868" cy="3716402"/>
          </a:xfrm>
          <a:prstGeom prst="rect">
            <a:avLst/>
          </a:prstGeom>
          <a:noFill/>
          <a:ln w="19050" cmpd="sng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ts val="600"/>
              </a:spcBef>
            </a:pPr>
            <a:r>
              <a:rPr lang="en-US" b="1" dirty="0">
                <a:solidFill>
                  <a:schemeClr val="tx2"/>
                </a:solidFill>
              </a:rPr>
              <a:t>Shift-reduce parsers have four kinds of actions:</a:t>
            </a:r>
          </a:p>
          <a:p>
            <a:pPr>
              <a:spcBef>
                <a:spcPts val="600"/>
              </a:spcBef>
            </a:pPr>
            <a:r>
              <a:rPr lang="en-US" b="1" i="1" dirty="0">
                <a:solidFill>
                  <a:srgbClr val="074073"/>
                </a:solidFill>
              </a:rPr>
              <a:t>Shift</a:t>
            </a:r>
            <a:r>
              <a:rPr lang="en-US" b="1" dirty="0">
                <a:solidFill>
                  <a:srgbClr val="074073"/>
                </a:solidFill>
              </a:rPr>
              <a:t>:</a:t>
            </a:r>
            <a:r>
              <a:rPr lang="en-US" dirty="0"/>
              <a:t>  next word is moved from input to stack</a:t>
            </a:r>
          </a:p>
          <a:p>
            <a:pPr>
              <a:spcBef>
                <a:spcPts val="600"/>
              </a:spcBef>
            </a:pPr>
            <a:r>
              <a:rPr lang="en-US" b="1" i="1" dirty="0">
                <a:solidFill>
                  <a:srgbClr val="074073"/>
                </a:solidFill>
              </a:rPr>
              <a:t>Reduce</a:t>
            </a:r>
            <a:r>
              <a:rPr lang="en-US" i="1" dirty="0">
                <a:solidFill>
                  <a:srgbClr val="074073"/>
                </a:solidFill>
              </a:rPr>
              <a:t>:</a:t>
            </a:r>
            <a:r>
              <a:rPr lang="en-US" dirty="0"/>
              <a:t>  handle is at </a:t>
            </a:r>
            <a:r>
              <a:rPr lang="en-US" sz="1600" b="1" dirty="0"/>
              <a:t>TOS</a:t>
            </a:r>
            <a:endParaRPr lang="en-US" b="1" dirty="0"/>
          </a:p>
          <a:p>
            <a:pPr>
              <a:spcBef>
                <a:spcPts val="300"/>
              </a:spcBef>
            </a:pPr>
            <a:r>
              <a:rPr lang="en-US" dirty="0"/>
              <a:t>   pop </a:t>
            </a:r>
            <a:r>
              <a:rPr lang="en-US" sz="1600" b="1" dirty="0"/>
              <a:t>RHS</a:t>
            </a:r>
            <a:r>
              <a:rPr lang="en-US" dirty="0"/>
              <a:t> of handle </a:t>
            </a:r>
          </a:p>
          <a:p>
            <a:pPr>
              <a:spcBef>
                <a:spcPts val="300"/>
              </a:spcBef>
            </a:pPr>
            <a:r>
              <a:rPr lang="en-US" dirty="0"/>
              <a:t>   push </a:t>
            </a:r>
            <a:r>
              <a:rPr lang="en-US" sz="1600" b="1" dirty="0"/>
              <a:t>LHS</a:t>
            </a:r>
            <a:r>
              <a:rPr lang="en-US" dirty="0"/>
              <a:t> of handle</a:t>
            </a:r>
          </a:p>
          <a:p>
            <a:pPr>
              <a:spcBef>
                <a:spcPts val="600"/>
              </a:spcBef>
            </a:pPr>
            <a:r>
              <a:rPr lang="en-US" b="1" i="1" dirty="0">
                <a:solidFill>
                  <a:srgbClr val="074073"/>
                </a:solidFill>
              </a:rPr>
              <a:t>Accept:</a:t>
            </a:r>
            <a:r>
              <a:rPr lang="en-US" dirty="0">
                <a:solidFill>
                  <a:srgbClr val="074073"/>
                </a:solidFill>
              </a:rPr>
              <a:t> </a:t>
            </a:r>
            <a:r>
              <a:rPr lang="en-US" dirty="0"/>
              <a:t> stop &amp; report success</a:t>
            </a:r>
          </a:p>
          <a:p>
            <a:pPr>
              <a:spcBef>
                <a:spcPts val="600"/>
              </a:spcBef>
            </a:pPr>
            <a:r>
              <a:rPr lang="en-US" b="1" i="1" dirty="0">
                <a:solidFill>
                  <a:srgbClr val="074073"/>
                </a:solidFill>
              </a:rPr>
              <a:t>Error:</a:t>
            </a:r>
            <a:r>
              <a:rPr lang="en-US" dirty="0"/>
              <a:t>  report an error</a:t>
            </a:r>
          </a:p>
          <a:p>
            <a:pPr>
              <a:spcBef>
                <a:spcPts val="900"/>
              </a:spcBef>
            </a:pPr>
            <a:r>
              <a:rPr lang="en-US" i="1" dirty="0"/>
              <a:t>Shift</a:t>
            </a:r>
            <a:r>
              <a:rPr lang="en-US" dirty="0"/>
              <a:t> &amp; </a:t>
            </a:r>
            <a:r>
              <a:rPr lang="en-US" i="1" dirty="0"/>
              <a:t>Accept</a:t>
            </a:r>
            <a:r>
              <a:rPr lang="en-US" dirty="0"/>
              <a:t> are </a:t>
            </a:r>
            <a:r>
              <a:rPr lang="en-US" b="1" dirty="0"/>
              <a:t>O</a:t>
            </a:r>
            <a:r>
              <a:rPr lang="en-US" dirty="0"/>
              <a:t>(1) </a:t>
            </a:r>
          </a:p>
          <a:p>
            <a:pPr>
              <a:spcBef>
                <a:spcPts val="600"/>
              </a:spcBef>
            </a:pPr>
            <a:r>
              <a:rPr lang="en-US" i="1" dirty="0"/>
              <a:t>Reduce</a:t>
            </a:r>
            <a:r>
              <a:rPr lang="en-US" dirty="0"/>
              <a:t> is </a:t>
            </a:r>
            <a:r>
              <a:rPr lang="en-US" b="1" dirty="0"/>
              <a:t>O</a:t>
            </a:r>
            <a:r>
              <a:rPr lang="en-US" dirty="0"/>
              <a:t>(|</a:t>
            </a:r>
            <a:r>
              <a:rPr lang="en-US" sz="1600" b="1" dirty="0"/>
              <a:t>RHS</a:t>
            </a:r>
            <a:r>
              <a:rPr lang="en-US" dirty="0"/>
              <a:t>|)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560764" y="5757446"/>
            <a:ext cx="5070475" cy="338554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 cmpd="sng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</a:rPr>
              <a:t>Key insight:</a:t>
            </a:r>
            <a:r>
              <a:rPr lang="en-US" sz="1600" dirty="0">
                <a:solidFill>
                  <a:schemeClr val="tx2"/>
                </a:solidFill>
              </a:rPr>
              <a:t>  the parser shifts until a handle appears at </a:t>
            </a:r>
            <a:r>
              <a:rPr lang="en-US" sz="1400" b="1" dirty="0">
                <a:solidFill>
                  <a:schemeClr val="tx2"/>
                </a:solidFill>
              </a:rPr>
              <a:t>TOS</a:t>
            </a:r>
            <a:endParaRPr lang="en-US" sz="1600" b="1" dirty="0"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Engineering a Compiler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A9E78-C5DC-F94A-B6FB-3E99FB454851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372641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9069" y="136524"/>
            <a:ext cx="10972800" cy="1143000"/>
          </a:xfrm>
        </p:spPr>
        <p:txBody>
          <a:bodyPr/>
          <a:lstStyle/>
          <a:p>
            <a:r>
              <a:rPr lang="en-US" dirty="0"/>
              <a:t>Recap of Top-down Parsing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0131" y="1143000"/>
            <a:ext cx="10300587" cy="5105400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dirty="0"/>
              <a:t>Top-down parsers build syntax tree from root to leaves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dirty="0"/>
              <a:t>Left-recursion causes non-termination in top-down parsers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dirty="0"/>
              <a:t>Transformation to eliminate left recursion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dirty="0"/>
              <a:t>Transformation to eliminate common prefixes in right recursion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sz="2900" dirty="0"/>
              <a:t>LL(1) condition: </a:t>
            </a:r>
            <a:r>
              <a:rPr lang="en-US" sz="2900" dirty="0" smtClean="0"/>
              <a:t>means </a:t>
            </a:r>
            <a:r>
              <a:rPr lang="en-US" sz="2900" dirty="0"/>
              <a:t>grammar </a:t>
            </a:r>
            <a:r>
              <a:rPr lang="en-US" sz="2800" dirty="0"/>
              <a:t>works for </a:t>
            </a:r>
            <a:r>
              <a:rPr lang="en-US" sz="2800" dirty="0">
                <a:solidFill>
                  <a:srgbClr val="074073"/>
                </a:solidFill>
              </a:rPr>
              <a:t>predictive </a:t>
            </a:r>
            <a:r>
              <a:rPr lang="en-US" sz="2800" dirty="0" smtClean="0">
                <a:solidFill>
                  <a:srgbClr val="074073"/>
                </a:solidFill>
              </a:rPr>
              <a:t>parsing</a:t>
            </a:r>
            <a:endParaRPr lang="en-US" sz="2900" dirty="0"/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sz="2900" dirty="0"/>
              <a:t>LL(1) uses </a:t>
            </a:r>
            <a:r>
              <a:rPr lang="en-US" u="sng" dirty="0">
                <a:solidFill>
                  <a:schemeClr val="tx2"/>
                </a:solidFill>
              </a:rPr>
              <a:t>l</a:t>
            </a:r>
            <a:r>
              <a:rPr lang="en-US" dirty="0">
                <a:solidFill>
                  <a:schemeClr val="tx2"/>
                </a:solidFill>
              </a:rPr>
              <a:t>eft-to-right scan </a:t>
            </a:r>
            <a:r>
              <a:rPr lang="en-US" dirty="0"/>
              <a:t>of the input, </a:t>
            </a:r>
            <a:r>
              <a:rPr lang="en-US" u="sng" dirty="0">
                <a:solidFill>
                  <a:srgbClr val="074073"/>
                </a:solidFill>
              </a:rPr>
              <a:t>l</a:t>
            </a:r>
            <a:r>
              <a:rPr lang="en-US" dirty="0">
                <a:solidFill>
                  <a:srgbClr val="074073"/>
                </a:solidFill>
              </a:rPr>
              <a:t>eftmost derivation </a:t>
            </a:r>
            <a:r>
              <a:rPr lang="en-US" dirty="0"/>
              <a:t>of the sentence, and </a:t>
            </a:r>
            <a:r>
              <a:rPr lang="en-US" u="sng" dirty="0">
                <a:solidFill>
                  <a:srgbClr val="074073"/>
                </a:solidFill>
              </a:rPr>
              <a:t>1</a:t>
            </a:r>
            <a:r>
              <a:rPr lang="en-US" dirty="0"/>
              <a:t> word lookahead 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sz="2900" dirty="0"/>
              <a:t>FIRST, FIRST+, &amp; FOLLOW sets 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dirty="0" smtClean="0"/>
              <a:t>Given </a:t>
            </a:r>
            <a:r>
              <a:rPr lang="en-US" dirty="0"/>
              <a:t>an </a:t>
            </a:r>
            <a:r>
              <a:rPr lang="en-US" sz="1800" b="1" dirty="0"/>
              <a:t>LL(1)</a:t>
            </a:r>
            <a:r>
              <a:rPr lang="en-US" dirty="0"/>
              <a:t> grammar, we </a:t>
            </a:r>
            <a:r>
              <a:rPr lang="en-US" dirty="0" smtClean="0"/>
              <a:t>can</a:t>
            </a:r>
            <a:endParaRPr lang="en-US" dirty="0"/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dirty="0"/>
              <a:t>Build a </a:t>
            </a:r>
            <a:r>
              <a:rPr lang="en-US" sz="2900" dirty="0"/>
              <a:t>recursive descent parser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sz="2900" dirty="0"/>
              <a:t>Build a table-driven LL(1) parser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sz="2900" dirty="0"/>
              <a:t>LL(1) parser </a:t>
            </a:r>
            <a:r>
              <a:rPr lang="en-US" dirty="0"/>
              <a:t>doesn’t build/record the parse tree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dirty="0"/>
              <a:t>Keeps lower fringe of partially complete tree on the stack</a:t>
            </a:r>
          </a:p>
          <a:p>
            <a:pPr>
              <a:spcBef>
                <a:spcPts val="600"/>
              </a:spcBef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A9E78-C5DC-F94A-B6FB-3E99FB454851}" type="slidenum">
              <a:rPr lang="en-US" smtClean="0"/>
              <a:t>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Engineering a Compiler</a:t>
            </a:r>
          </a:p>
        </p:txBody>
      </p:sp>
    </p:spTree>
    <p:extLst>
      <p:ext uri="{BB962C8B-B14F-4D97-AF65-F5344CB8AC3E}">
        <p14:creationId xmlns:p14="http://schemas.microsoft.com/office/powerpoint/2010/main" val="990604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spcBef>
                <a:spcPct val="20000"/>
              </a:spcBef>
            </a:pPr>
            <a:r>
              <a:rPr lang="en-US" dirty="0">
                <a:sym typeface="Symbol" charset="2"/>
              </a:rPr>
              <a:t>The </a:t>
            </a:r>
            <a:r>
              <a:rPr lang="en-US" sz="2600" b="1" dirty="0">
                <a:sym typeface="Symbol" charset="2"/>
              </a:rPr>
              <a:t>LR(1)</a:t>
            </a:r>
            <a:r>
              <a:rPr lang="en-US" dirty="0">
                <a:sym typeface="Symbol" charset="2"/>
              </a:rPr>
              <a:t> Skeleton Parser</a:t>
            </a:r>
            <a:endParaRPr lang="en-US" sz="2000" dirty="0">
              <a:sym typeface="Symbol" charset="2"/>
            </a:endParaRPr>
          </a:p>
        </p:txBody>
      </p:sp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7162800" y="1641707"/>
            <a:ext cx="3124200" cy="4285789"/>
          </a:xfrm>
          <a:prstGeom prst="rect">
            <a:avLst/>
          </a:prstGeom>
          <a:noFill/>
          <a:ln w="1905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marL="173038" indent="-173038">
              <a:spcBef>
                <a:spcPct val="50000"/>
              </a:spcBef>
              <a:buClr>
                <a:srgbClr val="0000CC"/>
              </a:buClr>
              <a:buSzPct val="120000"/>
              <a:defRPr/>
            </a:pPr>
            <a:r>
              <a:rPr lang="en-US" b="1" dirty="0">
                <a:solidFill>
                  <a:schemeClr val="tx2"/>
                </a:solidFill>
              </a:rPr>
              <a:t>The Skeleton </a:t>
            </a:r>
            <a:r>
              <a:rPr lang="en-US" sz="1600" b="1" dirty="0">
                <a:solidFill>
                  <a:schemeClr val="tx2"/>
                </a:solidFill>
              </a:rPr>
              <a:t>LR(1)</a:t>
            </a:r>
            <a:r>
              <a:rPr lang="en-US" b="1" dirty="0">
                <a:solidFill>
                  <a:schemeClr val="tx2"/>
                </a:solidFill>
              </a:rPr>
              <a:t> parser </a:t>
            </a:r>
          </a:p>
          <a:p>
            <a:pPr marL="173038" indent="-173038">
              <a:spcBef>
                <a:spcPct val="25000"/>
              </a:spcBef>
              <a:buClr>
                <a:schemeClr val="tx2"/>
              </a:buClr>
              <a:buSzPct val="120000"/>
              <a:buFont typeface="Times" charset="0"/>
              <a:buChar char="•"/>
              <a:defRPr/>
            </a:pPr>
            <a:r>
              <a:rPr lang="en-US" dirty="0"/>
              <a:t>follows basic shift-reduce scheme from last slide</a:t>
            </a:r>
          </a:p>
          <a:p>
            <a:pPr marL="173038" indent="-173038">
              <a:spcBef>
                <a:spcPct val="25000"/>
              </a:spcBef>
              <a:buClr>
                <a:schemeClr val="tx2"/>
              </a:buClr>
              <a:buSzPct val="120000"/>
              <a:buFont typeface="Times" charset="0"/>
              <a:buChar char="•"/>
              <a:defRPr/>
            </a:pPr>
            <a:r>
              <a:rPr lang="en-US" dirty="0"/>
              <a:t>relies on a stack &amp; a scanner</a:t>
            </a:r>
          </a:p>
          <a:p>
            <a:pPr marL="173038" indent="-173038">
              <a:spcBef>
                <a:spcPct val="25000"/>
              </a:spcBef>
              <a:buClr>
                <a:schemeClr val="tx2"/>
              </a:buClr>
              <a:buSzPct val="120000"/>
              <a:buFont typeface="Times" charset="0"/>
              <a:buChar char="•"/>
              <a:defRPr/>
            </a:pPr>
            <a:r>
              <a:rPr lang="en-US" dirty="0"/>
              <a:t>Stacks </a:t>
            </a:r>
            <a:r>
              <a:rPr lang="en-US" sz="2000" dirty="0"/>
              <a:t>&lt;</a:t>
            </a:r>
            <a:r>
              <a:rPr lang="en-US" dirty="0">
                <a:solidFill>
                  <a:srgbClr val="FF0000"/>
                </a:solidFill>
              </a:rPr>
              <a:t>symbol,</a:t>
            </a:r>
            <a:r>
              <a:rPr lang="en-US" sz="1050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state</a:t>
            </a:r>
            <a:r>
              <a:rPr lang="en-US" sz="2000" dirty="0"/>
              <a:t>&gt;</a:t>
            </a:r>
            <a:r>
              <a:rPr lang="en-US" dirty="0"/>
              <a:t> pairs </a:t>
            </a:r>
          </a:p>
          <a:p>
            <a:pPr marL="173038" indent="-173038">
              <a:spcBef>
                <a:spcPct val="25000"/>
              </a:spcBef>
              <a:buClr>
                <a:schemeClr val="tx2"/>
              </a:buClr>
              <a:buSzPct val="120000"/>
              <a:buFont typeface="Times" charset="0"/>
              <a:buChar char="•"/>
              <a:defRPr/>
            </a:pPr>
            <a:r>
              <a:rPr lang="en-US" dirty="0"/>
              <a:t>uses </a:t>
            </a:r>
            <a:r>
              <a:rPr lang="en-US" sz="1600" dirty="0"/>
              <a:t>ACTION</a:t>
            </a:r>
            <a:r>
              <a:rPr lang="en-US" dirty="0"/>
              <a:t> </a:t>
            </a:r>
            <a:r>
              <a:rPr lang="en-US" sz="1600" dirty="0"/>
              <a:t>&amp;</a:t>
            </a:r>
            <a:r>
              <a:rPr lang="en-US" dirty="0"/>
              <a:t> </a:t>
            </a:r>
            <a:r>
              <a:rPr lang="en-US" sz="1600" dirty="0"/>
              <a:t>GOTO</a:t>
            </a:r>
            <a:r>
              <a:rPr lang="en-US" dirty="0"/>
              <a:t> tables to </a:t>
            </a:r>
            <a:r>
              <a:rPr lang="en-US" dirty="0">
                <a:solidFill>
                  <a:srgbClr val="FF0000"/>
                </a:solidFill>
              </a:rPr>
              <a:t>encode handle-finder</a:t>
            </a:r>
          </a:p>
          <a:p>
            <a:pPr marL="173038" indent="-173038">
              <a:spcBef>
                <a:spcPct val="25000"/>
              </a:spcBef>
              <a:buClr>
                <a:schemeClr val="tx2"/>
              </a:buClr>
              <a:buSzPct val="120000"/>
              <a:buFont typeface="Times" charset="0"/>
              <a:buChar char="•"/>
              <a:defRPr/>
            </a:pPr>
            <a:r>
              <a:rPr lang="en-US" dirty="0"/>
              <a:t>shifts |</a:t>
            </a:r>
            <a:r>
              <a:rPr lang="en-US" i="1" dirty="0"/>
              <a:t>words</a:t>
            </a:r>
            <a:r>
              <a:rPr lang="en-US" dirty="0"/>
              <a:t>| times</a:t>
            </a:r>
          </a:p>
          <a:p>
            <a:pPr marL="173038" indent="-173038">
              <a:spcBef>
                <a:spcPct val="25000"/>
              </a:spcBef>
              <a:buClr>
                <a:schemeClr val="tx2"/>
              </a:buClr>
              <a:buSzPct val="120000"/>
              <a:buFont typeface="Times" charset="0"/>
              <a:buChar char="•"/>
              <a:defRPr/>
            </a:pPr>
            <a:r>
              <a:rPr lang="en-US" dirty="0"/>
              <a:t>reduces |</a:t>
            </a:r>
            <a:r>
              <a:rPr lang="en-US" i="1" dirty="0"/>
              <a:t>derivation</a:t>
            </a:r>
            <a:r>
              <a:rPr lang="en-US" dirty="0"/>
              <a:t>| times</a:t>
            </a:r>
          </a:p>
          <a:p>
            <a:pPr marL="173038" indent="-173038">
              <a:spcBef>
                <a:spcPct val="25000"/>
              </a:spcBef>
              <a:buClr>
                <a:schemeClr val="tx2"/>
              </a:buClr>
              <a:buSzPct val="120000"/>
              <a:buFont typeface="Times" charset="0"/>
              <a:buChar char="•"/>
              <a:defRPr/>
            </a:pPr>
            <a:r>
              <a:rPr lang="en-US" dirty="0"/>
              <a:t>accepts at most once</a:t>
            </a:r>
          </a:p>
          <a:p>
            <a:pPr marL="173038" indent="-173038">
              <a:spcBef>
                <a:spcPct val="25000"/>
              </a:spcBef>
              <a:buClr>
                <a:schemeClr val="tx2"/>
              </a:buClr>
              <a:buSzPct val="120000"/>
              <a:buFont typeface="Times" charset="0"/>
              <a:buChar char="•"/>
              <a:defRPr/>
            </a:pPr>
            <a:r>
              <a:rPr lang="en-US" dirty="0"/>
              <a:t>detects errors by failure of the handle-finder, not by exhausting the input</a:t>
            </a: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1652292" y="1330338"/>
            <a:ext cx="5376396" cy="4908524"/>
          </a:xfrm>
          <a:prstGeom prst="rect">
            <a:avLst/>
          </a:prstGeom>
          <a:solidFill>
            <a:srgbClr val="BFBFBF"/>
          </a:solidFill>
          <a:ln w="1905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lnSpc>
                <a:spcPts val="1800"/>
              </a:lnSpc>
              <a:defRPr/>
            </a:pPr>
            <a:r>
              <a:rPr lang="en-US" sz="1600" i="1" dirty="0" err="1"/>
              <a:t>stack.push</a:t>
            </a:r>
            <a:r>
              <a:rPr lang="en-US" sz="1600" dirty="0"/>
              <a:t>( </a:t>
            </a:r>
            <a:r>
              <a:rPr lang="en-US" sz="1400" i="1" dirty="0"/>
              <a:t>INVALID </a:t>
            </a:r>
            <a:r>
              <a:rPr lang="en-US" sz="1600" dirty="0"/>
              <a:t>);</a:t>
            </a:r>
          </a:p>
          <a:p>
            <a:pPr>
              <a:lnSpc>
                <a:spcPts val="1800"/>
              </a:lnSpc>
              <a:defRPr/>
            </a:pPr>
            <a:r>
              <a:rPr lang="en-US" sz="1600" i="1" dirty="0"/>
              <a:t>stack.push</a:t>
            </a:r>
            <a:r>
              <a:rPr lang="en-US" sz="1600" dirty="0"/>
              <a:t>(</a:t>
            </a:r>
            <a:r>
              <a:rPr lang="en-US" sz="1600" i="1" dirty="0"/>
              <a:t>s</a:t>
            </a:r>
            <a:r>
              <a:rPr lang="en-US" sz="1600" i="1" baseline="-25000" dirty="0"/>
              <a:t>0 </a:t>
            </a:r>
            <a:r>
              <a:rPr lang="en-US" sz="1600" dirty="0"/>
              <a:t>);</a:t>
            </a:r>
            <a:r>
              <a:rPr lang="en-US" sz="1600" i="1" dirty="0"/>
              <a:t>                                // initial state</a:t>
            </a:r>
          </a:p>
          <a:p>
            <a:pPr>
              <a:lnSpc>
                <a:spcPts val="1800"/>
              </a:lnSpc>
              <a:defRPr/>
            </a:pPr>
            <a:r>
              <a:rPr lang="en-US" sz="1600" i="1" dirty="0"/>
              <a:t>word  </a:t>
            </a:r>
            <a:r>
              <a:rPr lang="en-US" sz="1600" dirty="0">
                <a:sym typeface="Symbol" charset="2"/>
              </a:rPr>
              <a:t> </a:t>
            </a:r>
            <a:r>
              <a:rPr lang="en-US" sz="1600" i="1" dirty="0" err="1">
                <a:sym typeface="Symbol" charset="2"/>
              </a:rPr>
              <a:t>NextWord</a:t>
            </a:r>
            <a:r>
              <a:rPr lang="en-US" sz="1600" dirty="0">
                <a:sym typeface="Symbol" charset="2"/>
              </a:rPr>
              <a:t>();</a:t>
            </a:r>
          </a:p>
          <a:p>
            <a:pPr>
              <a:lnSpc>
                <a:spcPts val="1800"/>
              </a:lnSpc>
              <a:spcBef>
                <a:spcPct val="20000"/>
              </a:spcBef>
              <a:defRPr/>
            </a:pPr>
            <a:r>
              <a:rPr lang="en-US" sz="1600" i="1" dirty="0">
                <a:sym typeface="Symbol" charset="2"/>
              </a:rPr>
              <a:t>loop forever </a:t>
            </a:r>
            <a:r>
              <a:rPr lang="en-US" sz="1600" b="1" dirty="0">
                <a:sym typeface="Symbol" charset="2"/>
              </a:rPr>
              <a:t>{</a:t>
            </a:r>
          </a:p>
          <a:p>
            <a:pPr defTabSz="292100">
              <a:lnSpc>
                <a:spcPts val="1800"/>
              </a:lnSpc>
              <a:defRPr/>
            </a:pPr>
            <a:r>
              <a:rPr lang="en-US" sz="1600" i="1" dirty="0">
                <a:sym typeface="Symbol" charset="2"/>
              </a:rPr>
              <a:t> 	s </a:t>
            </a:r>
            <a:r>
              <a:rPr lang="en-US" sz="1600" dirty="0">
                <a:sym typeface="Symbol" charset="2"/>
              </a:rPr>
              <a:t></a:t>
            </a:r>
            <a:r>
              <a:rPr lang="en-US" sz="1600" i="1" dirty="0">
                <a:sym typeface="Symbol" charset="2"/>
              </a:rPr>
              <a:t> </a:t>
            </a:r>
            <a:r>
              <a:rPr lang="en-US" sz="1600" i="1" dirty="0" err="1">
                <a:sym typeface="Symbol" charset="2"/>
              </a:rPr>
              <a:t>stack.top</a:t>
            </a:r>
            <a:r>
              <a:rPr lang="en-US" sz="1600" dirty="0">
                <a:sym typeface="Symbol" charset="2"/>
              </a:rPr>
              <a:t>()</a:t>
            </a:r>
            <a:r>
              <a:rPr lang="en-US" sz="1600" i="1" dirty="0">
                <a:sym typeface="Symbol" charset="2"/>
              </a:rPr>
              <a:t>;</a:t>
            </a:r>
          </a:p>
          <a:p>
            <a:pPr defTabSz="292100">
              <a:lnSpc>
                <a:spcPts val="1800"/>
              </a:lnSpc>
              <a:defRPr/>
            </a:pPr>
            <a:r>
              <a:rPr lang="en-US" sz="1600" i="1" dirty="0">
                <a:sym typeface="Symbol" charset="2"/>
              </a:rPr>
              <a:t> 	if </a:t>
            </a:r>
            <a:r>
              <a:rPr lang="en-US" sz="1600" dirty="0">
                <a:sym typeface="Symbol" charset="2"/>
              </a:rPr>
              <a:t>(</a:t>
            </a:r>
            <a:r>
              <a:rPr lang="en-US" sz="1600" i="1" dirty="0">
                <a:sym typeface="Symbol" charset="2"/>
              </a:rPr>
              <a:t> </a:t>
            </a:r>
            <a:r>
              <a:rPr lang="en-US" sz="1600" i="1" dirty="0">
                <a:solidFill>
                  <a:schemeClr val="tx2">
                    <a:lumMod val="60000"/>
                    <a:lumOff val="40000"/>
                  </a:schemeClr>
                </a:solidFill>
                <a:sym typeface="Symbol" charset="2"/>
              </a:rPr>
              <a:t>ACTION</a:t>
            </a:r>
            <a:r>
              <a:rPr lang="en-US" sz="1600" dirty="0">
                <a:sym typeface="Symbol" charset="2"/>
              </a:rPr>
              <a:t>[</a:t>
            </a:r>
            <a:r>
              <a:rPr lang="en-US" sz="1600" i="1" dirty="0" err="1">
                <a:sym typeface="Symbol" charset="2"/>
              </a:rPr>
              <a:t>s,word</a:t>
            </a:r>
            <a:r>
              <a:rPr lang="en-US" sz="1600" dirty="0">
                <a:sym typeface="Symbol" charset="2"/>
              </a:rPr>
              <a:t>] == “</a:t>
            </a:r>
            <a:r>
              <a:rPr lang="en-US" sz="1600" i="1" dirty="0">
                <a:solidFill>
                  <a:srgbClr val="FF0065"/>
                </a:solidFill>
                <a:sym typeface="Symbol" charset="2"/>
              </a:rPr>
              <a:t>reduce A</a:t>
            </a:r>
            <a:r>
              <a:rPr lang="en-US" sz="800" i="1" dirty="0">
                <a:solidFill>
                  <a:srgbClr val="FF0065"/>
                </a:solidFill>
                <a:sym typeface="Symbol" charset="2"/>
              </a:rPr>
              <a:t> </a:t>
            </a:r>
            <a:r>
              <a:rPr lang="en-US" sz="1600" dirty="0">
                <a:sym typeface="Symbol" charset="2"/>
              </a:rPr>
              <a:t>” )</a:t>
            </a:r>
            <a:r>
              <a:rPr lang="en-US" sz="1600" i="1" dirty="0">
                <a:sym typeface="Symbol" charset="2"/>
              </a:rPr>
              <a:t> then </a:t>
            </a:r>
            <a:r>
              <a:rPr lang="en-US" sz="1600" b="1" dirty="0">
                <a:sym typeface="Symbol" charset="2"/>
              </a:rPr>
              <a:t>{</a:t>
            </a:r>
          </a:p>
          <a:p>
            <a:pPr defTabSz="292100">
              <a:lnSpc>
                <a:spcPts val="1800"/>
              </a:lnSpc>
              <a:defRPr/>
            </a:pPr>
            <a:r>
              <a:rPr lang="en-US" sz="1600" i="1" dirty="0">
                <a:sym typeface="Symbol" charset="2"/>
              </a:rPr>
              <a:t>	    </a:t>
            </a:r>
            <a:r>
              <a:rPr lang="en-US" sz="1600" i="1" dirty="0" err="1">
                <a:sym typeface="Symbol" charset="2"/>
              </a:rPr>
              <a:t>stack.popnum</a:t>
            </a:r>
            <a:r>
              <a:rPr lang="en-US" sz="1600" dirty="0">
                <a:sym typeface="Symbol" charset="2"/>
              </a:rPr>
              <a:t>( 2</a:t>
            </a:r>
            <a:r>
              <a:rPr lang="en-US" sz="800" dirty="0">
                <a:sym typeface="Symbol" charset="2"/>
              </a:rPr>
              <a:t> </a:t>
            </a:r>
            <a:r>
              <a:rPr lang="en-US" sz="1600" dirty="0">
                <a:sym typeface="Symbol" charset="2"/>
              </a:rPr>
              <a:t>*|</a:t>
            </a:r>
            <a:r>
              <a:rPr lang="en-US" sz="1600" i="1" dirty="0">
                <a:sym typeface="Symbol" charset="2"/>
              </a:rPr>
              <a:t></a:t>
            </a:r>
            <a:r>
              <a:rPr lang="en-US" sz="1600" dirty="0">
                <a:sym typeface="Symbol" charset="2"/>
              </a:rPr>
              <a:t>| )</a:t>
            </a:r>
            <a:r>
              <a:rPr lang="en-US" sz="1600" dirty="0">
                <a:solidFill>
                  <a:srgbClr val="000000"/>
                </a:solidFill>
                <a:sym typeface="Symbol" charset="2"/>
              </a:rPr>
              <a:t>; </a:t>
            </a:r>
            <a:r>
              <a:rPr lang="en-US" sz="1600" i="1" dirty="0">
                <a:solidFill>
                  <a:srgbClr val="000000"/>
                </a:solidFill>
                <a:sym typeface="Symbol" charset="2"/>
              </a:rPr>
              <a:t>  // pop </a:t>
            </a:r>
            <a:r>
              <a:rPr lang="en-US" sz="1400" b="1" i="1" dirty="0">
                <a:solidFill>
                  <a:srgbClr val="000000"/>
                </a:solidFill>
                <a:sym typeface="Symbol" charset="2"/>
              </a:rPr>
              <a:t>RHS</a:t>
            </a:r>
            <a:r>
              <a:rPr lang="en-US" sz="1600" i="1" dirty="0">
                <a:solidFill>
                  <a:srgbClr val="000000"/>
                </a:solidFill>
                <a:sym typeface="Symbol" charset="2"/>
              </a:rPr>
              <a:t> off stack, with states</a:t>
            </a:r>
            <a:endParaRPr lang="en-US" sz="1600" b="1" i="1" dirty="0">
              <a:solidFill>
                <a:srgbClr val="000000"/>
              </a:solidFill>
              <a:sym typeface="Symbol" charset="2"/>
            </a:endParaRPr>
          </a:p>
          <a:p>
            <a:pPr defTabSz="292100">
              <a:lnSpc>
                <a:spcPts val="1800"/>
              </a:lnSpc>
              <a:defRPr/>
            </a:pPr>
            <a:r>
              <a:rPr lang="en-US" sz="1600" i="1" dirty="0">
                <a:sym typeface="Symbol" charset="2"/>
              </a:rPr>
              <a:t>             s </a:t>
            </a:r>
            <a:r>
              <a:rPr lang="en-US" sz="1600" dirty="0">
                <a:sym typeface="Symbol" charset="2"/>
              </a:rPr>
              <a:t></a:t>
            </a:r>
            <a:r>
              <a:rPr lang="en-US" sz="1600" i="1" dirty="0">
                <a:sym typeface="Symbol" charset="2"/>
              </a:rPr>
              <a:t> </a:t>
            </a:r>
            <a:r>
              <a:rPr lang="en-US" sz="1600" i="1" dirty="0" err="1">
                <a:sym typeface="Symbol" charset="2"/>
              </a:rPr>
              <a:t>stack.top</a:t>
            </a:r>
            <a:r>
              <a:rPr lang="en-US" sz="1600" dirty="0">
                <a:sym typeface="Symbol" charset="2"/>
              </a:rPr>
              <a:t>()</a:t>
            </a:r>
            <a:r>
              <a:rPr lang="en-US" sz="1600" i="1" dirty="0">
                <a:sym typeface="Symbol" charset="2"/>
              </a:rPr>
              <a:t>; </a:t>
            </a:r>
          </a:p>
          <a:p>
            <a:pPr defTabSz="292100">
              <a:lnSpc>
                <a:spcPts val="1800"/>
              </a:lnSpc>
              <a:defRPr/>
            </a:pPr>
            <a:r>
              <a:rPr lang="en-US" sz="1600" i="1" dirty="0">
                <a:sym typeface="Symbol" charset="2"/>
              </a:rPr>
              <a:t>             </a:t>
            </a:r>
            <a:r>
              <a:rPr lang="en-US" sz="1600" i="1" dirty="0" err="1">
                <a:sym typeface="Symbol" charset="2"/>
              </a:rPr>
              <a:t>stack.push</a:t>
            </a:r>
            <a:r>
              <a:rPr lang="en-US" sz="1600" dirty="0">
                <a:sym typeface="Symbol" charset="2"/>
              </a:rPr>
              <a:t>( </a:t>
            </a:r>
            <a:r>
              <a:rPr lang="en-US" sz="1600" i="1" dirty="0">
                <a:sym typeface="Symbol" charset="2"/>
              </a:rPr>
              <a:t>A </a:t>
            </a:r>
            <a:r>
              <a:rPr lang="en-US" sz="1600" dirty="0">
                <a:sym typeface="Symbol" charset="2"/>
              </a:rPr>
              <a:t>)</a:t>
            </a:r>
            <a:r>
              <a:rPr lang="en-US" sz="1600" dirty="0">
                <a:solidFill>
                  <a:srgbClr val="000000"/>
                </a:solidFill>
                <a:sym typeface="Symbol" charset="2"/>
              </a:rPr>
              <a:t>;</a:t>
            </a:r>
            <a:r>
              <a:rPr lang="en-US" sz="1600" i="1" dirty="0">
                <a:solidFill>
                  <a:srgbClr val="000000"/>
                </a:solidFill>
                <a:sym typeface="Symbol" charset="2"/>
              </a:rPr>
              <a:t>                  // push </a:t>
            </a:r>
            <a:r>
              <a:rPr lang="en-US" sz="1400" b="1" i="1" dirty="0">
                <a:solidFill>
                  <a:srgbClr val="000000"/>
                </a:solidFill>
                <a:sym typeface="Symbol" charset="2"/>
              </a:rPr>
              <a:t>LHS</a:t>
            </a:r>
            <a:r>
              <a:rPr lang="en-US" sz="1600" i="1" dirty="0">
                <a:solidFill>
                  <a:srgbClr val="000000"/>
                </a:solidFill>
                <a:sym typeface="Symbol" charset="2"/>
              </a:rPr>
              <a:t>, A</a:t>
            </a:r>
          </a:p>
          <a:p>
            <a:pPr defTabSz="292100">
              <a:lnSpc>
                <a:spcPts val="1800"/>
              </a:lnSpc>
              <a:defRPr/>
            </a:pPr>
            <a:r>
              <a:rPr lang="en-US" sz="1600" i="1" dirty="0">
                <a:solidFill>
                  <a:srgbClr val="000000"/>
                </a:solidFill>
                <a:sym typeface="Symbol" charset="2"/>
              </a:rPr>
              <a:t>             </a:t>
            </a:r>
            <a:r>
              <a:rPr lang="en-US" sz="1600" i="1" dirty="0" err="1">
                <a:solidFill>
                  <a:srgbClr val="000000"/>
                </a:solidFill>
                <a:sym typeface="Symbol" charset="2"/>
              </a:rPr>
              <a:t>stack.push</a:t>
            </a:r>
            <a:r>
              <a:rPr lang="en-US" sz="1600" dirty="0">
                <a:solidFill>
                  <a:srgbClr val="000000"/>
                </a:solidFill>
                <a:sym typeface="Symbol" charset="2"/>
              </a:rPr>
              <a:t>( </a:t>
            </a:r>
            <a:r>
              <a:rPr lang="en-US" sz="1600" i="1" dirty="0">
                <a:solidFill>
                  <a:schemeClr val="tx2">
                    <a:lumMod val="60000"/>
                    <a:lumOff val="40000"/>
                  </a:schemeClr>
                </a:solidFill>
                <a:sym typeface="Symbol" charset="2"/>
              </a:rPr>
              <a:t>GOTO</a:t>
            </a:r>
            <a:r>
              <a:rPr lang="en-US" sz="1600" dirty="0">
                <a:solidFill>
                  <a:srgbClr val="000000"/>
                </a:solidFill>
                <a:sym typeface="Symbol" charset="2"/>
              </a:rPr>
              <a:t>[</a:t>
            </a:r>
            <a:r>
              <a:rPr lang="en-US" sz="1600" i="1" dirty="0" err="1">
                <a:solidFill>
                  <a:srgbClr val="000000"/>
                </a:solidFill>
                <a:sym typeface="Symbol" charset="2"/>
              </a:rPr>
              <a:t>s,A</a:t>
            </a:r>
            <a:r>
              <a:rPr lang="en-US" sz="1600" dirty="0">
                <a:solidFill>
                  <a:srgbClr val="000000"/>
                </a:solidFill>
                <a:sym typeface="Symbol" charset="2"/>
              </a:rPr>
              <a:t>] );</a:t>
            </a:r>
            <a:r>
              <a:rPr lang="en-US" sz="1600" i="1" dirty="0">
                <a:solidFill>
                  <a:srgbClr val="000000"/>
                </a:solidFill>
                <a:sym typeface="Symbol" charset="2"/>
              </a:rPr>
              <a:t> </a:t>
            </a:r>
            <a:r>
              <a:rPr lang="en-US" sz="1600" i="1" dirty="0">
                <a:solidFill>
                  <a:srgbClr val="FF0000"/>
                </a:solidFill>
                <a:sym typeface="Symbol" charset="2"/>
              </a:rPr>
              <a:t> </a:t>
            </a:r>
            <a:r>
              <a:rPr lang="en-US" sz="1600" i="1" dirty="0">
                <a:sym typeface="Symbol" charset="2"/>
              </a:rPr>
              <a:t>// push next state</a:t>
            </a:r>
          </a:p>
          <a:p>
            <a:pPr defTabSz="292100">
              <a:lnSpc>
                <a:spcPts val="1800"/>
              </a:lnSpc>
              <a:defRPr/>
            </a:pPr>
            <a:r>
              <a:rPr lang="en-US" sz="1600" i="1" dirty="0">
                <a:sym typeface="Symbol" charset="2"/>
              </a:rPr>
              <a:t>	</a:t>
            </a:r>
            <a:r>
              <a:rPr lang="en-US" sz="1600" b="1" dirty="0">
                <a:sym typeface="Symbol" charset="2"/>
              </a:rPr>
              <a:t>}</a:t>
            </a:r>
          </a:p>
          <a:p>
            <a:pPr defTabSz="292100">
              <a:lnSpc>
                <a:spcPts val="1800"/>
              </a:lnSpc>
              <a:spcBef>
                <a:spcPct val="20000"/>
              </a:spcBef>
              <a:defRPr/>
            </a:pPr>
            <a:r>
              <a:rPr lang="en-US" sz="1600" i="1" dirty="0">
                <a:sym typeface="Symbol" charset="2"/>
              </a:rPr>
              <a:t>   	else if </a:t>
            </a:r>
            <a:r>
              <a:rPr lang="en-US" sz="1600" dirty="0">
                <a:sym typeface="Symbol" charset="2"/>
              </a:rPr>
              <a:t>(</a:t>
            </a:r>
            <a:r>
              <a:rPr lang="en-US" sz="1600" i="1" dirty="0">
                <a:sym typeface="Symbol" charset="2"/>
              </a:rPr>
              <a:t> ACTION</a:t>
            </a:r>
            <a:r>
              <a:rPr lang="en-US" sz="1600" dirty="0">
                <a:sym typeface="Symbol" charset="2"/>
              </a:rPr>
              <a:t>[</a:t>
            </a:r>
            <a:r>
              <a:rPr lang="en-US" sz="1600" i="1" dirty="0" err="1">
                <a:sym typeface="Symbol" charset="2"/>
              </a:rPr>
              <a:t>s,word</a:t>
            </a:r>
            <a:r>
              <a:rPr lang="en-US" sz="1600" dirty="0">
                <a:sym typeface="Symbol" charset="2"/>
              </a:rPr>
              <a:t>] == “</a:t>
            </a:r>
            <a:r>
              <a:rPr lang="en-US" sz="1600" i="1" dirty="0">
                <a:solidFill>
                  <a:srgbClr val="FF0065"/>
                </a:solidFill>
                <a:sym typeface="Symbol" charset="2"/>
              </a:rPr>
              <a:t>shift </a:t>
            </a:r>
            <a:r>
              <a:rPr lang="en-US" sz="1600" i="1" dirty="0" err="1">
                <a:solidFill>
                  <a:srgbClr val="FF0065"/>
                </a:solidFill>
                <a:sym typeface="Symbol" charset="2"/>
              </a:rPr>
              <a:t>s</a:t>
            </a:r>
            <a:r>
              <a:rPr lang="en-US" sz="1600" i="1" baseline="-25000" dirty="0" err="1">
                <a:solidFill>
                  <a:srgbClr val="FF0065"/>
                </a:solidFill>
                <a:sym typeface="Symbol" charset="2"/>
              </a:rPr>
              <a:t>i</a:t>
            </a:r>
            <a:r>
              <a:rPr lang="en-US" sz="800" i="1" dirty="0">
                <a:solidFill>
                  <a:srgbClr val="FF0065"/>
                </a:solidFill>
                <a:sym typeface="Symbol" charset="2"/>
              </a:rPr>
              <a:t> </a:t>
            </a:r>
            <a:r>
              <a:rPr lang="en-US" sz="1600" dirty="0">
                <a:sym typeface="Symbol" charset="2"/>
              </a:rPr>
              <a:t>” )</a:t>
            </a:r>
            <a:r>
              <a:rPr lang="en-US" sz="1600" i="1" dirty="0">
                <a:sym typeface="Symbol" charset="2"/>
              </a:rPr>
              <a:t> then </a:t>
            </a:r>
            <a:r>
              <a:rPr lang="en-US" sz="1600" b="1" dirty="0">
                <a:sym typeface="Symbol" charset="2"/>
              </a:rPr>
              <a:t>{</a:t>
            </a:r>
          </a:p>
          <a:p>
            <a:pPr defTabSz="292100">
              <a:lnSpc>
                <a:spcPts val="1800"/>
              </a:lnSpc>
              <a:defRPr/>
            </a:pPr>
            <a:r>
              <a:rPr lang="en-US" sz="1600" i="1" dirty="0">
                <a:sym typeface="Symbol" charset="2"/>
              </a:rPr>
              <a:t>		</a:t>
            </a:r>
            <a:r>
              <a:rPr lang="en-US" sz="1600" i="1" dirty="0" err="1">
                <a:sym typeface="Symbol" charset="2"/>
              </a:rPr>
              <a:t>stack.push</a:t>
            </a:r>
            <a:r>
              <a:rPr lang="en-US" sz="1600" i="1" dirty="0">
                <a:sym typeface="Symbol" charset="2"/>
              </a:rPr>
              <a:t>(word); </a:t>
            </a:r>
            <a:r>
              <a:rPr lang="en-US" sz="1600" i="1" dirty="0" err="1">
                <a:sym typeface="Symbol" charset="2"/>
              </a:rPr>
              <a:t>stack.push</a:t>
            </a:r>
            <a:r>
              <a:rPr lang="en-US" sz="1600" dirty="0">
                <a:sym typeface="Symbol" charset="2"/>
              </a:rPr>
              <a:t>( </a:t>
            </a:r>
            <a:r>
              <a:rPr lang="en-US" sz="1600" i="1" dirty="0" err="1">
                <a:sym typeface="Symbol" charset="2"/>
              </a:rPr>
              <a:t>s</a:t>
            </a:r>
            <a:r>
              <a:rPr lang="en-US" sz="1600" i="1" baseline="-25000" dirty="0" err="1">
                <a:sym typeface="Symbol" charset="2"/>
              </a:rPr>
              <a:t>i</a:t>
            </a:r>
            <a:r>
              <a:rPr lang="en-US" sz="1600" i="1" baseline="-25000" dirty="0">
                <a:sym typeface="Symbol" charset="2"/>
              </a:rPr>
              <a:t> </a:t>
            </a:r>
            <a:r>
              <a:rPr lang="en-US" sz="1600" dirty="0">
                <a:sym typeface="Symbol" charset="2"/>
              </a:rPr>
              <a:t>);</a:t>
            </a:r>
          </a:p>
          <a:p>
            <a:pPr defTabSz="292100">
              <a:lnSpc>
                <a:spcPts val="1800"/>
              </a:lnSpc>
              <a:defRPr/>
            </a:pPr>
            <a:r>
              <a:rPr lang="en-US" sz="1600" i="1" dirty="0">
                <a:sym typeface="Symbol" charset="2"/>
              </a:rPr>
              <a:t>		word </a:t>
            </a:r>
            <a:r>
              <a:rPr lang="en-US" sz="1600" dirty="0">
                <a:sym typeface="Symbol" charset="2"/>
              </a:rPr>
              <a:t> </a:t>
            </a:r>
            <a:r>
              <a:rPr lang="en-US" sz="1600" i="1" dirty="0" err="1">
                <a:sym typeface="Symbol" charset="2"/>
              </a:rPr>
              <a:t>NextWord</a:t>
            </a:r>
            <a:r>
              <a:rPr lang="en-US" sz="1600" dirty="0">
                <a:sym typeface="Symbol" charset="2"/>
              </a:rPr>
              <a:t>();</a:t>
            </a:r>
          </a:p>
          <a:p>
            <a:pPr defTabSz="292100">
              <a:lnSpc>
                <a:spcPts val="1800"/>
              </a:lnSpc>
              <a:defRPr/>
            </a:pPr>
            <a:r>
              <a:rPr lang="en-US" sz="1600" i="1" dirty="0">
                <a:sym typeface="Symbol" charset="2"/>
              </a:rPr>
              <a:t>	</a:t>
            </a:r>
            <a:r>
              <a:rPr lang="en-US" sz="1600" b="1" dirty="0">
                <a:sym typeface="Symbol" charset="2"/>
              </a:rPr>
              <a:t>}</a:t>
            </a:r>
          </a:p>
          <a:p>
            <a:pPr defTabSz="292100">
              <a:lnSpc>
                <a:spcPts val="1800"/>
              </a:lnSpc>
              <a:spcBef>
                <a:spcPct val="20000"/>
              </a:spcBef>
              <a:defRPr/>
            </a:pPr>
            <a:r>
              <a:rPr lang="en-US" sz="1600" i="1" dirty="0">
                <a:sym typeface="Symbol" charset="2"/>
              </a:rPr>
              <a:t>   	else if </a:t>
            </a:r>
            <a:r>
              <a:rPr lang="en-US" sz="1600" dirty="0">
                <a:sym typeface="Symbol" charset="2"/>
              </a:rPr>
              <a:t>(</a:t>
            </a:r>
            <a:r>
              <a:rPr lang="en-US" sz="1600" i="1" dirty="0">
                <a:sym typeface="Symbol" charset="2"/>
              </a:rPr>
              <a:t> ACTION</a:t>
            </a:r>
            <a:r>
              <a:rPr lang="en-US" sz="1600" dirty="0">
                <a:sym typeface="Symbol" charset="2"/>
              </a:rPr>
              <a:t>[</a:t>
            </a:r>
            <a:r>
              <a:rPr lang="en-US" sz="1600" i="1" dirty="0" err="1">
                <a:sym typeface="Symbol" charset="2"/>
              </a:rPr>
              <a:t>s,word</a:t>
            </a:r>
            <a:r>
              <a:rPr lang="en-US" sz="1600" dirty="0">
                <a:sym typeface="Symbol" charset="2"/>
              </a:rPr>
              <a:t>] == “</a:t>
            </a:r>
            <a:r>
              <a:rPr lang="en-US" sz="1600" i="1" dirty="0">
                <a:solidFill>
                  <a:srgbClr val="FF0065"/>
                </a:solidFill>
                <a:sym typeface="Symbol" charset="2"/>
              </a:rPr>
              <a:t>accept</a:t>
            </a:r>
            <a:r>
              <a:rPr lang="en-US" sz="800" i="1" dirty="0">
                <a:solidFill>
                  <a:srgbClr val="FF0065"/>
                </a:solidFill>
                <a:sym typeface="Symbol" charset="2"/>
              </a:rPr>
              <a:t> </a:t>
            </a:r>
            <a:r>
              <a:rPr lang="en-US" sz="1600" dirty="0">
                <a:sym typeface="Symbol" charset="2"/>
              </a:rPr>
              <a:t>” &amp; word == </a:t>
            </a:r>
            <a:r>
              <a:rPr lang="en-US" sz="1400" b="1" dirty="0">
                <a:sym typeface="Symbol" charset="2"/>
              </a:rPr>
              <a:t>EOF</a:t>
            </a:r>
            <a:r>
              <a:rPr lang="en-US" sz="1600" dirty="0">
                <a:sym typeface="Symbol" charset="2"/>
              </a:rPr>
              <a:t>)</a:t>
            </a:r>
          </a:p>
          <a:p>
            <a:pPr defTabSz="292100">
              <a:lnSpc>
                <a:spcPts val="1800"/>
              </a:lnSpc>
              <a:spcBef>
                <a:spcPct val="20000"/>
              </a:spcBef>
              <a:defRPr/>
            </a:pPr>
            <a:r>
              <a:rPr lang="en-US" sz="1600" i="1" dirty="0">
                <a:sym typeface="Symbol" charset="2"/>
              </a:rPr>
              <a:t>		then break; </a:t>
            </a:r>
          </a:p>
          <a:p>
            <a:pPr defTabSz="292100">
              <a:lnSpc>
                <a:spcPts val="1800"/>
              </a:lnSpc>
              <a:defRPr/>
            </a:pPr>
            <a:r>
              <a:rPr lang="en-US" sz="1600" i="1" dirty="0">
                <a:sym typeface="Symbol" charset="2"/>
              </a:rPr>
              <a:t>	else throw a syntax error;</a:t>
            </a:r>
          </a:p>
          <a:p>
            <a:pPr defTabSz="292100">
              <a:lnSpc>
                <a:spcPts val="1800"/>
              </a:lnSpc>
              <a:defRPr/>
            </a:pPr>
            <a:r>
              <a:rPr lang="en-US" sz="1600" b="1" dirty="0">
                <a:sym typeface="Symbol" charset="2"/>
              </a:rPr>
              <a:t>} </a:t>
            </a:r>
          </a:p>
          <a:p>
            <a:pPr defTabSz="292100">
              <a:lnSpc>
                <a:spcPts val="1800"/>
              </a:lnSpc>
              <a:defRPr/>
            </a:pPr>
            <a:r>
              <a:rPr lang="en-US" sz="1600" i="1" dirty="0">
                <a:sym typeface="Symbol" charset="2"/>
              </a:rPr>
              <a:t>report success;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Engineering a Compiler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A9E78-C5DC-F94A-B6FB-3E99FB454851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627541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spcBef>
                <a:spcPct val="20000"/>
              </a:spcBef>
            </a:pPr>
            <a:r>
              <a:rPr lang="en-US" dirty="0">
                <a:sym typeface="Symbol" charset="2"/>
              </a:rPr>
              <a:t>The </a:t>
            </a:r>
            <a:r>
              <a:rPr lang="en-US" sz="2600" b="1" dirty="0">
                <a:sym typeface="Symbol" charset="2"/>
              </a:rPr>
              <a:t>LR(1)</a:t>
            </a:r>
            <a:r>
              <a:rPr lang="en-US" dirty="0">
                <a:sym typeface="Symbol" charset="2"/>
              </a:rPr>
              <a:t> Skeleton Parser</a:t>
            </a:r>
            <a:endParaRPr lang="en-US" sz="2000" dirty="0">
              <a:sym typeface="Symbol" charset="2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Engineering a Compiler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A9E78-C5DC-F94A-B6FB-3E99FB454851}" type="slidenum">
              <a:rPr lang="en-US" smtClean="0"/>
              <a:t>31</a:t>
            </a:fld>
            <a:endParaRPr lang="en-US"/>
          </a:p>
        </p:txBody>
      </p:sp>
      <p:graphicFrame>
        <p:nvGraphicFramePr>
          <p:cNvPr id="8" name="Group 3"/>
          <p:cNvGraphicFramePr>
            <a:graphicFrameLocks noGrp="1"/>
          </p:cNvGraphicFramePr>
          <p:nvPr>
            <p:extLst/>
          </p:nvPr>
        </p:nvGraphicFramePr>
        <p:xfrm>
          <a:off x="7608190" y="1381138"/>
          <a:ext cx="2149940" cy="2103120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tblPr>
              <a:tblGrid>
                <a:gridCol w="2889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37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7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99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1</a:t>
                      </a:r>
                    </a:p>
                  </a:txBody>
                  <a:tcPr anchor="b" horzOverflow="overflow">
                    <a:lnL w="9525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Goal</a:t>
                      </a: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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List</a:t>
                      </a:r>
                    </a:p>
                  </a:txBody>
                  <a:tcPr horzOverflow="overflow">
                    <a:lnL>
                      <a:noFill/>
                    </a:lnL>
                    <a:lnR w="9525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99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2</a:t>
                      </a:r>
                    </a:p>
                  </a:txBody>
                  <a:tcPr anchor="b" horzOverflow="overflow">
                    <a:lnL w="9525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List</a:t>
                      </a: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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List Pair</a:t>
                      </a:r>
                    </a:p>
                  </a:txBody>
                  <a:tcPr horzOverflow="overflow">
                    <a:lnL>
                      <a:noFill/>
                    </a:lnL>
                    <a:lnR w="9525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99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3</a:t>
                      </a:r>
                    </a:p>
                  </a:txBody>
                  <a:tcPr anchor="b" horzOverflow="overflow">
                    <a:lnL w="9525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|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Pair</a:t>
                      </a:r>
                      <a:endParaRPr kumimoji="0" lang="en-US" sz="18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 w="9525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99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4</a:t>
                      </a:r>
                    </a:p>
                  </a:txBody>
                  <a:tcPr anchor="b" horzOverflow="overflow">
                    <a:lnL w="9525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Pair</a:t>
                      </a: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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(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 List </a:t>
                      </a:r>
                      <a:r>
                        <a:rPr kumimoji="0" lang="en-US" sz="1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)</a:t>
                      </a:r>
                    </a:p>
                  </a:txBody>
                  <a:tcPr horzOverflow="overflow">
                    <a:lnL>
                      <a:noFill/>
                    </a:lnL>
                    <a:lnR w="9525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99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5</a:t>
                      </a:r>
                    </a:p>
                  </a:txBody>
                  <a:tcPr anchor="b" horzOverflow="overflow">
                    <a:lnL w="9525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|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(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  </a:t>
                      </a:r>
                      <a:r>
                        <a:rPr kumimoji="0" lang="en-US" sz="1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)</a:t>
                      </a:r>
                    </a:p>
                  </a:txBody>
                  <a:tcPr horzOverflow="overflow">
                    <a:lnL>
                      <a:noFill/>
                    </a:lnL>
                    <a:lnR w="9525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2298700" y="1381138"/>
            <a:ext cx="4818888" cy="4908524"/>
          </a:xfrm>
          <a:prstGeom prst="rect">
            <a:avLst/>
          </a:prstGeom>
          <a:solidFill>
            <a:srgbClr val="BFBFBF"/>
          </a:solidFill>
          <a:ln w="1905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lnSpc>
                <a:spcPts val="1800"/>
              </a:lnSpc>
              <a:defRPr/>
            </a:pPr>
            <a:r>
              <a:rPr lang="en-US" sz="1600" i="1" dirty="0" err="1"/>
              <a:t>stack.push</a:t>
            </a:r>
            <a:r>
              <a:rPr lang="en-US" sz="1600" dirty="0"/>
              <a:t>( </a:t>
            </a:r>
            <a:r>
              <a:rPr lang="en-US" sz="1400" i="1" dirty="0"/>
              <a:t>INVALID </a:t>
            </a:r>
            <a:r>
              <a:rPr lang="en-US" sz="1600" dirty="0"/>
              <a:t>);</a:t>
            </a:r>
          </a:p>
          <a:p>
            <a:pPr>
              <a:lnSpc>
                <a:spcPts val="1800"/>
              </a:lnSpc>
              <a:defRPr/>
            </a:pPr>
            <a:r>
              <a:rPr lang="en-US" sz="1600" i="1" dirty="0"/>
              <a:t>stack.push</a:t>
            </a:r>
            <a:r>
              <a:rPr lang="en-US" sz="1600" dirty="0"/>
              <a:t>(</a:t>
            </a:r>
            <a:r>
              <a:rPr lang="en-US" sz="1600" i="1" dirty="0"/>
              <a:t>s</a:t>
            </a:r>
            <a:r>
              <a:rPr lang="en-US" sz="1600" i="1" baseline="-25000" dirty="0"/>
              <a:t>0 </a:t>
            </a:r>
            <a:r>
              <a:rPr lang="en-US" sz="1600" dirty="0"/>
              <a:t>);</a:t>
            </a:r>
            <a:r>
              <a:rPr lang="en-US" sz="1600" i="1" dirty="0"/>
              <a:t>                                // initial state</a:t>
            </a:r>
          </a:p>
          <a:p>
            <a:pPr>
              <a:lnSpc>
                <a:spcPts val="1800"/>
              </a:lnSpc>
              <a:defRPr/>
            </a:pPr>
            <a:r>
              <a:rPr lang="en-US" sz="1600" i="1" dirty="0"/>
              <a:t>word  </a:t>
            </a:r>
            <a:r>
              <a:rPr lang="en-US" sz="1600" dirty="0">
                <a:sym typeface="Symbol" charset="2"/>
              </a:rPr>
              <a:t> </a:t>
            </a:r>
            <a:r>
              <a:rPr lang="en-US" sz="1600" i="1" dirty="0" err="1">
                <a:sym typeface="Symbol" charset="2"/>
              </a:rPr>
              <a:t>NextWord</a:t>
            </a:r>
            <a:r>
              <a:rPr lang="en-US" sz="1600" dirty="0">
                <a:sym typeface="Symbol" charset="2"/>
              </a:rPr>
              <a:t>();</a:t>
            </a:r>
          </a:p>
          <a:p>
            <a:pPr>
              <a:lnSpc>
                <a:spcPts val="1800"/>
              </a:lnSpc>
              <a:spcBef>
                <a:spcPct val="20000"/>
              </a:spcBef>
              <a:defRPr/>
            </a:pPr>
            <a:r>
              <a:rPr lang="en-US" sz="1600" i="1" dirty="0">
                <a:sym typeface="Symbol" charset="2"/>
              </a:rPr>
              <a:t>loop forever </a:t>
            </a:r>
            <a:r>
              <a:rPr lang="en-US" sz="1600" b="1" dirty="0">
                <a:sym typeface="Symbol" charset="2"/>
              </a:rPr>
              <a:t>{</a:t>
            </a:r>
          </a:p>
          <a:p>
            <a:pPr defTabSz="292100">
              <a:lnSpc>
                <a:spcPts val="1800"/>
              </a:lnSpc>
              <a:defRPr/>
            </a:pPr>
            <a:r>
              <a:rPr lang="en-US" sz="1600" i="1" dirty="0">
                <a:sym typeface="Symbol" charset="2"/>
              </a:rPr>
              <a:t> 	s </a:t>
            </a:r>
            <a:r>
              <a:rPr lang="en-US" sz="1600" dirty="0">
                <a:sym typeface="Symbol" charset="2"/>
              </a:rPr>
              <a:t></a:t>
            </a:r>
            <a:r>
              <a:rPr lang="en-US" sz="1600" i="1" dirty="0">
                <a:sym typeface="Symbol" charset="2"/>
              </a:rPr>
              <a:t> </a:t>
            </a:r>
            <a:r>
              <a:rPr lang="en-US" sz="1600" i="1" dirty="0" err="1">
                <a:sym typeface="Symbol" charset="2"/>
              </a:rPr>
              <a:t>stack.top</a:t>
            </a:r>
            <a:r>
              <a:rPr lang="en-US" sz="1600" dirty="0">
                <a:sym typeface="Symbol" charset="2"/>
              </a:rPr>
              <a:t>()</a:t>
            </a:r>
            <a:r>
              <a:rPr lang="en-US" sz="1600" i="1" dirty="0">
                <a:sym typeface="Symbol" charset="2"/>
              </a:rPr>
              <a:t>;</a:t>
            </a:r>
          </a:p>
          <a:p>
            <a:pPr defTabSz="292100">
              <a:lnSpc>
                <a:spcPts val="1800"/>
              </a:lnSpc>
              <a:defRPr/>
            </a:pPr>
            <a:r>
              <a:rPr lang="en-US" sz="1600" i="1" dirty="0">
                <a:sym typeface="Symbol" charset="2"/>
              </a:rPr>
              <a:t> 	if </a:t>
            </a:r>
            <a:r>
              <a:rPr lang="en-US" sz="1600" dirty="0">
                <a:sym typeface="Symbol" charset="2"/>
              </a:rPr>
              <a:t>(</a:t>
            </a:r>
            <a:r>
              <a:rPr lang="en-US" sz="1600" i="1" dirty="0">
                <a:sym typeface="Symbol" charset="2"/>
              </a:rPr>
              <a:t> ACTION</a:t>
            </a:r>
            <a:r>
              <a:rPr lang="en-US" sz="1600" dirty="0">
                <a:sym typeface="Symbol" charset="2"/>
              </a:rPr>
              <a:t>[</a:t>
            </a:r>
            <a:r>
              <a:rPr lang="en-US" sz="1600" i="1" dirty="0" err="1">
                <a:sym typeface="Symbol" charset="2"/>
              </a:rPr>
              <a:t>s,word</a:t>
            </a:r>
            <a:r>
              <a:rPr lang="en-US" sz="1600" dirty="0">
                <a:sym typeface="Symbol" charset="2"/>
              </a:rPr>
              <a:t>] == “</a:t>
            </a:r>
            <a:r>
              <a:rPr lang="en-US" sz="1600" i="1" dirty="0">
                <a:solidFill>
                  <a:srgbClr val="FF0065"/>
                </a:solidFill>
                <a:sym typeface="Symbol" charset="2"/>
              </a:rPr>
              <a:t>reduce A</a:t>
            </a:r>
            <a:r>
              <a:rPr lang="en-US" sz="800" i="1" dirty="0">
                <a:solidFill>
                  <a:srgbClr val="FF0065"/>
                </a:solidFill>
                <a:sym typeface="Symbol" charset="2"/>
              </a:rPr>
              <a:t> </a:t>
            </a:r>
            <a:r>
              <a:rPr lang="en-US" sz="1600" dirty="0">
                <a:sym typeface="Symbol" charset="2"/>
              </a:rPr>
              <a:t>” )</a:t>
            </a:r>
            <a:r>
              <a:rPr lang="en-US" sz="1600" i="1" dirty="0">
                <a:sym typeface="Symbol" charset="2"/>
              </a:rPr>
              <a:t> then </a:t>
            </a:r>
            <a:r>
              <a:rPr lang="en-US" sz="1600" b="1" dirty="0">
                <a:sym typeface="Symbol" charset="2"/>
              </a:rPr>
              <a:t>{</a:t>
            </a:r>
          </a:p>
          <a:p>
            <a:pPr defTabSz="292100">
              <a:lnSpc>
                <a:spcPts val="1800"/>
              </a:lnSpc>
              <a:defRPr/>
            </a:pPr>
            <a:r>
              <a:rPr lang="en-US" sz="1600" i="1" dirty="0">
                <a:sym typeface="Symbol" charset="2"/>
              </a:rPr>
              <a:t>	    </a:t>
            </a:r>
            <a:r>
              <a:rPr lang="en-US" sz="1600" i="1" dirty="0" err="1">
                <a:sym typeface="Symbol" charset="2"/>
              </a:rPr>
              <a:t>stack.popnum</a:t>
            </a:r>
            <a:r>
              <a:rPr lang="en-US" sz="1600" dirty="0">
                <a:sym typeface="Symbol" charset="2"/>
              </a:rPr>
              <a:t>( 2</a:t>
            </a:r>
            <a:r>
              <a:rPr lang="en-US" sz="800" dirty="0">
                <a:sym typeface="Symbol" charset="2"/>
              </a:rPr>
              <a:t> </a:t>
            </a:r>
            <a:r>
              <a:rPr lang="en-US" sz="1600" dirty="0">
                <a:sym typeface="Symbol" charset="2"/>
              </a:rPr>
              <a:t>*|</a:t>
            </a:r>
            <a:r>
              <a:rPr lang="en-US" sz="1600" i="1" dirty="0">
                <a:sym typeface="Symbol" charset="2"/>
              </a:rPr>
              <a:t></a:t>
            </a:r>
            <a:r>
              <a:rPr lang="en-US" sz="1600" dirty="0">
                <a:sym typeface="Symbol" charset="2"/>
              </a:rPr>
              <a:t>| )</a:t>
            </a:r>
            <a:r>
              <a:rPr lang="en-US" sz="1600" dirty="0">
                <a:solidFill>
                  <a:srgbClr val="000000"/>
                </a:solidFill>
                <a:sym typeface="Symbol" charset="2"/>
              </a:rPr>
              <a:t>; </a:t>
            </a:r>
            <a:r>
              <a:rPr lang="en-US" sz="1600" i="1" dirty="0">
                <a:solidFill>
                  <a:srgbClr val="000000"/>
                </a:solidFill>
                <a:sym typeface="Symbol" charset="2"/>
              </a:rPr>
              <a:t>  // pop </a:t>
            </a:r>
            <a:r>
              <a:rPr lang="en-US" sz="1400" b="1" i="1" dirty="0">
                <a:solidFill>
                  <a:srgbClr val="000000"/>
                </a:solidFill>
                <a:sym typeface="Symbol" charset="2"/>
              </a:rPr>
              <a:t>RHS</a:t>
            </a:r>
            <a:r>
              <a:rPr lang="en-US" sz="1600" i="1" dirty="0">
                <a:solidFill>
                  <a:srgbClr val="000000"/>
                </a:solidFill>
                <a:sym typeface="Symbol" charset="2"/>
              </a:rPr>
              <a:t> off stack</a:t>
            </a:r>
            <a:endParaRPr lang="en-US" sz="1600" b="1" i="1" dirty="0">
              <a:solidFill>
                <a:srgbClr val="000000"/>
              </a:solidFill>
              <a:sym typeface="Symbol" charset="2"/>
            </a:endParaRPr>
          </a:p>
          <a:p>
            <a:pPr defTabSz="292100">
              <a:lnSpc>
                <a:spcPts val="1800"/>
              </a:lnSpc>
              <a:defRPr/>
            </a:pPr>
            <a:r>
              <a:rPr lang="en-US" sz="1600" i="1" dirty="0">
                <a:sym typeface="Symbol" charset="2"/>
              </a:rPr>
              <a:t>             s </a:t>
            </a:r>
            <a:r>
              <a:rPr lang="en-US" sz="1600" dirty="0">
                <a:sym typeface="Symbol" charset="2"/>
              </a:rPr>
              <a:t></a:t>
            </a:r>
            <a:r>
              <a:rPr lang="en-US" sz="1600" i="1" dirty="0">
                <a:sym typeface="Symbol" charset="2"/>
              </a:rPr>
              <a:t> </a:t>
            </a:r>
            <a:r>
              <a:rPr lang="en-US" sz="1600" i="1" dirty="0" err="1">
                <a:sym typeface="Symbol" charset="2"/>
              </a:rPr>
              <a:t>stack.top</a:t>
            </a:r>
            <a:r>
              <a:rPr lang="en-US" sz="1600" dirty="0">
                <a:sym typeface="Symbol" charset="2"/>
              </a:rPr>
              <a:t>()</a:t>
            </a:r>
            <a:r>
              <a:rPr lang="en-US" sz="1600" i="1" dirty="0">
                <a:sym typeface="Symbol" charset="2"/>
              </a:rPr>
              <a:t>; </a:t>
            </a:r>
          </a:p>
          <a:p>
            <a:pPr defTabSz="292100">
              <a:lnSpc>
                <a:spcPts val="1800"/>
              </a:lnSpc>
              <a:defRPr/>
            </a:pPr>
            <a:r>
              <a:rPr lang="en-US" sz="1600" i="1" dirty="0">
                <a:sym typeface="Symbol" charset="2"/>
              </a:rPr>
              <a:t>             </a:t>
            </a:r>
            <a:r>
              <a:rPr lang="en-US" sz="1600" i="1" dirty="0" err="1">
                <a:sym typeface="Symbol" charset="2"/>
              </a:rPr>
              <a:t>stack.push</a:t>
            </a:r>
            <a:r>
              <a:rPr lang="en-US" sz="1600" dirty="0">
                <a:sym typeface="Symbol" charset="2"/>
              </a:rPr>
              <a:t>( </a:t>
            </a:r>
            <a:r>
              <a:rPr lang="en-US" sz="1600" i="1" dirty="0">
                <a:sym typeface="Symbol" charset="2"/>
              </a:rPr>
              <a:t>A </a:t>
            </a:r>
            <a:r>
              <a:rPr lang="en-US" sz="1600" dirty="0">
                <a:sym typeface="Symbol" charset="2"/>
              </a:rPr>
              <a:t>)</a:t>
            </a:r>
            <a:r>
              <a:rPr lang="en-US" sz="1600" dirty="0">
                <a:solidFill>
                  <a:srgbClr val="000000"/>
                </a:solidFill>
                <a:sym typeface="Symbol" charset="2"/>
              </a:rPr>
              <a:t>;</a:t>
            </a:r>
            <a:r>
              <a:rPr lang="en-US" sz="1600" i="1" dirty="0">
                <a:solidFill>
                  <a:srgbClr val="000000"/>
                </a:solidFill>
                <a:sym typeface="Symbol" charset="2"/>
              </a:rPr>
              <a:t>                  // push </a:t>
            </a:r>
            <a:r>
              <a:rPr lang="en-US" sz="1400" b="1" i="1" dirty="0">
                <a:solidFill>
                  <a:srgbClr val="000000"/>
                </a:solidFill>
                <a:sym typeface="Symbol" charset="2"/>
              </a:rPr>
              <a:t>LHS</a:t>
            </a:r>
            <a:r>
              <a:rPr lang="en-US" sz="1600" i="1" dirty="0">
                <a:solidFill>
                  <a:srgbClr val="000000"/>
                </a:solidFill>
                <a:sym typeface="Symbol" charset="2"/>
              </a:rPr>
              <a:t>, A</a:t>
            </a:r>
          </a:p>
          <a:p>
            <a:pPr defTabSz="292100">
              <a:lnSpc>
                <a:spcPts val="1800"/>
              </a:lnSpc>
              <a:defRPr/>
            </a:pPr>
            <a:r>
              <a:rPr lang="en-US" sz="1600" i="1" dirty="0">
                <a:solidFill>
                  <a:srgbClr val="000000"/>
                </a:solidFill>
                <a:sym typeface="Symbol" charset="2"/>
              </a:rPr>
              <a:t>             </a:t>
            </a:r>
            <a:r>
              <a:rPr lang="en-US" sz="1600" i="1" dirty="0" err="1">
                <a:solidFill>
                  <a:srgbClr val="000000"/>
                </a:solidFill>
                <a:sym typeface="Symbol" charset="2"/>
              </a:rPr>
              <a:t>stack.push</a:t>
            </a:r>
            <a:r>
              <a:rPr lang="en-US" sz="1600" dirty="0">
                <a:solidFill>
                  <a:srgbClr val="000000"/>
                </a:solidFill>
                <a:sym typeface="Symbol" charset="2"/>
              </a:rPr>
              <a:t>( </a:t>
            </a:r>
            <a:r>
              <a:rPr lang="en-US" sz="1600" i="1" dirty="0">
                <a:solidFill>
                  <a:srgbClr val="000000"/>
                </a:solidFill>
                <a:sym typeface="Symbol" charset="2"/>
              </a:rPr>
              <a:t>GOTO</a:t>
            </a:r>
            <a:r>
              <a:rPr lang="en-US" sz="1600" dirty="0">
                <a:solidFill>
                  <a:srgbClr val="000000"/>
                </a:solidFill>
                <a:sym typeface="Symbol" charset="2"/>
              </a:rPr>
              <a:t>[</a:t>
            </a:r>
            <a:r>
              <a:rPr lang="en-US" sz="1600" i="1" dirty="0" err="1">
                <a:solidFill>
                  <a:srgbClr val="000000"/>
                </a:solidFill>
                <a:sym typeface="Symbol" charset="2"/>
              </a:rPr>
              <a:t>s,A</a:t>
            </a:r>
            <a:r>
              <a:rPr lang="en-US" sz="1600" dirty="0">
                <a:solidFill>
                  <a:srgbClr val="000000"/>
                </a:solidFill>
                <a:sym typeface="Symbol" charset="2"/>
              </a:rPr>
              <a:t>] );</a:t>
            </a:r>
            <a:r>
              <a:rPr lang="en-US" sz="1600" i="1" dirty="0">
                <a:solidFill>
                  <a:srgbClr val="000000"/>
                </a:solidFill>
                <a:sym typeface="Symbol" charset="2"/>
              </a:rPr>
              <a:t> </a:t>
            </a:r>
            <a:r>
              <a:rPr lang="en-US" sz="1600" i="1" dirty="0">
                <a:solidFill>
                  <a:srgbClr val="FF0000"/>
                </a:solidFill>
                <a:sym typeface="Symbol" charset="2"/>
              </a:rPr>
              <a:t> </a:t>
            </a:r>
            <a:r>
              <a:rPr lang="en-US" sz="1600" i="1" dirty="0">
                <a:sym typeface="Symbol" charset="2"/>
              </a:rPr>
              <a:t>// push next state</a:t>
            </a:r>
          </a:p>
          <a:p>
            <a:pPr defTabSz="292100">
              <a:lnSpc>
                <a:spcPts val="1800"/>
              </a:lnSpc>
              <a:defRPr/>
            </a:pPr>
            <a:r>
              <a:rPr lang="en-US" sz="1600" i="1" dirty="0">
                <a:sym typeface="Symbol" charset="2"/>
              </a:rPr>
              <a:t>	</a:t>
            </a:r>
            <a:r>
              <a:rPr lang="en-US" sz="1600" b="1" dirty="0">
                <a:sym typeface="Symbol" charset="2"/>
              </a:rPr>
              <a:t>}</a:t>
            </a:r>
          </a:p>
          <a:p>
            <a:pPr defTabSz="292100">
              <a:lnSpc>
                <a:spcPts val="1800"/>
              </a:lnSpc>
              <a:spcBef>
                <a:spcPct val="20000"/>
              </a:spcBef>
              <a:defRPr/>
            </a:pPr>
            <a:r>
              <a:rPr lang="en-US" sz="1600" i="1" dirty="0">
                <a:sym typeface="Symbol" charset="2"/>
              </a:rPr>
              <a:t>   	else if </a:t>
            </a:r>
            <a:r>
              <a:rPr lang="en-US" sz="1600" dirty="0">
                <a:sym typeface="Symbol" charset="2"/>
              </a:rPr>
              <a:t>(</a:t>
            </a:r>
            <a:r>
              <a:rPr lang="en-US" sz="1600" i="1" dirty="0">
                <a:sym typeface="Symbol" charset="2"/>
              </a:rPr>
              <a:t> ACTION</a:t>
            </a:r>
            <a:r>
              <a:rPr lang="en-US" sz="1600" dirty="0">
                <a:sym typeface="Symbol" charset="2"/>
              </a:rPr>
              <a:t>[</a:t>
            </a:r>
            <a:r>
              <a:rPr lang="en-US" sz="1600" i="1" dirty="0" err="1">
                <a:sym typeface="Symbol" charset="2"/>
              </a:rPr>
              <a:t>s,word</a:t>
            </a:r>
            <a:r>
              <a:rPr lang="en-US" sz="1600" dirty="0">
                <a:sym typeface="Symbol" charset="2"/>
              </a:rPr>
              <a:t>] == “</a:t>
            </a:r>
            <a:r>
              <a:rPr lang="en-US" sz="1600" i="1" dirty="0">
                <a:solidFill>
                  <a:srgbClr val="FF0065"/>
                </a:solidFill>
                <a:sym typeface="Symbol" charset="2"/>
              </a:rPr>
              <a:t>shift </a:t>
            </a:r>
            <a:r>
              <a:rPr lang="en-US" sz="1600" i="1" dirty="0" err="1">
                <a:solidFill>
                  <a:srgbClr val="FF0065"/>
                </a:solidFill>
                <a:sym typeface="Symbol" charset="2"/>
              </a:rPr>
              <a:t>s</a:t>
            </a:r>
            <a:r>
              <a:rPr lang="en-US" sz="1600" i="1" baseline="-25000" dirty="0" err="1">
                <a:solidFill>
                  <a:srgbClr val="FF0065"/>
                </a:solidFill>
                <a:sym typeface="Symbol" charset="2"/>
              </a:rPr>
              <a:t>i</a:t>
            </a:r>
            <a:r>
              <a:rPr lang="en-US" sz="800" i="1" dirty="0">
                <a:solidFill>
                  <a:srgbClr val="FF0065"/>
                </a:solidFill>
                <a:sym typeface="Symbol" charset="2"/>
              </a:rPr>
              <a:t> </a:t>
            </a:r>
            <a:r>
              <a:rPr lang="en-US" sz="1600" dirty="0">
                <a:sym typeface="Symbol" charset="2"/>
              </a:rPr>
              <a:t>” )</a:t>
            </a:r>
            <a:r>
              <a:rPr lang="en-US" sz="1600" i="1" dirty="0">
                <a:sym typeface="Symbol" charset="2"/>
              </a:rPr>
              <a:t> then </a:t>
            </a:r>
            <a:r>
              <a:rPr lang="en-US" sz="1600" b="1" dirty="0">
                <a:sym typeface="Symbol" charset="2"/>
              </a:rPr>
              <a:t>{</a:t>
            </a:r>
          </a:p>
          <a:p>
            <a:pPr defTabSz="292100">
              <a:lnSpc>
                <a:spcPts val="1800"/>
              </a:lnSpc>
              <a:defRPr/>
            </a:pPr>
            <a:r>
              <a:rPr lang="en-US" sz="1600" i="1" dirty="0">
                <a:sym typeface="Symbol" charset="2"/>
              </a:rPr>
              <a:t>		</a:t>
            </a:r>
            <a:r>
              <a:rPr lang="en-US" sz="1600" i="1" dirty="0" err="1">
                <a:sym typeface="Symbol" charset="2"/>
              </a:rPr>
              <a:t>stack.push</a:t>
            </a:r>
            <a:r>
              <a:rPr lang="en-US" sz="1600" i="1" dirty="0">
                <a:sym typeface="Symbol" charset="2"/>
              </a:rPr>
              <a:t>(word); </a:t>
            </a:r>
            <a:r>
              <a:rPr lang="en-US" sz="1600" i="1" dirty="0" err="1">
                <a:sym typeface="Symbol" charset="2"/>
              </a:rPr>
              <a:t>stack.push</a:t>
            </a:r>
            <a:r>
              <a:rPr lang="en-US" sz="1600" dirty="0">
                <a:sym typeface="Symbol" charset="2"/>
              </a:rPr>
              <a:t>( </a:t>
            </a:r>
            <a:r>
              <a:rPr lang="en-US" sz="1600" i="1" dirty="0" err="1">
                <a:sym typeface="Symbol" charset="2"/>
              </a:rPr>
              <a:t>s</a:t>
            </a:r>
            <a:r>
              <a:rPr lang="en-US" sz="1600" i="1" baseline="-25000" dirty="0" err="1">
                <a:sym typeface="Symbol" charset="2"/>
              </a:rPr>
              <a:t>i</a:t>
            </a:r>
            <a:r>
              <a:rPr lang="en-US" sz="1600" i="1" baseline="-25000" dirty="0">
                <a:sym typeface="Symbol" charset="2"/>
              </a:rPr>
              <a:t> </a:t>
            </a:r>
            <a:r>
              <a:rPr lang="en-US" sz="1600" dirty="0">
                <a:sym typeface="Symbol" charset="2"/>
              </a:rPr>
              <a:t>);</a:t>
            </a:r>
          </a:p>
          <a:p>
            <a:pPr defTabSz="292100">
              <a:lnSpc>
                <a:spcPts val="1800"/>
              </a:lnSpc>
              <a:defRPr/>
            </a:pPr>
            <a:r>
              <a:rPr lang="en-US" sz="1600" i="1" dirty="0">
                <a:sym typeface="Symbol" charset="2"/>
              </a:rPr>
              <a:t>		word </a:t>
            </a:r>
            <a:r>
              <a:rPr lang="en-US" sz="1600" dirty="0">
                <a:sym typeface="Symbol" charset="2"/>
              </a:rPr>
              <a:t> </a:t>
            </a:r>
            <a:r>
              <a:rPr lang="en-US" sz="1600" i="1" dirty="0" err="1">
                <a:sym typeface="Symbol" charset="2"/>
              </a:rPr>
              <a:t>NextWord</a:t>
            </a:r>
            <a:r>
              <a:rPr lang="en-US" sz="1600" dirty="0">
                <a:sym typeface="Symbol" charset="2"/>
              </a:rPr>
              <a:t>();</a:t>
            </a:r>
          </a:p>
          <a:p>
            <a:pPr defTabSz="292100">
              <a:lnSpc>
                <a:spcPts val="1800"/>
              </a:lnSpc>
              <a:defRPr/>
            </a:pPr>
            <a:r>
              <a:rPr lang="en-US" sz="1600" i="1" dirty="0">
                <a:sym typeface="Symbol" charset="2"/>
              </a:rPr>
              <a:t>	</a:t>
            </a:r>
            <a:r>
              <a:rPr lang="en-US" sz="1600" b="1" dirty="0">
                <a:sym typeface="Symbol" charset="2"/>
              </a:rPr>
              <a:t>}</a:t>
            </a:r>
          </a:p>
          <a:p>
            <a:pPr defTabSz="292100">
              <a:lnSpc>
                <a:spcPts val="1800"/>
              </a:lnSpc>
              <a:spcBef>
                <a:spcPct val="20000"/>
              </a:spcBef>
              <a:defRPr/>
            </a:pPr>
            <a:r>
              <a:rPr lang="en-US" sz="1600" i="1" dirty="0">
                <a:sym typeface="Symbol" charset="2"/>
              </a:rPr>
              <a:t>   	else if </a:t>
            </a:r>
            <a:r>
              <a:rPr lang="en-US" sz="1600" dirty="0">
                <a:sym typeface="Symbol" charset="2"/>
              </a:rPr>
              <a:t>(</a:t>
            </a:r>
            <a:r>
              <a:rPr lang="en-US" sz="1600" i="1" dirty="0">
                <a:sym typeface="Symbol" charset="2"/>
              </a:rPr>
              <a:t> ACTION</a:t>
            </a:r>
            <a:r>
              <a:rPr lang="en-US" sz="1600" dirty="0">
                <a:sym typeface="Symbol" charset="2"/>
              </a:rPr>
              <a:t>[</a:t>
            </a:r>
            <a:r>
              <a:rPr lang="en-US" sz="1600" i="1" dirty="0" err="1">
                <a:sym typeface="Symbol" charset="2"/>
              </a:rPr>
              <a:t>s,word</a:t>
            </a:r>
            <a:r>
              <a:rPr lang="en-US" sz="1600" dirty="0">
                <a:sym typeface="Symbol" charset="2"/>
              </a:rPr>
              <a:t>] == “</a:t>
            </a:r>
            <a:r>
              <a:rPr lang="en-US" sz="1600" i="1" dirty="0">
                <a:solidFill>
                  <a:srgbClr val="FF0065"/>
                </a:solidFill>
                <a:sym typeface="Symbol" charset="2"/>
              </a:rPr>
              <a:t>accept</a:t>
            </a:r>
            <a:r>
              <a:rPr lang="en-US" sz="800" i="1" dirty="0">
                <a:solidFill>
                  <a:srgbClr val="FF0065"/>
                </a:solidFill>
                <a:sym typeface="Symbol" charset="2"/>
              </a:rPr>
              <a:t> </a:t>
            </a:r>
            <a:r>
              <a:rPr lang="en-US" sz="1600" dirty="0">
                <a:sym typeface="Symbol" charset="2"/>
              </a:rPr>
              <a:t>” &amp; word == </a:t>
            </a:r>
            <a:r>
              <a:rPr lang="en-US" sz="1400" b="1" dirty="0">
                <a:sym typeface="Symbol" charset="2"/>
              </a:rPr>
              <a:t>EOF</a:t>
            </a:r>
            <a:r>
              <a:rPr lang="en-US" sz="1600" dirty="0">
                <a:sym typeface="Symbol" charset="2"/>
              </a:rPr>
              <a:t>)</a:t>
            </a:r>
          </a:p>
          <a:p>
            <a:pPr defTabSz="292100">
              <a:lnSpc>
                <a:spcPts val="1800"/>
              </a:lnSpc>
              <a:spcBef>
                <a:spcPct val="20000"/>
              </a:spcBef>
              <a:defRPr/>
            </a:pPr>
            <a:r>
              <a:rPr lang="en-US" sz="1600" i="1" dirty="0">
                <a:sym typeface="Symbol" charset="2"/>
              </a:rPr>
              <a:t>		then break; </a:t>
            </a:r>
          </a:p>
          <a:p>
            <a:pPr defTabSz="292100">
              <a:lnSpc>
                <a:spcPts val="1800"/>
              </a:lnSpc>
              <a:defRPr/>
            </a:pPr>
            <a:r>
              <a:rPr lang="en-US" sz="1600" i="1" dirty="0">
                <a:sym typeface="Symbol" charset="2"/>
              </a:rPr>
              <a:t>	else throw a syntax error;</a:t>
            </a:r>
          </a:p>
          <a:p>
            <a:pPr defTabSz="292100">
              <a:lnSpc>
                <a:spcPts val="1800"/>
              </a:lnSpc>
              <a:defRPr/>
            </a:pPr>
            <a:r>
              <a:rPr lang="en-US" sz="1600" b="1" dirty="0">
                <a:sym typeface="Symbol" charset="2"/>
              </a:rPr>
              <a:t>} </a:t>
            </a:r>
          </a:p>
          <a:p>
            <a:pPr defTabSz="292100">
              <a:lnSpc>
                <a:spcPts val="1800"/>
              </a:lnSpc>
              <a:defRPr/>
            </a:pPr>
            <a:r>
              <a:rPr lang="en-US" sz="1600" i="1" dirty="0">
                <a:sym typeface="Symbol" charset="2"/>
              </a:rPr>
              <a:t>report success;</a:t>
            </a:r>
          </a:p>
        </p:txBody>
      </p:sp>
    </p:spTree>
    <p:extLst>
      <p:ext uri="{BB962C8B-B14F-4D97-AF65-F5344CB8AC3E}">
        <p14:creationId xmlns:p14="http://schemas.microsoft.com/office/powerpoint/2010/main" val="86218510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Parentheses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tx2"/>
                </a:solidFill>
              </a:rPr>
              <a:t>Language of Balanced Parentheses</a:t>
            </a:r>
          </a:p>
          <a:p>
            <a:r>
              <a:rPr lang="en-US" dirty="0"/>
              <a:t>Any sentence that consists of an equal number of </a:t>
            </a:r>
            <a:r>
              <a:rPr lang="en-US" u="sng" dirty="0"/>
              <a:t>(</a:t>
            </a:r>
            <a:r>
              <a:rPr lang="en-US" dirty="0"/>
              <a:t>‘s and </a:t>
            </a:r>
            <a:r>
              <a:rPr lang="en-US" u="sng" dirty="0"/>
              <a:t>)</a:t>
            </a:r>
            <a:r>
              <a:rPr lang="en-US" dirty="0"/>
              <a:t>’s</a:t>
            </a:r>
          </a:p>
          <a:p>
            <a:r>
              <a:rPr lang="en-US" dirty="0"/>
              <a:t>Beyond the power of regular expressions</a:t>
            </a:r>
          </a:p>
          <a:p>
            <a:pPr lvl="1"/>
            <a:r>
              <a:rPr lang="en-US" dirty="0"/>
              <a:t>Classic justification for context-free grammar</a:t>
            </a:r>
          </a:p>
          <a:p>
            <a:pPr marL="0" indent="0">
              <a:spcBef>
                <a:spcPts val="23400"/>
              </a:spcBef>
              <a:buNone/>
            </a:pPr>
            <a:r>
              <a:rPr lang="en-US" dirty="0"/>
              <a:t>Good example to elucidate the role of context in </a:t>
            </a:r>
            <a:r>
              <a:rPr lang="en-US" sz="1800" b="1" dirty="0"/>
              <a:t>LR(1)</a:t>
            </a:r>
            <a:r>
              <a:rPr lang="en-US" dirty="0"/>
              <a:t> parsing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Engineering a Compiler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A9E78-C5DC-F94A-B6FB-3E99FB454851}" type="slidenum">
              <a:rPr lang="en-US" smtClean="0"/>
              <a:t>32</a:t>
            </a:fld>
            <a:endParaRPr lang="en-US"/>
          </a:p>
        </p:txBody>
      </p:sp>
      <p:graphicFrame>
        <p:nvGraphicFramePr>
          <p:cNvPr id="7" name="Group 3"/>
          <p:cNvGraphicFramePr>
            <a:graphicFrameLocks noGrp="1"/>
          </p:cNvGraphicFramePr>
          <p:nvPr>
            <p:extLst/>
          </p:nvPr>
        </p:nvGraphicFramePr>
        <p:xfrm>
          <a:off x="3351212" y="2940051"/>
          <a:ext cx="2630488" cy="1854200"/>
        </p:xfrm>
        <a:graphic>
          <a:graphicData uri="http://schemas.openxmlformats.org/drawingml/2006/table">
            <a:tbl>
              <a:tblPr/>
              <a:tblGrid>
                <a:gridCol w="2889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80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525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99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1</a:t>
                      </a: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2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Goal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2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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2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List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99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2</a:t>
                      </a: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2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List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2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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2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List  Pair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99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3</a:t>
                      </a: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2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endParaRPr kumimoji="0" lang="en-US" sz="18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2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|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2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  <a:defRPr/>
                      </a:pP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Pair</a:t>
                      </a:r>
                      <a:endParaRPr kumimoji="0" lang="en-US" sz="18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99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4</a:t>
                      </a: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2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Pair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2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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2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(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  </a:t>
                      </a: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List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  </a:t>
                      </a:r>
                      <a:r>
                        <a:rPr kumimoji="0" lang="en-US" sz="1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)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99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5</a:t>
                      </a: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2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2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|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2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(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 </a:t>
                      </a:r>
                      <a:r>
                        <a:rPr kumimoji="0" lang="en-US" sz="1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)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5535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33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LR(1) Tables for Parenthesis Grammar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A9E78-C5DC-F94A-B6FB-3E99FB454851}" type="slidenum">
              <a:rPr lang="en-US" smtClean="0"/>
              <a:t>33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Engineering a Compiler</a:t>
            </a:r>
            <a:endParaRPr lang="en-US" dirty="0"/>
          </a:p>
        </p:txBody>
      </p:sp>
      <p:graphicFrame>
        <p:nvGraphicFramePr>
          <p:cNvPr id="9" name="Group 3"/>
          <p:cNvGraphicFramePr>
            <a:graphicFrameLocks noGrp="1"/>
          </p:cNvGraphicFramePr>
          <p:nvPr>
            <p:extLst/>
          </p:nvPr>
        </p:nvGraphicFramePr>
        <p:xfrm>
          <a:off x="2024742" y="1620981"/>
          <a:ext cx="2432182" cy="1828800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tblPr>
              <a:tblGrid>
                <a:gridCol w="3268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29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35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88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99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1</a:t>
                      </a:r>
                    </a:p>
                  </a:txBody>
                  <a:tcPr anchor="b" horzOverflow="overflow">
                    <a:lnL w="9525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Goal</a:t>
                      </a: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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List</a:t>
                      </a:r>
                    </a:p>
                  </a:txBody>
                  <a:tcPr horzOverflow="overflow">
                    <a:lnL>
                      <a:noFill/>
                    </a:lnL>
                    <a:lnR w="9525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99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2</a:t>
                      </a:r>
                    </a:p>
                  </a:txBody>
                  <a:tcPr anchor="b" horzOverflow="overflow">
                    <a:lnL w="9525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List</a:t>
                      </a: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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List Pair</a:t>
                      </a:r>
                    </a:p>
                  </a:txBody>
                  <a:tcPr horzOverflow="overflow">
                    <a:lnL>
                      <a:noFill/>
                    </a:lnL>
                    <a:lnR w="9525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99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3</a:t>
                      </a:r>
                    </a:p>
                  </a:txBody>
                  <a:tcPr anchor="b" horzOverflow="overflow">
                    <a:lnL w="9525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|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Pair</a:t>
                      </a:r>
                      <a:endParaRPr kumimoji="0" lang="en-US" sz="18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 w="9525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99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4</a:t>
                      </a:r>
                    </a:p>
                  </a:txBody>
                  <a:tcPr anchor="b" horzOverflow="overflow">
                    <a:lnL w="9525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Pair</a:t>
                      </a: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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(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 List </a:t>
                      </a:r>
                      <a:r>
                        <a:rPr kumimoji="0" lang="en-US" sz="1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)</a:t>
                      </a:r>
                    </a:p>
                  </a:txBody>
                  <a:tcPr horzOverflow="overflow">
                    <a:lnL>
                      <a:noFill/>
                    </a:lnL>
                    <a:lnR w="9525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99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5</a:t>
                      </a:r>
                    </a:p>
                  </a:txBody>
                  <a:tcPr anchor="b" horzOverflow="overflow">
                    <a:lnL w="9525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|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(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  </a:t>
                      </a:r>
                      <a:r>
                        <a:rPr kumimoji="0" lang="en-US" sz="1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)</a:t>
                      </a:r>
                    </a:p>
                  </a:txBody>
                  <a:tcPr horzOverflow="overflow">
                    <a:lnL>
                      <a:noFill/>
                    </a:lnL>
                    <a:lnR w="9525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C855AB7-709D-487C-9669-4E5373F0062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096000" y="1189166"/>
          <a:ext cx="3945152" cy="51623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92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579">
                  <a:extLst>
                    <a:ext uri="{9D8B030D-6E8A-4147-A177-3AD203B41FA5}">
                      <a16:colId xmlns:a16="http://schemas.microsoft.com/office/drawing/2014/main" val="2935395453"/>
                    </a:ext>
                  </a:extLst>
                </a:gridCol>
                <a:gridCol w="4204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65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4193">
                  <a:extLst>
                    <a:ext uri="{9D8B030D-6E8A-4147-A177-3AD203B41FA5}">
                      <a16:colId xmlns:a16="http://schemas.microsoft.com/office/drawing/2014/main" val="1016932680"/>
                    </a:ext>
                  </a:extLst>
                </a:gridCol>
                <a:gridCol w="826206">
                  <a:extLst>
                    <a:ext uri="{9D8B030D-6E8A-4147-A177-3AD203B41FA5}">
                      <a16:colId xmlns:a16="http://schemas.microsoft.com/office/drawing/2014/main" val="4269192046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073E74"/>
                          </a:solidFill>
                        </a:rPr>
                        <a:t>ACTION Table</a:t>
                      </a:r>
                    </a:p>
                  </a:txBody>
                  <a:tcPr>
                    <a:lnL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073E74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073E74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i="0" dirty="0" err="1">
                          <a:solidFill>
                            <a:srgbClr val="073E74"/>
                          </a:solidFill>
                        </a:rPr>
                        <a:t>Goto</a:t>
                      </a:r>
                      <a:r>
                        <a:rPr lang="en-US" b="1" i="0" dirty="0">
                          <a:solidFill>
                            <a:srgbClr val="073E74"/>
                          </a:solidFill>
                        </a:rPr>
                        <a:t> Table</a:t>
                      </a:r>
                    </a:p>
                  </a:txBody>
                  <a:tcPr>
                    <a:lnL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b="1" i="0" dirty="0" err="1">
                          <a:solidFill>
                            <a:srgbClr val="073E74"/>
                          </a:solidFill>
                        </a:rPr>
                        <a:t>Goto</a:t>
                      </a:r>
                      <a:r>
                        <a:rPr lang="en-US" b="1" i="0" dirty="0">
                          <a:solidFill>
                            <a:srgbClr val="073E74"/>
                          </a:solidFill>
                        </a:rPr>
                        <a:t> Table</a:t>
                      </a:r>
                    </a:p>
                  </a:txBody>
                  <a:tcPr>
                    <a:lnL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73E74"/>
                          </a:solidFill>
                        </a:rPr>
                        <a:t>State</a:t>
                      </a:r>
                    </a:p>
                  </a:txBody>
                  <a:tcPr>
                    <a:lnL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73E74"/>
                          </a:solidFill>
                        </a:rPr>
                        <a:t>EOF</a:t>
                      </a: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u="sng" dirty="0">
                          <a:solidFill>
                            <a:srgbClr val="073E74"/>
                          </a:solidFill>
                        </a:rPr>
                        <a:t>(</a:t>
                      </a: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u="sng" dirty="0">
                          <a:solidFill>
                            <a:srgbClr val="073E74"/>
                          </a:solidFill>
                        </a:rPr>
                        <a:t>)</a:t>
                      </a:r>
                    </a:p>
                  </a:txBody>
                  <a:tcPr>
                    <a:lnL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73E74"/>
                          </a:solidFill>
                        </a:rPr>
                        <a:t>List</a:t>
                      </a:r>
                    </a:p>
                  </a:txBody>
                  <a:tcPr>
                    <a:lnL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73E74"/>
                          </a:solidFill>
                        </a:rPr>
                        <a:t>Pair</a:t>
                      </a:r>
                    </a:p>
                  </a:txBody>
                  <a:tcPr>
                    <a:lnL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411"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s 3</a:t>
                      </a:r>
                    </a:p>
                  </a:txBody>
                  <a:tcPr anchor="ctr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411"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Acc</a:t>
                      </a:r>
                    </a:p>
                  </a:txBody>
                  <a:tcPr anchor="ctr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s 3</a:t>
                      </a:r>
                    </a:p>
                  </a:txBody>
                  <a:tcPr anchor="ctr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9745"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r 3</a:t>
                      </a:r>
                    </a:p>
                  </a:txBody>
                  <a:tcPr anchor="ctr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r 3</a:t>
                      </a:r>
                    </a:p>
                  </a:txBody>
                  <a:tcPr anchor="ctr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6411"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s 7</a:t>
                      </a:r>
                    </a:p>
                  </a:txBody>
                  <a:tcPr anchor="ctr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s 8</a:t>
                      </a:r>
                    </a:p>
                  </a:txBody>
                  <a:tcPr anchor="ctr">
                    <a:lnL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6411"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r</a:t>
                      </a:r>
                      <a:r>
                        <a:rPr lang="en-US" sz="1600" b="0" baseline="0" dirty="0">
                          <a:solidFill>
                            <a:schemeClr val="tx1"/>
                          </a:solidFill>
                        </a:rPr>
                        <a:t> 2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r 2</a:t>
                      </a:r>
                    </a:p>
                  </a:txBody>
                  <a:tcPr anchor="ctr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6411"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s 7</a:t>
                      </a:r>
                    </a:p>
                  </a:txBody>
                  <a:tcPr anchor="ctr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s 10</a:t>
                      </a:r>
                    </a:p>
                  </a:txBody>
                  <a:tcPr anchor="ctr">
                    <a:lnL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6411"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r 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r 3</a:t>
                      </a:r>
                    </a:p>
                  </a:txBody>
                  <a:tcPr anchor="ctr">
                    <a:lnL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6411"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s 7</a:t>
                      </a:r>
                    </a:p>
                  </a:txBody>
                  <a:tcPr anchor="ctr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s 12</a:t>
                      </a:r>
                    </a:p>
                  </a:txBody>
                  <a:tcPr anchor="ctr">
                    <a:lnL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 anchor="ctr">
                    <a:lnL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6411"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r 5</a:t>
                      </a:r>
                    </a:p>
                  </a:txBody>
                  <a:tcPr anchor="ctr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r 5</a:t>
                      </a:r>
                    </a:p>
                  </a:txBody>
                  <a:tcPr anchor="ctr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6411"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r 2</a:t>
                      </a:r>
                    </a:p>
                  </a:txBody>
                  <a:tcPr anchor="ctr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r 2</a:t>
                      </a:r>
                    </a:p>
                  </a:txBody>
                  <a:tcPr anchor="ctr">
                    <a:lnL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6411"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lang="en-US" b="0" baseline="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r 4</a:t>
                      </a:r>
                    </a:p>
                  </a:txBody>
                  <a:tcPr anchor="ctr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r 4 </a:t>
                      </a:r>
                    </a:p>
                  </a:txBody>
                  <a:tcPr anchor="ctr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16411"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s 7</a:t>
                      </a:r>
                    </a:p>
                  </a:txBody>
                  <a:tcPr anchor="ctr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s 13</a:t>
                      </a:r>
                    </a:p>
                  </a:txBody>
                  <a:tcPr anchor="ctr">
                    <a:lnL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16411"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r 5</a:t>
                      </a:r>
                    </a:p>
                  </a:txBody>
                  <a:tcPr anchor="ctr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r 5</a:t>
                      </a:r>
                    </a:p>
                  </a:txBody>
                  <a:tcPr anchor="ctr">
                    <a:lnL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16411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1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r 4</a:t>
                      </a:r>
                    </a:p>
                  </a:txBody>
                  <a:tcPr anchor="ctr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r 4</a:t>
                      </a:r>
                    </a:p>
                  </a:txBody>
                  <a:tcPr anchor="ctr">
                    <a:lnL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9122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584006"/>
          </a:xfrm>
        </p:spPr>
        <p:txBody>
          <a:bodyPr>
            <a:normAutofit fontScale="90000"/>
          </a:bodyPr>
          <a:lstStyle/>
          <a:p>
            <a:r>
              <a:rPr lang="en-US" dirty="0"/>
              <a:t>The Parentheses Language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Engineering a Compiler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A9E78-C5DC-F94A-B6FB-3E99FB454851}" type="slidenum">
              <a:rPr lang="en-US" smtClean="0"/>
              <a:t>34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209800" y="101600"/>
            <a:ext cx="185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73E74"/>
                </a:solidFill>
              </a:rPr>
              <a:t>Parsing “()”</a:t>
            </a:r>
          </a:p>
        </p:txBody>
      </p:sp>
      <p:graphicFrame>
        <p:nvGraphicFramePr>
          <p:cNvPr id="10" name="Group 3">
            <a:extLst>
              <a:ext uri="{FF2B5EF4-FFF2-40B4-BE49-F238E27FC236}">
                <a16:creationId xmlns:a16="http://schemas.microsoft.com/office/drawing/2014/main" id="{29BF2F7A-5608-4F3E-A808-78763602998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184810" y="1243557"/>
          <a:ext cx="2536106" cy="1828800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tblPr>
              <a:tblGrid>
                <a:gridCol w="3408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21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95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36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99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1</a:t>
                      </a:r>
                    </a:p>
                  </a:txBody>
                  <a:tcPr anchor="b" horzOverflow="overflow">
                    <a:lnL w="9525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Goal</a:t>
                      </a: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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List</a:t>
                      </a:r>
                    </a:p>
                  </a:txBody>
                  <a:tcPr horzOverflow="overflow">
                    <a:lnL>
                      <a:noFill/>
                    </a:lnL>
                    <a:lnR w="9525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99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2</a:t>
                      </a:r>
                    </a:p>
                  </a:txBody>
                  <a:tcPr anchor="b" horzOverflow="overflow">
                    <a:lnL w="9525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List</a:t>
                      </a: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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List Pair</a:t>
                      </a:r>
                    </a:p>
                  </a:txBody>
                  <a:tcPr horzOverflow="overflow">
                    <a:lnL>
                      <a:noFill/>
                    </a:lnL>
                    <a:lnR w="9525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99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3</a:t>
                      </a:r>
                    </a:p>
                  </a:txBody>
                  <a:tcPr anchor="b" horzOverflow="overflow">
                    <a:lnL w="9525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|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Pair</a:t>
                      </a:r>
                      <a:endParaRPr kumimoji="0" lang="en-US" sz="18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 w="9525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99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4</a:t>
                      </a:r>
                    </a:p>
                  </a:txBody>
                  <a:tcPr anchor="b" horzOverflow="overflow">
                    <a:lnL w="9525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Pair</a:t>
                      </a: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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(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 List </a:t>
                      </a:r>
                      <a:r>
                        <a:rPr kumimoji="0" lang="en-US" sz="1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)</a:t>
                      </a:r>
                    </a:p>
                  </a:txBody>
                  <a:tcPr horzOverflow="overflow">
                    <a:lnL>
                      <a:noFill/>
                    </a:lnL>
                    <a:lnR w="9525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99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5</a:t>
                      </a:r>
                    </a:p>
                  </a:txBody>
                  <a:tcPr anchor="b" horzOverflow="overflow">
                    <a:lnL w="9525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|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(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  </a:t>
                      </a:r>
                      <a:r>
                        <a:rPr kumimoji="0" lang="en-US" sz="1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)</a:t>
                      </a:r>
                    </a:p>
                  </a:txBody>
                  <a:tcPr horzOverflow="overflow">
                    <a:lnL>
                      <a:noFill/>
                    </a:lnL>
                    <a:lnR w="9525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EA2D9712-5D68-44B5-A1D7-E54B1ED096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1732" y="3274583"/>
            <a:ext cx="3896269" cy="3286584"/>
          </a:xfrm>
          <a:prstGeom prst="rect">
            <a:avLst/>
          </a:prstGeom>
        </p:spPr>
      </p:pic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1834005" y="1245600"/>
            <a:ext cx="4818888" cy="4908524"/>
          </a:xfrm>
          <a:prstGeom prst="rect">
            <a:avLst/>
          </a:prstGeom>
          <a:solidFill>
            <a:srgbClr val="BFBFBF"/>
          </a:solidFill>
          <a:ln w="1905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lnSpc>
                <a:spcPts val="1800"/>
              </a:lnSpc>
              <a:defRPr/>
            </a:pPr>
            <a:r>
              <a:rPr lang="en-US" sz="1600" i="1" dirty="0" err="1"/>
              <a:t>stack.push</a:t>
            </a:r>
            <a:r>
              <a:rPr lang="en-US" sz="1600" dirty="0"/>
              <a:t>( </a:t>
            </a:r>
            <a:r>
              <a:rPr lang="en-US" sz="1400" i="1" dirty="0"/>
              <a:t>INVALID </a:t>
            </a:r>
            <a:r>
              <a:rPr lang="en-US" sz="1600" dirty="0"/>
              <a:t>);</a:t>
            </a:r>
          </a:p>
          <a:p>
            <a:pPr>
              <a:lnSpc>
                <a:spcPts val="1800"/>
              </a:lnSpc>
              <a:defRPr/>
            </a:pPr>
            <a:r>
              <a:rPr lang="en-US" sz="1600" i="1" dirty="0"/>
              <a:t>stack.push</a:t>
            </a:r>
            <a:r>
              <a:rPr lang="en-US" sz="1600" dirty="0"/>
              <a:t>(</a:t>
            </a:r>
            <a:r>
              <a:rPr lang="en-US" sz="1600" i="1" dirty="0"/>
              <a:t>s</a:t>
            </a:r>
            <a:r>
              <a:rPr lang="en-US" sz="1600" i="1" baseline="-25000" dirty="0"/>
              <a:t>0 </a:t>
            </a:r>
            <a:r>
              <a:rPr lang="en-US" sz="1600" dirty="0"/>
              <a:t>);</a:t>
            </a:r>
            <a:r>
              <a:rPr lang="en-US" sz="1600" i="1" dirty="0"/>
              <a:t>                                // initial state</a:t>
            </a:r>
          </a:p>
          <a:p>
            <a:pPr>
              <a:lnSpc>
                <a:spcPts val="1800"/>
              </a:lnSpc>
              <a:defRPr/>
            </a:pPr>
            <a:r>
              <a:rPr lang="en-US" sz="1600" i="1" dirty="0"/>
              <a:t>word  </a:t>
            </a:r>
            <a:r>
              <a:rPr lang="en-US" sz="1600" dirty="0">
                <a:sym typeface="Symbol" charset="2"/>
              </a:rPr>
              <a:t> </a:t>
            </a:r>
            <a:r>
              <a:rPr lang="en-US" sz="1600" i="1" dirty="0" err="1">
                <a:sym typeface="Symbol" charset="2"/>
              </a:rPr>
              <a:t>NextWord</a:t>
            </a:r>
            <a:r>
              <a:rPr lang="en-US" sz="1600" dirty="0">
                <a:sym typeface="Symbol" charset="2"/>
              </a:rPr>
              <a:t>();</a:t>
            </a:r>
          </a:p>
          <a:p>
            <a:pPr>
              <a:lnSpc>
                <a:spcPts val="1800"/>
              </a:lnSpc>
              <a:spcBef>
                <a:spcPct val="20000"/>
              </a:spcBef>
              <a:defRPr/>
            </a:pPr>
            <a:r>
              <a:rPr lang="en-US" sz="1600" i="1" dirty="0">
                <a:sym typeface="Symbol" charset="2"/>
              </a:rPr>
              <a:t>loop forever </a:t>
            </a:r>
            <a:r>
              <a:rPr lang="en-US" sz="1600" b="1" dirty="0">
                <a:sym typeface="Symbol" charset="2"/>
              </a:rPr>
              <a:t>{</a:t>
            </a:r>
          </a:p>
          <a:p>
            <a:pPr defTabSz="292100">
              <a:lnSpc>
                <a:spcPts val="1800"/>
              </a:lnSpc>
              <a:defRPr/>
            </a:pPr>
            <a:r>
              <a:rPr lang="en-US" sz="1600" i="1" dirty="0">
                <a:sym typeface="Symbol" charset="2"/>
              </a:rPr>
              <a:t> 	s </a:t>
            </a:r>
            <a:r>
              <a:rPr lang="en-US" sz="1600" dirty="0">
                <a:sym typeface="Symbol" charset="2"/>
              </a:rPr>
              <a:t></a:t>
            </a:r>
            <a:r>
              <a:rPr lang="en-US" sz="1600" i="1" dirty="0">
                <a:sym typeface="Symbol" charset="2"/>
              </a:rPr>
              <a:t> </a:t>
            </a:r>
            <a:r>
              <a:rPr lang="en-US" sz="1600" i="1" dirty="0" err="1">
                <a:sym typeface="Symbol" charset="2"/>
              </a:rPr>
              <a:t>stack.top</a:t>
            </a:r>
            <a:r>
              <a:rPr lang="en-US" sz="1600" dirty="0">
                <a:sym typeface="Symbol" charset="2"/>
              </a:rPr>
              <a:t>()</a:t>
            </a:r>
            <a:r>
              <a:rPr lang="en-US" sz="1600" i="1" dirty="0">
                <a:sym typeface="Symbol" charset="2"/>
              </a:rPr>
              <a:t>;</a:t>
            </a:r>
          </a:p>
          <a:p>
            <a:pPr defTabSz="292100">
              <a:lnSpc>
                <a:spcPts val="1800"/>
              </a:lnSpc>
              <a:defRPr/>
            </a:pPr>
            <a:r>
              <a:rPr lang="en-US" sz="1600" i="1" dirty="0">
                <a:sym typeface="Symbol" charset="2"/>
              </a:rPr>
              <a:t> 	if </a:t>
            </a:r>
            <a:r>
              <a:rPr lang="en-US" sz="1600" dirty="0">
                <a:sym typeface="Symbol" charset="2"/>
              </a:rPr>
              <a:t>(</a:t>
            </a:r>
            <a:r>
              <a:rPr lang="en-US" sz="1600" i="1" dirty="0">
                <a:sym typeface="Symbol" charset="2"/>
              </a:rPr>
              <a:t> ACTION</a:t>
            </a:r>
            <a:r>
              <a:rPr lang="en-US" sz="1600" dirty="0">
                <a:sym typeface="Symbol" charset="2"/>
              </a:rPr>
              <a:t>[</a:t>
            </a:r>
            <a:r>
              <a:rPr lang="en-US" sz="1600" i="1" dirty="0" err="1">
                <a:sym typeface="Symbol" charset="2"/>
              </a:rPr>
              <a:t>s,word</a:t>
            </a:r>
            <a:r>
              <a:rPr lang="en-US" sz="1600" dirty="0">
                <a:sym typeface="Symbol" charset="2"/>
              </a:rPr>
              <a:t>] == “</a:t>
            </a:r>
            <a:r>
              <a:rPr lang="en-US" sz="1600" i="1" dirty="0">
                <a:solidFill>
                  <a:srgbClr val="FF0065"/>
                </a:solidFill>
                <a:sym typeface="Symbol" charset="2"/>
              </a:rPr>
              <a:t>reduce A</a:t>
            </a:r>
            <a:r>
              <a:rPr lang="en-US" sz="800" i="1" dirty="0">
                <a:solidFill>
                  <a:srgbClr val="FF0065"/>
                </a:solidFill>
                <a:sym typeface="Symbol" charset="2"/>
              </a:rPr>
              <a:t> </a:t>
            </a:r>
            <a:r>
              <a:rPr lang="en-US" sz="1600" dirty="0">
                <a:sym typeface="Symbol" charset="2"/>
              </a:rPr>
              <a:t>” )</a:t>
            </a:r>
            <a:r>
              <a:rPr lang="en-US" sz="1600" i="1" dirty="0">
                <a:sym typeface="Symbol" charset="2"/>
              </a:rPr>
              <a:t> then </a:t>
            </a:r>
            <a:r>
              <a:rPr lang="en-US" sz="1600" b="1" dirty="0">
                <a:sym typeface="Symbol" charset="2"/>
              </a:rPr>
              <a:t>{</a:t>
            </a:r>
          </a:p>
          <a:p>
            <a:pPr defTabSz="292100">
              <a:lnSpc>
                <a:spcPts val="1800"/>
              </a:lnSpc>
              <a:defRPr/>
            </a:pPr>
            <a:r>
              <a:rPr lang="en-US" sz="1600" i="1" dirty="0">
                <a:sym typeface="Symbol" charset="2"/>
              </a:rPr>
              <a:t>	    </a:t>
            </a:r>
            <a:r>
              <a:rPr lang="en-US" sz="1600" i="1" dirty="0" err="1">
                <a:sym typeface="Symbol" charset="2"/>
              </a:rPr>
              <a:t>stack.popnum</a:t>
            </a:r>
            <a:r>
              <a:rPr lang="en-US" sz="1600" dirty="0">
                <a:sym typeface="Symbol" charset="2"/>
              </a:rPr>
              <a:t>( 2</a:t>
            </a:r>
            <a:r>
              <a:rPr lang="en-US" sz="800" dirty="0">
                <a:sym typeface="Symbol" charset="2"/>
              </a:rPr>
              <a:t> </a:t>
            </a:r>
            <a:r>
              <a:rPr lang="en-US" sz="1600" dirty="0">
                <a:sym typeface="Symbol" charset="2"/>
              </a:rPr>
              <a:t>*|</a:t>
            </a:r>
            <a:r>
              <a:rPr lang="en-US" sz="1600" i="1" dirty="0">
                <a:sym typeface="Symbol" charset="2"/>
              </a:rPr>
              <a:t></a:t>
            </a:r>
            <a:r>
              <a:rPr lang="en-US" sz="1600" dirty="0">
                <a:sym typeface="Symbol" charset="2"/>
              </a:rPr>
              <a:t>| )</a:t>
            </a:r>
            <a:r>
              <a:rPr lang="en-US" sz="1600" dirty="0">
                <a:solidFill>
                  <a:srgbClr val="000000"/>
                </a:solidFill>
                <a:sym typeface="Symbol" charset="2"/>
              </a:rPr>
              <a:t>; </a:t>
            </a:r>
            <a:r>
              <a:rPr lang="en-US" sz="1600" i="1" dirty="0">
                <a:solidFill>
                  <a:srgbClr val="000000"/>
                </a:solidFill>
                <a:sym typeface="Symbol" charset="2"/>
              </a:rPr>
              <a:t>  // pop </a:t>
            </a:r>
            <a:r>
              <a:rPr lang="en-US" sz="1400" b="1" i="1" dirty="0">
                <a:solidFill>
                  <a:srgbClr val="000000"/>
                </a:solidFill>
                <a:sym typeface="Symbol" charset="2"/>
              </a:rPr>
              <a:t>RHS</a:t>
            </a:r>
            <a:r>
              <a:rPr lang="en-US" sz="1600" i="1" dirty="0">
                <a:solidFill>
                  <a:srgbClr val="000000"/>
                </a:solidFill>
                <a:sym typeface="Symbol" charset="2"/>
              </a:rPr>
              <a:t> off stack</a:t>
            </a:r>
            <a:endParaRPr lang="en-US" sz="1600" b="1" i="1" dirty="0">
              <a:solidFill>
                <a:srgbClr val="000000"/>
              </a:solidFill>
              <a:sym typeface="Symbol" charset="2"/>
            </a:endParaRPr>
          </a:p>
          <a:p>
            <a:pPr defTabSz="292100">
              <a:lnSpc>
                <a:spcPts val="1800"/>
              </a:lnSpc>
              <a:defRPr/>
            </a:pPr>
            <a:r>
              <a:rPr lang="en-US" sz="1600" i="1" dirty="0">
                <a:sym typeface="Symbol" charset="2"/>
              </a:rPr>
              <a:t>             s </a:t>
            </a:r>
            <a:r>
              <a:rPr lang="en-US" sz="1600" dirty="0">
                <a:sym typeface="Symbol" charset="2"/>
              </a:rPr>
              <a:t></a:t>
            </a:r>
            <a:r>
              <a:rPr lang="en-US" sz="1600" i="1" dirty="0">
                <a:sym typeface="Symbol" charset="2"/>
              </a:rPr>
              <a:t> </a:t>
            </a:r>
            <a:r>
              <a:rPr lang="en-US" sz="1600" i="1" dirty="0" err="1">
                <a:sym typeface="Symbol" charset="2"/>
              </a:rPr>
              <a:t>stack.top</a:t>
            </a:r>
            <a:r>
              <a:rPr lang="en-US" sz="1600" dirty="0">
                <a:sym typeface="Symbol" charset="2"/>
              </a:rPr>
              <a:t>()</a:t>
            </a:r>
            <a:r>
              <a:rPr lang="en-US" sz="1600" i="1" dirty="0">
                <a:sym typeface="Symbol" charset="2"/>
              </a:rPr>
              <a:t>; </a:t>
            </a:r>
          </a:p>
          <a:p>
            <a:pPr defTabSz="292100">
              <a:lnSpc>
                <a:spcPts val="1800"/>
              </a:lnSpc>
              <a:defRPr/>
            </a:pPr>
            <a:r>
              <a:rPr lang="en-US" sz="1600" i="1" dirty="0">
                <a:sym typeface="Symbol" charset="2"/>
              </a:rPr>
              <a:t>             </a:t>
            </a:r>
            <a:r>
              <a:rPr lang="en-US" sz="1600" i="1" dirty="0" err="1">
                <a:sym typeface="Symbol" charset="2"/>
              </a:rPr>
              <a:t>stack.push</a:t>
            </a:r>
            <a:r>
              <a:rPr lang="en-US" sz="1600" dirty="0">
                <a:sym typeface="Symbol" charset="2"/>
              </a:rPr>
              <a:t>( </a:t>
            </a:r>
            <a:r>
              <a:rPr lang="en-US" sz="1600" i="1" dirty="0">
                <a:sym typeface="Symbol" charset="2"/>
              </a:rPr>
              <a:t>A </a:t>
            </a:r>
            <a:r>
              <a:rPr lang="en-US" sz="1600" dirty="0">
                <a:sym typeface="Symbol" charset="2"/>
              </a:rPr>
              <a:t>)</a:t>
            </a:r>
            <a:r>
              <a:rPr lang="en-US" sz="1600" dirty="0">
                <a:solidFill>
                  <a:srgbClr val="000000"/>
                </a:solidFill>
                <a:sym typeface="Symbol" charset="2"/>
              </a:rPr>
              <a:t>;</a:t>
            </a:r>
            <a:r>
              <a:rPr lang="en-US" sz="1600" i="1" dirty="0">
                <a:solidFill>
                  <a:srgbClr val="000000"/>
                </a:solidFill>
                <a:sym typeface="Symbol" charset="2"/>
              </a:rPr>
              <a:t>                  // push </a:t>
            </a:r>
            <a:r>
              <a:rPr lang="en-US" sz="1400" b="1" i="1" dirty="0">
                <a:solidFill>
                  <a:srgbClr val="000000"/>
                </a:solidFill>
                <a:sym typeface="Symbol" charset="2"/>
              </a:rPr>
              <a:t>LHS</a:t>
            </a:r>
            <a:r>
              <a:rPr lang="en-US" sz="1600" i="1" dirty="0">
                <a:solidFill>
                  <a:srgbClr val="000000"/>
                </a:solidFill>
                <a:sym typeface="Symbol" charset="2"/>
              </a:rPr>
              <a:t>, A</a:t>
            </a:r>
          </a:p>
          <a:p>
            <a:pPr defTabSz="292100">
              <a:lnSpc>
                <a:spcPts val="1800"/>
              </a:lnSpc>
              <a:defRPr/>
            </a:pPr>
            <a:r>
              <a:rPr lang="en-US" sz="1600" i="1" dirty="0">
                <a:solidFill>
                  <a:srgbClr val="000000"/>
                </a:solidFill>
                <a:sym typeface="Symbol" charset="2"/>
              </a:rPr>
              <a:t>             </a:t>
            </a:r>
            <a:r>
              <a:rPr lang="en-US" sz="1600" i="1" dirty="0" err="1">
                <a:solidFill>
                  <a:srgbClr val="000000"/>
                </a:solidFill>
                <a:sym typeface="Symbol" charset="2"/>
              </a:rPr>
              <a:t>stack.push</a:t>
            </a:r>
            <a:r>
              <a:rPr lang="en-US" sz="1600" dirty="0">
                <a:solidFill>
                  <a:srgbClr val="000000"/>
                </a:solidFill>
                <a:sym typeface="Symbol" charset="2"/>
              </a:rPr>
              <a:t>( </a:t>
            </a:r>
            <a:r>
              <a:rPr lang="en-US" sz="1600" i="1" dirty="0">
                <a:solidFill>
                  <a:srgbClr val="000000"/>
                </a:solidFill>
                <a:sym typeface="Symbol" charset="2"/>
              </a:rPr>
              <a:t>GOTO</a:t>
            </a:r>
            <a:r>
              <a:rPr lang="en-US" sz="1600" dirty="0">
                <a:solidFill>
                  <a:srgbClr val="000000"/>
                </a:solidFill>
                <a:sym typeface="Symbol" charset="2"/>
              </a:rPr>
              <a:t>[</a:t>
            </a:r>
            <a:r>
              <a:rPr lang="en-US" sz="1600" i="1" dirty="0" err="1">
                <a:solidFill>
                  <a:srgbClr val="000000"/>
                </a:solidFill>
                <a:sym typeface="Symbol" charset="2"/>
              </a:rPr>
              <a:t>s,A</a:t>
            </a:r>
            <a:r>
              <a:rPr lang="en-US" sz="1600" dirty="0">
                <a:solidFill>
                  <a:srgbClr val="000000"/>
                </a:solidFill>
                <a:sym typeface="Symbol" charset="2"/>
              </a:rPr>
              <a:t>] );</a:t>
            </a:r>
            <a:r>
              <a:rPr lang="en-US" sz="1600" i="1" dirty="0">
                <a:solidFill>
                  <a:srgbClr val="000000"/>
                </a:solidFill>
                <a:sym typeface="Symbol" charset="2"/>
              </a:rPr>
              <a:t> </a:t>
            </a:r>
            <a:r>
              <a:rPr lang="en-US" sz="1600" i="1" dirty="0">
                <a:solidFill>
                  <a:srgbClr val="FF0000"/>
                </a:solidFill>
                <a:sym typeface="Symbol" charset="2"/>
              </a:rPr>
              <a:t> </a:t>
            </a:r>
            <a:r>
              <a:rPr lang="en-US" sz="1600" i="1" dirty="0">
                <a:sym typeface="Symbol" charset="2"/>
              </a:rPr>
              <a:t>// push next state</a:t>
            </a:r>
          </a:p>
          <a:p>
            <a:pPr defTabSz="292100">
              <a:lnSpc>
                <a:spcPts val="1800"/>
              </a:lnSpc>
              <a:defRPr/>
            </a:pPr>
            <a:r>
              <a:rPr lang="en-US" sz="1600" i="1" dirty="0">
                <a:sym typeface="Symbol" charset="2"/>
              </a:rPr>
              <a:t>	</a:t>
            </a:r>
            <a:r>
              <a:rPr lang="en-US" sz="1600" b="1" dirty="0">
                <a:sym typeface="Symbol" charset="2"/>
              </a:rPr>
              <a:t>}</a:t>
            </a:r>
          </a:p>
          <a:p>
            <a:pPr defTabSz="292100">
              <a:lnSpc>
                <a:spcPts val="1800"/>
              </a:lnSpc>
              <a:spcBef>
                <a:spcPct val="20000"/>
              </a:spcBef>
              <a:defRPr/>
            </a:pPr>
            <a:r>
              <a:rPr lang="en-US" sz="1600" i="1" dirty="0">
                <a:sym typeface="Symbol" charset="2"/>
              </a:rPr>
              <a:t>   	else if </a:t>
            </a:r>
            <a:r>
              <a:rPr lang="en-US" sz="1600" dirty="0">
                <a:sym typeface="Symbol" charset="2"/>
              </a:rPr>
              <a:t>(</a:t>
            </a:r>
            <a:r>
              <a:rPr lang="en-US" sz="1600" i="1" dirty="0">
                <a:sym typeface="Symbol" charset="2"/>
              </a:rPr>
              <a:t> ACTION</a:t>
            </a:r>
            <a:r>
              <a:rPr lang="en-US" sz="1600" dirty="0">
                <a:sym typeface="Symbol" charset="2"/>
              </a:rPr>
              <a:t>[</a:t>
            </a:r>
            <a:r>
              <a:rPr lang="en-US" sz="1600" i="1" dirty="0" err="1">
                <a:sym typeface="Symbol" charset="2"/>
              </a:rPr>
              <a:t>s,word</a:t>
            </a:r>
            <a:r>
              <a:rPr lang="en-US" sz="1600" dirty="0">
                <a:sym typeface="Symbol" charset="2"/>
              </a:rPr>
              <a:t>] == “</a:t>
            </a:r>
            <a:r>
              <a:rPr lang="en-US" sz="1600" i="1" dirty="0">
                <a:solidFill>
                  <a:srgbClr val="FF0065"/>
                </a:solidFill>
                <a:sym typeface="Symbol" charset="2"/>
              </a:rPr>
              <a:t>shift </a:t>
            </a:r>
            <a:r>
              <a:rPr lang="en-US" sz="1600" i="1" dirty="0" err="1">
                <a:solidFill>
                  <a:srgbClr val="FF0065"/>
                </a:solidFill>
                <a:sym typeface="Symbol" charset="2"/>
              </a:rPr>
              <a:t>s</a:t>
            </a:r>
            <a:r>
              <a:rPr lang="en-US" sz="1600" i="1" baseline="-25000" dirty="0" err="1">
                <a:solidFill>
                  <a:srgbClr val="FF0065"/>
                </a:solidFill>
                <a:sym typeface="Symbol" charset="2"/>
              </a:rPr>
              <a:t>i</a:t>
            </a:r>
            <a:r>
              <a:rPr lang="en-US" sz="800" i="1" dirty="0">
                <a:solidFill>
                  <a:srgbClr val="FF0065"/>
                </a:solidFill>
                <a:sym typeface="Symbol" charset="2"/>
              </a:rPr>
              <a:t> </a:t>
            </a:r>
            <a:r>
              <a:rPr lang="en-US" sz="1600" dirty="0">
                <a:sym typeface="Symbol" charset="2"/>
              </a:rPr>
              <a:t>” )</a:t>
            </a:r>
            <a:r>
              <a:rPr lang="en-US" sz="1600" i="1" dirty="0">
                <a:sym typeface="Symbol" charset="2"/>
              </a:rPr>
              <a:t> then </a:t>
            </a:r>
            <a:r>
              <a:rPr lang="en-US" sz="1600" b="1" dirty="0">
                <a:sym typeface="Symbol" charset="2"/>
              </a:rPr>
              <a:t>{</a:t>
            </a:r>
          </a:p>
          <a:p>
            <a:pPr defTabSz="292100">
              <a:lnSpc>
                <a:spcPts val="1800"/>
              </a:lnSpc>
              <a:defRPr/>
            </a:pPr>
            <a:r>
              <a:rPr lang="en-US" sz="1600" i="1" dirty="0">
                <a:sym typeface="Symbol" charset="2"/>
              </a:rPr>
              <a:t>		</a:t>
            </a:r>
            <a:r>
              <a:rPr lang="en-US" sz="1600" i="1" dirty="0" err="1">
                <a:sym typeface="Symbol" charset="2"/>
              </a:rPr>
              <a:t>stack.push</a:t>
            </a:r>
            <a:r>
              <a:rPr lang="en-US" sz="1600" i="1" dirty="0">
                <a:sym typeface="Symbol" charset="2"/>
              </a:rPr>
              <a:t>(word); </a:t>
            </a:r>
            <a:r>
              <a:rPr lang="en-US" sz="1600" i="1" dirty="0" err="1">
                <a:sym typeface="Symbol" charset="2"/>
              </a:rPr>
              <a:t>stack.push</a:t>
            </a:r>
            <a:r>
              <a:rPr lang="en-US" sz="1600" dirty="0">
                <a:sym typeface="Symbol" charset="2"/>
              </a:rPr>
              <a:t>( </a:t>
            </a:r>
            <a:r>
              <a:rPr lang="en-US" sz="1600" i="1" dirty="0" err="1">
                <a:sym typeface="Symbol" charset="2"/>
              </a:rPr>
              <a:t>s</a:t>
            </a:r>
            <a:r>
              <a:rPr lang="en-US" sz="1600" i="1" baseline="-25000" dirty="0" err="1">
                <a:sym typeface="Symbol" charset="2"/>
              </a:rPr>
              <a:t>i</a:t>
            </a:r>
            <a:r>
              <a:rPr lang="en-US" sz="1600" i="1" baseline="-25000" dirty="0">
                <a:sym typeface="Symbol" charset="2"/>
              </a:rPr>
              <a:t> </a:t>
            </a:r>
            <a:r>
              <a:rPr lang="en-US" sz="1600" dirty="0">
                <a:sym typeface="Symbol" charset="2"/>
              </a:rPr>
              <a:t>);</a:t>
            </a:r>
          </a:p>
          <a:p>
            <a:pPr defTabSz="292100">
              <a:lnSpc>
                <a:spcPts val="1800"/>
              </a:lnSpc>
              <a:defRPr/>
            </a:pPr>
            <a:r>
              <a:rPr lang="en-US" sz="1600" i="1" dirty="0">
                <a:sym typeface="Symbol" charset="2"/>
              </a:rPr>
              <a:t>		word </a:t>
            </a:r>
            <a:r>
              <a:rPr lang="en-US" sz="1600" dirty="0">
                <a:sym typeface="Symbol" charset="2"/>
              </a:rPr>
              <a:t> </a:t>
            </a:r>
            <a:r>
              <a:rPr lang="en-US" sz="1600" i="1" dirty="0" err="1">
                <a:sym typeface="Symbol" charset="2"/>
              </a:rPr>
              <a:t>NextWord</a:t>
            </a:r>
            <a:r>
              <a:rPr lang="en-US" sz="1600" dirty="0">
                <a:sym typeface="Symbol" charset="2"/>
              </a:rPr>
              <a:t>();</a:t>
            </a:r>
          </a:p>
          <a:p>
            <a:pPr defTabSz="292100">
              <a:lnSpc>
                <a:spcPts val="1800"/>
              </a:lnSpc>
              <a:defRPr/>
            </a:pPr>
            <a:r>
              <a:rPr lang="en-US" sz="1600" i="1" dirty="0">
                <a:sym typeface="Symbol" charset="2"/>
              </a:rPr>
              <a:t>	</a:t>
            </a:r>
            <a:r>
              <a:rPr lang="en-US" sz="1600" b="1" dirty="0">
                <a:sym typeface="Symbol" charset="2"/>
              </a:rPr>
              <a:t>}</a:t>
            </a:r>
          </a:p>
          <a:p>
            <a:pPr defTabSz="292100">
              <a:lnSpc>
                <a:spcPts val="1800"/>
              </a:lnSpc>
              <a:spcBef>
                <a:spcPct val="20000"/>
              </a:spcBef>
              <a:defRPr/>
            </a:pPr>
            <a:r>
              <a:rPr lang="en-US" sz="1600" i="1" dirty="0">
                <a:sym typeface="Symbol" charset="2"/>
              </a:rPr>
              <a:t>   	else if </a:t>
            </a:r>
            <a:r>
              <a:rPr lang="en-US" sz="1600" dirty="0">
                <a:sym typeface="Symbol" charset="2"/>
              </a:rPr>
              <a:t>(</a:t>
            </a:r>
            <a:r>
              <a:rPr lang="en-US" sz="1600" i="1" dirty="0">
                <a:sym typeface="Symbol" charset="2"/>
              </a:rPr>
              <a:t> ACTION</a:t>
            </a:r>
            <a:r>
              <a:rPr lang="en-US" sz="1600" dirty="0">
                <a:sym typeface="Symbol" charset="2"/>
              </a:rPr>
              <a:t>[</a:t>
            </a:r>
            <a:r>
              <a:rPr lang="en-US" sz="1600" i="1" dirty="0" err="1">
                <a:sym typeface="Symbol" charset="2"/>
              </a:rPr>
              <a:t>s,word</a:t>
            </a:r>
            <a:r>
              <a:rPr lang="en-US" sz="1600" dirty="0">
                <a:sym typeface="Symbol" charset="2"/>
              </a:rPr>
              <a:t>] == “</a:t>
            </a:r>
            <a:r>
              <a:rPr lang="en-US" sz="1600" i="1" dirty="0">
                <a:solidFill>
                  <a:srgbClr val="FF0065"/>
                </a:solidFill>
                <a:sym typeface="Symbol" charset="2"/>
              </a:rPr>
              <a:t>accept</a:t>
            </a:r>
            <a:r>
              <a:rPr lang="en-US" sz="800" i="1" dirty="0">
                <a:solidFill>
                  <a:srgbClr val="FF0065"/>
                </a:solidFill>
                <a:sym typeface="Symbol" charset="2"/>
              </a:rPr>
              <a:t> </a:t>
            </a:r>
            <a:r>
              <a:rPr lang="en-US" sz="1600" dirty="0">
                <a:sym typeface="Symbol" charset="2"/>
              </a:rPr>
              <a:t>” &amp; word == </a:t>
            </a:r>
            <a:r>
              <a:rPr lang="en-US" sz="1400" b="1" dirty="0">
                <a:sym typeface="Symbol" charset="2"/>
              </a:rPr>
              <a:t>EOF</a:t>
            </a:r>
            <a:r>
              <a:rPr lang="en-US" sz="1600" dirty="0">
                <a:sym typeface="Symbol" charset="2"/>
              </a:rPr>
              <a:t>)</a:t>
            </a:r>
          </a:p>
          <a:p>
            <a:pPr defTabSz="292100">
              <a:lnSpc>
                <a:spcPts val="1800"/>
              </a:lnSpc>
              <a:spcBef>
                <a:spcPct val="20000"/>
              </a:spcBef>
              <a:defRPr/>
            </a:pPr>
            <a:r>
              <a:rPr lang="en-US" sz="1600" i="1" dirty="0">
                <a:sym typeface="Symbol" charset="2"/>
              </a:rPr>
              <a:t>		then break; </a:t>
            </a:r>
          </a:p>
          <a:p>
            <a:pPr defTabSz="292100">
              <a:lnSpc>
                <a:spcPts val="1800"/>
              </a:lnSpc>
              <a:defRPr/>
            </a:pPr>
            <a:r>
              <a:rPr lang="en-US" sz="1600" i="1" dirty="0">
                <a:sym typeface="Symbol" charset="2"/>
              </a:rPr>
              <a:t>	else throw a syntax error;</a:t>
            </a:r>
          </a:p>
          <a:p>
            <a:pPr defTabSz="292100">
              <a:lnSpc>
                <a:spcPts val="1800"/>
              </a:lnSpc>
              <a:defRPr/>
            </a:pPr>
            <a:r>
              <a:rPr lang="en-US" sz="1600" b="1" dirty="0">
                <a:sym typeface="Symbol" charset="2"/>
              </a:rPr>
              <a:t>} </a:t>
            </a:r>
          </a:p>
          <a:p>
            <a:pPr defTabSz="292100">
              <a:lnSpc>
                <a:spcPts val="1800"/>
              </a:lnSpc>
              <a:defRPr/>
            </a:pPr>
            <a:r>
              <a:rPr lang="en-US" sz="1600" i="1" dirty="0">
                <a:sym typeface="Symbol" charset="2"/>
              </a:rPr>
              <a:t>report success;</a:t>
            </a:r>
          </a:p>
        </p:txBody>
      </p:sp>
    </p:spTree>
    <p:extLst>
      <p:ext uri="{BB962C8B-B14F-4D97-AF65-F5344CB8AC3E}">
        <p14:creationId xmlns:p14="http://schemas.microsoft.com/office/powerpoint/2010/main" val="2688591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/>
              <a:t>Bottom-up Parsing</a:t>
            </a:r>
            <a:endParaRPr lang="en-US" dirty="0">
              <a:sym typeface="Symbol" charset="2"/>
            </a:endParaRP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normAutofit/>
          </a:bodyPr>
          <a:lstStyle/>
          <a:p>
            <a:pPr>
              <a:spcBef>
                <a:spcPts val="4200"/>
              </a:spcBef>
            </a:pPr>
            <a:r>
              <a:rPr lang="en-US" b="1" dirty="0" smtClean="0">
                <a:solidFill>
                  <a:srgbClr val="074073"/>
                </a:solidFill>
                <a:sym typeface="Symbol" charset="2"/>
              </a:rPr>
              <a:t>Bottom-up </a:t>
            </a:r>
            <a:r>
              <a:rPr lang="en-US" b="1" dirty="0">
                <a:solidFill>
                  <a:srgbClr val="074073"/>
                </a:solidFill>
                <a:sym typeface="Symbol" charset="2"/>
              </a:rPr>
              <a:t>parsers  </a:t>
            </a:r>
            <a:r>
              <a:rPr lang="en-US" sz="1800" i="1" dirty="0">
                <a:solidFill>
                  <a:srgbClr val="074073"/>
                </a:solidFill>
                <a:sym typeface="Symbol" charset="2"/>
              </a:rPr>
              <a:t>(</a:t>
            </a:r>
            <a:r>
              <a:rPr lang="en-US" sz="1600" b="1" i="1" dirty="0">
                <a:solidFill>
                  <a:srgbClr val="074073"/>
                </a:solidFill>
                <a:sym typeface="Symbol" charset="2"/>
              </a:rPr>
              <a:t>LR(1)</a:t>
            </a:r>
            <a:r>
              <a:rPr lang="en-US" sz="1800" i="1" dirty="0">
                <a:solidFill>
                  <a:srgbClr val="074073"/>
                </a:solidFill>
                <a:sym typeface="Symbol" charset="2"/>
              </a:rPr>
              <a:t>, operator precedence)</a:t>
            </a:r>
            <a:endParaRPr lang="en-US" i="1" dirty="0">
              <a:solidFill>
                <a:srgbClr val="074073"/>
              </a:solidFill>
              <a:sym typeface="Symbol" charset="2"/>
            </a:endParaRPr>
          </a:p>
          <a:p>
            <a:pPr indent="288925" eaLnBrk="1" hangingPunct="1"/>
            <a:r>
              <a:rPr lang="en-US" dirty="0">
                <a:sym typeface="Symbol" charset="2"/>
              </a:rPr>
              <a:t>Start at the leaves and grow toward root</a:t>
            </a:r>
          </a:p>
          <a:p>
            <a:pPr indent="288925"/>
            <a:r>
              <a:rPr lang="en-US" b="1" i="1" dirty="0" smtClean="0">
                <a:solidFill>
                  <a:srgbClr val="003C75"/>
                </a:solidFill>
                <a:sym typeface="Symbol" charset="2"/>
              </a:rPr>
              <a:t>Build </a:t>
            </a:r>
            <a:r>
              <a:rPr lang="en-US" b="1" i="1" dirty="0">
                <a:solidFill>
                  <a:srgbClr val="003C75"/>
                </a:solidFill>
                <a:sym typeface="Symbol" charset="2"/>
              </a:rPr>
              <a:t>a </a:t>
            </a:r>
            <a:r>
              <a:rPr lang="en-US" b="1" i="1" dirty="0">
                <a:solidFill>
                  <a:srgbClr val="FF0000"/>
                </a:solidFill>
                <a:sym typeface="Symbol" charset="2"/>
              </a:rPr>
              <a:t>rightmost</a:t>
            </a:r>
            <a:r>
              <a:rPr lang="en-US" b="1" i="1" dirty="0">
                <a:solidFill>
                  <a:srgbClr val="003C75"/>
                </a:solidFill>
                <a:sym typeface="Symbol" charset="2"/>
              </a:rPr>
              <a:t> derivation in </a:t>
            </a:r>
            <a:r>
              <a:rPr lang="en-US" b="1" i="1" dirty="0" smtClean="0">
                <a:solidFill>
                  <a:srgbClr val="003C75"/>
                </a:solidFill>
                <a:sym typeface="Symbol" charset="2"/>
              </a:rPr>
              <a:t>reverse</a:t>
            </a:r>
          </a:p>
          <a:p>
            <a:r>
              <a:rPr lang="en-US" dirty="0">
                <a:solidFill>
                  <a:srgbClr val="003C75"/>
                </a:solidFill>
              </a:rPr>
              <a:t>Bottom-up parsers can recognize a larger </a:t>
            </a:r>
            <a:r>
              <a:rPr lang="en-US" dirty="0" smtClean="0">
                <a:solidFill>
                  <a:srgbClr val="003C75"/>
                </a:solidFill>
              </a:rPr>
              <a:t>class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3C75"/>
                </a:solidFill>
              </a:rPr>
              <a:t> of </a:t>
            </a:r>
            <a:r>
              <a:rPr lang="en-US" i="1" dirty="0">
                <a:solidFill>
                  <a:srgbClr val="003C75"/>
                </a:solidFill>
              </a:rPr>
              <a:t>grammars</a:t>
            </a:r>
            <a:r>
              <a:rPr lang="en-US" dirty="0">
                <a:solidFill>
                  <a:srgbClr val="003C75"/>
                </a:solidFill>
              </a:rPr>
              <a:t> than can top-down parsers.</a:t>
            </a:r>
          </a:p>
          <a:p>
            <a:pPr marL="0" indent="0">
              <a:buNone/>
            </a:pPr>
            <a:endParaRPr lang="en-US" dirty="0">
              <a:sym typeface="Symbol" charset="2"/>
            </a:endParaRPr>
          </a:p>
        </p:txBody>
      </p:sp>
      <p:sp>
        <p:nvSpPr>
          <p:cNvPr id="35" name="Slide Number Placeholder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A9E78-C5DC-F94A-B6FB-3E99FB454851}" type="slidenum">
              <a:rPr lang="en-US" smtClean="0"/>
              <a:t>4</a:t>
            </a:fld>
            <a:endParaRPr lang="en-US"/>
          </a:p>
        </p:txBody>
      </p:sp>
      <p:sp>
        <p:nvSpPr>
          <p:cNvPr id="39" name="Oval 7"/>
          <p:cNvSpPr>
            <a:spLocks noChangeArrowheads="1"/>
          </p:cNvSpPr>
          <p:nvPr/>
        </p:nvSpPr>
        <p:spPr bwMode="auto">
          <a:xfrm>
            <a:off x="9888826" y="872798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400" b="1" i="1"/>
              <a:t>G</a:t>
            </a:r>
            <a:endParaRPr lang="en-US" sz="1600" b="1" i="1"/>
          </a:p>
        </p:txBody>
      </p:sp>
      <p:sp>
        <p:nvSpPr>
          <p:cNvPr id="40" name="Oval 8"/>
          <p:cNvSpPr>
            <a:spLocks noChangeArrowheads="1"/>
          </p:cNvSpPr>
          <p:nvPr/>
        </p:nvSpPr>
        <p:spPr bwMode="auto">
          <a:xfrm>
            <a:off x="9888826" y="1406198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400" b="1" i="1"/>
              <a:t>E</a:t>
            </a:r>
            <a:endParaRPr lang="en-US" sz="1600" b="1" i="1"/>
          </a:p>
        </p:txBody>
      </p:sp>
      <p:sp>
        <p:nvSpPr>
          <p:cNvPr id="41" name="Oval 9"/>
          <p:cNvSpPr>
            <a:spLocks noChangeArrowheads="1"/>
          </p:cNvSpPr>
          <p:nvPr/>
        </p:nvSpPr>
        <p:spPr bwMode="auto">
          <a:xfrm>
            <a:off x="9888826" y="1939598"/>
            <a:ext cx="304800" cy="3048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 b="1" dirty="0"/>
              <a:t>+</a:t>
            </a:r>
          </a:p>
        </p:txBody>
      </p:sp>
      <p:sp>
        <p:nvSpPr>
          <p:cNvPr id="42" name="Line 10"/>
          <p:cNvSpPr>
            <a:spLocks noChangeShapeType="1"/>
          </p:cNvSpPr>
          <p:nvPr/>
        </p:nvSpPr>
        <p:spPr bwMode="auto">
          <a:xfrm>
            <a:off x="10038051" y="1183948"/>
            <a:ext cx="0" cy="217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b="1" i="1"/>
          </a:p>
        </p:txBody>
      </p:sp>
      <p:sp>
        <p:nvSpPr>
          <p:cNvPr id="43" name="Oval 11"/>
          <p:cNvSpPr>
            <a:spLocks noChangeArrowheads="1"/>
          </p:cNvSpPr>
          <p:nvPr/>
        </p:nvSpPr>
        <p:spPr bwMode="auto">
          <a:xfrm>
            <a:off x="9203026" y="1939598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400" b="1" i="1"/>
              <a:t>E</a:t>
            </a:r>
            <a:endParaRPr lang="en-US" sz="1600" b="1" i="1"/>
          </a:p>
        </p:txBody>
      </p:sp>
      <p:sp>
        <p:nvSpPr>
          <p:cNvPr id="44" name="Line 12"/>
          <p:cNvSpPr>
            <a:spLocks noChangeShapeType="1"/>
          </p:cNvSpPr>
          <p:nvPr/>
        </p:nvSpPr>
        <p:spPr bwMode="auto">
          <a:xfrm>
            <a:off x="9355426" y="2244398"/>
            <a:ext cx="0" cy="236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b="1" i="1"/>
          </a:p>
        </p:txBody>
      </p:sp>
      <p:sp>
        <p:nvSpPr>
          <p:cNvPr id="45" name="Oval 13"/>
          <p:cNvSpPr>
            <a:spLocks noChangeArrowheads="1"/>
          </p:cNvSpPr>
          <p:nvPr/>
        </p:nvSpPr>
        <p:spPr bwMode="auto">
          <a:xfrm>
            <a:off x="9203026" y="2472998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400" b="1" i="1"/>
              <a:t>T</a:t>
            </a:r>
            <a:endParaRPr lang="en-US" sz="1600" b="1" i="1"/>
          </a:p>
        </p:txBody>
      </p:sp>
      <p:sp>
        <p:nvSpPr>
          <p:cNvPr id="46" name="Oval 14"/>
          <p:cNvSpPr>
            <a:spLocks noChangeArrowheads="1"/>
          </p:cNvSpPr>
          <p:nvPr/>
        </p:nvSpPr>
        <p:spPr bwMode="auto">
          <a:xfrm>
            <a:off x="9203026" y="3006398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400" b="1" i="1"/>
              <a:t>F</a:t>
            </a:r>
            <a:endParaRPr lang="en-US" sz="1600" b="1" i="1"/>
          </a:p>
        </p:txBody>
      </p:sp>
      <p:sp>
        <p:nvSpPr>
          <p:cNvPr id="47" name="Line 15"/>
          <p:cNvSpPr>
            <a:spLocks noChangeShapeType="1"/>
          </p:cNvSpPr>
          <p:nvPr/>
        </p:nvSpPr>
        <p:spPr bwMode="auto">
          <a:xfrm>
            <a:off x="9355426" y="2777798"/>
            <a:ext cx="0" cy="244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b="1" i="1"/>
          </a:p>
        </p:txBody>
      </p:sp>
      <p:sp>
        <p:nvSpPr>
          <p:cNvPr id="48" name="Line 16"/>
          <p:cNvSpPr>
            <a:spLocks noChangeShapeType="1"/>
          </p:cNvSpPr>
          <p:nvPr/>
        </p:nvSpPr>
        <p:spPr bwMode="auto">
          <a:xfrm>
            <a:off x="10041226" y="1710998"/>
            <a:ext cx="0" cy="2619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b="1" i="1"/>
          </a:p>
        </p:txBody>
      </p:sp>
      <p:sp>
        <p:nvSpPr>
          <p:cNvPr id="49" name="Line 17"/>
          <p:cNvSpPr>
            <a:spLocks noChangeShapeType="1"/>
          </p:cNvSpPr>
          <p:nvPr/>
        </p:nvSpPr>
        <p:spPr bwMode="auto">
          <a:xfrm flipH="1">
            <a:off x="9474488" y="1645911"/>
            <a:ext cx="436563" cy="3540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b="1" i="1"/>
          </a:p>
        </p:txBody>
      </p:sp>
      <p:sp>
        <p:nvSpPr>
          <p:cNvPr id="50" name="Line 18"/>
          <p:cNvSpPr>
            <a:spLocks noChangeShapeType="1"/>
          </p:cNvSpPr>
          <p:nvPr/>
        </p:nvSpPr>
        <p:spPr bwMode="auto">
          <a:xfrm>
            <a:off x="10196801" y="1612573"/>
            <a:ext cx="620713" cy="385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b="1" i="1"/>
          </a:p>
        </p:txBody>
      </p:sp>
      <p:sp>
        <p:nvSpPr>
          <p:cNvPr id="51" name="Line 19"/>
          <p:cNvSpPr>
            <a:spLocks noChangeShapeType="1"/>
          </p:cNvSpPr>
          <p:nvPr/>
        </p:nvSpPr>
        <p:spPr bwMode="auto">
          <a:xfrm>
            <a:off x="9355426" y="3311198"/>
            <a:ext cx="0" cy="244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b="1" i="1"/>
          </a:p>
        </p:txBody>
      </p:sp>
      <p:sp>
        <p:nvSpPr>
          <p:cNvPr id="52" name="Text Box 20"/>
          <p:cNvSpPr txBox="1">
            <a:spLocks noChangeArrowheads="1"/>
          </p:cNvSpPr>
          <p:nvPr/>
        </p:nvSpPr>
        <p:spPr bwMode="auto">
          <a:xfrm>
            <a:off x="8982363" y="3541386"/>
            <a:ext cx="762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 b="1" dirty="0"/>
              <a:t>&lt;</a:t>
            </a:r>
            <a:r>
              <a:rPr lang="en-US" sz="1600" b="1" dirty="0" err="1"/>
              <a:t>id,</a:t>
            </a:r>
            <a:r>
              <a:rPr lang="en-US" sz="1600" b="1" u="sng" dirty="0" err="1"/>
              <a:t>x</a:t>
            </a:r>
            <a:r>
              <a:rPr lang="en-US" sz="1400" b="1" dirty="0"/>
              <a:t>&gt;</a:t>
            </a:r>
            <a:endParaRPr lang="en-US" sz="1600" b="1" dirty="0"/>
          </a:p>
        </p:txBody>
      </p:sp>
      <p:sp>
        <p:nvSpPr>
          <p:cNvPr id="54" name="Oval 22"/>
          <p:cNvSpPr>
            <a:spLocks noChangeArrowheads="1"/>
          </p:cNvSpPr>
          <p:nvPr/>
        </p:nvSpPr>
        <p:spPr bwMode="auto">
          <a:xfrm>
            <a:off x="10807989" y="1939598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400" b="1" i="1"/>
              <a:t>T</a:t>
            </a:r>
            <a:endParaRPr lang="en-US" sz="1600" b="1" i="1"/>
          </a:p>
        </p:txBody>
      </p:sp>
      <p:sp>
        <p:nvSpPr>
          <p:cNvPr id="55" name="Oval 23"/>
          <p:cNvSpPr>
            <a:spLocks noChangeArrowheads="1"/>
          </p:cNvSpPr>
          <p:nvPr/>
        </p:nvSpPr>
        <p:spPr bwMode="auto">
          <a:xfrm>
            <a:off x="10236489" y="2472998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400" b="1" i="1"/>
              <a:t>T</a:t>
            </a:r>
            <a:endParaRPr lang="en-US" sz="1600" b="1" i="1"/>
          </a:p>
        </p:txBody>
      </p:sp>
      <p:sp>
        <p:nvSpPr>
          <p:cNvPr id="56" name="Oval 24"/>
          <p:cNvSpPr>
            <a:spLocks noChangeArrowheads="1"/>
          </p:cNvSpPr>
          <p:nvPr/>
        </p:nvSpPr>
        <p:spPr bwMode="auto">
          <a:xfrm>
            <a:off x="10236489" y="3006398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400" b="1" i="1" dirty="0"/>
              <a:t>F</a:t>
            </a:r>
            <a:endParaRPr lang="en-US" sz="1600" b="1" i="1" dirty="0"/>
          </a:p>
        </p:txBody>
      </p:sp>
      <p:sp>
        <p:nvSpPr>
          <p:cNvPr id="57" name="Oval 25"/>
          <p:cNvSpPr>
            <a:spLocks noChangeArrowheads="1"/>
          </p:cNvSpPr>
          <p:nvPr/>
        </p:nvSpPr>
        <p:spPr bwMode="auto">
          <a:xfrm>
            <a:off x="11379489" y="2472998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400" b="1" i="1"/>
              <a:t>F</a:t>
            </a:r>
            <a:endParaRPr lang="en-US" sz="1600" b="1" i="1"/>
          </a:p>
        </p:txBody>
      </p:sp>
      <p:sp>
        <p:nvSpPr>
          <p:cNvPr id="58" name="Oval 26"/>
          <p:cNvSpPr>
            <a:spLocks noChangeArrowheads="1"/>
          </p:cNvSpPr>
          <p:nvPr/>
        </p:nvSpPr>
        <p:spPr bwMode="auto">
          <a:xfrm>
            <a:off x="10807989" y="2472998"/>
            <a:ext cx="304800" cy="3048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400" b="1" dirty="0"/>
              <a:t>*</a:t>
            </a:r>
            <a:endParaRPr lang="en-US" sz="1600" b="1" dirty="0"/>
          </a:p>
        </p:txBody>
      </p:sp>
      <p:sp>
        <p:nvSpPr>
          <p:cNvPr id="59" name="Line 27"/>
          <p:cNvSpPr>
            <a:spLocks noChangeShapeType="1"/>
          </p:cNvSpPr>
          <p:nvPr/>
        </p:nvSpPr>
        <p:spPr bwMode="auto">
          <a:xfrm>
            <a:off x="10960389" y="2249161"/>
            <a:ext cx="0" cy="244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b="1" i="1"/>
          </a:p>
        </p:txBody>
      </p:sp>
      <p:sp>
        <p:nvSpPr>
          <p:cNvPr id="60" name="Line 28"/>
          <p:cNvSpPr>
            <a:spLocks noChangeShapeType="1"/>
          </p:cNvSpPr>
          <p:nvPr/>
        </p:nvSpPr>
        <p:spPr bwMode="auto">
          <a:xfrm flipH="1">
            <a:off x="10514301" y="2201536"/>
            <a:ext cx="327025" cy="327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b="1" i="1"/>
          </a:p>
        </p:txBody>
      </p:sp>
      <p:sp>
        <p:nvSpPr>
          <p:cNvPr id="61" name="Line 29"/>
          <p:cNvSpPr>
            <a:spLocks noChangeShapeType="1"/>
          </p:cNvSpPr>
          <p:nvPr/>
        </p:nvSpPr>
        <p:spPr bwMode="auto">
          <a:xfrm>
            <a:off x="11085801" y="2184073"/>
            <a:ext cx="328613" cy="3286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b="1" i="1"/>
          </a:p>
        </p:txBody>
      </p:sp>
      <p:sp>
        <p:nvSpPr>
          <p:cNvPr id="62" name="Line 30"/>
          <p:cNvSpPr>
            <a:spLocks noChangeShapeType="1"/>
          </p:cNvSpPr>
          <p:nvPr/>
        </p:nvSpPr>
        <p:spPr bwMode="auto">
          <a:xfrm>
            <a:off x="10388889" y="2777798"/>
            <a:ext cx="0" cy="244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b="1" i="1"/>
          </a:p>
        </p:txBody>
      </p:sp>
      <p:sp>
        <p:nvSpPr>
          <p:cNvPr id="63" name="Line 31"/>
          <p:cNvSpPr>
            <a:spLocks noChangeShapeType="1"/>
          </p:cNvSpPr>
          <p:nvPr/>
        </p:nvSpPr>
        <p:spPr bwMode="auto">
          <a:xfrm>
            <a:off x="11531889" y="2777798"/>
            <a:ext cx="0" cy="244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b="1" i="1"/>
          </a:p>
        </p:txBody>
      </p:sp>
      <p:sp>
        <p:nvSpPr>
          <p:cNvPr id="64" name="Line 32"/>
          <p:cNvSpPr>
            <a:spLocks noChangeShapeType="1"/>
          </p:cNvSpPr>
          <p:nvPr/>
        </p:nvSpPr>
        <p:spPr bwMode="auto">
          <a:xfrm>
            <a:off x="10388889" y="3311198"/>
            <a:ext cx="0" cy="244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b="1" i="1"/>
          </a:p>
        </p:txBody>
      </p:sp>
      <p:sp>
        <p:nvSpPr>
          <p:cNvPr id="65" name="Text Box 33"/>
          <p:cNvSpPr txBox="1">
            <a:spLocks noChangeArrowheads="1"/>
          </p:cNvSpPr>
          <p:nvPr/>
        </p:nvSpPr>
        <p:spPr bwMode="auto">
          <a:xfrm>
            <a:off x="9812626" y="3541386"/>
            <a:ext cx="1143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 b="1"/>
              <a:t>&lt;</a:t>
            </a:r>
            <a:r>
              <a:rPr lang="en-US" sz="1600" b="1"/>
              <a:t>num,</a:t>
            </a:r>
            <a:r>
              <a:rPr lang="en-US" sz="1600" b="1" u="sng"/>
              <a:t>2</a:t>
            </a:r>
            <a:r>
              <a:rPr lang="en-US" sz="1400" b="1"/>
              <a:t>&gt;</a:t>
            </a:r>
            <a:endParaRPr lang="en-US" sz="1600" b="1"/>
          </a:p>
        </p:txBody>
      </p:sp>
      <p:sp>
        <p:nvSpPr>
          <p:cNvPr id="66" name="Text Box 34"/>
          <p:cNvSpPr txBox="1">
            <a:spLocks noChangeArrowheads="1"/>
          </p:cNvSpPr>
          <p:nvPr/>
        </p:nvSpPr>
        <p:spPr bwMode="auto">
          <a:xfrm>
            <a:off x="11150889" y="3023861"/>
            <a:ext cx="762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 b="1" dirty="0"/>
              <a:t>&lt;</a:t>
            </a:r>
            <a:r>
              <a:rPr lang="en-US" sz="1600" b="1" dirty="0" err="1"/>
              <a:t>id,</a:t>
            </a:r>
            <a:r>
              <a:rPr lang="en-US" sz="1600" b="1" u="sng" dirty="0" err="1"/>
              <a:t>y</a:t>
            </a:r>
            <a:r>
              <a:rPr lang="en-US" sz="1400" b="1" dirty="0"/>
              <a:t>&gt;</a:t>
            </a:r>
            <a:endParaRPr lang="en-US" sz="16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9290151" y="4046113"/>
            <a:ext cx="2328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tx2"/>
                </a:solidFill>
              </a:rPr>
              <a:t>Parse tree for </a:t>
            </a:r>
            <a:r>
              <a:rPr lang="en-US" b="1" dirty="0">
                <a:solidFill>
                  <a:schemeClr val="tx2"/>
                </a:solidFill>
              </a:rPr>
              <a:t>x + 2 * y</a:t>
            </a:r>
          </a:p>
        </p:txBody>
      </p:sp>
      <p:sp>
        <p:nvSpPr>
          <p:cNvPr id="37" name="Footer Placeholder 3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dirty="0"/>
              <a:t>Engineering a Compiler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086853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 animBg="1"/>
      <p:bldP spid="41" grpId="0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/>
      <p:bldP spid="54" grpId="0" animBg="1"/>
      <p:bldP spid="55" grpId="0" animBg="1"/>
      <p:bldP spid="56" grpId="0" animBg="1"/>
      <p:bldP spid="57" grpId="0" animBg="1"/>
      <p:bldP spid="58" grpId="0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/>
      <p:bldP spid="6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spcBef>
                <a:spcPct val="20000"/>
              </a:spcBef>
            </a:pPr>
            <a:r>
              <a:rPr lang="en-US" dirty="0">
                <a:sym typeface="Symbol" charset="2"/>
              </a:rPr>
              <a:t>Bottom-up Parsing                          </a:t>
            </a:r>
            <a:r>
              <a:rPr lang="en-US" sz="2400" dirty="0">
                <a:solidFill>
                  <a:srgbClr val="074073"/>
                </a:solidFill>
                <a:sym typeface="Symbol" charset="2"/>
              </a:rPr>
              <a:t>(definitions)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62500" lnSpcReduction="20000"/>
          </a:bodyPr>
          <a:lstStyle/>
          <a:p>
            <a:pPr marL="0" indent="0" eaLnBrk="1" hangingPunct="1">
              <a:lnSpc>
                <a:spcPct val="120000"/>
              </a:lnSpc>
              <a:buFont typeface="Times" charset="0"/>
              <a:buNone/>
            </a:pPr>
            <a:r>
              <a:rPr lang="en-US" dirty="0">
                <a:sym typeface="Symbol" charset="2"/>
              </a:rPr>
              <a:t>A bottom-up parser builds a derivation by working from the input sentence </a:t>
            </a:r>
            <a:r>
              <a:rPr lang="en-US" i="1" dirty="0">
                <a:solidFill>
                  <a:srgbClr val="073E74"/>
                </a:solidFill>
                <a:sym typeface="Symbol" charset="2"/>
              </a:rPr>
              <a:t>back</a:t>
            </a:r>
            <a:r>
              <a:rPr lang="en-US" dirty="0">
                <a:solidFill>
                  <a:srgbClr val="073E74"/>
                </a:solidFill>
                <a:sym typeface="Symbol" charset="2"/>
              </a:rPr>
              <a:t> </a:t>
            </a:r>
            <a:r>
              <a:rPr lang="en-US" dirty="0">
                <a:sym typeface="Symbol" charset="2"/>
              </a:rPr>
              <a:t>toward the start symbol </a:t>
            </a:r>
            <a:r>
              <a:rPr lang="en-US" i="1" dirty="0">
                <a:sym typeface="Symbol" charset="2"/>
              </a:rPr>
              <a:t>S</a:t>
            </a:r>
            <a:r>
              <a:rPr lang="en-US" dirty="0">
                <a:sym typeface="Symbol" charset="2"/>
              </a:rPr>
              <a:t> </a:t>
            </a:r>
          </a:p>
          <a:p>
            <a:pPr algn="ctr" eaLnBrk="1" hangingPunct="1">
              <a:lnSpc>
                <a:spcPct val="120000"/>
              </a:lnSpc>
              <a:buFont typeface="Times" charset="0"/>
              <a:buNone/>
            </a:pPr>
            <a:r>
              <a:rPr lang="en-US" i="1" dirty="0">
                <a:sym typeface="Symbol" charset="2"/>
              </a:rPr>
              <a:t>S</a:t>
            </a:r>
            <a:r>
              <a:rPr lang="en-US" dirty="0">
                <a:sym typeface="Symbol" charset="2"/>
              </a:rPr>
              <a:t> </a:t>
            </a:r>
            <a:r>
              <a:rPr lang="en-US" sz="1800" dirty="0" err="1">
                <a:sym typeface="Symbol" charset="2"/>
              </a:rPr>
              <a:t></a:t>
            </a:r>
            <a:r>
              <a:rPr lang="en-US" dirty="0">
                <a:sym typeface="Symbol" charset="2"/>
              </a:rPr>
              <a:t> </a:t>
            </a:r>
            <a:r>
              <a:rPr lang="en-US" baseline="-25000" dirty="0">
                <a:sym typeface="Symbol" charset="2"/>
              </a:rPr>
              <a:t>0</a:t>
            </a:r>
            <a:r>
              <a:rPr lang="en-US" dirty="0">
                <a:sym typeface="Symbol" charset="2"/>
              </a:rPr>
              <a:t>  </a:t>
            </a:r>
            <a:r>
              <a:rPr lang="en-US" sz="1800" dirty="0" err="1">
                <a:sym typeface="Symbol" charset="2"/>
              </a:rPr>
              <a:t></a:t>
            </a:r>
            <a:r>
              <a:rPr lang="en-US" dirty="0">
                <a:sym typeface="Symbol" charset="2"/>
              </a:rPr>
              <a:t> </a:t>
            </a:r>
            <a:r>
              <a:rPr lang="en-US" baseline="-25000" dirty="0">
                <a:sym typeface="Symbol" charset="2"/>
              </a:rPr>
              <a:t>1</a:t>
            </a:r>
            <a:r>
              <a:rPr lang="en-US" dirty="0">
                <a:sym typeface="Symbol" charset="2"/>
              </a:rPr>
              <a:t>  </a:t>
            </a:r>
            <a:r>
              <a:rPr lang="en-US" sz="1800" dirty="0" err="1">
                <a:sym typeface="Symbol" charset="2"/>
              </a:rPr>
              <a:t></a:t>
            </a:r>
            <a:r>
              <a:rPr lang="en-US" dirty="0">
                <a:sym typeface="Symbol" charset="2"/>
              </a:rPr>
              <a:t> </a:t>
            </a:r>
            <a:r>
              <a:rPr lang="en-US" baseline="-25000" dirty="0">
                <a:sym typeface="Symbol" charset="2"/>
              </a:rPr>
              <a:t>2</a:t>
            </a:r>
            <a:r>
              <a:rPr lang="en-US" dirty="0">
                <a:sym typeface="Symbol" charset="2"/>
              </a:rPr>
              <a:t>  </a:t>
            </a:r>
            <a:r>
              <a:rPr lang="en-US" sz="1800" dirty="0" err="1">
                <a:sym typeface="Symbol" charset="2"/>
              </a:rPr>
              <a:t></a:t>
            </a:r>
            <a:r>
              <a:rPr lang="en-US" dirty="0">
                <a:sym typeface="Symbol" charset="2"/>
              </a:rPr>
              <a:t> …  </a:t>
            </a:r>
            <a:r>
              <a:rPr lang="en-US" sz="1800" dirty="0" err="1">
                <a:sym typeface="Symbol" charset="2"/>
              </a:rPr>
              <a:t></a:t>
            </a:r>
            <a:r>
              <a:rPr lang="en-US" dirty="0">
                <a:sym typeface="Symbol" charset="2"/>
              </a:rPr>
              <a:t> </a:t>
            </a:r>
            <a:r>
              <a:rPr lang="en-US" dirty="0" err="1">
                <a:sym typeface="Symbol" charset="2"/>
              </a:rPr>
              <a:t></a:t>
            </a:r>
            <a:r>
              <a:rPr lang="en-US" baseline="-25000" dirty="0" err="1">
                <a:sym typeface="Symbol" charset="2"/>
              </a:rPr>
              <a:t>n</a:t>
            </a:r>
            <a:r>
              <a:rPr lang="en-US" baseline="-25000" dirty="0">
                <a:sym typeface="Symbol" charset="2"/>
              </a:rPr>
              <a:t>–1</a:t>
            </a:r>
            <a:r>
              <a:rPr lang="en-US" dirty="0">
                <a:sym typeface="Symbol" charset="2"/>
              </a:rPr>
              <a:t> </a:t>
            </a:r>
            <a:r>
              <a:rPr lang="en-US" sz="1800" dirty="0" err="1">
                <a:sym typeface="Symbol" charset="2"/>
              </a:rPr>
              <a:t></a:t>
            </a:r>
            <a:r>
              <a:rPr lang="en-US" dirty="0">
                <a:sym typeface="Symbol" charset="2"/>
              </a:rPr>
              <a:t> </a:t>
            </a:r>
            <a:r>
              <a:rPr lang="en-US" dirty="0" err="1">
                <a:sym typeface="Symbol" charset="2"/>
              </a:rPr>
              <a:t></a:t>
            </a:r>
            <a:r>
              <a:rPr lang="en-US" baseline="-25000" dirty="0" err="1">
                <a:sym typeface="Symbol" charset="2"/>
              </a:rPr>
              <a:t>n</a:t>
            </a:r>
            <a:r>
              <a:rPr lang="en-US" dirty="0">
                <a:sym typeface="Symbol" charset="2"/>
              </a:rPr>
              <a:t> </a:t>
            </a:r>
            <a:r>
              <a:rPr lang="en-US" sz="1800" dirty="0" err="1">
                <a:sym typeface="Symbol" charset="2"/>
              </a:rPr>
              <a:t></a:t>
            </a:r>
            <a:r>
              <a:rPr lang="en-US" dirty="0">
                <a:sym typeface="Symbol" charset="2"/>
              </a:rPr>
              <a:t> </a:t>
            </a:r>
            <a:r>
              <a:rPr lang="en-US" sz="1800" i="1" dirty="0">
                <a:sym typeface="Symbol" charset="2"/>
              </a:rPr>
              <a:t>sentence</a:t>
            </a:r>
          </a:p>
          <a:p>
            <a:pPr marL="0" indent="0">
              <a:lnSpc>
                <a:spcPct val="120000"/>
              </a:lnSpc>
              <a:spcBef>
                <a:spcPct val="100000"/>
              </a:spcBef>
              <a:buNone/>
            </a:pPr>
            <a:r>
              <a:rPr lang="en-US" dirty="0">
                <a:sym typeface="Symbol" charset="2"/>
              </a:rPr>
              <a:t>To reduce </a:t>
            </a:r>
            <a:r>
              <a:rPr lang="en-US" baseline="-25000" dirty="0" err="1">
                <a:sym typeface="Symbol" charset="2"/>
              </a:rPr>
              <a:t>i</a:t>
            </a:r>
            <a:r>
              <a:rPr lang="en-US" dirty="0">
                <a:sym typeface="Symbol" charset="2"/>
              </a:rPr>
              <a:t>  to </a:t>
            </a:r>
            <a:r>
              <a:rPr lang="en-US" baseline="-25000" dirty="0" err="1">
                <a:sym typeface="Symbol" charset="2"/>
              </a:rPr>
              <a:t>i</a:t>
            </a:r>
            <a:r>
              <a:rPr lang="en-US" baseline="-25000" dirty="0">
                <a:sym typeface="Symbol" charset="2"/>
              </a:rPr>
              <a:t>–1</a:t>
            </a:r>
            <a:r>
              <a:rPr lang="en-US" dirty="0">
                <a:sym typeface="Symbol" charset="2"/>
              </a:rPr>
              <a:t>: match some </a:t>
            </a:r>
            <a:r>
              <a:rPr lang="en-US" i="1" dirty="0">
                <a:sym typeface="Symbol" charset="2"/>
              </a:rPr>
              <a:t>rhs</a:t>
            </a:r>
            <a:r>
              <a:rPr lang="en-US" dirty="0">
                <a:sym typeface="Symbol" charset="2"/>
              </a:rPr>
              <a:t> </a:t>
            </a:r>
            <a:r>
              <a:rPr lang="en-US" sz="900" dirty="0">
                <a:sym typeface="Symbol" charset="2"/>
              </a:rPr>
              <a:t> </a:t>
            </a:r>
            <a:r>
              <a:rPr lang="en-US" dirty="0">
                <a:sym typeface="Symbol" charset="2"/>
              </a:rPr>
              <a:t> against </a:t>
            </a:r>
            <a:r>
              <a:rPr lang="en-US" baseline="-25000" dirty="0" err="1">
                <a:sym typeface="Symbol" charset="2"/>
              </a:rPr>
              <a:t>i</a:t>
            </a:r>
            <a:r>
              <a:rPr lang="en-US" dirty="0">
                <a:sym typeface="Symbol" charset="2"/>
              </a:rPr>
              <a:t> , then  replace  with its corresponding </a:t>
            </a:r>
            <a:r>
              <a:rPr lang="en-US" i="1" dirty="0">
                <a:sym typeface="Symbol" charset="2"/>
              </a:rPr>
              <a:t>lhs, </a:t>
            </a:r>
            <a:r>
              <a:rPr lang="en-US" sz="2400" i="1" dirty="0">
                <a:sym typeface="Symbol" charset="2"/>
              </a:rPr>
              <a:t>A</a:t>
            </a:r>
            <a:r>
              <a:rPr lang="en-US" dirty="0">
                <a:sym typeface="Symbol" charset="2"/>
              </a:rPr>
              <a:t>.   				</a:t>
            </a:r>
            <a:r>
              <a:rPr lang="en-US" dirty="0">
                <a:solidFill>
                  <a:srgbClr val="074073"/>
                </a:solidFill>
                <a:sym typeface="Symbol" charset="2"/>
              </a:rPr>
              <a:t>   </a:t>
            </a:r>
            <a:r>
              <a:rPr lang="en-US" sz="1800" i="1" dirty="0">
                <a:solidFill>
                  <a:srgbClr val="074073"/>
                </a:solidFill>
                <a:sym typeface="Symbol" charset="2"/>
              </a:rPr>
              <a:t>(assuming the reduction is </a:t>
            </a:r>
            <a:r>
              <a:rPr lang="en-US" i="1" dirty="0">
                <a:solidFill>
                  <a:srgbClr val="074073"/>
                </a:solidFill>
                <a:sym typeface="Symbol" charset="2"/>
              </a:rPr>
              <a:t>A</a:t>
            </a:r>
            <a:r>
              <a:rPr lang="en-US" sz="1600" i="1" dirty="0">
                <a:solidFill>
                  <a:srgbClr val="074073"/>
                </a:solidFill>
                <a:sym typeface="Symbol" charset="2"/>
              </a:rPr>
              <a:t></a:t>
            </a:r>
            <a:r>
              <a:rPr lang="en-US" sz="1800" i="1" dirty="0">
                <a:solidFill>
                  <a:srgbClr val="074073"/>
                </a:solidFill>
                <a:sym typeface="Symbol" charset="2"/>
              </a:rPr>
              <a:t>)</a:t>
            </a:r>
            <a:r>
              <a:rPr lang="en-US" dirty="0">
                <a:sym typeface="Symbol" charset="2"/>
              </a:rPr>
              <a:t> </a:t>
            </a:r>
          </a:p>
          <a:p>
            <a:pPr eaLnBrk="1" hangingPunct="1">
              <a:lnSpc>
                <a:spcPct val="120000"/>
              </a:lnSpc>
              <a:spcBef>
                <a:spcPct val="70000"/>
              </a:spcBef>
              <a:buFont typeface="Times" charset="0"/>
              <a:buNone/>
            </a:pPr>
            <a:r>
              <a:rPr lang="en-US" dirty="0">
                <a:sym typeface="Symbol" charset="2"/>
              </a:rPr>
              <a:t>In terms of the parse tree, it works from leaves to root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2900" dirty="0">
                <a:sym typeface="Symbol" charset="2"/>
              </a:rPr>
              <a:t>Nodes with no parent in a partial tree form its </a:t>
            </a:r>
            <a:r>
              <a:rPr lang="en-US" sz="2900" i="1" dirty="0">
                <a:sym typeface="Symbol" charset="2"/>
              </a:rPr>
              <a:t>upper fringe</a:t>
            </a:r>
            <a:r>
              <a:rPr lang="en-US" sz="2900" dirty="0">
                <a:sym typeface="Symbol" charset="2"/>
              </a:rPr>
              <a:t> 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2900" dirty="0">
                <a:sym typeface="Symbol" charset="2"/>
              </a:rPr>
              <a:t>Since each replacement of  with </a:t>
            </a:r>
            <a:r>
              <a:rPr lang="en-US" sz="2900" i="1" dirty="0">
                <a:sym typeface="Symbol" charset="2"/>
              </a:rPr>
              <a:t>A</a:t>
            </a:r>
            <a:r>
              <a:rPr lang="en-US" sz="2900" dirty="0">
                <a:sym typeface="Symbol" charset="2"/>
              </a:rPr>
              <a:t> shrinks the upper fringe,  we call it a </a:t>
            </a:r>
            <a:r>
              <a:rPr lang="en-US" sz="2900" b="1" dirty="0">
                <a:solidFill>
                  <a:srgbClr val="074073"/>
                </a:solidFill>
                <a:sym typeface="Symbol" charset="2"/>
              </a:rPr>
              <a:t>reduction</a:t>
            </a:r>
            <a:r>
              <a:rPr lang="en-US" sz="2900" dirty="0">
                <a:sym typeface="Symbol" charset="2"/>
              </a:rPr>
              <a:t>.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2900" dirty="0">
                <a:sym typeface="Symbol" charset="2"/>
              </a:rPr>
              <a:t>“Rightmost derivation in reverse” processes words </a:t>
            </a:r>
            <a:r>
              <a:rPr lang="en-US" sz="2900" i="1" dirty="0">
                <a:solidFill>
                  <a:srgbClr val="074073"/>
                </a:solidFill>
                <a:sym typeface="Symbol" charset="2"/>
              </a:rPr>
              <a:t>left to right</a:t>
            </a:r>
          </a:p>
          <a:p>
            <a:pPr eaLnBrk="1" hangingPunct="1">
              <a:lnSpc>
                <a:spcPct val="120000"/>
              </a:lnSpc>
              <a:spcBef>
                <a:spcPct val="70000"/>
              </a:spcBef>
              <a:buFont typeface="Times" charset="0"/>
              <a:buNone/>
            </a:pPr>
            <a:r>
              <a:rPr lang="en-US" dirty="0">
                <a:sym typeface="Symbol" charset="2"/>
              </a:rPr>
              <a:t>The parse tree need not be built, it can be simulated</a:t>
            </a:r>
          </a:p>
          <a:p>
            <a:pPr algn="ctr" eaLnBrk="1" hangingPunct="1">
              <a:lnSpc>
                <a:spcPct val="120000"/>
              </a:lnSpc>
              <a:buFont typeface="Times" charset="0"/>
              <a:buNone/>
            </a:pPr>
            <a:r>
              <a:rPr lang="en-US" dirty="0">
                <a:sym typeface="Symbol" charset="2"/>
              </a:rPr>
              <a:t>|</a:t>
            </a:r>
            <a:r>
              <a:rPr lang="en-US" i="1" dirty="0">
                <a:sym typeface="Symbol" charset="2"/>
              </a:rPr>
              <a:t>parse tree nodes</a:t>
            </a:r>
            <a:r>
              <a:rPr lang="en-US" sz="900" i="1" dirty="0">
                <a:sym typeface="Symbol" charset="2"/>
              </a:rPr>
              <a:t> </a:t>
            </a:r>
            <a:r>
              <a:rPr lang="en-US" dirty="0">
                <a:sym typeface="Symbol" charset="2"/>
              </a:rPr>
              <a:t>|  =  |</a:t>
            </a:r>
            <a:r>
              <a:rPr lang="en-US" i="1" dirty="0">
                <a:sym typeface="Symbol" charset="2"/>
              </a:rPr>
              <a:t>terminal symbols</a:t>
            </a:r>
            <a:r>
              <a:rPr lang="en-US" sz="900" i="1" dirty="0">
                <a:sym typeface="Symbol" charset="2"/>
              </a:rPr>
              <a:t> </a:t>
            </a:r>
            <a:r>
              <a:rPr lang="en-US" dirty="0">
                <a:sym typeface="Symbol" charset="2"/>
              </a:rPr>
              <a:t>| + |</a:t>
            </a:r>
            <a:r>
              <a:rPr lang="en-US" i="1" dirty="0">
                <a:sym typeface="Symbol" charset="2"/>
              </a:rPr>
              <a:t>reductions</a:t>
            </a:r>
            <a:r>
              <a:rPr lang="en-US" sz="900" i="1" dirty="0">
                <a:sym typeface="Symbol" charset="2"/>
              </a:rPr>
              <a:t> </a:t>
            </a:r>
            <a:r>
              <a:rPr lang="en-US" dirty="0">
                <a:sym typeface="Symbol" charset="2"/>
              </a:rPr>
              <a:t>|</a:t>
            </a:r>
          </a:p>
        </p:txBody>
      </p:sp>
      <p:grpSp>
        <p:nvGrpSpPr>
          <p:cNvPr id="21510" name="Group 8"/>
          <p:cNvGrpSpPr>
            <a:grpSpLocks/>
          </p:cNvGrpSpPr>
          <p:nvPr/>
        </p:nvGrpSpPr>
        <p:grpSpPr bwMode="auto">
          <a:xfrm>
            <a:off x="3463925" y="2133600"/>
            <a:ext cx="6019800" cy="304800"/>
            <a:chOff x="1152" y="1280"/>
            <a:chExt cx="3792" cy="192"/>
          </a:xfrm>
        </p:grpSpPr>
        <p:sp>
          <p:nvSpPr>
            <p:cNvPr id="21512" name="Line 5"/>
            <p:cNvSpPr>
              <a:spLocks noChangeShapeType="1"/>
            </p:cNvSpPr>
            <p:nvPr/>
          </p:nvSpPr>
          <p:spPr bwMode="auto">
            <a:xfrm flipH="1" flipV="1">
              <a:off x="1152" y="1376"/>
              <a:ext cx="2832" cy="0"/>
            </a:xfrm>
            <a:prstGeom prst="line">
              <a:avLst/>
            </a:prstGeom>
            <a:noFill/>
            <a:ln w="28575">
              <a:solidFill>
                <a:srgbClr val="003C75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13" name="Text Box 6"/>
            <p:cNvSpPr txBox="1">
              <a:spLocks noChangeArrowheads="1"/>
            </p:cNvSpPr>
            <p:nvPr/>
          </p:nvSpPr>
          <p:spPr bwMode="auto">
            <a:xfrm>
              <a:off x="3696" y="1280"/>
              <a:ext cx="124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>
                  <a:solidFill>
                    <a:srgbClr val="003C75"/>
                  </a:solidFill>
                </a:rPr>
                <a:t>bottom-up</a:t>
              </a:r>
            </a:p>
          </p:txBody>
        </p:sp>
      </p:grp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Engineering a Compiler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A9E78-C5DC-F94A-B6FB-3E99FB45485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038099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74638"/>
            <a:ext cx="10972800" cy="699706"/>
          </a:xfrm>
        </p:spPr>
        <p:txBody>
          <a:bodyPr>
            <a:normAutofit fontScale="90000"/>
          </a:bodyPr>
          <a:lstStyle/>
          <a:p>
            <a:pPr eaLnBrk="1" hangingPunct="1">
              <a:spcBef>
                <a:spcPct val="20000"/>
              </a:spcBef>
            </a:pPr>
            <a:r>
              <a:rPr lang="en-US" dirty="0"/>
              <a:t>Finding Reductions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2329" y="1308101"/>
            <a:ext cx="9278471" cy="4525963"/>
          </a:xfrm>
        </p:spPr>
        <p:txBody>
          <a:bodyPr>
            <a:normAutofit fontScale="70000" lnSpcReduction="20000"/>
          </a:bodyPr>
          <a:lstStyle/>
          <a:p>
            <a:pPr eaLnBrk="1" hangingPunct="1">
              <a:buFont typeface="Times" charset="0"/>
              <a:buNone/>
            </a:pPr>
            <a:r>
              <a:rPr lang="en-US" b="1" dirty="0">
                <a:solidFill>
                  <a:srgbClr val="074073"/>
                </a:solidFill>
              </a:rPr>
              <a:t>Consider the grammar</a:t>
            </a:r>
          </a:p>
          <a:p>
            <a:pPr eaLnBrk="1" hangingPunct="1">
              <a:spcBef>
                <a:spcPct val="600000"/>
              </a:spcBef>
              <a:buFont typeface="Times" charset="0"/>
              <a:buNone/>
            </a:pPr>
            <a:r>
              <a:rPr lang="en-US" dirty="0"/>
              <a:t>And the input string </a:t>
            </a:r>
            <a:r>
              <a:rPr lang="en-US" u="sng" dirty="0" err="1"/>
              <a:t>abbcde</a:t>
            </a:r>
            <a:endParaRPr lang="en-US" u="sng" dirty="0"/>
          </a:p>
          <a:p>
            <a:pPr>
              <a:spcBef>
                <a:spcPts val="3000"/>
              </a:spcBef>
            </a:pPr>
            <a:r>
              <a:rPr lang="en-US" dirty="0"/>
              <a:t>The trick </a:t>
            </a:r>
            <a:r>
              <a:rPr lang="en-US" dirty="0">
                <a:solidFill>
                  <a:srgbClr val="FF0000"/>
                </a:solidFill>
              </a:rPr>
              <a:t>is scanning the input and finding the next reduction</a:t>
            </a:r>
            <a:r>
              <a:rPr lang="en-US" dirty="0"/>
              <a:t>.</a:t>
            </a:r>
          </a:p>
          <a:p>
            <a:r>
              <a:rPr lang="en-US" dirty="0"/>
              <a:t>The mechanism for doing this must be efficient.</a:t>
            </a:r>
            <a:endParaRPr lang="en-US" i="1" dirty="0"/>
          </a:p>
          <a:p>
            <a:pPr marL="0" indent="0">
              <a:lnSpc>
                <a:spcPct val="120000"/>
              </a:lnSpc>
              <a:spcBef>
                <a:spcPts val="1800"/>
              </a:spcBef>
              <a:buNone/>
            </a:pPr>
            <a:r>
              <a:rPr lang="en-US" dirty="0"/>
              <a:t>The reductions are obvious from the derivation. Of course, building the derivation is not a practical way to find it.</a:t>
            </a:r>
          </a:p>
        </p:txBody>
      </p:sp>
      <p:graphicFrame>
        <p:nvGraphicFramePr>
          <p:cNvPr id="11341" name="Group 77"/>
          <p:cNvGraphicFramePr>
            <a:graphicFrameLocks noGrp="1"/>
          </p:cNvGraphicFramePr>
          <p:nvPr/>
        </p:nvGraphicFramePr>
        <p:xfrm>
          <a:off x="2743200" y="1701800"/>
          <a:ext cx="2819400" cy="1422400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5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0</a:t>
                      </a: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Goal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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a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 </a:t>
                      </a: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A B </a:t>
                      </a:r>
                      <a:r>
                        <a:rPr kumimoji="0" lang="en-US" sz="18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e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1</a:t>
                      </a: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A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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A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 </a:t>
                      </a:r>
                      <a:r>
                        <a:rPr kumimoji="0" lang="en-US" sz="18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b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 </a:t>
                      </a:r>
                      <a:r>
                        <a:rPr kumimoji="0" lang="en-US" sz="18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c</a:t>
                      </a:r>
                      <a:endParaRPr kumimoji="0" lang="en-US" sz="18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2</a:t>
                      </a: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endParaRPr kumimoji="0" lang="en-US" sz="18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|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b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3</a:t>
                      </a: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B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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0" u="sng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d</a:t>
                      </a:r>
                      <a:endParaRPr kumimoji="0" lang="en-US" sz="1800" b="0" i="0" u="sng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1452" name="Group 188"/>
          <p:cNvGraphicFramePr>
            <a:graphicFrameLocks noGrp="1"/>
          </p:cNvGraphicFramePr>
          <p:nvPr/>
        </p:nvGraphicFramePr>
        <p:xfrm>
          <a:off x="6248400" y="1308100"/>
          <a:ext cx="3429000" cy="2505456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Sentential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Next Reduction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Form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Prod’n</a:t>
                      </a:r>
                      <a:endParaRPr kumimoji="0" lang="en-US" sz="18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Pos’n</a:t>
                      </a:r>
                      <a:endParaRPr kumimoji="0" lang="en-US" sz="18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0" u="sng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abbcde</a:t>
                      </a:r>
                      <a:endParaRPr kumimoji="0" lang="en-US" sz="1800" b="0" i="0" u="sng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a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 </a:t>
                      </a: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A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 </a:t>
                      </a:r>
                      <a:r>
                        <a:rPr kumimoji="0" lang="en-US" sz="1800" b="0" i="0" u="sng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bcde</a:t>
                      </a:r>
                      <a:endParaRPr kumimoji="0" lang="en-US" sz="1800" b="0" i="0" u="sng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a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 </a:t>
                      </a:r>
                      <a:r>
                        <a:rPr kumimoji="0" lang="en-US" sz="18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A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 </a:t>
                      </a:r>
                      <a:r>
                        <a:rPr kumimoji="0" lang="en-US" sz="1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de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a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 </a:t>
                      </a:r>
                      <a:r>
                        <a:rPr kumimoji="0" lang="en-US" sz="18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A</a:t>
                      </a: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 </a:t>
                      </a: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B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 </a:t>
                      </a:r>
                      <a:r>
                        <a:rPr kumimoji="0" lang="en-US" sz="1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e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Goal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—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—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5410200" y="2057400"/>
            <a:ext cx="1066800" cy="1752600"/>
            <a:chOff x="3886200" y="2057400"/>
            <a:chExt cx="1066800" cy="1752600"/>
          </a:xfrm>
        </p:grpSpPr>
        <p:cxnSp>
          <p:nvCxnSpPr>
            <p:cNvPr id="3" name="Straight Arrow Connector 2"/>
            <p:cNvCxnSpPr/>
            <p:nvPr/>
          </p:nvCxnSpPr>
          <p:spPr bwMode="auto">
            <a:xfrm flipV="1">
              <a:off x="4572000" y="2057400"/>
              <a:ext cx="0" cy="175260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" name="TextBox 3"/>
            <p:cNvSpPr txBox="1"/>
            <p:nvPr/>
          </p:nvSpPr>
          <p:spPr>
            <a:xfrm>
              <a:off x="3886200" y="2781300"/>
              <a:ext cx="1066800" cy="304800"/>
            </a:xfrm>
            <a:prstGeom prst="rect">
              <a:avLst/>
            </a:prstGeom>
            <a:noFill/>
            <a:scene3d>
              <a:camera prst="orthographicFront">
                <a:rot lat="0" lon="0" rev="5400000"/>
              </a:camera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074073"/>
                  </a:solidFill>
                </a:rPr>
                <a:t>derivation</a:t>
              </a:r>
            </a:p>
          </p:txBody>
        </p:sp>
      </p:grp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Engineering a Compiler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A9E78-C5DC-F94A-B6FB-3E99FB454851}" type="slidenum">
              <a:rPr lang="en-US" smtClean="0"/>
              <a:t>6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476999" y="2413000"/>
            <a:ext cx="3083859" cy="12983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7234" y="2362786"/>
            <a:ext cx="3158332" cy="35802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7000" y="2684968"/>
            <a:ext cx="3045637" cy="38814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6765" y="3062194"/>
            <a:ext cx="3200400" cy="35447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48399" y="3329892"/>
            <a:ext cx="3357167" cy="31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420963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74638"/>
            <a:ext cx="10972800" cy="792161"/>
          </a:xfrm>
        </p:spPr>
        <p:txBody>
          <a:bodyPr/>
          <a:lstStyle/>
          <a:p>
            <a:pPr eaLnBrk="1" hangingPunct="1">
              <a:spcBef>
                <a:spcPct val="20000"/>
              </a:spcBef>
            </a:pPr>
            <a:r>
              <a:rPr lang="en-US" dirty="0"/>
              <a:t>Finding Reductions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308101"/>
            <a:ext cx="8229600" cy="4525963"/>
          </a:xfrm>
        </p:spPr>
        <p:txBody>
          <a:bodyPr>
            <a:normAutofit/>
          </a:bodyPr>
          <a:lstStyle/>
          <a:p>
            <a:pPr eaLnBrk="1" hangingPunct="1">
              <a:buFont typeface="Times" charset="0"/>
              <a:buNone/>
            </a:pPr>
            <a:r>
              <a:rPr lang="en-US" sz="2000" b="1" dirty="0">
                <a:solidFill>
                  <a:srgbClr val="074073"/>
                </a:solidFill>
              </a:rPr>
              <a:t>Consider the grammar</a:t>
            </a:r>
          </a:p>
          <a:p>
            <a:pPr eaLnBrk="1" hangingPunct="1">
              <a:spcBef>
                <a:spcPct val="600000"/>
              </a:spcBef>
              <a:buFont typeface="Times" charset="0"/>
              <a:buNone/>
            </a:pPr>
            <a:r>
              <a:rPr lang="en-US" sz="2000" dirty="0"/>
              <a:t>And the input string </a:t>
            </a:r>
            <a:r>
              <a:rPr lang="en-US" sz="2000" u="sng" dirty="0" err="1"/>
              <a:t>abbcde</a:t>
            </a:r>
            <a:endParaRPr lang="en-US" sz="2000" u="sng" dirty="0"/>
          </a:p>
          <a:p>
            <a:pPr>
              <a:spcBef>
                <a:spcPts val="3000"/>
              </a:spcBef>
            </a:pPr>
            <a:r>
              <a:rPr lang="en-US" sz="2000" dirty="0"/>
              <a:t>The trick is scanning the input and finding the next reduction</a:t>
            </a:r>
          </a:p>
          <a:p>
            <a:r>
              <a:rPr lang="en-US" sz="2000" dirty="0"/>
              <a:t>The mechanism for doing this must be efficient</a:t>
            </a:r>
          </a:p>
        </p:txBody>
      </p:sp>
      <p:sp>
        <p:nvSpPr>
          <p:cNvPr id="23600" name="Text Box 7"/>
          <p:cNvSpPr txBox="1">
            <a:spLocks noChangeArrowheads="1"/>
          </p:cNvSpPr>
          <p:nvPr/>
        </p:nvSpPr>
        <p:spPr bwMode="auto">
          <a:xfrm>
            <a:off x="2209800" y="5511224"/>
            <a:ext cx="82931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/>
              <a:t>While the process of finding the next reduction appears to be almost oracular, it can be automated in an efficient way for a large class of grammars.</a:t>
            </a:r>
          </a:p>
        </p:txBody>
      </p:sp>
      <p:graphicFrame>
        <p:nvGraphicFramePr>
          <p:cNvPr id="11341" name="Group 77"/>
          <p:cNvGraphicFramePr>
            <a:graphicFrameLocks noGrp="1"/>
          </p:cNvGraphicFramePr>
          <p:nvPr/>
        </p:nvGraphicFramePr>
        <p:xfrm>
          <a:off x="2743200" y="1701800"/>
          <a:ext cx="2819400" cy="1422400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5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0</a:t>
                      </a: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Goal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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a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 </a:t>
                      </a: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A B </a:t>
                      </a:r>
                      <a:r>
                        <a:rPr kumimoji="0" lang="en-US" sz="18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e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1</a:t>
                      </a: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A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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A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 </a:t>
                      </a:r>
                      <a:r>
                        <a:rPr kumimoji="0" lang="en-US" sz="18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b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 </a:t>
                      </a:r>
                      <a:r>
                        <a:rPr kumimoji="0" lang="en-US" sz="18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c</a:t>
                      </a:r>
                      <a:endParaRPr kumimoji="0" lang="en-US" sz="18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2</a:t>
                      </a: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endParaRPr kumimoji="0" lang="en-US" sz="18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|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b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3</a:t>
                      </a: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B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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0" u="sng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d</a:t>
                      </a:r>
                      <a:endParaRPr kumimoji="0" lang="en-US" sz="1800" b="0" i="0" u="sng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1452" name="Group 188"/>
          <p:cNvGraphicFramePr>
            <a:graphicFrameLocks noGrp="1"/>
          </p:cNvGraphicFramePr>
          <p:nvPr/>
        </p:nvGraphicFramePr>
        <p:xfrm>
          <a:off x="6248400" y="1308100"/>
          <a:ext cx="3429000" cy="2505456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Sentential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3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Next Reduction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rgbClr val="003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Form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3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Prod’n</a:t>
                      </a:r>
                      <a:endParaRPr kumimoji="0" lang="en-US" sz="18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3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Pos’n</a:t>
                      </a:r>
                      <a:endParaRPr kumimoji="0" lang="en-US" sz="18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3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abbcde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3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3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3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a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 </a:t>
                      </a: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A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 </a:t>
                      </a:r>
                      <a:r>
                        <a:rPr kumimoji="0" lang="en-US" sz="1800" b="0" i="0" u="sng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bcde</a:t>
                      </a:r>
                      <a:endParaRPr kumimoji="0" lang="en-US" sz="1800" b="0" i="0" u="sng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a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 </a:t>
                      </a: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A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 </a:t>
                      </a:r>
                      <a:r>
                        <a:rPr kumimoji="0" lang="en-US" sz="18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de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a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 </a:t>
                      </a: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A B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 </a:t>
                      </a:r>
                      <a:r>
                        <a:rPr kumimoji="0" lang="en-US" sz="18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e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Goal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003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—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003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—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003C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16" name="Group 15"/>
          <p:cNvGrpSpPr/>
          <p:nvPr/>
        </p:nvGrpSpPr>
        <p:grpSpPr>
          <a:xfrm>
            <a:off x="5638801" y="1896534"/>
            <a:ext cx="4567767" cy="3514461"/>
            <a:chOff x="4114800" y="1896533"/>
            <a:chExt cx="4567767" cy="3514461"/>
          </a:xfrm>
        </p:grpSpPr>
        <p:sp>
          <p:nvSpPr>
            <p:cNvPr id="12" name="TextBox 11"/>
            <p:cNvSpPr txBox="1"/>
            <p:nvPr/>
          </p:nvSpPr>
          <p:spPr>
            <a:xfrm>
              <a:off x="4114800" y="4800600"/>
              <a:ext cx="4267200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i="1" dirty="0">
                  <a:solidFill>
                    <a:srgbClr val="074073"/>
                  </a:solidFill>
                </a:rPr>
                <a:t>“Position” specifies where the right end of </a:t>
              </a:r>
              <a:r>
                <a:rPr lang="en-US" sz="1600" i="1" dirty="0" err="1">
                  <a:solidFill>
                    <a:srgbClr val="074073"/>
                  </a:solidFill>
                  <a:sym typeface="Symbol" charset="2"/>
                </a:rPr>
                <a:t></a:t>
              </a:r>
              <a:r>
                <a:rPr lang="en-US" sz="1600" i="1" dirty="0">
                  <a:solidFill>
                    <a:srgbClr val="074073"/>
                  </a:solidFill>
                </a:rPr>
                <a:t> occurs in the current sentential form. </a:t>
              </a:r>
            </a:p>
          </p:txBody>
        </p:sp>
        <p:cxnSp>
          <p:nvCxnSpPr>
            <p:cNvPr id="14" name="Straight Connector 13"/>
            <p:cNvCxnSpPr/>
            <p:nvPr/>
          </p:nvCxnSpPr>
          <p:spPr bwMode="auto">
            <a:xfrm rot="5400000">
              <a:off x="8077200" y="5105400"/>
              <a:ext cx="609600" cy="15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5" name="Freeform 14"/>
            <p:cNvSpPr/>
            <p:nvPr/>
          </p:nvSpPr>
          <p:spPr bwMode="auto">
            <a:xfrm>
              <a:off x="7984067" y="1896533"/>
              <a:ext cx="698500" cy="3090334"/>
            </a:xfrm>
            <a:custGeom>
              <a:avLst/>
              <a:gdLst>
                <a:gd name="connsiteX0" fmla="*/ 389466 w 698500"/>
                <a:gd name="connsiteY0" fmla="*/ 3090334 h 3090334"/>
                <a:gd name="connsiteX1" fmla="*/ 592666 w 698500"/>
                <a:gd name="connsiteY1" fmla="*/ 2946400 h 3090334"/>
                <a:gd name="connsiteX2" fmla="*/ 685800 w 698500"/>
                <a:gd name="connsiteY2" fmla="*/ 2438400 h 3090334"/>
                <a:gd name="connsiteX3" fmla="*/ 668866 w 698500"/>
                <a:gd name="connsiteY3" fmla="*/ 1447800 h 3090334"/>
                <a:gd name="connsiteX4" fmla="*/ 516466 w 698500"/>
                <a:gd name="connsiteY4" fmla="*/ 1532467 h 3090334"/>
                <a:gd name="connsiteX5" fmla="*/ 397933 w 698500"/>
                <a:gd name="connsiteY5" fmla="*/ 499534 h 3090334"/>
                <a:gd name="connsiteX6" fmla="*/ 0 w 698500"/>
                <a:gd name="connsiteY6" fmla="*/ 0 h 3090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98500" h="3090334">
                  <a:moveTo>
                    <a:pt x="389466" y="3090334"/>
                  </a:moveTo>
                  <a:cubicBezTo>
                    <a:pt x="466371" y="3072695"/>
                    <a:pt x="543277" y="3055056"/>
                    <a:pt x="592666" y="2946400"/>
                  </a:cubicBezTo>
                  <a:cubicBezTo>
                    <a:pt x="642055" y="2837744"/>
                    <a:pt x="673100" y="2688167"/>
                    <a:pt x="685800" y="2438400"/>
                  </a:cubicBezTo>
                  <a:cubicBezTo>
                    <a:pt x="698500" y="2188633"/>
                    <a:pt x="697088" y="1598789"/>
                    <a:pt x="668866" y="1447800"/>
                  </a:cubicBezTo>
                  <a:cubicBezTo>
                    <a:pt x="640644" y="1296811"/>
                    <a:pt x="561622" y="1690511"/>
                    <a:pt x="516466" y="1532467"/>
                  </a:cubicBezTo>
                  <a:cubicBezTo>
                    <a:pt x="471310" y="1374423"/>
                    <a:pt x="484011" y="754945"/>
                    <a:pt x="397933" y="499534"/>
                  </a:cubicBezTo>
                  <a:cubicBezTo>
                    <a:pt x="311855" y="244123"/>
                    <a:pt x="0" y="0"/>
                    <a:pt x="0" y="0"/>
                  </a:cubicBezTo>
                </a:path>
              </a:pathLst>
            </a:custGeom>
            <a:noFill/>
            <a:ln w="1905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latin typeface="Comic Sans MS" charset="0"/>
                <a:ea typeface="ヒラギノ角ゴ Pro W3" charset="-128"/>
                <a:cs typeface="ヒラギノ角ゴ Pro W3" charset="-128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410200" y="2057400"/>
            <a:ext cx="1066800" cy="1752600"/>
            <a:chOff x="3886200" y="2057400"/>
            <a:chExt cx="1066800" cy="1752600"/>
          </a:xfrm>
        </p:grpSpPr>
        <p:cxnSp>
          <p:nvCxnSpPr>
            <p:cNvPr id="17" name="Straight Arrow Connector 16"/>
            <p:cNvCxnSpPr/>
            <p:nvPr/>
          </p:nvCxnSpPr>
          <p:spPr bwMode="auto">
            <a:xfrm flipV="1">
              <a:off x="4572000" y="2057400"/>
              <a:ext cx="0" cy="175260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074073"/>
              </a:solidFill>
              <a:prstDash val="solid"/>
              <a:round/>
              <a:headEnd type="triangle" w="med" len="med"/>
              <a:tailEnd type="none"/>
            </a:ln>
            <a:effectLst/>
          </p:spPr>
        </p:cxnSp>
        <p:sp>
          <p:nvSpPr>
            <p:cNvPr id="18" name="TextBox 17"/>
            <p:cNvSpPr txBox="1"/>
            <p:nvPr/>
          </p:nvSpPr>
          <p:spPr>
            <a:xfrm>
              <a:off x="3886200" y="2781300"/>
              <a:ext cx="1066800" cy="304800"/>
            </a:xfrm>
            <a:prstGeom prst="rect">
              <a:avLst/>
            </a:prstGeom>
            <a:noFill/>
            <a:scene3d>
              <a:camera prst="orthographicFront">
                <a:rot lat="0" lon="0" rev="5400000"/>
              </a:camera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tx2"/>
                  </a:solidFill>
                </a:rPr>
                <a:t>parse</a:t>
              </a:r>
            </a:p>
          </p:txBody>
        </p:sp>
      </p:grp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Engineering a Compiler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A9E78-C5DC-F94A-B6FB-3E99FB45485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33070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3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0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157055"/>
            <a:ext cx="9368118" cy="1143000"/>
          </a:xfrm>
          <a:noFill/>
        </p:spPr>
        <p:txBody>
          <a:bodyPr/>
          <a:lstStyle/>
          <a:p>
            <a:pPr eaLnBrk="1" hangingPunct="1">
              <a:spcBef>
                <a:spcPct val="20000"/>
              </a:spcBef>
            </a:pPr>
            <a:r>
              <a:rPr lang="en-US" dirty="0"/>
              <a:t>Finding Reductions </a:t>
            </a:r>
            <a:r>
              <a:rPr lang="en-US" dirty="0" smtClean="0"/>
              <a:t>                          </a:t>
            </a:r>
            <a:r>
              <a:rPr lang="en-US" sz="2400" dirty="0">
                <a:solidFill>
                  <a:srgbClr val="074073"/>
                </a:solidFill>
              </a:rPr>
              <a:t>(Handles)</a:t>
            </a:r>
          </a:p>
        </p:txBody>
      </p:sp>
      <p:sp>
        <p:nvSpPr>
          <p:cNvPr id="256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86118" y="1289385"/>
            <a:ext cx="10363200" cy="5091696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dirty="0"/>
              <a:t>The parser finds a substring </a:t>
            </a:r>
            <a:r>
              <a:rPr lang="en-US" i="1" dirty="0">
                <a:sym typeface="Symbol" charset="2"/>
              </a:rPr>
              <a:t></a:t>
            </a:r>
            <a:r>
              <a:rPr lang="en-US" dirty="0">
                <a:sym typeface="Symbol" charset="2"/>
              </a:rPr>
              <a:t> of the tree’s frontier that 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i="1" dirty="0" smtClean="0">
                <a:sym typeface="Symbol" charset="2"/>
              </a:rPr>
              <a:t>derives </a:t>
            </a:r>
            <a:r>
              <a:rPr lang="en-US" i="1" dirty="0">
                <a:sym typeface="Symbol" charset="2"/>
              </a:rPr>
              <a:t>from expansion by</a:t>
            </a:r>
            <a:r>
              <a:rPr lang="en-US" sz="2000" i="1" dirty="0"/>
              <a:t> </a:t>
            </a:r>
            <a:r>
              <a:rPr lang="en-US" sz="2000" i="1" dirty="0">
                <a:sym typeface="Symbol" charset="2"/>
              </a:rPr>
              <a:t>A</a:t>
            </a:r>
            <a:r>
              <a:rPr lang="en-US" i="1" dirty="0">
                <a:sym typeface="Symbol" charset="2"/>
              </a:rPr>
              <a:t>  </a:t>
            </a:r>
            <a:r>
              <a:rPr lang="en-US" sz="2000" i="1" dirty="0">
                <a:sym typeface="Symbol" charset="2"/>
              </a:rPr>
              <a:t> </a:t>
            </a:r>
            <a:r>
              <a:rPr lang="en-US" sz="2000" i="1" dirty="0" smtClean="0">
                <a:sym typeface="Symbol" charset="2"/>
              </a:rPr>
              <a:t> </a:t>
            </a:r>
            <a:r>
              <a:rPr lang="en-US" i="1" dirty="0" smtClean="0">
                <a:sym typeface="Symbol" charset="2"/>
              </a:rPr>
              <a:t>in </a:t>
            </a:r>
            <a:r>
              <a:rPr lang="en-US" i="1" dirty="0">
                <a:sym typeface="Symbol" charset="2"/>
              </a:rPr>
              <a:t>the previous step in </a:t>
            </a:r>
            <a:r>
              <a:rPr lang="en-US" i="1" dirty="0" smtClean="0">
                <a:sym typeface="Symbol" charset="2"/>
              </a:rPr>
              <a:t>the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i="1" dirty="0" smtClean="0">
                <a:sym typeface="Symbol" charset="2"/>
              </a:rPr>
              <a:t> </a:t>
            </a:r>
            <a:r>
              <a:rPr lang="en-US" i="1" dirty="0">
                <a:sym typeface="Symbol" charset="2"/>
              </a:rPr>
              <a:t>rightmost </a:t>
            </a:r>
            <a:r>
              <a:rPr lang="en-US" i="1" dirty="0" smtClean="0">
                <a:sym typeface="Symbol" charset="2"/>
              </a:rPr>
              <a:t>derivation, </a:t>
            </a:r>
            <a:r>
              <a:rPr lang="en-US" dirty="0" smtClean="0"/>
              <a:t>we </a:t>
            </a:r>
            <a:r>
              <a:rPr lang="en-US" dirty="0"/>
              <a:t>call this substring </a:t>
            </a:r>
            <a:r>
              <a:rPr lang="en-US" dirty="0">
                <a:sym typeface="Symbol" charset="2"/>
              </a:rPr>
              <a:t> a </a:t>
            </a:r>
            <a:r>
              <a:rPr lang="en-US" b="1" dirty="0">
                <a:solidFill>
                  <a:srgbClr val="074073"/>
                </a:solidFill>
                <a:sym typeface="Symbol" charset="2"/>
              </a:rPr>
              <a:t>handle</a:t>
            </a:r>
          </a:p>
          <a:p>
            <a:pPr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dirty="0">
                <a:sym typeface="Symbol" charset="2"/>
              </a:rPr>
              <a:t>Formally,</a:t>
            </a:r>
          </a:p>
          <a:p>
            <a:pPr marL="292100" lvl="1" indent="-15875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2300" dirty="0">
                <a:sym typeface="Symbol" charset="2"/>
              </a:rPr>
              <a:t>A </a:t>
            </a:r>
            <a:r>
              <a:rPr lang="en-US" sz="2300" b="1" dirty="0">
                <a:solidFill>
                  <a:schemeClr val="tx2"/>
                </a:solidFill>
                <a:sym typeface="Symbol" charset="2"/>
              </a:rPr>
              <a:t>handle</a:t>
            </a:r>
            <a:r>
              <a:rPr lang="en-US" sz="2300" dirty="0">
                <a:solidFill>
                  <a:srgbClr val="074073"/>
                </a:solidFill>
                <a:sym typeface="Symbol" charset="2"/>
              </a:rPr>
              <a:t> </a:t>
            </a:r>
            <a:r>
              <a:rPr lang="en-US" sz="2300" dirty="0">
                <a:sym typeface="Symbol" charset="2"/>
              </a:rPr>
              <a:t>of a right-sentential form  is a pair &lt;</a:t>
            </a:r>
            <a:r>
              <a:rPr lang="en-US" sz="2300" i="1" dirty="0">
                <a:sym typeface="Symbol" charset="2"/>
              </a:rPr>
              <a:t>A</a:t>
            </a:r>
            <a:r>
              <a:rPr lang="en-US" sz="2300" dirty="0">
                <a:sym typeface="Symbol" charset="2"/>
              </a:rPr>
              <a:t></a:t>
            </a:r>
            <a:r>
              <a:rPr lang="en-US" sz="2300" i="1" dirty="0">
                <a:sym typeface="Symbol" charset="2"/>
              </a:rPr>
              <a:t></a:t>
            </a:r>
            <a:r>
              <a:rPr lang="en-US" sz="2300" dirty="0">
                <a:sym typeface="Symbol" charset="2"/>
              </a:rPr>
              <a:t>,</a:t>
            </a:r>
            <a:r>
              <a:rPr lang="en-US" sz="2300" i="1" dirty="0">
                <a:latin typeface="Arial Narrow" charset="0"/>
                <a:sym typeface="Symbol" charset="2"/>
              </a:rPr>
              <a:t>k</a:t>
            </a:r>
            <a:r>
              <a:rPr lang="en-US" sz="2300" dirty="0">
                <a:sym typeface="Symbol" charset="2"/>
              </a:rPr>
              <a:t>&gt; where </a:t>
            </a:r>
          </a:p>
          <a:p>
            <a:pPr marL="292100" lvl="1" indent="-15875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2300" i="1" dirty="0">
                <a:sym typeface="Symbol" charset="2"/>
              </a:rPr>
              <a:t>A</a:t>
            </a:r>
            <a:r>
              <a:rPr lang="en-US" sz="2300" dirty="0">
                <a:sym typeface="Symbol" charset="2"/>
              </a:rPr>
              <a:t></a:t>
            </a:r>
            <a:r>
              <a:rPr lang="en-US" sz="2300" i="1" dirty="0">
                <a:sym typeface="Symbol" charset="2"/>
              </a:rPr>
              <a:t></a:t>
            </a:r>
            <a:r>
              <a:rPr lang="en-US" sz="2300" dirty="0">
                <a:sym typeface="Symbol" charset="2"/>
              </a:rPr>
              <a:t>  </a:t>
            </a:r>
            <a:r>
              <a:rPr lang="en-US" sz="2300" i="1" dirty="0">
                <a:sym typeface="Symbol" charset="2"/>
              </a:rPr>
              <a:t>P(production) </a:t>
            </a:r>
            <a:r>
              <a:rPr lang="en-US" sz="2300" dirty="0">
                <a:sym typeface="Symbol" charset="2"/>
              </a:rPr>
              <a:t>and </a:t>
            </a:r>
            <a:r>
              <a:rPr lang="en-US" sz="2300" i="1" dirty="0">
                <a:latin typeface="Arial Narrow Bold" charset="0"/>
                <a:sym typeface="Symbol" charset="2"/>
              </a:rPr>
              <a:t>k</a:t>
            </a:r>
            <a:r>
              <a:rPr lang="en-US" sz="2300" dirty="0">
                <a:sym typeface="Symbol" charset="2"/>
              </a:rPr>
              <a:t> is the position in  of </a:t>
            </a:r>
            <a:r>
              <a:rPr lang="en-US" sz="2300" i="1" dirty="0">
                <a:sym typeface="Symbol" charset="2"/>
              </a:rPr>
              <a:t> </a:t>
            </a:r>
            <a:r>
              <a:rPr lang="en-US" sz="2300" dirty="0">
                <a:sym typeface="Symbol" charset="2"/>
              </a:rPr>
              <a:t>’s rightmost symbol.</a:t>
            </a:r>
          </a:p>
          <a:p>
            <a:pPr marL="292100" lvl="1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2300" dirty="0">
                <a:solidFill>
                  <a:srgbClr val="FF0000"/>
                </a:solidFill>
                <a:sym typeface="Symbol" charset="2"/>
              </a:rPr>
              <a:t>If &lt;</a:t>
            </a:r>
            <a:r>
              <a:rPr lang="en-US" sz="2300" i="1" dirty="0">
                <a:solidFill>
                  <a:srgbClr val="FF0000"/>
                </a:solidFill>
                <a:sym typeface="Symbol" charset="2"/>
              </a:rPr>
              <a:t>A</a:t>
            </a:r>
            <a:r>
              <a:rPr lang="en-US" sz="2300" dirty="0">
                <a:solidFill>
                  <a:srgbClr val="FF0000"/>
                </a:solidFill>
                <a:sym typeface="Symbol" charset="2"/>
              </a:rPr>
              <a:t></a:t>
            </a:r>
            <a:r>
              <a:rPr lang="en-US" sz="2300" i="1" dirty="0">
                <a:solidFill>
                  <a:srgbClr val="FF0000"/>
                </a:solidFill>
                <a:sym typeface="Symbol" charset="2"/>
              </a:rPr>
              <a:t></a:t>
            </a:r>
            <a:r>
              <a:rPr lang="en-US" sz="2300" dirty="0">
                <a:solidFill>
                  <a:srgbClr val="FF0000"/>
                </a:solidFill>
                <a:sym typeface="Symbol" charset="2"/>
              </a:rPr>
              <a:t>,</a:t>
            </a:r>
            <a:r>
              <a:rPr lang="en-US" sz="2300" i="1" dirty="0">
                <a:solidFill>
                  <a:srgbClr val="FF0000"/>
                </a:solidFill>
                <a:latin typeface="Arial Narrow" charset="0"/>
                <a:sym typeface="Symbol" charset="2"/>
              </a:rPr>
              <a:t>k</a:t>
            </a:r>
            <a:r>
              <a:rPr lang="en-US" sz="2300" dirty="0">
                <a:solidFill>
                  <a:srgbClr val="FF0000"/>
                </a:solidFill>
                <a:sym typeface="Symbol" charset="2"/>
              </a:rPr>
              <a:t>&gt; is a handle, then replacing </a:t>
            </a:r>
            <a:r>
              <a:rPr lang="en-US" sz="2300" i="1" dirty="0">
                <a:solidFill>
                  <a:srgbClr val="FF0000"/>
                </a:solidFill>
                <a:sym typeface="Symbol" charset="2"/>
              </a:rPr>
              <a:t></a:t>
            </a:r>
            <a:r>
              <a:rPr lang="en-US" sz="2300" dirty="0">
                <a:solidFill>
                  <a:srgbClr val="FF0000"/>
                </a:solidFill>
                <a:sym typeface="Symbol" charset="2"/>
              </a:rPr>
              <a:t> at </a:t>
            </a:r>
            <a:r>
              <a:rPr lang="en-US" sz="2300" i="1" dirty="0">
                <a:solidFill>
                  <a:srgbClr val="FF0000"/>
                </a:solidFill>
                <a:latin typeface="Arial Narrow Bold" charset="0"/>
                <a:sym typeface="Symbol" charset="2"/>
              </a:rPr>
              <a:t>k</a:t>
            </a:r>
            <a:r>
              <a:rPr lang="en-US" sz="2300" dirty="0">
                <a:solidFill>
                  <a:srgbClr val="FF0000"/>
                </a:solidFill>
                <a:sym typeface="Symbol" charset="2"/>
              </a:rPr>
              <a:t> with </a:t>
            </a:r>
            <a:r>
              <a:rPr lang="en-US" sz="2300" i="1" dirty="0">
                <a:solidFill>
                  <a:srgbClr val="FF0000"/>
                </a:solidFill>
                <a:sym typeface="Symbol" charset="2"/>
              </a:rPr>
              <a:t>A</a:t>
            </a:r>
            <a:r>
              <a:rPr lang="en-US" sz="2300" dirty="0">
                <a:solidFill>
                  <a:srgbClr val="FF0000"/>
                </a:solidFill>
                <a:sym typeface="Symbol" charset="2"/>
              </a:rPr>
              <a:t> produces the right sentential form from which  is derived in the rightmost derivation.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dirty="0">
                <a:sym typeface="Symbol" charset="2"/>
              </a:rPr>
              <a:t>Because  is a right-sentential form, the substring to the right of a handle contains </a:t>
            </a:r>
            <a:r>
              <a:rPr lang="en-US" dirty="0">
                <a:solidFill>
                  <a:schemeClr val="tx2"/>
                </a:solidFill>
                <a:sym typeface="Symbol" charset="2"/>
              </a:rPr>
              <a:t>only terminal symbols</a:t>
            </a:r>
          </a:p>
          <a:p>
            <a:pPr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dirty="0" err="1">
                <a:sym typeface="Symbol" charset="2"/>
              </a:rPr>
              <a:t></a:t>
            </a:r>
            <a:r>
              <a:rPr lang="en-US" dirty="0">
                <a:sym typeface="Symbol" charset="2"/>
              </a:rPr>
              <a:t> the parser doesn’t need to scan (</a:t>
            </a:r>
            <a:r>
              <a:rPr lang="en-US" sz="1800" i="1" dirty="0">
                <a:sym typeface="Symbol" charset="2"/>
              </a:rPr>
              <a:t>much</a:t>
            </a:r>
            <a:r>
              <a:rPr lang="en-US" dirty="0">
                <a:sym typeface="Symbol" charset="2"/>
              </a:rPr>
              <a:t>) past the handle</a:t>
            </a:r>
            <a:endParaRPr lang="en-US" sz="1800" i="1" dirty="0">
              <a:solidFill>
                <a:srgbClr val="FF0065"/>
              </a:solidFill>
              <a:sym typeface="Symbol" charset="2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Engineering a Compiler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A9E78-C5DC-F94A-B6FB-3E99FB454851}" type="slidenum">
              <a:rPr lang="en-US" smtClean="0"/>
              <a:t>8</a:t>
            </a:fld>
            <a:endParaRPr lang="en-US" dirty="0"/>
          </a:p>
        </p:txBody>
      </p:sp>
      <p:sp>
        <p:nvSpPr>
          <p:cNvPr id="6" name="Oval 7"/>
          <p:cNvSpPr>
            <a:spLocks noChangeArrowheads="1"/>
          </p:cNvSpPr>
          <p:nvPr/>
        </p:nvSpPr>
        <p:spPr bwMode="auto">
          <a:xfrm>
            <a:off x="10104725" y="1077764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400" b="1" i="1"/>
              <a:t>G</a:t>
            </a:r>
            <a:endParaRPr lang="en-US" sz="1600" b="1" i="1"/>
          </a:p>
        </p:txBody>
      </p:sp>
      <p:sp>
        <p:nvSpPr>
          <p:cNvPr id="7" name="Oval 8"/>
          <p:cNvSpPr>
            <a:spLocks noChangeArrowheads="1"/>
          </p:cNvSpPr>
          <p:nvPr/>
        </p:nvSpPr>
        <p:spPr bwMode="auto">
          <a:xfrm>
            <a:off x="10104725" y="1611164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400" b="1" i="1"/>
              <a:t>E</a:t>
            </a:r>
            <a:endParaRPr lang="en-US" sz="1600" b="1" i="1"/>
          </a:p>
        </p:txBody>
      </p:sp>
      <p:sp>
        <p:nvSpPr>
          <p:cNvPr id="8" name="Oval 9"/>
          <p:cNvSpPr>
            <a:spLocks noChangeArrowheads="1"/>
          </p:cNvSpPr>
          <p:nvPr/>
        </p:nvSpPr>
        <p:spPr bwMode="auto">
          <a:xfrm>
            <a:off x="10104725" y="2144564"/>
            <a:ext cx="304800" cy="3048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 b="1" dirty="0"/>
              <a:t>+</a:t>
            </a:r>
          </a:p>
        </p:txBody>
      </p:sp>
      <p:sp>
        <p:nvSpPr>
          <p:cNvPr id="9" name="Line 10"/>
          <p:cNvSpPr>
            <a:spLocks noChangeShapeType="1"/>
          </p:cNvSpPr>
          <p:nvPr/>
        </p:nvSpPr>
        <p:spPr bwMode="auto">
          <a:xfrm>
            <a:off x="10253950" y="1388914"/>
            <a:ext cx="0" cy="217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b="1" i="1"/>
          </a:p>
        </p:txBody>
      </p:sp>
      <p:sp>
        <p:nvSpPr>
          <p:cNvPr id="10" name="Oval 11"/>
          <p:cNvSpPr>
            <a:spLocks noChangeArrowheads="1"/>
          </p:cNvSpPr>
          <p:nvPr/>
        </p:nvSpPr>
        <p:spPr bwMode="auto">
          <a:xfrm>
            <a:off x="9418925" y="2144564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400" b="1" i="1"/>
              <a:t>E</a:t>
            </a:r>
            <a:endParaRPr lang="en-US" sz="1600" b="1" i="1"/>
          </a:p>
        </p:txBody>
      </p:sp>
      <p:sp>
        <p:nvSpPr>
          <p:cNvPr id="11" name="Line 12"/>
          <p:cNvSpPr>
            <a:spLocks noChangeShapeType="1"/>
          </p:cNvSpPr>
          <p:nvPr/>
        </p:nvSpPr>
        <p:spPr bwMode="auto">
          <a:xfrm>
            <a:off x="9571325" y="2449364"/>
            <a:ext cx="0" cy="236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b="1" i="1"/>
          </a:p>
        </p:txBody>
      </p:sp>
      <p:sp>
        <p:nvSpPr>
          <p:cNvPr id="12" name="Oval 13"/>
          <p:cNvSpPr>
            <a:spLocks noChangeArrowheads="1"/>
          </p:cNvSpPr>
          <p:nvPr/>
        </p:nvSpPr>
        <p:spPr bwMode="auto">
          <a:xfrm>
            <a:off x="9418925" y="2677964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400" b="1" i="1"/>
              <a:t>T</a:t>
            </a:r>
            <a:endParaRPr lang="en-US" sz="1600" b="1" i="1"/>
          </a:p>
        </p:txBody>
      </p:sp>
      <p:sp>
        <p:nvSpPr>
          <p:cNvPr id="13" name="Oval 14"/>
          <p:cNvSpPr>
            <a:spLocks noChangeArrowheads="1"/>
          </p:cNvSpPr>
          <p:nvPr/>
        </p:nvSpPr>
        <p:spPr bwMode="auto">
          <a:xfrm>
            <a:off x="9418925" y="3211364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400" b="1" i="1"/>
              <a:t>F</a:t>
            </a:r>
            <a:endParaRPr lang="en-US" sz="1600" b="1" i="1"/>
          </a:p>
        </p:txBody>
      </p:sp>
      <p:sp>
        <p:nvSpPr>
          <p:cNvPr id="14" name="Line 15"/>
          <p:cNvSpPr>
            <a:spLocks noChangeShapeType="1"/>
          </p:cNvSpPr>
          <p:nvPr/>
        </p:nvSpPr>
        <p:spPr bwMode="auto">
          <a:xfrm>
            <a:off x="9571325" y="2982764"/>
            <a:ext cx="0" cy="244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b="1" i="1"/>
          </a:p>
        </p:txBody>
      </p:sp>
      <p:sp>
        <p:nvSpPr>
          <p:cNvPr id="15" name="Line 16"/>
          <p:cNvSpPr>
            <a:spLocks noChangeShapeType="1"/>
          </p:cNvSpPr>
          <p:nvPr/>
        </p:nvSpPr>
        <p:spPr bwMode="auto">
          <a:xfrm>
            <a:off x="10257125" y="1915964"/>
            <a:ext cx="0" cy="2619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b="1" i="1"/>
          </a:p>
        </p:txBody>
      </p:sp>
      <p:sp>
        <p:nvSpPr>
          <p:cNvPr id="16" name="Line 17"/>
          <p:cNvSpPr>
            <a:spLocks noChangeShapeType="1"/>
          </p:cNvSpPr>
          <p:nvPr/>
        </p:nvSpPr>
        <p:spPr bwMode="auto">
          <a:xfrm flipH="1">
            <a:off x="9690387" y="1850877"/>
            <a:ext cx="436563" cy="3540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b="1" i="1"/>
          </a:p>
        </p:txBody>
      </p:sp>
      <p:sp>
        <p:nvSpPr>
          <p:cNvPr id="17" name="Line 18"/>
          <p:cNvSpPr>
            <a:spLocks noChangeShapeType="1"/>
          </p:cNvSpPr>
          <p:nvPr/>
        </p:nvSpPr>
        <p:spPr bwMode="auto">
          <a:xfrm>
            <a:off x="10412700" y="1817539"/>
            <a:ext cx="620713" cy="385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b="1" i="1"/>
          </a:p>
        </p:txBody>
      </p:sp>
      <p:sp>
        <p:nvSpPr>
          <p:cNvPr id="18" name="Line 19"/>
          <p:cNvSpPr>
            <a:spLocks noChangeShapeType="1"/>
          </p:cNvSpPr>
          <p:nvPr/>
        </p:nvSpPr>
        <p:spPr bwMode="auto">
          <a:xfrm>
            <a:off x="9571325" y="3516164"/>
            <a:ext cx="0" cy="244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b="1" i="1"/>
          </a:p>
        </p:txBody>
      </p:sp>
      <p:sp>
        <p:nvSpPr>
          <p:cNvPr id="19" name="Text Box 20"/>
          <p:cNvSpPr txBox="1">
            <a:spLocks noChangeArrowheads="1"/>
          </p:cNvSpPr>
          <p:nvPr/>
        </p:nvSpPr>
        <p:spPr bwMode="auto">
          <a:xfrm>
            <a:off x="9198262" y="3746352"/>
            <a:ext cx="762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 b="1" dirty="0"/>
              <a:t>&lt;</a:t>
            </a:r>
            <a:r>
              <a:rPr lang="en-US" sz="1600" b="1" dirty="0" err="1"/>
              <a:t>id,</a:t>
            </a:r>
            <a:r>
              <a:rPr lang="en-US" sz="1600" b="1" u="sng" dirty="0" err="1"/>
              <a:t>x</a:t>
            </a:r>
            <a:r>
              <a:rPr lang="en-US" sz="1400" b="1" dirty="0"/>
              <a:t>&gt;</a:t>
            </a:r>
            <a:endParaRPr lang="en-US" sz="1600" b="1" dirty="0"/>
          </a:p>
        </p:txBody>
      </p:sp>
      <p:sp>
        <p:nvSpPr>
          <p:cNvPr id="20" name="Oval 22"/>
          <p:cNvSpPr>
            <a:spLocks noChangeArrowheads="1"/>
          </p:cNvSpPr>
          <p:nvPr/>
        </p:nvSpPr>
        <p:spPr bwMode="auto">
          <a:xfrm>
            <a:off x="11023888" y="2144564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400" b="1" i="1"/>
              <a:t>T</a:t>
            </a:r>
            <a:endParaRPr lang="en-US" sz="1600" b="1" i="1"/>
          </a:p>
        </p:txBody>
      </p:sp>
      <p:sp>
        <p:nvSpPr>
          <p:cNvPr id="21" name="Oval 23"/>
          <p:cNvSpPr>
            <a:spLocks noChangeArrowheads="1"/>
          </p:cNvSpPr>
          <p:nvPr/>
        </p:nvSpPr>
        <p:spPr bwMode="auto">
          <a:xfrm>
            <a:off x="10452388" y="2677964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400" b="1" i="1"/>
              <a:t>T</a:t>
            </a:r>
            <a:endParaRPr lang="en-US" sz="1600" b="1" i="1"/>
          </a:p>
        </p:txBody>
      </p:sp>
      <p:sp>
        <p:nvSpPr>
          <p:cNvPr id="22" name="Oval 24"/>
          <p:cNvSpPr>
            <a:spLocks noChangeArrowheads="1"/>
          </p:cNvSpPr>
          <p:nvPr/>
        </p:nvSpPr>
        <p:spPr bwMode="auto">
          <a:xfrm>
            <a:off x="10452388" y="3211364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400" b="1" i="1" dirty="0"/>
              <a:t>F</a:t>
            </a:r>
            <a:endParaRPr lang="en-US" sz="1600" b="1" i="1" dirty="0"/>
          </a:p>
        </p:txBody>
      </p:sp>
      <p:sp>
        <p:nvSpPr>
          <p:cNvPr id="23" name="Oval 25"/>
          <p:cNvSpPr>
            <a:spLocks noChangeArrowheads="1"/>
          </p:cNvSpPr>
          <p:nvPr/>
        </p:nvSpPr>
        <p:spPr bwMode="auto">
          <a:xfrm>
            <a:off x="11595388" y="2677964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400" b="1" i="1"/>
              <a:t>F</a:t>
            </a:r>
            <a:endParaRPr lang="en-US" sz="1600" b="1" i="1"/>
          </a:p>
        </p:txBody>
      </p:sp>
      <p:sp>
        <p:nvSpPr>
          <p:cNvPr id="24" name="Oval 26"/>
          <p:cNvSpPr>
            <a:spLocks noChangeArrowheads="1"/>
          </p:cNvSpPr>
          <p:nvPr/>
        </p:nvSpPr>
        <p:spPr bwMode="auto">
          <a:xfrm>
            <a:off x="11023888" y="2677964"/>
            <a:ext cx="304800" cy="3048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400" b="1" dirty="0"/>
              <a:t>*</a:t>
            </a:r>
            <a:endParaRPr lang="en-US" sz="1600" b="1" dirty="0"/>
          </a:p>
        </p:txBody>
      </p:sp>
      <p:sp>
        <p:nvSpPr>
          <p:cNvPr id="25" name="Line 27"/>
          <p:cNvSpPr>
            <a:spLocks noChangeShapeType="1"/>
          </p:cNvSpPr>
          <p:nvPr/>
        </p:nvSpPr>
        <p:spPr bwMode="auto">
          <a:xfrm>
            <a:off x="11176288" y="2454127"/>
            <a:ext cx="0" cy="244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b="1" i="1"/>
          </a:p>
        </p:txBody>
      </p:sp>
      <p:sp>
        <p:nvSpPr>
          <p:cNvPr id="26" name="Line 28"/>
          <p:cNvSpPr>
            <a:spLocks noChangeShapeType="1"/>
          </p:cNvSpPr>
          <p:nvPr/>
        </p:nvSpPr>
        <p:spPr bwMode="auto">
          <a:xfrm flipH="1">
            <a:off x="10730200" y="2406502"/>
            <a:ext cx="327025" cy="327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b="1" i="1"/>
          </a:p>
        </p:txBody>
      </p:sp>
      <p:sp>
        <p:nvSpPr>
          <p:cNvPr id="27" name="Line 29"/>
          <p:cNvSpPr>
            <a:spLocks noChangeShapeType="1"/>
          </p:cNvSpPr>
          <p:nvPr/>
        </p:nvSpPr>
        <p:spPr bwMode="auto">
          <a:xfrm>
            <a:off x="11301700" y="2389039"/>
            <a:ext cx="328613" cy="3286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b="1" i="1"/>
          </a:p>
        </p:txBody>
      </p:sp>
      <p:sp>
        <p:nvSpPr>
          <p:cNvPr id="28" name="Line 30"/>
          <p:cNvSpPr>
            <a:spLocks noChangeShapeType="1"/>
          </p:cNvSpPr>
          <p:nvPr/>
        </p:nvSpPr>
        <p:spPr bwMode="auto">
          <a:xfrm>
            <a:off x="10604788" y="2982764"/>
            <a:ext cx="0" cy="244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b="1" i="1"/>
          </a:p>
        </p:txBody>
      </p:sp>
      <p:sp>
        <p:nvSpPr>
          <p:cNvPr id="29" name="Line 31"/>
          <p:cNvSpPr>
            <a:spLocks noChangeShapeType="1"/>
          </p:cNvSpPr>
          <p:nvPr/>
        </p:nvSpPr>
        <p:spPr bwMode="auto">
          <a:xfrm>
            <a:off x="11747788" y="2982764"/>
            <a:ext cx="0" cy="244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b="1" i="1"/>
          </a:p>
        </p:txBody>
      </p:sp>
      <p:sp>
        <p:nvSpPr>
          <p:cNvPr id="30" name="Line 32"/>
          <p:cNvSpPr>
            <a:spLocks noChangeShapeType="1"/>
          </p:cNvSpPr>
          <p:nvPr/>
        </p:nvSpPr>
        <p:spPr bwMode="auto">
          <a:xfrm>
            <a:off x="10604788" y="3516164"/>
            <a:ext cx="0" cy="244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b="1" i="1"/>
          </a:p>
        </p:txBody>
      </p:sp>
      <p:sp>
        <p:nvSpPr>
          <p:cNvPr id="31" name="Text Box 33"/>
          <p:cNvSpPr txBox="1">
            <a:spLocks noChangeArrowheads="1"/>
          </p:cNvSpPr>
          <p:nvPr/>
        </p:nvSpPr>
        <p:spPr bwMode="auto">
          <a:xfrm>
            <a:off x="10028525" y="3746352"/>
            <a:ext cx="1143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 b="1"/>
              <a:t>&lt;</a:t>
            </a:r>
            <a:r>
              <a:rPr lang="en-US" sz="1600" b="1"/>
              <a:t>num,</a:t>
            </a:r>
            <a:r>
              <a:rPr lang="en-US" sz="1600" b="1" u="sng"/>
              <a:t>2</a:t>
            </a:r>
            <a:r>
              <a:rPr lang="en-US" sz="1400" b="1"/>
              <a:t>&gt;</a:t>
            </a:r>
            <a:endParaRPr lang="en-US" sz="1600" b="1"/>
          </a:p>
        </p:txBody>
      </p:sp>
      <p:sp>
        <p:nvSpPr>
          <p:cNvPr id="32" name="Text Box 34"/>
          <p:cNvSpPr txBox="1">
            <a:spLocks noChangeArrowheads="1"/>
          </p:cNvSpPr>
          <p:nvPr/>
        </p:nvSpPr>
        <p:spPr bwMode="auto">
          <a:xfrm>
            <a:off x="11366788" y="3228827"/>
            <a:ext cx="762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 b="1" dirty="0"/>
              <a:t>&lt;</a:t>
            </a:r>
            <a:r>
              <a:rPr lang="en-US" sz="1600" b="1" dirty="0" err="1"/>
              <a:t>id,</a:t>
            </a:r>
            <a:r>
              <a:rPr lang="en-US" sz="1600" b="1" u="sng" dirty="0" err="1"/>
              <a:t>y</a:t>
            </a:r>
            <a:r>
              <a:rPr lang="en-US" sz="1400" b="1" dirty="0"/>
              <a:t>&gt;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242314648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/>
      <p:bldP spid="20" grpId="0" animBg="1"/>
      <p:bldP spid="21" grpId="0" animBg="1"/>
      <p:bldP spid="22" grpId="0" animBg="1"/>
      <p:bldP spid="23" grpId="0" animBg="1"/>
      <p:bldP spid="24" grpId="0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/>
      <p:bldP spid="3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A9E78-C5DC-F94A-B6FB-3E99FB454851}" type="slidenum">
              <a:rPr lang="en-US" smtClean="0"/>
              <a:t>9</a:t>
            </a:fld>
            <a:endParaRPr lang="en-US" dirty="0"/>
          </a:p>
        </p:txBody>
      </p:sp>
      <p:sp>
        <p:nvSpPr>
          <p:cNvPr id="378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spcBef>
                <a:spcPct val="20000"/>
              </a:spcBef>
            </a:pPr>
            <a:r>
              <a:rPr lang="en-US" dirty="0">
                <a:sym typeface="Symbol" charset="2"/>
              </a:rPr>
              <a:t>Using Handles: a Bottom-up Parser</a:t>
            </a:r>
          </a:p>
        </p:txBody>
      </p:sp>
      <p:sp>
        <p:nvSpPr>
          <p:cNvPr id="378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29553" y="1200420"/>
            <a:ext cx="9081247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ym typeface="Symbol" charset="2"/>
              </a:rPr>
              <a:t>As with the top-down parser, we will introduce a stack to hold the upper fringe of the partially completed parse tree.  </a:t>
            </a:r>
          </a:p>
          <a:p>
            <a:pPr>
              <a:spcBef>
                <a:spcPts val="1200"/>
              </a:spcBef>
              <a:buNone/>
            </a:pPr>
            <a:r>
              <a:rPr lang="en-US" sz="2400" dirty="0">
                <a:solidFill>
                  <a:schemeClr val="tx2"/>
                </a:solidFill>
                <a:sym typeface="Symbol" charset="2"/>
              </a:rPr>
              <a:t>A simple </a:t>
            </a:r>
            <a:r>
              <a:rPr lang="en-US" sz="2400" b="1" dirty="0">
                <a:solidFill>
                  <a:schemeClr val="tx2"/>
                </a:solidFill>
                <a:sym typeface="Symbol" charset="2"/>
              </a:rPr>
              <a:t>shift-reduce parser:</a:t>
            </a:r>
          </a:p>
        </p:txBody>
      </p:sp>
      <p:sp>
        <p:nvSpPr>
          <p:cNvPr id="37894" name="Text Box 4"/>
          <p:cNvSpPr txBox="1">
            <a:spLocks noChangeArrowheads="1"/>
          </p:cNvSpPr>
          <p:nvPr/>
        </p:nvSpPr>
        <p:spPr bwMode="auto">
          <a:xfrm>
            <a:off x="1425388" y="2661935"/>
            <a:ext cx="4394200" cy="3721019"/>
          </a:xfrm>
          <a:prstGeom prst="rect">
            <a:avLst/>
          </a:prstGeom>
          <a:solidFill>
            <a:srgbClr val="BFBFBF"/>
          </a:solidFill>
          <a:ln w="19050" cmpd="sng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10000"/>
              </a:spcBef>
            </a:pPr>
            <a:r>
              <a:rPr lang="en-US" sz="1600" i="1" dirty="0">
                <a:sym typeface="Symbol" charset="2"/>
              </a:rPr>
              <a:t>push INVALID</a:t>
            </a:r>
          </a:p>
          <a:p>
            <a:pPr>
              <a:spcBef>
                <a:spcPct val="10000"/>
              </a:spcBef>
            </a:pPr>
            <a:r>
              <a:rPr lang="en-US" sz="1600" i="1" dirty="0">
                <a:sym typeface="Symbol" charset="2"/>
              </a:rPr>
              <a:t>word </a:t>
            </a:r>
            <a:r>
              <a:rPr lang="en-US" sz="1600" dirty="0">
                <a:sym typeface="Symbol" charset="2"/>
              </a:rPr>
              <a:t></a:t>
            </a:r>
            <a:r>
              <a:rPr lang="en-US" sz="1600" i="1" dirty="0">
                <a:sym typeface="Symbol" charset="2"/>
              </a:rPr>
              <a:t> </a:t>
            </a:r>
            <a:r>
              <a:rPr lang="en-US" sz="1600" i="1" dirty="0" err="1">
                <a:sym typeface="Symbol" charset="2"/>
              </a:rPr>
              <a:t>NextWord</a:t>
            </a:r>
            <a:r>
              <a:rPr lang="en-US" sz="1600" dirty="0">
                <a:sym typeface="Symbol" charset="2"/>
              </a:rPr>
              <a:t>( )</a:t>
            </a:r>
          </a:p>
          <a:p>
            <a:pPr>
              <a:spcBef>
                <a:spcPts val="600"/>
              </a:spcBef>
            </a:pPr>
            <a:r>
              <a:rPr lang="en-US" sz="1600" i="1" dirty="0">
                <a:sym typeface="Symbol" charset="2"/>
              </a:rPr>
              <a:t>repeat until </a:t>
            </a:r>
            <a:r>
              <a:rPr lang="en-US" sz="1600" dirty="0">
                <a:sym typeface="Symbol" charset="2"/>
              </a:rPr>
              <a:t>(</a:t>
            </a:r>
            <a:r>
              <a:rPr lang="en-US" sz="1600" i="1" dirty="0">
                <a:sym typeface="Symbol" charset="2"/>
              </a:rPr>
              <a:t>top of stack </a:t>
            </a:r>
            <a:r>
              <a:rPr lang="en-US" sz="1600" dirty="0">
                <a:sym typeface="Symbol" charset="2"/>
              </a:rPr>
              <a:t>=</a:t>
            </a:r>
            <a:r>
              <a:rPr lang="en-US" sz="1600" i="1" dirty="0">
                <a:sym typeface="Symbol" charset="2"/>
              </a:rPr>
              <a:t> Goal and word </a:t>
            </a:r>
            <a:r>
              <a:rPr lang="en-US" sz="1600" dirty="0">
                <a:sym typeface="Symbol" charset="2"/>
              </a:rPr>
              <a:t>=</a:t>
            </a:r>
            <a:r>
              <a:rPr lang="en-US" sz="1600" i="1" dirty="0">
                <a:sym typeface="Symbol" charset="2"/>
              </a:rPr>
              <a:t> </a:t>
            </a:r>
            <a:r>
              <a:rPr lang="en-US" sz="1400" b="1" dirty="0">
                <a:sym typeface="Symbol" charset="2"/>
              </a:rPr>
              <a:t>EOF</a:t>
            </a:r>
            <a:r>
              <a:rPr lang="en-US" sz="1600" dirty="0">
                <a:sym typeface="Symbol" charset="2"/>
              </a:rPr>
              <a:t>)</a:t>
            </a:r>
          </a:p>
          <a:p>
            <a:pPr>
              <a:spcBef>
                <a:spcPct val="10000"/>
              </a:spcBef>
            </a:pPr>
            <a:r>
              <a:rPr lang="en-US" sz="1600" i="1" dirty="0">
                <a:sym typeface="Symbol" charset="2"/>
              </a:rPr>
              <a:t>     if the top of the stack is a handle A</a:t>
            </a:r>
            <a:r>
              <a:rPr lang="en-US" sz="1600" dirty="0">
                <a:sym typeface="Symbol" charset="2"/>
              </a:rPr>
              <a:t></a:t>
            </a:r>
            <a:r>
              <a:rPr lang="en-US" sz="1600" i="1" dirty="0">
                <a:sym typeface="Symbol" charset="2"/>
              </a:rPr>
              <a:t> </a:t>
            </a:r>
          </a:p>
          <a:p>
            <a:pPr>
              <a:spcBef>
                <a:spcPct val="10000"/>
              </a:spcBef>
            </a:pPr>
            <a:r>
              <a:rPr lang="en-US" sz="1600" i="1" dirty="0">
                <a:sym typeface="Symbol" charset="2"/>
              </a:rPr>
              <a:t>          then                                         // </a:t>
            </a:r>
            <a:r>
              <a:rPr lang="en-US" sz="1600" i="1" dirty="0">
                <a:solidFill>
                  <a:srgbClr val="FF0000"/>
                </a:solidFill>
                <a:sym typeface="Symbol" charset="2"/>
              </a:rPr>
              <a:t>reduce  to A</a:t>
            </a:r>
          </a:p>
          <a:p>
            <a:pPr>
              <a:spcBef>
                <a:spcPct val="10000"/>
              </a:spcBef>
            </a:pPr>
            <a:r>
              <a:rPr lang="en-US" sz="1600" i="1" dirty="0">
                <a:sym typeface="Symbol" charset="2"/>
              </a:rPr>
              <a:t>               pop </a:t>
            </a:r>
            <a:r>
              <a:rPr lang="en-US" sz="1600" dirty="0">
                <a:sym typeface="Symbol" charset="2"/>
              </a:rPr>
              <a:t>|</a:t>
            </a:r>
            <a:r>
              <a:rPr lang="en-US" sz="1600" i="1" dirty="0">
                <a:sym typeface="Symbol" charset="2"/>
              </a:rPr>
              <a:t></a:t>
            </a:r>
            <a:r>
              <a:rPr lang="en-US" sz="800" i="1" dirty="0">
                <a:sym typeface="Symbol" charset="2"/>
              </a:rPr>
              <a:t> </a:t>
            </a:r>
            <a:r>
              <a:rPr lang="en-US" sz="1600" dirty="0">
                <a:sym typeface="Symbol" charset="2"/>
              </a:rPr>
              <a:t>| </a:t>
            </a:r>
            <a:r>
              <a:rPr lang="en-US" sz="1600" i="1" dirty="0">
                <a:sym typeface="Symbol" charset="2"/>
              </a:rPr>
              <a:t>symbols off the stack</a:t>
            </a:r>
          </a:p>
          <a:p>
            <a:pPr>
              <a:spcBef>
                <a:spcPct val="10000"/>
              </a:spcBef>
            </a:pPr>
            <a:r>
              <a:rPr lang="en-US" sz="1600" i="1" dirty="0">
                <a:sym typeface="Symbol" charset="2"/>
              </a:rPr>
              <a:t>               push A onto the stack</a:t>
            </a:r>
          </a:p>
          <a:p>
            <a:pPr>
              <a:spcBef>
                <a:spcPts val="600"/>
              </a:spcBef>
            </a:pPr>
            <a:r>
              <a:rPr lang="en-US" sz="1600" i="1" dirty="0">
                <a:sym typeface="Symbol" charset="2"/>
              </a:rPr>
              <a:t>     else if (word </a:t>
            </a:r>
            <a:r>
              <a:rPr lang="en-US" sz="1600" dirty="0">
                <a:sym typeface="Symbol" charset="2"/>
              </a:rPr>
              <a:t></a:t>
            </a:r>
            <a:r>
              <a:rPr lang="en-US" sz="1600" i="1" dirty="0">
                <a:sym typeface="Symbol" charset="2"/>
              </a:rPr>
              <a:t> </a:t>
            </a:r>
            <a:r>
              <a:rPr lang="en-US" sz="1600" dirty="0">
                <a:sym typeface="Symbol" charset="2"/>
              </a:rPr>
              <a:t>EOF</a:t>
            </a:r>
            <a:r>
              <a:rPr lang="en-US" sz="1600" i="1" dirty="0">
                <a:sym typeface="Symbol" charset="2"/>
              </a:rPr>
              <a:t>)</a:t>
            </a:r>
          </a:p>
          <a:p>
            <a:pPr>
              <a:spcBef>
                <a:spcPct val="10000"/>
              </a:spcBef>
            </a:pPr>
            <a:r>
              <a:rPr lang="en-US" sz="1600" i="1" dirty="0">
                <a:sym typeface="Symbol" charset="2"/>
              </a:rPr>
              <a:t>               then                                    // </a:t>
            </a:r>
            <a:r>
              <a:rPr lang="en-US" sz="1600" i="1" dirty="0">
                <a:solidFill>
                  <a:srgbClr val="FF0000"/>
                </a:solidFill>
                <a:sym typeface="Symbol" charset="2"/>
              </a:rPr>
              <a:t>shift, read in </a:t>
            </a:r>
          </a:p>
          <a:p>
            <a:pPr>
              <a:spcBef>
                <a:spcPct val="10000"/>
              </a:spcBef>
            </a:pPr>
            <a:r>
              <a:rPr lang="en-US" sz="1600" i="1" dirty="0">
                <a:sym typeface="Symbol" charset="2"/>
              </a:rPr>
              <a:t>                     push word </a:t>
            </a:r>
          </a:p>
          <a:p>
            <a:pPr>
              <a:spcBef>
                <a:spcPct val="10000"/>
              </a:spcBef>
            </a:pPr>
            <a:r>
              <a:rPr lang="en-US" sz="1600" i="1" dirty="0">
                <a:sym typeface="Symbol" charset="2"/>
              </a:rPr>
              <a:t>                     word  </a:t>
            </a:r>
            <a:r>
              <a:rPr lang="en-US" sz="1600" i="1" dirty="0" err="1">
                <a:sym typeface="Symbol" charset="2"/>
              </a:rPr>
              <a:t>NextWord</a:t>
            </a:r>
            <a:r>
              <a:rPr lang="en-US" sz="1600" i="1" dirty="0">
                <a:sym typeface="Symbol" charset="2"/>
              </a:rPr>
              <a:t>( )</a:t>
            </a:r>
          </a:p>
          <a:p>
            <a:pPr>
              <a:spcBef>
                <a:spcPts val="600"/>
              </a:spcBef>
            </a:pPr>
            <a:r>
              <a:rPr lang="en-US" sz="1600" i="1" dirty="0">
                <a:sym typeface="Symbol" charset="2"/>
              </a:rPr>
              <a:t>    else             // need to shift, but out of input </a:t>
            </a:r>
          </a:p>
          <a:p>
            <a:r>
              <a:rPr lang="en-US" sz="1600" i="1" dirty="0">
                <a:sym typeface="Symbol" charset="2"/>
              </a:rPr>
              <a:t>	     report an error   </a:t>
            </a:r>
            <a:endParaRPr lang="en-US" sz="1600" dirty="0"/>
          </a:p>
        </p:txBody>
      </p:sp>
      <p:sp>
        <p:nvSpPr>
          <p:cNvPr id="23561" name="Text Box 9"/>
          <p:cNvSpPr txBox="1">
            <a:spLocks noChangeArrowheads="1"/>
          </p:cNvSpPr>
          <p:nvPr/>
        </p:nvSpPr>
        <p:spPr bwMode="auto">
          <a:xfrm>
            <a:off x="7372723" y="1944777"/>
            <a:ext cx="3003550" cy="470898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solidFill>
                  <a:srgbClr val="074073"/>
                </a:solidFill>
              </a:rPr>
              <a:t>What happens on an error?</a:t>
            </a:r>
          </a:p>
          <a:p>
            <a:pPr marL="228600" indent="-228600">
              <a:spcBef>
                <a:spcPts val="600"/>
              </a:spcBef>
              <a:buClr>
                <a:schemeClr val="tx2"/>
              </a:buClr>
              <a:buSzPct val="120000"/>
              <a:buFont typeface="Symbol" charset="2"/>
              <a:buChar char=""/>
            </a:pPr>
            <a:r>
              <a:rPr lang="en-US" dirty="0"/>
              <a:t>Parser fails to find a handle</a:t>
            </a:r>
          </a:p>
          <a:p>
            <a:pPr marL="228600" indent="-228600">
              <a:spcBef>
                <a:spcPts val="600"/>
              </a:spcBef>
              <a:buClr>
                <a:schemeClr val="tx2"/>
              </a:buClr>
              <a:buSzPct val="120000"/>
              <a:buFont typeface="Symbol" charset="2"/>
              <a:buChar char=""/>
            </a:pPr>
            <a:r>
              <a:rPr lang="en-US" dirty="0"/>
              <a:t>Thus, it keeps shifting</a:t>
            </a:r>
          </a:p>
          <a:p>
            <a:pPr marL="228600" indent="-228600">
              <a:spcBef>
                <a:spcPts val="600"/>
              </a:spcBef>
              <a:buClr>
                <a:schemeClr val="tx2"/>
              </a:buClr>
              <a:buSzPct val="120000"/>
              <a:buFont typeface="Symbol" charset="2"/>
              <a:buChar char=""/>
            </a:pPr>
            <a:r>
              <a:rPr lang="en-US" dirty="0"/>
              <a:t>Eventually, it consumes all input</a:t>
            </a:r>
          </a:p>
          <a:p>
            <a:pPr>
              <a:spcBef>
                <a:spcPts val="600"/>
              </a:spcBef>
              <a:buClr>
                <a:srgbClr val="003C75"/>
              </a:buClr>
              <a:buSzPct val="120000"/>
            </a:pPr>
            <a:r>
              <a:rPr lang="en-US" dirty="0">
                <a:solidFill>
                  <a:srgbClr val="FF0000"/>
                </a:solidFill>
              </a:rPr>
              <a:t>This parser reads all input before reporting an error, not a desirable property.</a:t>
            </a:r>
          </a:p>
          <a:p>
            <a:pPr>
              <a:spcBef>
                <a:spcPts val="600"/>
              </a:spcBef>
              <a:buClr>
                <a:srgbClr val="003C75"/>
              </a:buClr>
              <a:buSzPct val="120000"/>
            </a:pPr>
            <a:r>
              <a:rPr lang="en-US" dirty="0"/>
              <a:t>To fix this issue, the parser must recognize the failure to find a handle earlier.</a:t>
            </a:r>
          </a:p>
          <a:p>
            <a:pPr>
              <a:spcBef>
                <a:spcPts val="600"/>
              </a:spcBef>
              <a:buClr>
                <a:srgbClr val="003C75"/>
              </a:buClr>
              <a:buSzPct val="120000"/>
            </a:pPr>
            <a:r>
              <a:rPr lang="en-US" dirty="0"/>
              <a:t>To make shift-reduce parsers practical, we need good error localization in the handle-finding process.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Engineering a Compiler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535080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6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5236</TotalTime>
  <Words>4849</Words>
  <Application>Microsoft Office PowerPoint</Application>
  <PresentationFormat>Widescreen</PresentationFormat>
  <Paragraphs>1458</Paragraphs>
  <Slides>34</Slides>
  <Notes>25</Notes>
  <HiddenSlides>2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4" baseType="lpstr">
      <vt:lpstr>Lucida Grande</vt:lpstr>
      <vt:lpstr>ヒラギノ角ゴ Pro W3</vt:lpstr>
      <vt:lpstr>Arial</vt:lpstr>
      <vt:lpstr>Arial Narrow</vt:lpstr>
      <vt:lpstr>Arial Narrow Bold</vt:lpstr>
      <vt:lpstr>Calibri</vt:lpstr>
      <vt:lpstr>Comic Sans MS</vt:lpstr>
      <vt:lpstr>Symbol</vt:lpstr>
      <vt:lpstr>Times</vt:lpstr>
      <vt:lpstr>Office Theme</vt:lpstr>
      <vt:lpstr>Chapter 3 Parsers</vt:lpstr>
      <vt:lpstr>The Study of Parsing </vt:lpstr>
      <vt:lpstr>Recap of Top-down Parsing</vt:lpstr>
      <vt:lpstr>Bottom-up Parsing</vt:lpstr>
      <vt:lpstr>Bottom-up Parsing                          (definitions)</vt:lpstr>
      <vt:lpstr>Finding Reductions</vt:lpstr>
      <vt:lpstr>Finding Reductions</vt:lpstr>
      <vt:lpstr>Finding Reductions                           (Handles)</vt:lpstr>
      <vt:lpstr>Using Handles: a Bottom-up Parser</vt:lpstr>
      <vt:lpstr>Example</vt:lpstr>
      <vt:lpstr>Example</vt:lpstr>
      <vt:lpstr>Example</vt:lpstr>
      <vt:lpstr>Back to x - 2 * y</vt:lpstr>
      <vt:lpstr>Back to x - 2 * y</vt:lpstr>
      <vt:lpstr>Back to x - 2 * y</vt:lpstr>
      <vt:lpstr>Back to x - 2 * y</vt:lpstr>
      <vt:lpstr>Back to x - 2 * y</vt:lpstr>
      <vt:lpstr>Back to x - 2 * y</vt:lpstr>
      <vt:lpstr>Back to x - 2 * y</vt:lpstr>
      <vt:lpstr>Back to x - 2 * y</vt:lpstr>
      <vt:lpstr>More on Handles</vt:lpstr>
      <vt:lpstr>Handles </vt:lpstr>
      <vt:lpstr>Handles </vt:lpstr>
      <vt:lpstr>Handles </vt:lpstr>
      <vt:lpstr>Handles Are Unique</vt:lpstr>
      <vt:lpstr>More on Handles</vt:lpstr>
      <vt:lpstr>From Handles to Parsers</vt:lpstr>
      <vt:lpstr>LR(1) Parsers</vt:lpstr>
      <vt:lpstr>Bottom-up Parser</vt:lpstr>
      <vt:lpstr>The LR(1) Skeleton Parser</vt:lpstr>
      <vt:lpstr>The LR(1) Skeleton Parser</vt:lpstr>
      <vt:lpstr>The Parentheses Language</vt:lpstr>
      <vt:lpstr>LR(1) Tables for Parenthesis Grammar</vt:lpstr>
      <vt:lpstr>The Parentheses Language</vt:lpstr>
    </vt:vector>
  </TitlesOfParts>
  <Company>Myself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Shuhui Yang</dc:creator>
  <cp:lastModifiedBy>Hairong Zhao</cp:lastModifiedBy>
  <cp:revision>166</cp:revision>
  <dcterms:created xsi:type="dcterms:W3CDTF">2015-08-23T14:27:08Z</dcterms:created>
  <dcterms:modified xsi:type="dcterms:W3CDTF">2023-03-09T16:32:35Z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044bd30-2ed7-4c9d-9d12-46200872a97b_Enabled">
    <vt:lpwstr>true</vt:lpwstr>
  </property>
  <property fmtid="{D5CDD505-2E9C-101B-9397-08002B2CF9AE}" pid="3" name="MSIP_Label_4044bd30-2ed7-4c9d-9d12-46200872a97b_SetDate">
    <vt:lpwstr>2023-03-07T03:07:43Z</vt:lpwstr>
  </property>
  <property fmtid="{D5CDD505-2E9C-101B-9397-08002B2CF9AE}" pid="4" name="MSIP_Label_4044bd30-2ed7-4c9d-9d12-46200872a97b_Method">
    <vt:lpwstr>Standard</vt:lpwstr>
  </property>
  <property fmtid="{D5CDD505-2E9C-101B-9397-08002B2CF9AE}" pid="5" name="MSIP_Label_4044bd30-2ed7-4c9d-9d12-46200872a97b_Name">
    <vt:lpwstr>defa4170-0d19-0005-0004-bc88714345d2</vt:lpwstr>
  </property>
  <property fmtid="{D5CDD505-2E9C-101B-9397-08002B2CF9AE}" pid="6" name="MSIP_Label_4044bd30-2ed7-4c9d-9d12-46200872a97b_SiteId">
    <vt:lpwstr>4130bd39-7c53-419c-b1e5-8758d6d63f21</vt:lpwstr>
  </property>
  <property fmtid="{D5CDD505-2E9C-101B-9397-08002B2CF9AE}" pid="7" name="MSIP_Label_4044bd30-2ed7-4c9d-9d12-46200872a97b_ActionId">
    <vt:lpwstr>0da6c74f-7b19-481e-946d-4284cb42b9b4</vt:lpwstr>
  </property>
  <property fmtid="{D5CDD505-2E9C-101B-9397-08002B2CF9AE}" pid="8" name="MSIP_Label_4044bd30-2ed7-4c9d-9d12-46200872a97b_ContentBits">
    <vt:lpwstr>0</vt:lpwstr>
  </property>
</Properties>
</file>