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0" r:id="rId3"/>
    <p:sldId id="263" r:id="rId4"/>
    <p:sldId id="297" r:id="rId5"/>
    <p:sldId id="264" r:id="rId6"/>
    <p:sldId id="294" r:id="rId7"/>
    <p:sldId id="292" r:id="rId8"/>
    <p:sldId id="293" r:id="rId9"/>
    <p:sldId id="295" r:id="rId10"/>
    <p:sldId id="296" r:id="rId11"/>
    <p:sldId id="271" r:id="rId12"/>
    <p:sldId id="273" r:id="rId13"/>
    <p:sldId id="298" r:id="rId14"/>
    <p:sldId id="272" r:id="rId15"/>
    <p:sldId id="29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8F428-D7BC-4038-8C4A-036069ACB20B}" v="136" dt="2023-03-20T02:03:39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6968F428-D7BC-4038-8C4A-036069ACB20B}"/>
    <pc:docChg chg="undo custSel modSld">
      <pc:chgData name="Hairong Zhao" userId="836876fe-804d-4bd9-9d0e-c259ce8ab2ed" providerId="ADAL" clId="{6968F428-D7BC-4038-8C4A-036069ACB20B}" dt="2023-03-20T02:03:39.145" v="296"/>
      <pc:docMkLst>
        <pc:docMk/>
      </pc:docMkLst>
      <pc:sldChg chg="addSp delSp modSp mod">
        <pc:chgData name="Hairong Zhao" userId="836876fe-804d-4bd9-9d0e-c259ce8ab2ed" providerId="ADAL" clId="{6968F428-D7BC-4038-8C4A-036069ACB20B}" dt="2023-03-20T02:03:39.145" v="296"/>
        <pc:sldMkLst>
          <pc:docMk/>
          <pc:sldMk cId="0" sldId="272"/>
        </pc:sldMkLst>
        <pc:spChg chg="del mod">
          <ac:chgData name="Hairong Zhao" userId="836876fe-804d-4bd9-9d0e-c259ce8ab2ed" providerId="ADAL" clId="{6968F428-D7BC-4038-8C4A-036069ACB20B}" dt="2023-03-20T01:59:27.164" v="276" actId="478"/>
          <ac:spMkLst>
            <pc:docMk/>
            <pc:sldMk cId="0" sldId="272"/>
            <ac:spMk id="2" creationId="{00000000-0000-0000-0000-000000000000}"/>
          </ac:spMkLst>
        </pc:spChg>
        <pc:spChg chg="add mod">
          <ac:chgData name="Hairong Zhao" userId="836876fe-804d-4bd9-9d0e-c259ce8ab2ed" providerId="ADAL" clId="{6968F428-D7BC-4038-8C4A-036069ACB20B}" dt="2023-03-20T01:59:45.038" v="278" actId="1076"/>
          <ac:spMkLst>
            <pc:docMk/>
            <pc:sldMk cId="0" sldId="272"/>
            <ac:spMk id="7" creationId="{C674DD2A-E670-8FE4-E341-FE44726EEF94}"/>
          </ac:spMkLst>
        </pc:spChg>
        <pc:spChg chg="add mod">
          <ac:chgData name="Hairong Zhao" userId="836876fe-804d-4bd9-9d0e-c259ce8ab2ed" providerId="ADAL" clId="{6968F428-D7BC-4038-8C4A-036069ACB20B}" dt="2023-03-20T01:59:45.038" v="278" actId="1076"/>
          <ac:spMkLst>
            <pc:docMk/>
            <pc:sldMk cId="0" sldId="272"/>
            <ac:spMk id="8" creationId="{3E4B2CFE-B793-F054-2DE9-5846DFBA7F28}"/>
          </ac:spMkLst>
        </pc:spChg>
        <pc:spChg chg="add mod">
          <ac:chgData name="Hairong Zhao" userId="836876fe-804d-4bd9-9d0e-c259ce8ab2ed" providerId="ADAL" clId="{6968F428-D7BC-4038-8C4A-036069ACB20B}" dt="2023-03-20T01:59:45.038" v="278" actId="1076"/>
          <ac:spMkLst>
            <pc:docMk/>
            <pc:sldMk cId="0" sldId="272"/>
            <ac:spMk id="12" creationId="{D7C96E1B-B6D7-3CDE-254C-65C3770C360C}"/>
          </ac:spMkLst>
        </pc:spChg>
        <pc:spChg chg="add mod">
          <ac:chgData name="Hairong Zhao" userId="836876fe-804d-4bd9-9d0e-c259ce8ab2ed" providerId="ADAL" clId="{6968F428-D7BC-4038-8C4A-036069ACB20B}" dt="2023-03-20T01:59:45.038" v="278" actId="1076"/>
          <ac:spMkLst>
            <pc:docMk/>
            <pc:sldMk cId="0" sldId="272"/>
            <ac:spMk id="20" creationId="{180F5F99-5854-BC80-5917-B83009E34253}"/>
          </ac:spMkLst>
        </pc:spChg>
        <pc:spChg chg="add mod">
          <ac:chgData name="Hairong Zhao" userId="836876fe-804d-4bd9-9d0e-c259ce8ab2ed" providerId="ADAL" clId="{6968F428-D7BC-4038-8C4A-036069ACB20B}" dt="2023-03-20T01:59:45.038" v="278" actId="1076"/>
          <ac:spMkLst>
            <pc:docMk/>
            <pc:sldMk cId="0" sldId="272"/>
            <ac:spMk id="25" creationId="{DEFAA072-E40F-96CE-5C49-5EBE79D9C3A0}"/>
          </ac:spMkLst>
        </pc:spChg>
        <pc:spChg chg="add del mod">
          <ac:chgData name="Hairong Zhao" userId="836876fe-804d-4bd9-9d0e-c259ce8ab2ed" providerId="ADAL" clId="{6968F428-D7BC-4038-8C4A-036069ACB20B}" dt="2023-03-19T23:17:24.972" v="218" actId="478"/>
          <ac:spMkLst>
            <pc:docMk/>
            <pc:sldMk cId="0" sldId="272"/>
            <ac:spMk id="27" creationId="{A24BA018-1C0E-A31D-4E77-C4A453C91A22}"/>
          </ac:spMkLst>
        </pc:spChg>
        <pc:spChg chg="add mod">
          <ac:chgData name="Hairong Zhao" userId="836876fe-804d-4bd9-9d0e-c259ce8ab2ed" providerId="ADAL" clId="{6968F428-D7BC-4038-8C4A-036069ACB20B}" dt="2023-03-20T02:01:48.496" v="294" actId="1076"/>
          <ac:spMkLst>
            <pc:docMk/>
            <pc:sldMk cId="0" sldId="272"/>
            <ac:spMk id="31" creationId="{6EA974E9-3319-303B-C48B-D8F4D20D9C87}"/>
          </ac:spMkLst>
        </pc:spChg>
        <pc:spChg chg="add del mod">
          <ac:chgData name="Hairong Zhao" userId="836876fe-804d-4bd9-9d0e-c259ce8ab2ed" providerId="ADAL" clId="{6968F428-D7BC-4038-8C4A-036069ACB20B}" dt="2023-03-19T18:58:49.142" v="137" actId="478"/>
          <ac:spMkLst>
            <pc:docMk/>
            <pc:sldMk cId="0" sldId="272"/>
            <ac:spMk id="36" creationId="{26ED8552-55C3-D231-0B0A-1662DA2B297B}"/>
          </ac:spMkLst>
        </pc:spChg>
        <pc:spChg chg="add mod">
          <ac:chgData name="Hairong Zhao" userId="836876fe-804d-4bd9-9d0e-c259ce8ab2ed" providerId="ADAL" clId="{6968F428-D7BC-4038-8C4A-036069ACB20B}" dt="2023-03-20T02:00:45.828" v="283" actId="1076"/>
          <ac:spMkLst>
            <pc:docMk/>
            <pc:sldMk cId="0" sldId="272"/>
            <ac:spMk id="37" creationId="{23DF2E8A-8E5E-BDEA-CE36-AC810CBD1B01}"/>
          </ac:spMkLst>
        </pc:spChg>
        <pc:spChg chg="add mod">
          <ac:chgData name="Hairong Zhao" userId="836876fe-804d-4bd9-9d0e-c259ce8ab2ed" providerId="ADAL" clId="{6968F428-D7BC-4038-8C4A-036069ACB20B}" dt="2023-03-20T02:00:57.864" v="286" actId="1076"/>
          <ac:spMkLst>
            <pc:docMk/>
            <pc:sldMk cId="0" sldId="272"/>
            <ac:spMk id="38" creationId="{F4A37C8A-0B99-F724-4115-16D6CB866441}"/>
          </ac:spMkLst>
        </pc:spChg>
        <pc:spChg chg="add mod">
          <ac:chgData name="Hairong Zhao" userId="836876fe-804d-4bd9-9d0e-c259ce8ab2ed" providerId="ADAL" clId="{6968F428-D7BC-4038-8C4A-036069ACB20B}" dt="2023-03-20T01:59:45.038" v="278" actId="1076"/>
          <ac:spMkLst>
            <pc:docMk/>
            <pc:sldMk cId="0" sldId="272"/>
            <ac:spMk id="39" creationId="{DD1B20E8-A39E-BA94-1EA1-C9944F278B6D}"/>
          </ac:spMkLst>
        </pc:spChg>
        <pc:spChg chg="add mod">
          <ac:chgData name="Hairong Zhao" userId="836876fe-804d-4bd9-9d0e-c259ce8ab2ed" providerId="ADAL" clId="{6968F428-D7BC-4038-8C4A-036069ACB20B}" dt="2023-03-20T01:59:45.038" v="278" actId="1076"/>
          <ac:spMkLst>
            <pc:docMk/>
            <pc:sldMk cId="0" sldId="272"/>
            <ac:spMk id="42" creationId="{81255F7D-57D0-EE7D-8558-8E4F3349FF57}"/>
          </ac:spMkLst>
        </pc:spChg>
        <pc:spChg chg="del mod">
          <ac:chgData name="Hairong Zhao" userId="836876fe-804d-4bd9-9d0e-c259ce8ab2ed" providerId="ADAL" clId="{6968F428-D7BC-4038-8C4A-036069ACB20B}" dt="2023-03-19T18:40:41.594" v="5" actId="478"/>
          <ac:spMkLst>
            <pc:docMk/>
            <pc:sldMk cId="0" sldId="272"/>
            <ac:spMk id="48" creationId="{00000000-0000-0000-0000-000000000000}"/>
          </ac:spMkLst>
        </pc:spChg>
        <pc:spChg chg="add mod">
          <ac:chgData name="Hairong Zhao" userId="836876fe-804d-4bd9-9d0e-c259ce8ab2ed" providerId="ADAL" clId="{6968F428-D7BC-4038-8C4A-036069ACB20B}" dt="2023-03-20T01:59:45.038" v="278" actId="1076"/>
          <ac:spMkLst>
            <pc:docMk/>
            <pc:sldMk cId="0" sldId="272"/>
            <ac:spMk id="53" creationId="{44A9C24C-594A-3B9E-5C2F-C72E1BFDA648}"/>
          </ac:spMkLst>
        </pc:spChg>
        <pc:spChg chg="del">
          <ac:chgData name="Hairong Zhao" userId="836876fe-804d-4bd9-9d0e-c259ce8ab2ed" providerId="ADAL" clId="{6968F428-D7BC-4038-8C4A-036069ACB20B}" dt="2023-03-19T18:41:31.724" v="14" actId="478"/>
          <ac:spMkLst>
            <pc:docMk/>
            <pc:sldMk cId="0" sldId="272"/>
            <ac:spMk id="43010" creationId="{D4332930-9A8C-4BB2-BA30-32F65EF55709}"/>
          </ac:spMkLst>
        </pc:spChg>
        <pc:spChg chg="del">
          <ac:chgData name="Hairong Zhao" userId="836876fe-804d-4bd9-9d0e-c259ce8ab2ed" providerId="ADAL" clId="{6968F428-D7BC-4038-8C4A-036069ACB20B}" dt="2023-03-19T18:42:39.754" v="20" actId="478"/>
          <ac:spMkLst>
            <pc:docMk/>
            <pc:sldMk cId="0" sldId="272"/>
            <ac:spMk id="43011" creationId="{FD87153A-1A4A-4411-BD90-10B4D2C90469}"/>
          </ac:spMkLst>
        </pc:spChg>
        <pc:spChg chg="del mod">
          <ac:chgData name="Hairong Zhao" userId="836876fe-804d-4bd9-9d0e-c259ce8ab2ed" providerId="ADAL" clId="{6968F428-D7BC-4038-8C4A-036069ACB20B}" dt="2023-03-20T01:59:11.495" v="273" actId="478"/>
          <ac:spMkLst>
            <pc:docMk/>
            <pc:sldMk cId="0" sldId="272"/>
            <ac:spMk id="43012" creationId="{D3FBB453-19C4-4E19-BC2C-B37C7783B88A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15" creationId="{C8EC4D1E-1B78-46F8-BD0F-B3D1110CA10D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16" creationId="{DD490352-DDEF-48D1-9E53-200480A7CF64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17" creationId="{18CC98F9-661A-4FA2-83E6-81AB0C06211C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18" creationId="{4F0F3574-C00F-4411-8FE4-E7C78393946B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19" creationId="{C0A07F24-969D-4CD1-9D54-1D069DD44C02}"/>
          </ac:spMkLst>
        </pc:spChg>
        <pc:spChg chg="del mod">
          <ac:chgData name="Hairong Zhao" userId="836876fe-804d-4bd9-9d0e-c259ce8ab2ed" providerId="ADAL" clId="{6968F428-D7BC-4038-8C4A-036069ACB20B}" dt="2023-03-19T18:58:32.992" v="136" actId="478"/>
          <ac:spMkLst>
            <pc:docMk/>
            <pc:sldMk cId="0" sldId="272"/>
            <ac:spMk id="43020" creationId="{63CDA222-4913-470E-82D8-43708C530F54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21" creationId="{4C186DDF-7FB5-43F3-8B23-3141BAB97D53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22" creationId="{EF5355F8-67EA-42EF-93B3-4B4E2CC94CA2}"/>
          </ac:spMkLst>
        </pc:spChg>
        <pc:spChg chg="del mod">
          <ac:chgData name="Hairong Zhao" userId="836876fe-804d-4bd9-9d0e-c259ce8ab2ed" providerId="ADAL" clId="{6968F428-D7BC-4038-8C4A-036069ACB20B}" dt="2023-03-19T23:23:15.451" v="238" actId="478"/>
          <ac:spMkLst>
            <pc:docMk/>
            <pc:sldMk cId="0" sldId="272"/>
            <ac:spMk id="43023" creationId="{5E96DEF0-52EC-4EDD-A8B5-3BDC01F338EC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24" creationId="{A699B2D8-C10E-4412-979B-962587BC6653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25" creationId="{03092079-6E0A-4620-A7C1-9BEE3AB93339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26" creationId="{6DCC809C-B6C6-441E-A1D5-6CC083F7F8DD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0" creationId="{866BE6C1-B7E8-40EF-A78E-32C9C20CB24E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1" creationId="{EAD52320-E11C-4061-BD0F-73F8B2DE2A46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2" creationId="{065FCD70-E767-41C5-AFDD-C7FFC86F22E8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3" creationId="{FE882B38-3270-4AC5-8BAE-E8FB9FBA3229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4" creationId="{33A63FB3-C337-40EF-87CB-6A9D45C2E255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5" creationId="{75948CE2-8335-42E0-A8D5-B15E58F669B4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6" creationId="{D78C0F83-45A3-46C6-9B9D-180799D7AD65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7" creationId="{FE7C8F12-F914-4D67-8113-FEFFC1AE34F0}"/>
          </ac:spMkLst>
        </pc:spChg>
        <pc:spChg chg="del mod">
          <ac:chgData name="Hairong Zhao" userId="836876fe-804d-4bd9-9d0e-c259ce8ab2ed" providerId="ADAL" clId="{6968F428-D7BC-4038-8C4A-036069ACB20B}" dt="2023-03-19T23:23:02.152" v="235" actId="478"/>
          <ac:spMkLst>
            <pc:docMk/>
            <pc:sldMk cId="0" sldId="272"/>
            <ac:spMk id="43048" creationId="{A3FDBBF0-3313-4FF4-8421-097EA13B95AF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49" creationId="{9B656FA2-D788-44DB-8911-B65EE0B40DA1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50" creationId="{6F9D7AF3-A372-42C8-ABCC-5FD9EA1F8AE7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51" creationId="{94BE9B44-80D9-4E4C-A3B8-D6ADEFCC8A3E}"/>
          </ac:spMkLst>
        </pc:spChg>
        <pc:spChg chg="mod">
          <ac:chgData name="Hairong Zhao" userId="836876fe-804d-4bd9-9d0e-c259ce8ab2ed" providerId="ADAL" clId="{6968F428-D7BC-4038-8C4A-036069ACB20B}" dt="2023-03-20T02:01:02.610" v="287" actId="1076"/>
          <ac:spMkLst>
            <pc:docMk/>
            <pc:sldMk cId="0" sldId="272"/>
            <ac:spMk id="43052" creationId="{864E37FD-A539-447B-BDC2-64E38E0D6404}"/>
          </ac:spMkLst>
        </pc:spChg>
        <pc:spChg chg="add mod">
          <ac:chgData name="Hairong Zhao" userId="836876fe-804d-4bd9-9d0e-c259ce8ab2ed" providerId="ADAL" clId="{6968F428-D7BC-4038-8C4A-036069ACB20B}" dt="2023-03-20T02:03:39.145" v="296"/>
          <ac:spMkLst>
            <pc:docMk/>
            <pc:sldMk cId="0" sldId="272"/>
            <ac:spMk id="43055" creationId="{A0087623-1F06-79AB-240D-5FC59444588C}"/>
          </ac:spMkLst>
        </pc:spChg>
        <pc:grpChg chg="mod">
          <ac:chgData name="Hairong Zhao" userId="836876fe-804d-4bd9-9d0e-c259ce8ab2ed" providerId="ADAL" clId="{6968F428-D7BC-4038-8C4A-036069ACB20B}" dt="2023-03-20T02:01:02.610" v="287" actId="1076"/>
          <ac:grpSpMkLst>
            <pc:docMk/>
            <pc:sldMk cId="0" sldId="272"/>
            <ac:grpSpMk id="43014" creationId="{A9819F4A-4244-4518-8528-C63EA8DDB672}"/>
          </ac:grpSpMkLst>
        </pc:grpChg>
        <pc:graphicFrameChg chg="add mod modGraphic">
          <ac:chgData name="Hairong Zhao" userId="836876fe-804d-4bd9-9d0e-c259ce8ab2ed" providerId="ADAL" clId="{6968F428-D7BC-4038-8C4A-036069ACB20B}" dt="2023-03-20T01:59:19.986" v="274" actId="1076"/>
          <ac:graphicFrameMkLst>
            <pc:docMk/>
            <pc:sldMk cId="0" sldId="272"/>
            <ac:graphicFrameMk id="3" creationId="{0209A5AB-4442-AC5B-D9E5-442C50D0C9A3}"/>
          </ac:graphicFrameMkLst>
        </pc:graphicFrameChg>
        <pc:graphicFrameChg chg="mod modGraphic">
          <ac:chgData name="Hairong Zhao" userId="836876fe-804d-4bd9-9d0e-c259ce8ab2ed" providerId="ADAL" clId="{6968F428-D7BC-4038-8C4A-036069ACB20B}" dt="2023-03-20T01:59:33.654" v="277" actId="1076"/>
          <ac:graphicFrameMkLst>
            <pc:docMk/>
            <pc:sldMk cId="0" sldId="272"/>
            <ac:graphicFrameMk id="47" creationId="{00000000-0000-0000-0000-000000000000}"/>
          </ac:graphicFrameMkLst>
        </pc:graphicFrameChg>
        <pc:picChg chg="add del mod">
          <ac:chgData name="Hairong Zhao" userId="836876fe-804d-4bd9-9d0e-c259ce8ab2ed" providerId="ADAL" clId="{6968F428-D7BC-4038-8C4A-036069ACB20B}" dt="2023-03-20T01:57:37.387" v="254" actId="478"/>
          <ac:picMkLst>
            <pc:docMk/>
            <pc:sldMk cId="0" sldId="272"/>
            <ac:picMk id="4" creationId="{E8965722-174F-0E61-8D63-02C63C1F253E}"/>
          </ac:picMkLst>
        </pc:picChg>
        <pc:picChg chg="del mod">
          <ac:chgData name="Hairong Zhao" userId="836876fe-804d-4bd9-9d0e-c259ce8ab2ed" providerId="ADAL" clId="{6968F428-D7BC-4038-8C4A-036069ACB20B}" dt="2023-03-19T18:40:10.399" v="1" actId="478"/>
          <ac:picMkLst>
            <pc:docMk/>
            <pc:sldMk cId="0" sldId="272"/>
            <ac:picMk id="45" creationId="{EA2D9712-5D68-44B5-A1D7-E54B1ED0962D}"/>
          </ac:picMkLst>
        </pc:picChg>
        <pc:cxnChg chg="add mod">
          <ac:chgData name="Hairong Zhao" userId="836876fe-804d-4bd9-9d0e-c259ce8ab2ed" providerId="ADAL" clId="{6968F428-D7BC-4038-8C4A-036069ACB20B}" dt="2023-03-20T01:59:45.038" v="278" actId="1076"/>
          <ac:cxnSpMkLst>
            <pc:docMk/>
            <pc:sldMk cId="0" sldId="272"/>
            <ac:cxnSpMk id="5" creationId="{969DF683-6209-A382-15AF-467F4B95D74A}"/>
          </ac:cxnSpMkLst>
        </pc:cxnChg>
        <pc:cxnChg chg="add mod">
          <ac:chgData name="Hairong Zhao" userId="836876fe-804d-4bd9-9d0e-c259ce8ab2ed" providerId="ADAL" clId="{6968F428-D7BC-4038-8C4A-036069ACB20B}" dt="2023-03-20T01:59:45.038" v="278" actId="1076"/>
          <ac:cxnSpMkLst>
            <pc:docMk/>
            <pc:sldMk cId="0" sldId="272"/>
            <ac:cxnSpMk id="13" creationId="{38266185-00F5-2E1F-4AFC-6644F91F9F9E}"/>
          </ac:cxnSpMkLst>
        </pc:cxnChg>
        <pc:cxnChg chg="add mod">
          <ac:chgData name="Hairong Zhao" userId="836876fe-804d-4bd9-9d0e-c259ce8ab2ed" providerId="ADAL" clId="{6968F428-D7BC-4038-8C4A-036069ACB20B}" dt="2023-03-20T02:00:53.810" v="285" actId="1076"/>
          <ac:cxnSpMkLst>
            <pc:docMk/>
            <pc:sldMk cId="0" sldId="272"/>
            <ac:cxnSpMk id="19" creationId="{A2AA0EE8-8519-DF8A-A73C-FD45F7374695}"/>
          </ac:cxnSpMkLst>
        </pc:cxnChg>
        <pc:cxnChg chg="add del mod">
          <ac:chgData name="Hairong Zhao" userId="836876fe-804d-4bd9-9d0e-c259ce8ab2ed" providerId="ADAL" clId="{6968F428-D7BC-4038-8C4A-036069ACB20B}" dt="2023-03-19T18:52:28.848" v="82" actId="478"/>
          <ac:cxnSpMkLst>
            <pc:docMk/>
            <pc:sldMk cId="0" sldId="272"/>
            <ac:cxnSpMk id="24" creationId="{B783AF23-C1C4-9735-5352-5374742213F8}"/>
          </ac:cxnSpMkLst>
        </pc:cxnChg>
        <pc:cxnChg chg="add mod">
          <ac:chgData name="Hairong Zhao" userId="836876fe-804d-4bd9-9d0e-c259ce8ab2ed" providerId="ADAL" clId="{6968F428-D7BC-4038-8C4A-036069ACB20B}" dt="2023-03-20T02:01:51.243" v="295" actId="14100"/>
          <ac:cxnSpMkLst>
            <pc:docMk/>
            <pc:sldMk cId="0" sldId="272"/>
            <ac:cxnSpMk id="30" creationId="{F63E761E-962C-93CE-7C7D-B7343201697B}"/>
          </ac:cxnSpMkLst>
        </pc:cxnChg>
        <pc:cxnChg chg="add mod">
          <ac:chgData name="Hairong Zhao" userId="836876fe-804d-4bd9-9d0e-c259ce8ab2ed" providerId="ADAL" clId="{6968F428-D7BC-4038-8C4A-036069ACB20B}" dt="2023-03-20T02:00:45.828" v="283" actId="1076"/>
          <ac:cxnSpMkLst>
            <pc:docMk/>
            <pc:sldMk cId="0" sldId="272"/>
            <ac:cxnSpMk id="32" creationId="{493A5F39-72F6-D6D9-389F-3B2EA43B2F52}"/>
          </ac:cxnSpMkLst>
        </pc:cxnChg>
        <pc:cxnChg chg="add mod">
          <ac:chgData name="Hairong Zhao" userId="836876fe-804d-4bd9-9d0e-c259ce8ab2ed" providerId="ADAL" clId="{6968F428-D7BC-4038-8C4A-036069ACB20B}" dt="2023-03-20T01:59:45.038" v="278" actId="1076"/>
          <ac:cxnSpMkLst>
            <pc:docMk/>
            <pc:sldMk cId="0" sldId="272"/>
            <ac:cxnSpMk id="40" creationId="{3D5FF8F8-2E8C-5324-4F7F-597022DC2F1F}"/>
          </ac:cxnSpMkLst>
        </pc:cxnChg>
        <pc:cxnChg chg="add mod">
          <ac:chgData name="Hairong Zhao" userId="836876fe-804d-4bd9-9d0e-c259ce8ab2ed" providerId="ADAL" clId="{6968F428-D7BC-4038-8C4A-036069ACB20B}" dt="2023-03-20T02:00:48.998" v="284" actId="14100"/>
          <ac:cxnSpMkLst>
            <pc:docMk/>
            <pc:sldMk cId="0" sldId="272"/>
            <ac:cxnSpMk id="44" creationId="{DD815FA1-E7AD-7A2A-5271-3473B5B8427C}"/>
          </ac:cxnSpMkLst>
        </pc:cxnChg>
        <pc:cxnChg chg="add mod">
          <ac:chgData name="Hairong Zhao" userId="836876fe-804d-4bd9-9d0e-c259ce8ab2ed" providerId="ADAL" clId="{6968F428-D7BC-4038-8C4A-036069ACB20B}" dt="2023-03-20T02:00:26.285" v="281" actId="14100"/>
          <ac:cxnSpMkLst>
            <pc:docMk/>
            <pc:sldMk cId="0" sldId="272"/>
            <ac:cxnSpMk id="52" creationId="{F794A957-DE9C-4168-1B0D-7F3C046CF9B3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27" creationId="{2DCF1B75-7120-4FF9-A52E-07AC957C1610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28" creationId="{A3A7A5D6-79F9-461E-9119-21088AA9E64C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29" creationId="{E8F79177-57A0-47A8-A196-949EB5A95325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30" creationId="{80BDF9E6-F810-4D8B-AE76-ED02C7F84A57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31" creationId="{E9907303-7849-46D2-A843-9BD44B4612DC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32" creationId="{4942EB20-AE31-437A-8BCC-766B899D07EA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33" creationId="{8807D337-799D-4D30-A782-149523B47286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34" creationId="{50C83643-F049-4BDF-B0D2-ABA83A1C35F7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35" creationId="{8212DCF9-B93F-4E1C-A89B-361778E553EA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36" creationId="{F0DB4E4A-5507-45A5-A213-1C8EBA0988C2}"/>
          </ac:cxnSpMkLst>
        </pc:cxnChg>
        <pc:cxnChg chg="del mod">
          <ac:chgData name="Hairong Zhao" userId="836876fe-804d-4bd9-9d0e-c259ce8ab2ed" providerId="ADAL" clId="{6968F428-D7BC-4038-8C4A-036069ACB20B}" dt="2023-03-19T23:22:58.427" v="234" actId="478"/>
          <ac:cxnSpMkLst>
            <pc:docMk/>
            <pc:sldMk cId="0" sldId="272"/>
            <ac:cxnSpMk id="43037" creationId="{ABC1C0CC-5376-4D5C-8A30-652B442A9C24}"/>
          </ac:cxnSpMkLst>
        </pc:cxnChg>
        <pc:cxnChg chg="del mod">
          <ac:chgData name="Hairong Zhao" userId="836876fe-804d-4bd9-9d0e-c259ce8ab2ed" providerId="ADAL" clId="{6968F428-D7BC-4038-8C4A-036069ACB20B}" dt="2023-03-19T18:56:19.965" v="113" actId="478"/>
          <ac:cxnSpMkLst>
            <pc:docMk/>
            <pc:sldMk cId="0" sldId="272"/>
            <ac:cxnSpMk id="43038" creationId="{11257D29-0215-4267-9A76-C0C4DC833AAA}"/>
          </ac:cxnSpMkLst>
        </pc:cxnChg>
        <pc:cxnChg chg="mod">
          <ac:chgData name="Hairong Zhao" userId="836876fe-804d-4bd9-9d0e-c259ce8ab2ed" providerId="ADAL" clId="{6968F428-D7BC-4038-8C4A-036069ACB20B}" dt="2023-03-20T02:01:02.610" v="287" actId="1076"/>
          <ac:cxnSpMkLst>
            <pc:docMk/>
            <pc:sldMk cId="0" sldId="272"/>
            <ac:cxnSpMk id="43039" creationId="{7DE93E36-267A-4FD5-B3CF-E8E8563A54C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3/19/2023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0D8E66-FD5C-9043-88D3-86B6B443DF0B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B75AFD15-51E3-4357-8C03-526703EAD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CF22BC8-27C7-448A-90FC-7DEF6D65A90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312ACF5A-C415-472A-BC57-C20763078DF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65CDC41A-8B44-4E51-93B3-5F1AC76B0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77563C04-3E3F-47CF-80FB-E11DD79BF7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DD1D0E1-EA04-441E-A2EE-1F56F813D04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1C582DF-F0A5-47D3-ACA8-B0C98060D65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3B5A09D4-55AD-448F-91A4-7D9AF6AAD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88652B58-FFA7-422F-9C6D-E132D8D4C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E53F3A7-E338-45F8-A88E-5F4F4712E41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D8CA0BD-8824-4759-9325-0298C730783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EAC7FA5-6AEC-40DD-A427-F555185A6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60530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88652B58-FFA7-422F-9C6D-E132D8D4CC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E53F3A7-E338-45F8-A88E-5F4F4712E415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D8CA0BD-8824-4759-9325-0298C730783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EAC7FA5-6AEC-40DD-A427-F555185A6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DE734AB3-ABA1-4D4B-9E08-7794FA6956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DA6C5C0-77CC-4A03-AC32-1B8ECCDFCCD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13B3CBAF-CE24-4C88-A761-73E397A2ADE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80B165A6-CFC0-4979-B5C9-006B016730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BD568-FCD9-F940-B011-46E47EAAC81C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1E0C6-5F11-FA48-9C21-547E84C63EC4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57A5-4000-B04A-9074-7843A8F4A47A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A4E24-DBB0-0447-82E3-199131B271A6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7AB40-4529-274C-8313-06FB6551FE60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B3D7-62CF-EF43-93A3-B2D6084B2083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4BEA-1081-C041-8DB1-6739C86C891F}" type="datetime1">
              <a:rPr lang="en-US" smtClean="0"/>
              <a:t>3/19/2023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EC95D-810C-0B49-916C-422EC38FAB1B}" type="datetime1">
              <a:rPr lang="en-US" smtClean="0"/>
              <a:t>3/19/2023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22F28-B87E-8445-8571-CFB4A5C0EBDA}" type="datetime1">
              <a:rPr lang="en-US" smtClean="0"/>
              <a:t>3/19/2023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11D94-955F-B849-AA9D-9C70D0FF0437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865BB-1B14-A84B-9A25-A577CA14169A}" type="datetime1">
              <a:rPr lang="en-US" smtClean="0"/>
              <a:t>3/19/2023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360D-66E1-0648-AD69-3710D11052F6}" type="datetime1">
              <a:rPr lang="en-US" smtClean="0"/>
              <a:t>3/19/2023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Parsers</a:t>
            </a:r>
            <a:br>
              <a:rPr lang="en-US" dirty="0"/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028948" y="5448909"/>
            <a:ext cx="4743452" cy="355599"/>
            <a:chOff x="3238498" y="2895600"/>
            <a:chExt cx="4743452" cy="355600"/>
          </a:xfr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6781800" y="2895600"/>
              <a:ext cx="1200150" cy="355600"/>
            </a:xfrm>
            <a:prstGeom prst="roundRect">
              <a:avLst/>
            </a:prstGeom>
            <a:grpFill/>
            <a:ln w="19050">
              <a:solidFill>
                <a:srgbClr val="073E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38498" y="2895600"/>
              <a:ext cx="550914" cy="355600"/>
            </a:xfrm>
            <a:prstGeom prst="roundRect">
              <a:avLst/>
            </a:prstGeom>
            <a:grpFill/>
            <a:ln w="19050">
              <a:solidFill>
                <a:srgbClr val="073E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1016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3E74"/>
                </a:solidFill>
              </a:rPr>
              <a:t>Parsing “(())()”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60777"/>
              </p:ext>
            </p:extLst>
          </p:nvPr>
        </p:nvGraphicFramePr>
        <p:xfrm>
          <a:off x="603250" y="1398504"/>
          <a:ext cx="725170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State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Lookahead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Handle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7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3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7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3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7 </a:t>
                      </a:r>
                      <a:r>
                        <a:rPr lang="en-US" u="sng" dirty="0"/>
                        <a:t>)</a:t>
                      </a:r>
                      <a:r>
                        <a:rPr lang="en-US" dirty="0"/>
                        <a:t> 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</a:t>
                      </a:r>
                      <a:r>
                        <a:rPr lang="en-US" i="0" baseline="0" dirty="0"/>
                        <a:t> 0 </a:t>
                      </a:r>
                      <a:r>
                        <a:rPr lang="en-US" i="0" u="sng" baseline="0" dirty="0"/>
                        <a:t>(</a:t>
                      </a:r>
                      <a:r>
                        <a:rPr lang="en-US" i="0" baseline="0" dirty="0"/>
                        <a:t> 3 </a:t>
                      </a:r>
                      <a:r>
                        <a:rPr lang="en-US" i="1" baseline="0" dirty="0"/>
                        <a:t>Pair</a:t>
                      </a:r>
                      <a:r>
                        <a:rPr lang="en-US" i="0" baseline="0" dirty="0"/>
                        <a:t> 6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10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5 </a:t>
                      </a:r>
                      <a:r>
                        <a:rPr lang="en-US" i="0" u="sng" dirty="0"/>
                        <a:t>)</a:t>
                      </a:r>
                      <a:r>
                        <a:rPr lang="en-US" i="0" dirty="0"/>
                        <a:t> 10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Pair </a:t>
                      </a:r>
                      <a:r>
                        <a:rPr lang="en-US" i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Pair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baseline="0" dirty="0"/>
                        <a:t> 1 </a:t>
                      </a:r>
                      <a:r>
                        <a:rPr lang="en-US" i="0" u="sng" baseline="0" dirty="0"/>
                        <a:t>(</a:t>
                      </a:r>
                      <a:r>
                        <a:rPr lang="en-US" i="0" baseline="0" dirty="0"/>
                        <a:t> 3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</a:t>
                      </a:r>
                      <a:r>
                        <a:rPr lang="en-US" baseline="0" dirty="0"/>
                        <a:t> 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1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0" u="sng" dirty="0"/>
                        <a:t>)</a:t>
                      </a:r>
                      <a:r>
                        <a:rPr lang="en-US" i="0" dirty="0"/>
                        <a:t> 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 1</a:t>
                      </a:r>
                      <a:r>
                        <a:rPr lang="en-US" i="0" dirty="0"/>
                        <a:t> </a:t>
                      </a:r>
                      <a:r>
                        <a:rPr lang="en-US" i="1" dirty="0"/>
                        <a:t>Pair 4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Pair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 </a:t>
                      </a:r>
                      <a:r>
                        <a:rPr lang="en-US" i="0" dirty="0"/>
                        <a:t>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Goal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80592" y="2378332"/>
            <a:ext cx="6286500" cy="1631216"/>
          </a:xfrm>
          <a:prstGeom prst="rect">
            <a:avLst/>
          </a:prstGeom>
          <a:solidFill>
            <a:srgbClr val="BFBFBF"/>
          </a:solidFill>
          <a:ln w="19050">
            <a:solidFill>
              <a:srgbClr val="7F7F7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Here, reducing by 5 reveals state s</a:t>
            </a:r>
            <a:r>
              <a:rPr lang="en-US" baseline="-25000" dirty="0"/>
              <a:t>1</a:t>
            </a:r>
            <a:r>
              <a:rPr lang="en-US" dirty="0"/>
              <a:t>, which represents the left context of a previously recognized </a:t>
            </a:r>
            <a:r>
              <a:rPr lang="en-US" i="1" dirty="0"/>
              <a:t>List</a:t>
            </a:r>
            <a:r>
              <a:rPr lang="en-US" dirty="0"/>
              <a:t>. 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Goto</a:t>
            </a:r>
            <a:r>
              <a:rPr lang="en-US" dirty="0"/>
              <a:t>(s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Pair</a:t>
            </a:r>
            <a:r>
              <a:rPr lang="en-US" dirty="0"/>
              <a:t>) is s</a:t>
            </a:r>
            <a:r>
              <a:rPr lang="en-US" baseline="-25000" dirty="0"/>
              <a:t>4</a:t>
            </a:r>
            <a:r>
              <a:rPr lang="en-US" dirty="0"/>
              <a:t>, a state in which the parser will reduce </a:t>
            </a:r>
            <a:r>
              <a:rPr lang="en-US" i="1" dirty="0"/>
              <a:t>List Pair</a:t>
            </a:r>
            <a:r>
              <a:rPr lang="en-US" dirty="0"/>
              <a:t> to </a:t>
            </a:r>
            <a:r>
              <a:rPr lang="en-US" i="1" dirty="0"/>
              <a:t>List </a:t>
            </a:r>
            <a:r>
              <a:rPr lang="en-US" dirty="0"/>
              <a:t>(production 2) on a lookahead of either ‘</a:t>
            </a:r>
            <a:r>
              <a:rPr lang="en-US" u="sng" dirty="0"/>
              <a:t>(</a:t>
            </a:r>
            <a:r>
              <a:rPr lang="en-US" dirty="0"/>
              <a:t>‘ or </a:t>
            </a:r>
            <a:r>
              <a:rPr lang="en-US" sz="1600" b="1" dirty="0"/>
              <a:t>EOF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r>
              <a:rPr lang="en-US" dirty="0"/>
              <a:t>Here, lookahead is </a:t>
            </a:r>
            <a:r>
              <a:rPr lang="en-US" sz="1600" b="1" dirty="0"/>
              <a:t>EOF</a:t>
            </a:r>
            <a:r>
              <a:rPr lang="en-US" dirty="0"/>
              <a:t>, which leads to reduction by 2, then by 1.</a:t>
            </a: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498723"/>
              </p:ext>
            </p:extLst>
          </p:nvPr>
        </p:nvGraphicFramePr>
        <p:xfrm>
          <a:off x="6959518" y="0"/>
          <a:ext cx="2149940" cy="21031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8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4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125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2">
            <a:extLst>
              <a:ext uri="{FF2B5EF4-FFF2-40B4-BE49-F238E27FC236}">
                <a16:creationId xmlns:a16="http://schemas.microsoft.com/office/drawing/2014/main" id="{38702064-6CD7-48DF-9C77-40A80DC5D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86E115E7-B1C9-4087-B3D4-96BEB2673676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69782CAF-4B52-4246-89FE-15134A58CE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LR(1) Parsers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6E4D1DA-2D06-480F-A742-7250D0757A1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sym typeface="Symbol" panose="05050102010706020507" pitchFamily="18" charset="2"/>
              </a:rPr>
              <a:t>Unambiguous grammar  unique rightmost derivation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Keep upper fringe on a stack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All active handles include top of stack (TOS)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Shift inputs until TOS is right end of a handle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Language of handles is regular (finite)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Build a handle-recognizing </a:t>
            </a:r>
            <a:r>
              <a:rPr lang="en-US" alt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DFA </a:t>
            </a:r>
            <a:r>
              <a:rPr lang="en-US" altLang="en-US" sz="1800" dirty="0">
                <a:solidFill>
                  <a:srgbClr val="FF0000"/>
                </a:solidFill>
                <a:sym typeface="Symbol" panose="05050102010706020507" pitchFamily="18" charset="2"/>
              </a:rPr>
              <a:t>to control the stack-based recognizer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A</a:t>
            </a:r>
            <a:r>
              <a:rPr lang="en-US" altLang="en-US" sz="1600" dirty="0">
                <a:sym typeface="Symbol" panose="05050102010706020507" pitchFamily="18" charset="2"/>
              </a:rPr>
              <a:t>CTION</a:t>
            </a:r>
            <a:r>
              <a:rPr lang="en-US" altLang="en-US" sz="1800" dirty="0">
                <a:sym typeface="Symbol" panose="05050102010706020507" pitchFamily="18" charset="2"/>
              </a:rPr>
              <a:t> &amp; G</a:t>
            </a:r>
            <a:r>
              <a:rPr lang="en-US" altLang="en-US" sz="1600" dirty="0">
                <a:sym typeface="Symbol" panose="05050102010706020507" pitchFamily="18" charset="2"/>
              </a:rPr>
              <a:t>OTO</a:t>
            </a:r>
            <a:r>
              <a:rPr lang="en-US" altLang="en-US" sz="1800" dirty="0">
                <a:sym typeface="Symbol" panose="05050102010706020507" pitchFamily="18" charset="2"/>
              </a:rPr>
              <a:t>  tables encode the </a:t>
            </a:r>
            <a:r>
              <a:rPr lang="en-US" altLang="en-US" sz="1600" dirty="0">
                <a:sym typeface="Symbol" panose="05050102010706020507" pitchFamily="18" charset="2"/>
              </a:rPr>
              <a:t>DFA</a:t>
            </a:r>
            <a:endParaRPr lang="en-US" altLang="en-US" sz="18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To match a </a:t>
            </a:r>
            <a:r>
              <a:rPr lang="en-US" altLang="en-US" sz="2000" dirty="0" err="1">
                <a:sym typeface="Symbol" panose="05050102010706020507" pitchFamily="18" charset="2"/>
              </a:rPr>
              <a:t>subterm</a:t>
            </a:r>
            <a:r>
              <a:rPr lang="en-US" altLang="en-US" sz="2000" dirty="0">
                <a:sym typeface="Symbol" panose="05050102010706020507" pitchFamily="18" charset="2"/>
              </a:rPr>
              <a:t>, invoke the </a:t>
            </a:r>
            <a:r>
              <a:rPr lang="en-US" altLang="en-US" sz="1800" dirty="0">
                <a:sym typeface="Symbol" panose="05050102010706020507" pitchFamily="18" charset="2"/>
              </a:rPr>
              <a:t>DFA</a:t>
            </a:r>
            <a:r>
              <a:rPr lang="en-US" altLang="en-US" sz="2000" dirty="0">
                <a:sym typeface="Symbol" panose="05050102010706020507" pitchFamily="18" charset="2"/>
              </a:rPr>
              <a:t> recursively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leave old </a:t>
            </a:r>
            <a:r>
              <a:rPr lang="en-US" altLang="en-US" sz="1600" dirty="0">
                <a:sym typeface="Symbol" panose="05050102010706020507" pitchFamily="18" charset="2"/>
              </a:rPr>
              <a:t>DFA</a:t>
            </a:r>
            <a:r>
              <a:rPr lang="en-US" altLang="en-US" sz="1800" dirty="0">
                <a:sym typeface="Symbol" panose="05050102010706020507" pitchFamily="18" charset="2"/>
              </a:rPr>
              <a:t>’s state on stack and go on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sz="2000" dirty="0">
                <a:sym typeface="Symbol" panose="05050102010706020507" pitchFamily="18" charset="2"/>
              </a:rPr>
              <a:t>Final state in </a:t>
            </a:r>
            <a:r>
              <a:rPr lang="en-US" altLang="en-US" sz="1800" dirty="0">
                <a:sym typeface="Symbol" panose="05050102010706020507" pitchFamily="18" charset="2"/>
              </a:rPr>
              <a:t>DFA </a:t>
            </a:r>
            <a:r>
              <a:rPr lang="en-US" altLang="en-US" sz="2000" dirty="0">
                <a:sym typeface="Symbol" panose="05050102010706020507" pitchFamily="18" charset="2"/>
              </a:rPr>
              <a:t> a </a:t>
            </a:r>
            <a:r>
              <a:rPr lang="en-US" altLang="en-US" sz="2000" i="1" dirty="0">
                <a:sym typeface="Symbol" panose="05050102010706020507" pitchFamily="18" charset="2"/>
              </a:rPr>
              <a:t>reduce</a:t>
            </a:r>
            <a:r>
              <a:rPr lang="en-US" altLang="en-US" sz="2000" dirty="0">
                <a:sym typeface="Symbol" panose="05050102010706020507" pitchFamily="18" charset="2"/>
              </a:rPr>
              <a:t> action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Pop </a:t>
            </a:r>
            <a:r>
              <a:rPr lang="en-US" altLang="en-US" sz="1800" dirty="0" err="1">
                <a:sym typeface="Symbol" panose="05050102010706020507" pitchFamily="18" charset="2"/>
              </a:rPr>
              <a:t>rhs</a:t>
            </a:r>
            <a:r>
              <a:rPr lang="en-US" altLang="en-US" sz="1800" dirty="0">
                <a:sym typeface="Symbol" panose="05050102010706020507" pitchFamily="18" charset="2"/>
              </a:rPr>
              <a:t> off the stack to reveal invoking state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New state is G</a:t>
            </a:r>
            <a:r>
              <a:rPr lang="en-US" altLang="en-US" sz="1600" dirty="0">
                <a:sym typeface="Symbol" panose="05050102010706020507" pitchFamily="18" charset="2"/>
              </a:rPr>
              <a:t>OTO[revealed state, </a:t>
            </a:r>
            <a:r>
              <a:rPr lang="en-US" altLang="en-US" sz="1600" i="1" dirty="0">
                <a:sym typeface="Symbol" panose="05050102010706020507" pitchFamily="18" charset="2"/>
              </a:rPr>
              <a:t>lhs</a:t>
            </a:r>
            <a:r>
              <a:rPr lang="en-US" altLang="en-US" sz="1600" dirty="0">
                <a:sym typeface="Symbol" panose="05050102010706020507" pitchFamily="18" charset="2"/>
              </a:rPr>
              <a:t>]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en-US" sz="1800" dirty="0">
                <a:sym typeface="Symbol" panose="05050102010706020507" pitchFamily="18" charset="2"/>
              </a:rPr>
              <a:t>Take a </a:t>
            </a:r>
            <a:r>
              <a:rPr lang="en-US" altLang="en-US" sz="1600" dirty="0">
                <a:sym typeface="Symbol" panose="05050102010706020507" pitchFamily="18" charset="2"/>
              </a:rPr>
              <a:t>DFA</a:t>
            </a:r>
            <a:r>
              <a:rPr lang="en-US" altLang="en-US" sz="1800" dirty="0">
                <a:sym typeface="Symbol" panose="05050102010706020507" pitchFamily="18" charset="2"/>
              </a:rPr>
              <a:t> transition on the new </a:t>
            </a:r>
            <a:r>
              <a:rPr lang="en-US" altLang="en-US" sz="1600" i="1" dirty="0">
                <a:sym typeface="Symbol" panose="05050102010706020507" pitchFamily="18" charset="2"/>
              </a:rPr>
              <a:t>NT</a:t>
            </a:r>
            <a:r>
              <a:rPr lang="en-US" altLang="en-US" sz="1800" i="1" dirty="0">
                <a:sym typeface="Symbol" panose="05050102010706020507" pitchFamily="18" charset="2"/>
              </a:rPr>
              <a:t> — </a:t>
            </a:r>
            <a:r>
              <a:rPr lang="en-US" altLang="en-US" sz="1800" dirty="0">
                <a:sym typeface="Symbol" panose="05050102010706020507" pitchFamily="18" charset="2"/>
              </a:rPr>
              <a:t>the </a:t>
            </a:r>
            <a:r>
              <a:rPr lang="en-US" altLang="en-US" sz="1800" dirty="0" err="1">
                <a:sym typeface="Symbol" panose="05050102010706020507" pitchFamily="18" charset="2"/>
              </a:rPr>
              <a:t>lhs</a:t>
            </a:r>
            <a:r>
              <a:rPr lang="en-US" altLang="en-US" sz="1800" dirty="0">
                <a:sym typeface="Symbol" panose="05050102010706020507" pitchFamily="18" charset="2"/>
              </a:rPr>
              <a:t> we just pushed…</a:t>
            </a:r>
            <a:endParaRPr lang="en-US" altLang="en-US" sz="1800" i="1" baseline="-25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2">
            <a:extLst>
              <a:ext uri="{FF2B5EF4-FFF2-40B4-BE49-F238E27FC236}">
                <a16:creationId xmlns:a16="http://schemas.microsoft.com/office/drawing/2014/main" id="{3166C3F8-9773-43E4-B347-C8E6B58FE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9EC9ED0-5AFC-4C10-AD29-4C9801667DF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21970EA-D4E7-445B-934E-9488FB85EB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altLang="en-US">
                <a:sym typeface="Symbol" panose="05050102010706020507" pitchFamily="18" charset="2"/>
              </a:rPr>
              <a:t>Building</a:t>
            </a:r>
            <a:r>
              <a:rPr lang="en-US" altLang="en-US" sz="2000">
                <a:sym typeface="Symbol" panose="05050102010706020507" pitchFamily="18" charset="2"/>
              </a:rPr>
              <a:t> LR(1)</a:t>
            </a:r>
            <a:r>
              <a:rPr lang="en-US" altLang="en-US">
                <a:sym typeface="Symbol" panose="05050102010706020507" pitchFamily="18" charset="2"/>
              </a:rPr>
              <a:t> Tables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47ABAF2-6CBA-469E-9A7D-73043F457A2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How do we generate the A</a:t>
            </a:r>
            <a:r>
              <a:rPr lang="en-US" altLang="en-US" sz="1800" dirty="0">
                <a:sym typeface="Symbol" panose="05050102010706020507" pitchFamily="18" charset="2"/>
              </a:rPr>
              <a:t>CTION</a:t>
            </a:r>
            <a:r>
              <a:rPr lang="en-US" altLang="en-US" dirty="0">
                <a:sym typeface="Symbol" panose="05050102010706020507" pitchFamily="18" charset="2"/>
              </a:rPr>
              <a:t> and G</a:t>
            </a:r>
            <a:r>
              <a:rPr lang="en-US" altLang="en-US" sz="1800" dirty="0">
                <a:sym typeface="Symbol" panose="05050102010706020507" pitchFamily="18" charset="2"/>
              </a:rPr>
              <a:t>OTO </a:t>
            </a:r>
            <a:r>
              <a:rPr lang="en-US" altLang="en-US" dirty="0">
                <a:sym typeface="Symbol" panose="05050102010706020507" pitchFamily="18" charset="2"/>
              </a:rPr>
              <a:t>tables?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Use the grammar to build a model of the Control </a:t>
            </a:r>
            <a:r>
              <a:rPr lang="en-US" altLang="en-US" sz="1800" dirty="0">
                <a:sym typeface="Symbol" panose="05050102010706020507" pitchFamily="18" charset="2"/>
              </a:rPr>
              <a:t>DFA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Encode actions &amp; transitions in A</a:t>
            </a:r>
            <a:r>
              <a:rPr lang="en-US" altLang="en-US" sz="1800" dirty="0">
                <a:sym typeface="Symbol" panose="05050102010706020507" pitchFamily="18" charset="2"/>
              </a:rPr>
              <a:t>CTION</a:t>
            </a:r>
            <a:r>
              <a:rPr lang="en-US" altLang="en-US" dirty="0">
                <a:sym typeface="Symbol" panose="05050102010706020507" pitchFamily="18" charset="2"/>
              </a:rPr>
              <a:t> &amp; G</a:t>
            </a:r>
            <a:r>
              <a:rPr lang="en-US" altLang="en-US" sz="1800" dirty="0">
                <a:sym typeface="Symbol" panose="05050102010706020507" pitchFamily="18" charset="2"/>
              </a:rPr>
              <a:t>OTO</a:t>
            </a:r>
            <a:r>
              <a:rPr lang="en-US" altLang="en-US" dirty="0">
                <a:sym typeface="Symbol" panose="05050102010706020507" pitchFamily="18" charset="2"/>
              </a:rPr>
              <a:t> tables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If construction succeeds, the grammar is </a:t>
            </a:r>
            <a:r>
              <a:rPr lang="en-US" altLang="en-US" sz="1800" dirty="0">
                <a:sym typeface="Symbol" panose="05050102010706020507" pitchFamily="18" charset="2"/>
              </a:rPr>
              <a:t>LR(1)</a:t>
            </a:r>
          </a:p>
          <a:p>
            <a:pPr lvl="1" eaLnBrk="1" hangingPunct="1"/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“Succeeds” means defines each table entry uniquely</a:t>
            </a:r>
          </a:p>
          <a:p>
            <a:pPr eaLnBrk="1" hangingPunct="1">
              <a:spcBef>
                <a:spcPct val="10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ym typeface="Symbol" panose="05050102010706020507" pitchFamily="18" charset="2"/>
              </a:rPr>
              <a:t>The Big Picture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Model the state of the parser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Use two functions </a:t>
            </a:r>
            <a:r>
              <a:rPr lang="en-US" altLang="en-US" i="1" dirty="0" err="1">
                <a:sym typeface="Symbol" panose="05050102010706020507" pitchFamily="18" charset="2"/>
              </a:rPr>
              <a:t>goto</a:t>
            </a:r>
            <a:r>
              <a:rPr lang="en-US" altLang="en-US" i="1" dirty="0">
                <a:sym typeface="Symbol" panose="05050102010706020507" pitchFamily="18" charset="2"/>
              </a:rPr>
              <a:t>(</a:t>
            </a:r>
            <a:r>
              <a:rPr lang="en-US" altLang="en-US" sz="10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s, X</a:t>
            </a:r>
            <a:r>
              <a:rPr lang="en-US" altLang="en-US" sz="10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closure(</a:t>
            </a:r>
            <a:r>
              <a:rPr lang="en-US" altLang="en-US" sz="10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sz="1000" i="1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</a:p>
          <a:p>
            <a:pPr lvl="1" eaLnBrk="1" hangingPunct="1"/>
            <a:r>
              <a:rPr lang="en-US" altLang="en-US" i="1" dirty="0" err="1">
                <a:sym typeface="Symbol" panose="05050102010706020507" pitchFamily="18" charset="2"/>
              </a:rPr>
              <a:t>goto</a:t>
            </a:r>
            <a:r>
              <a:rPr lang="en-US" altLang="en-US" i="1" dirty="0">
                <a:sym typeface="Symbol" panose="05050102010706020507" pitchFamily="18" charset="2"/>
              </a:rPr>
              <a:t>() </a:t>
            </a:r>
            <a:r>
              <a:rPr lang="en-US" altLang="en-US" dirty="0">
                <a:sym typeface="Symbol" panose="05050102010706020507" pitchFamily="18" charset="2"/>
              </a:rPr>
              <a:t>is analogous to </a:t>
            </a:r>
            <a:r>
              <a:rPr lang="en-US" altLang="en-US" i="1" dirty="0">
                <a:sym typeface="Symbol" panose="05050102010706020507" pitchFamily="18" charset="2"/>
              </a:rPr>
              <a:t>move() </a:t>
            </a:r>
            <a:r>
              <a:rPr lang="en-US" altLang="en-US" dirty="0">
                <a:sym typeface="Symbol" panose="05050102010706020507" pitchFamily="18" charset="2"/>
              </a:rPr>
              <a:t>in the subset construction</a:t>
            </a:r>
          </a:p>
          <a:p>
            <a:pPr lvl="1" eaLnBrk="1" hangingPunct="1"/>
            <a:r>
              <a:rPr lang="en-US" altLang="en-US" i="1" dirty="0">
                <a:sym typeface="Symbol" panose="05050102010706020507" pitchFamily="18" charset="2"/>
              </a:rPr>
              <a:t>closure() </a:t>
            </a:r>
            <a:r>
              <a:rPr lang="en-US" altLang="en-US" dirty="0">
                <a:sym typeface="Symbol" panose="05050102010706020507" pitchFamily="18" charset="2"/>
              </a:rPr>
              <a:t>adds information to round out a state </a:t>
            </a: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Build up the states and transition functions of the </a:t>
            </a:r>
            <a:r>
              <a:rPr lang="en-US" altLang="en-US" sz="1800" dirty="0">
                <a:sym typeface="Symbol" panose="05050102010706020507" pitchFamily="18" charset="2"/>
              </a:rPr>
              <a:t>DFA</a:t>
            </a:r>
            <a:endParaRPr lang="en-US" altLang="en-US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dirty="0">
                <a:sym typeface="Symbol" panose="05050102010706020507" pitchFamily="18" charset="2"/>
              </a:rPr>
              <a:t>Use this information to fill in the A</a:t>
            </a:r>
            <a:r>
              <a:rPr lang="en-US" altLang="en-US" sz="1800" dirty="0">
                <a:sym typeface="Symbol" panose="05050102010706020507" pitchFamily="18" charset="2"/>
              </a:rPr>
              <a:t>CTION</a:t>
            </a:r>
            <a:r>
              <a:rPr lang="en-US" altLang="en-US" dirty="0">
                <a:sym typeface="Symbol" panose="05050102010706020507" pitchFamily="18" charset="2"/>
              </a:rPr>
              <a:t> and G</a:t>
            </a:r>
            <a:r>
              <a:rPr lang="en-US" altLang="en-US" sz="1800" dirty="0">
                <a:sym typeface="Symbol" panose="05050102010706020507" pitchFamily="18" charset="2"/>
              </a:rPr>
              <a:t>OTO</a:t>
            </a:r>
            <a:r>
              <a:rPr lang="en-US" altLang="en-US" dirty="0">
                <a:sym typeface="Symbol" panose="05050102010706020507" pitchFamily="18" charset="2"/>
              </a:rPr>
              <a:t> tables</a:t>
            </a:r>
          </a:p>
        </p:txBody>
      </p:sp>
      <p:grpSp>
        <p:nvGrpSpPr>
          <p:cNvPr id="45061" name="Group 13">
            <a:extLst>
              <a:ext uri="{FF2B5EF4-FFF2-40B4-BE49-F238E27FC236}">
                <a16:creationId xmlns:a16="http://schemas.microsoft.com/office/drawing/2014/main" id="{A1831041-C159-4F03-8AE5-ED801FB5EFA8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249839"/>
            <a:ext cx="3429000" cy="927100"/>
            <a:chOff x="2880" y="1872"/>
            <a:chExt cx="2160" cy="584"/>
          </a:xfrm>
        </p:grpSpPr>
        <p:sp>
          <p:nvSpPr>
            <p:cNvPr id="45066" name="Text Box 5">
              <a:extLst>
                <a:ext uri="{FF2B5EF4-FFF2-40B4-BE49-F238E27FC236}">
                  <a16:creationId xmlns:a16="http://schemas.microsoft.com/office/drawing/2014/main" id="{59714139-559C-4804-868D-4F0B8731F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872"/>
              <a:ext cx="120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003C75"/>
                  </a:solidFill>
                </a:rPr>
                <a:t>grammar symbol, </a:t>
              </a:r>
              <a:r>
                <a:rPr lang="en-US" altLang="en-US" sz="1600" i="1">
                  <a:solidFill>
                    <a:srgbClr val="003C75"/>
                  </a:solidFill>
                </a:rPr>
                <a:t>T </a:t>
              </a:r>
              <a:r>
                <a:rPr lang="en-US" altLang="en-US" sz="1600">
                  <a:solidFill>
                    <a:srgbClr val="003C75"/>
                  </a:solidFill>
                </a:rPr>
                <a:t>or </a:t>
              </a:r>
              <a:r>
                <a:rPr lang="en-US" altLang="en-US" sz="1600" i="1">
                  <a:solidFill>
                    <a:srgbClr val="003C75"/>
                  </a:solidFill>
                </a:rPr>
                <a:t>NT</a:t>
              </a:r>
              <a:endParaRPr lang="en-US" altLang="en-US" sz="1600">
                <a:solidFill>
                  <a:srgbClr val="003C75"/>
                </a:solidFill>
              </a:endParaRPr>
            </a:p>
          </p:txBody>
        </p:sp>
        <p:sp>
          <p:nvSpPr>
            <p:cNvPr id="45067" name="Line 6">
              <a:extLst>
                <a:ext uri="{FF2B5EF4-FFF2-40B4-BE49-F238E27FC236}">
                  <a16:creationId xmlns:a16="http://schemas.microsoft.com/office/drawing/2014/main" id="{94020090-49C8-41EA-A89F-E9A1FCF78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872"/>
              <a:ext cx="0" cy="384"/>
            </a:xfrm>
            <a:prstGeom prst="lin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Freeform 7">
              <a:extLst>
                <a:ext uri="{FF2B5EF4-FFF2-40B4-BE49-F238E27FC236}">
                  <a16:creationId xmlns:a16="http://schemas.microsoft.com/office/drawing/2014/main" id="{EED2DD10-805D-4F9B-8CCE-6AD68897F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1976"/>
              <a:ext cx="960" cy="480"/>
            </a:xfrm>
            <a:custGeom>
              <a:avLst/>
              <a:gdLst>
                <a:gd name="T0" fmla="*/ 960 w 960"/>
                <a:gd name="T1" fmla="*/ 0 h 480"/>
                <a:gd name="T2" fmla="*/ 192 w 960"/>
                <a:gd name="T3" fmla="*/ 240 h 480"/>
                <a:gd name="T4" fmla="*/ 288 w 960"/>
                <a:gd name="T5" fmla="*/ 336 h 480"/>
                <a:gd name="T6" fmla="*/ 0 w 960"/>
                <a:gd name="T7" fmla="*/ 48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0"/>
                <a:gd name="T13" fmla="*/ 0 h 480"/>
                <a:gd name="T14" fmla="*/ 960 w 960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0" h="480">
                  <a:moveTo>
                    <a:pt x="960" y="0"/>
                  </a:moveTo>
                  <a:cubicBezTo>
                    <a:pt x="632" y="92"/>
                    <a:pt x="304" y="184"/>
                    <a:pt x="192" y="240"/>
                  </a:cubicBezTo>
                  <a:cubicBezTo>
                    <a:pt x="80" y="296"/>
                    <a:pt x="320" y="296"/>
                    <a:pt x="288" y="336"/>
                  </a:cubicBezTo>
                  <a:cubicBezTo>
                    <a:pt x="256" y="376"/>
                    <a:pt x="128" y="428"/>
                    <a:pt x="0" y="480"/>
                  </a:cubicBezTo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45062" name="Group 12">
            <a:extLst>
              <a:ext uri="{FF2B5EF4-FFF2-40B4-BE49-F238E27FC236}">
                <a16:creationId xmlns:a16="http://schemas.microsoft.com/office/drawing/2014/main" id="{AAF8976A-25DB-42F2-9256-041193D0C426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105400"/>
            <a:ext cx="3251200" cy="1371600"/>
            <a:chOff x="3408" y="3168"/>
            <a:chExt cx="2048" cy="864"/>
          </a:xfrm>
        </p:grpSpPr>
        <p:sp>
          <p:nvSpPr>
            <p:cNvPr id="45063" name="Text Box 9">
              <a:extLst>
                <a:ext uri="{FF2B5EF4-FFF2-40B4-BE49-F238E27FC236}">
                  <a16:creationId xmlns:a16="http://schemas.microsoft.com/office/drawing/2014/main" id="{54177C96-2A12-48C0-8AF4-60BE7EC89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648"/>
              <a:ext cx="158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r">
                <a:spcBef>
                  <a:spcPct val="50000"/>
                </a:spcBef>
              </a:pPr>
              <a:r>
                <a:rPr lang="en-US" altLang="en-US" sz="1600">
                  <a:solidFill>
                    <a:srgbClr val="003C75"/>
                  </a:solidFill>
                </a:rPr>
                <a:t>fixed-point algorithm, like subset construction</a:t>
              </a:r>
            </a:p>
          </p:txBody>
        </p:sp>
        <p:sp>
          <p:nvSpPr>
            <p:cNvPr id="45064" name="Line 10">
              <a:extLst>
                <a:ext uri="{FF2B5EF4-FFF2-40B4-BE49-F238E27FC236}">
                  <a16:creationId xmlns:a16="http://schemas.microsoft.com/office/drawing/2014/main" id="{49800428-64C3-44DD-AC91-B6F357FD1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648"/>
              <a:ext cx="0" cy="384"/>
            </a:xfrm>
            <a:prstGeom prst="line">
              <a:avLst/>
            </a:prstGeom>
            <a:noFill/>
            <a:ln w="19050">
              <a:solidFill>
                <a:srgbClr val="003C7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5" name="Freeform 11">
              <a:extLst>
                <a:ext uri="{FF2B5EF4-FFF2-40B4-BE49-F238E27FC236}">
                  <a16:creationId xmlns:a16="http://schemas.microsoft.com/office/drawing/2014/main" id="{397802C8-26FE-4ACF-A45F-E077F6DC3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3168"/>
              <a:ext cx="560" cy="624"/>
            </a:xfrm>
            <a:custGeom>
              <a:avLst/>
              <a:gdLst>
                <a:gd name="T0" fmla="*/ 96 w 560"/>
                <a:gd name="T1" fmla="*/ 624 h 624"/>
                <a:gd name="T2" fmla="*/ 480 w 560"/>
                <a:gd name="T3" fmla="*/ 432 h 624"/>
                <a:gd name="T4" fmla="*/ 480 w 560"/>
                <a:gd name="T5" fmla="*/ 96 h 624"/>
                <a:gd name="T6" fmla="*/ 0 w 560"/>
                <a:gd name="T7" fmla="*/ 0 h 62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624"/>
                <a:gd name="T14" fmla="*/ 560 w 560"/>
                <a:gd name="T15" fmla="*/ 624 h 62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624">
                  <a:moveTo>
                    <a:pt x="96" y="624"/>
                  </a:moveTo>
                  <a:cubicBezTo>
                    <a:pt x="256" y="572"/>
                    <a:pt x="416" y="520"/>
                    <a:pt x="480" y="432"/>
                  </a:cubicBezTo>
                  <a:cubicBezTo>
                    <a:pt x="544" y="344"/>
                    <a:pt x="560" y="168"/>
                    <a:pt x="480" y="96"/>
                  </a:cubicBezTo>
                  <a:cubicBezTo>
                    <a:pt x="400" y="24"/>
                    <a:pt x="200" y="12"/>
                    <a:pt x="0" y="0"/>
                  </a:cubicBezTo>
                </a:path>
              </a:pathLst>
            </a:custGeom>
            <a:noFill/>
            <a:ln w="9525">
              <a:solidFill>
                <a:srgbClr val="003C7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2">
            <a:extLst>
              <a:ext uri="{FF2B5EF4-FFF2-40B4-BE49-F238E27FC236}">
                <a16:creationId xmlns:a16="http://schemas.microsoft.com/office/drawing/2014/main" id="{D4332930-9A8C-4BB2-BA30-32F65EF557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547ED94-4BD6-4DE9-965F-7EDEA24E7EA8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FD87153A-1A4A-4411-BD90-10B4D2C904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91356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dirty="0">
                <a:sym typeface="Symbol" panose="05050102010706020507" pitchFamily="18" charset="2"/>
              </a:rPr>
              <a:t>LR(1) Parsers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3FBB453-19C4-4E19-BC2C-B37C7783B8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09169" y="965994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The Control DFA for the Parentheses Language</a:t>
            </a: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eaLnBrk="1" hangingPunct="1">
              <a:buFont typeface="Times" panose="02020603050405020304" pitchFamily="18" charset="0"/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43014" name="Group 44">
            <a:extLst>
              <a:ext uri="{FF2B5EF4-FFF2-40B4-BE49-F238E27FC236}">
                <a16:creationId xmlns:a16="http://schemas.microsoft.com/office/drawing/2014/main" id="{A9819F4A-4244-4518-8528-C63EA8DDB672}"/>
              </a:ext>
            </a:extLst>
          </p:cNvPr>
          <p:cNvGrpSpPr>
            <a:grpSpLocks/>
          </p:cNvGrpSpPr>
          <p:nvPr/>
        </p:nvGrpSpPr>
        <p:grpSpPr bwMode="auto">
          <a:xfrm>
            <a:off x="2299479" y="1396218"/>
            <a:ext cx="5715000" cy="2362200"/>
            <a:chOff x="768" y="1026"/>
            <a:chExt cx="3600" cy="1488"/>
          </a:xfrm>
        </p:grpSpPr>
        <p:sp>
          <p:nvSpPr>
            <p:cNvPr id="43015" name="Oval 6">
              <a:extLst>
                <a:ext uri="{FF2B5EF4-FFF2-40B4-BE49-F238E27FC236}">
                  <a16:creationId xmlns:a16="http://schemas.microsoft.com/office/drawing/2014/main" id="{C8EC4D1E-1B78-46F8-BD0F-B3D1110C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5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0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16" name="Oval 7">
              <a:extLst>
                <a:ext uri="{FF2B5EF4-FFF2-40B4-BE49-F238E27FC236}">
                  <a16:creationId xmlns:a16="http://schemas.microsoft.com/office/drawing/2014/main" id="{DD490352-DDEF-48D1-9E53-200480A7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122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1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17" name="Oval 8">
              <a:extLst>
                <a:ext uri="{FF2B5EF4-FFF2-40B4-BE49-F238E27FC236}">
                  <a16:creationId xmlns:a16="http://schemas.microsoft.com/office/drawing/2014/main" id="{18CC98F9-661A-4FA2-83E6-81AB0C062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226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2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18" name="Oval 9">
              <a:extLst>
                <a:ext uri="{FF2B5EF4-FFF2-40B4-BE49-F238E27FC236}">
                  <a16:creationId xmlns:a16="http://schemas.microsoft.com/office/drawing/2014/main" id="{4F0F3574-C00F-4411-8FE4-E7C783939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5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3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19" name="Oval 10">
              <a:extLst>
                <a:ext uri="{FF2B5EF4-FFF2-40B4-BE49-F238E27FC236}">
                  <a16:creationId xmlns:a16="http://schemas.microsoft.com/office/drawing/2014/main" id="{C0A07F24-969D-4CD1-9D54-1D069DD44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5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6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0" name="Oval 11">
              <a:extLst>
                <a:ext uri="{FF2B5EF4-FFF2-40B4-BE49-F238E27FC236}">
                  <a16:creationId xmlns:a16="http://schemas.microsoft.com/office/drawing/2014/main" id="{63CDA222-4913-470E-82D8-43708C530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165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9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1" name="Oval 12">
              <a:extLst>
                <a:ext uri="{FF2B5EF4-FFF2-40B4-BE49-F238E27FC236}">
                  <a16:creationId xmlns:a16="http://schemas.microsoft.com/office/drawing/2014/main" id="{4C186DDF-7FB5-43F3-8B23-3141BAB97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650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11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2" name="Oval 13">
              <a:extLst>
                <a:ext uri="{FF2B5EF4-FFF2-40B4-BE49-F238E27FC236}">
                  <a16:creationId xmlns:a16="http://schemas.microsoft.com/office/drawing/2014/main" id="{EF5355F8-67EA-42EF-93B3-4B4E2CC9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22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4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3" name="Oval 14">
              <a:extLst>
                <a:ext uri="{FF2B5EF4-FFF2-40B4-BE49-F238E27FC236}">
                  <a16:creationId xmlns:a16="http://schemas.microsoft.com/office/drawing/2014/main" id="{5E96DEF0-52EC-4EDD-A8B5-3BDC01F3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2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5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4" name="Oval 15">
              <a:extLst>
                <a:ext uri="{FF2B5EF4-FFF2-40B4-BE49-F238E27FC236}">
                  <a16:creationId xmlns:a16="http://schemas.microsoft.com/office/drawing/2014/main" id="{A699B2D8-C10E-4412-979B-962587BC6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122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8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5" name="Oval 16">
              <a:extLst>
                <a:ext uri="{FF2B5EF4-FFF2-40B4-BE49-F238E27FC236}">
                  <a16:creationId xmlns:a16="http://schemas.microsoft.com/office/drawing/2014/main" id="{03092079-6E0A-4620-A7C1-9BEE3AB9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226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7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6" name="Oval 17">
              <a:extLst>
                <a:ext uri="{FF2B5EF4-FFF2-40B4-BE49-F238E27FC236}">
                  <a16:creationId xmlns:a16="http://schemas.microsoft.com/office/drawing/2014/main" id="{6DCC809C-B6C6-441E-A1D5-6CC083F7F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2" y="2226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10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cxnSp>
          <p:nvCxnSpPr>
            <p:cNvPr id="43027" name="AutoShape 18">
              <a:extLst>
                <a:ext uri="{FF2B5EF4-FFF2-40B4-BE49-F238E27FC236}">
                  <a16:creationId xmlns:a16="http://schemas.microsoft.com/office/drawing/2014/main" id="{2DCF1B75-7120-4FF9-A52E-07AC957C16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14" y="1386"/>
              <a:ext cx="300" cy="312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8" name="AutoShape 19">
              <a:extLst>
                <a:ext uri="{FF2B5EF4-FFF2-40B4-BE49-F238E27FC236}">
                  <a16:creationId xmlns:a16="http://schemas.microsoft.com/office/drawing/2014/main" id="{A3A7A5D6-79F9-461E-9119-21088AA9E6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4" y="1902"/>
              <a:ext cx="300" cy="360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AutoShape 20">
              <a:extLst>
                <a:ext uri="{FF2B5EF4-FFF2-40B4-BE49-F238E27FC236}">
                  <a16:creationId xmlns:a16="http://schemas.microsoft.com/office/drawing/2014/main" id="{E8F79177-57A0-47A8-A196-949EB5A95325}"/>
                </a:ext>
              </a:extLst>
            </p:cNvPr>
            <p:cNvCxnSpPr>
              <a:cxnSpLocks noChangeShapeType="1"/>
              <a:stCxn id="43015" idx="6"/>
              <a:endCxn id="43018" idx="2"/>
            </p:cNvCxnSpPr>
            <p:nvPr/>
          </p:nvCxnSpPr>
          <p:spPr bwMode="auto">
            <a:xfrm>
              <a:off x="1056" y="1794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0" name="AutoShape 21">
              <a:extLst>
                <a:ext uri="{FF2B5EF4-FFF2-40B4-BE49-F238E27FC236}">
                  <a16:creationId xmlns:a16="http://schemas.microsoft.com/office/drawing/2014/main" id="{80BDF9E6-F810-4D8B-AE76-ED02C7F84A57}"/>
                </a:ext>
              </a:extLst>
            </p:cNvPr>
            <p:cNvCxnSpPr>
              <a:cxnSpLocks noChangeShapeType="1"/>
              <a:stCxn id="43016" idx="6"/>
              <a:endCxn id="43022" idx="2"/>
            </p:cNvCxnSpPr>
            <p:nvPr/>
          </p:nvCxnSpPr>
          <p:spPr bwMode="auto">
            <a:xfrm>
              <a:off x="1572" y="1266"/>
              <a:ext cx="336" cy="0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1" name="AutoShape 22">
              <a:extLst>
                <a:ext uri="{FF2B5EF4-FFF2-40B4-BE49-F238E27FC236}">
                  <a16:creationId xmlns:a16="http://schemas.microsoft.com/office/drawing/2014/main" id="{E9907303-7849-46D2-A843-9BD44B4612DC}"/>
                </a:ext>
              </a:extLst>
            </p:cNvPr>
            <p:cNvCxnSpPr>
              <a:cxnSpLocks noChangeShapeType="1"/>
              <a:stCxn id="43016" idx="5"/>
              <a:endCxn id="43018" idx="1"/>
            </p:cNvCxnSpPr>
            <p:nvPr/>
          </p:nvCxnSpPr>
          <p:spPr bwMode="auto">
            <a:xfrm>
              <a:off x="1518" y="1380"/>
              <a:ext cx="444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2" name="AutoShape 23">
              <a:extLst>
                <a:ext uri="{FF2B5EF4-FFF2-40B4-BE49-F238E27FC236}">
                  <a16:creationId xmlns:a16="http://schemas.microsoft.com/office/drawing/2014/main" id="{4942EB20-AE31-437A-8BCC-766B899D07EA}"/>
                </a:ext>
              </a:extLst>
            </p:cNvPr>
            <p:cNvCxnSpPr>
              <a:cxnSpLocks noChangeShapeType="1"/>
              <a:stCxn id="43018" idx="7"/>
              <a:endCxn id="43023" idx="3"/>
            </p:cNvCxnSpPr>
            <p:nvPr/>
          </p:nvCxnSpPr>
          <p:spPr bwMode="auto">
            <a:xfrm flipV="1">
              <a:off x="2166" y="1368"/>
              <a:ext cx="468" cy="324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3" name="AutoShape 24">
              <a:extLst>
                <a:ext uri="{FF2B5EF4-FFF2-40B4-BE49-F238E27FC236}">
                  <a16:creationId xmlns:a16="http://schemas.microsoft.com/office/drawing/2014/main" id="{8807D337-799D-4D30-A782-149523B47286}"/>
                </a:ext>
              </a:extLst>
            </p:cNvPr>
            <p:cNvCxnSpPr>
              <a:cxnSpLocks noChangeShapeType="1"/>
              <a:stCxn id="43018" idx="5"/>
              <a:endCxn id="43025" idx="1"/>
            </p:cNvCxnSpPr>
            <p:nvPr/>
          </p:nvCxnSpPr>
          <p:spPr bwMode="auto">
            <a:xfrm>
              <a:off x="2166" y="1896"/>
              <a:ext cx="468" cy="3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4" name="AutoShape 25">
              <a:extLst>
                <a:ext uri="{FF2B5EF4-FFF2-40B4-BE49-F238E27FC236}">
                  <a16:creationId xmlns:a16="http://schemas.microsoft.com/office/drawing/2014/main" id="{50C83643-F049-4BDF-B0D2-ABA83A1C35F7}"/>
                </a:ext>
              </a:extLst>
            </p:cNvPr>
            <p:cNvCxnSpPr>
              <a:cxnSpLocks noChangeShapeType="1"/>
              <a:stCxn id="43018" idx="6"/>
              <a:endCxn id="43019" idx="2"/>
            </p:cNvCxnSpPr>
            <p:nvPr/>
          </p:nvCxnSpPr>
          <p:spPr bwMode="auto">
            <a:xfrm>
              <a:off x="2208" y="1794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5" name="AutoShape 26">
              <a:extLst>
                <a:ext uri="{FF2B5EF4-FFF2-40B4-BE49-F238E27FC236}">
                  <a16:creationId xmlns:a16="http://schemas.microsoft.com/office/drawing/2014/main" id="{8212DCF9-B93F-4E1C-A89B-361778E553EA}"/>
                </a:ext>
              </a:extLst>
            </p:cNvPr>
            <p:cNvCxnSpPr>
              <a:cxnSpLocks noChangeShapeType="1"/>
              <a:stCxn id="43019" idx="6"/>
              <a:endCxn id="43020" idx="2"/>
            </p:cNvCxnSpPr>
            <p:nvPr/>
          </p:nvCxnSpPr>
          <p:spPr bwMode="auto">
            <a:xfrm>
              <a:off x="2880" y="1794"/>
              <a:ext cx="552" cy="0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6" name="AutoShape 27">
              <a:extLst>
                <a:ext uri="{FF2B5EF4-FFF2-40B4-BE49-F238E27FC236}">
                  <a16:creationId xmlns:a16="http://schemas.microsoft.com/office/drawing/2014/main" id="{F0DB4E4A-5507-45A5-A213-1C8EBA0988C2}"/>
                </a:ext>
              </a:extLst>
            </p:cNvPr>
            <p:cNvCxnSpPr>
              <a:cxnSpLocks noChangeShapeType="1"/>
              <a:stCxn id="43019" idx="5"/>
              <a:endCxn id="43026" idx="1"/>
            </p:cNvCxnSpPr>
            <p:nvPr/>
          </p:nvCxnSpPr>
          <p:spPr bwMode="auto">
            <a:xfrm>
              <a:off x="2838" y="1896"/>
              <a:ext cx="636" cy="36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7" name="AutoShape 28">
              <a:extLst>
                <a:ext uri="{FF2B5EF4-FFF2-40B4-BE49-F238E27FC236}">
                  <a16:creationId xmlns:a16="http://schemas.microsoft.com/office/drawing/2014/main" id="{ABC1C0CC-5376-4D5C-8A30-652B442A9C24}"/>
                </a:ext>
              </a:extLst>
            </p:cNvPr>
            <p:cNvCxnSpPr>
              <a:cxnSpLocks noChangeShapeType="1"/>
              <a:stCxn id="43023" idx="6"/>
              <a:endCxn id="43024" idx="2"/>
            </p:cNvCxnSpPr>
            <p:nvPr/>
          </p:nvCxnSpPr>
          <p:spPr bwMode="auto">
            <a:xfrm>
              <a:off x="2880" y="1266"/>
              <a:ext cx="3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8" name="AutoShape 29">
              <a:extLst>
                <a:ext uri="{FF2B5EF4-FFF2-40B4-BE49-F238E27FC236}">
                  <a16:creationId xmlns:a16="http://schemas.microsoft.com/office/drawing/2014/main" id="{11257D29-0215-4267-9A76-C0C4DC833AAA}"/>
                </a:ext>
              </a:extLst>
            </p:cNvPr>
            <p:cNvCxnSpPr>
              <a:cxnSpLocks noChangeShapeType="1"/>
              <a:stCxn id="43020" idx="6"/>
              <a:endCxn id="43021" idx="2"/>
            </p:cNvCxnSpPr>
            <p:nvPr/>
          </p:nvCxnSpPr>
          <p:spPr bwMode="auto">
            <a:xfrm>
              <a:off x="3720" y="1794"/>
              <a:ext cx="36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9" name="AutoShape 30">
              <a:extLst>
                <a:ext uri="{FF2B5EF4-FFF2-40B4-BE49-F238E27FC236}">
                  <a16:creationId xmlns:a16="http://schemas.microsoft.com/office/drawing/2014/main" id="{7DE93E36-267A-4FD5-B3CF-E8E8563A54C8}"/>
                </a:ext>
              </a:extLst>
            </p:cNvPr>
            <p:cNvCxnSpPr>
              <a:cxnSpLocks noChangeShapeType="1"/>
              <a:stCxn id="43019" idx="6"/>
              <a:endCxn id="43019" idx="0"/>
            </p:cNvCxnSpPr>
            <p:nvPr/>
          </p:nvCxnSpPr>
          <p:spPr bwMode="auto">
            <a:xfrm flipH="1" flipV="1">
              <a:off x="2736" y="1650"/>
              <a:ext cx="144" cy="144"/>
            </a:xfrm>
            <a:prstGeom prst="curvedConnector4">
              <a:avLst>
                <a:gd name="adj1" fmla="val -100000"/>
                <a:gd name="adj2" fmla="val 2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0" name="Text Box 31">
              <a:extLst>
                <a:ext uri="{FF2B5EF4-FFF2-40B4-BE49-F238E27FC236}">
                  <a16:creationId xmlns:a16="http://schemas.microsoft.com/office/drawing/2014/main" id="{866BE6C1-B7E8-40EF-A78E-32C9C20CB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571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65"/>
                  </a:solidFill>
                </a:rPr>
                <a:t>Pair</a:t>
              </a:r>
            </a:p>
          </p:txBody>
        </p:sp>
        <p:sp>
          <p:nvSpPr>
            <p:cNvPr id="43041" name="Text Box 32">
              <a:extLst>
                <a:ext uri="{FF2B5EF4-FFF2-40B4-BE49-F238E27FC236}">
                  <a16:creationId xmlns:a16="http://schemas.microsoft.com/office/drawing/2014/main" id="{EAD52320-E11C-4061-BD0F-73F8B2DE2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1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(</a:t>
              </a:r>
              <a:endParaRPr lang="en-US" altLang="en-US" i="1"/>
            </a:p>
          </p:txBody>
        </p:sp>
        <p:sp>
          <p:nvSpPr>
            <p:cNvPr id="43042" name="Text Box 33">
              <a:extLst>
                <a:ext uri="{FF2B5EF4-FFF2-40B4-BE49-F238E27FC236}">
                  <a16:creationId xmlns:a16="http://schemas.microsoft.com/office/drawing/2014/main" id="{065FCD70-E767-41C5-AFDD-C7FFC86F2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71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65"/>
                  </a:solidFill>
                </a:rPr>
                <a:t>List</a:t>
              </a:r>
            </a:p>
          </p:txBody>
        </p:sp>
        <p:sp>
          <p:nvSpPr>
            <p:cNvPr id="43043" name="Text Box 34">
              <a:extLst>
                <a:ext uri="{FF2B5EF4-FFF2-40B4-BE49-F238E27FC236}">
                  <a16:creationId xmlns:a16="http://schemas.microsoft.com/office/drawing/2014/main" id="{FE882B38-3270-4AC5-8BAE-E8FB9FBA3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8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65"/>
                  </a:solidFill>
                </a:rPr>
                <a:t>Pair</a:t>
              </a:r>
            </a:p>
          </p:txBody>
        </p:sp>
        <p:sp>
          <p:nvSpPr>
            <p:cNvPr id="43044" name="Text Box 35">
              <a:extLst>
                <a:ext uri="{FF2B5EF4-FFF2-40B4-BE49-F238E27FC236}">
                  <a16:creationId xmlns:a16="http://schemas.microsoft.com/office/drawing/2014/main" id="{33A63FB3-C337-40EF-87CB-6A9D45C2E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02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65"/>
                  </a:solidFill>
                </a:rPr>
                <a:t>Pair</a:t>
              </a:r>
            </a:p>
          </p:txBody>
        </p:sp>
        <p:sp>
          <p:nvSpPr>
            <p:cNvPr id="43045" name="Text Box 36">
              <a:extLst>
                <a:ext uri="{FF2B5EF4-FFF2-40B4-BE49-F238E27FC236}">
                  <a16:creationId xmlns:a16="http://schemas.microsoft.com/office/drawing/2014/main" id="{75948CE2-8335-42E0-A8D5-B15E58F66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6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65"/>
                  </a:solidFill>
                </a:rPr>
                <a:t>Pair</a:t>
              </a:r>
            </a:p>
          </p:txBody>
        </p:sp>
        <p:sp>
          <p:nvSpPr>
            <p:cNvPr id="43046" name="Text Box 37">
              <a:extLst>
                <a:ext uri="{FF2B5EF4-FFF2-40B4-BE49-F238E27FC236}">
                  <a16:creationId xmlns:a16="http://schemas.microsoft.com/office/drawing/2014/main" id="{D78C0F83-45A3-46C6-9B9D-180799D7A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03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)</a:t>
              </a:r>
              <a:endParaRPr lang="en-US" altLang="en-US" i="1"/>
            </a:p>
          </p:txBody>
        </p:sp>
        <p:sp>
          <p:nvSpPr>
            <p:cNvPr id="43047" name="Text Box 38">
              <a:extLst>
                <a:ext uri="{FF2B5EF4-FFF2-40B4-BE49-F238E27FC236}">
                  <a16:creationId xmlns:a16="http://schemas.microsoft.com/office/drawing/2014/main" id="{FE7C8F12-F914-4D67-8113-FEFFC1AE3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03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)</a:t>
              </a:r>
              <a:endParaRPr lang="en-US" altLang="en-US" i="1"/>
            </a:p>
          </p:txBody>
        </p:sp>
        <p:sp>
          <p:nvSpPr>
            <p:cNvPr id="43048" name="Text Box 39">
              <a:extLst>
                <a:ext uri="{FF2B5EF4-FFF2-40B4-BE49-F238E27FC236}">
                  <a16:creationId xmlns:a16="http://schemas.microsoft.com/office/drawing/2014/main" id="{A3FDBBF0-3313-4FF4-8421-097EA13B9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035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)</a:t>
              </a:r>
              <a:endParaRPr lang="en-US" altLang="en-US" i="1"/>
            </a:p>
          </p:txBody>
        </p:sp>
        <p:sp>
          <p:nvSpPr>
            <p:cNvPr id="43049" name="Text Box 40">
              <a:extLst>
                <a:ext uri="{FF2B5EF4-FFF2-40B4-BE49-F238E27FC236}">
                  <a16:creationId xmlns:a16="http://schemas.microsoft.com/office/drawing/2014/main" id="{9B656FA2-D788-44DB-8911-B65EE0B4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563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)</a:t>
              </a:r>
              <a:endParaRPr lang="en-US" altLang="en-US" i="1"/>
            </a:p>
          </p:txBody>
        </p:sp>
        <p:sp>
          <p:nvSpPr>
            <p:cNvPr id="43050" name="Text Box 41">
              <a:extLst>
                <a:ext uri="{FF2B5EF4-FFF2-40B4-BE49-F238E27FC236}">
                  <a16:creationId xmlns:a16="http://schemas.microsoft.com/office/drawing/2014/main" id="{6F9D7AF3-A372-42C8-ABCC-5FD9EA1F8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131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(</a:t>
              </a:r>
              <a:endParaRPr lang="en-US" altLang="en-US" i="1"/>
            </a:p>
          </p:txBody>
        </p:sp>
        <p:sp>
          <p:nvSpPr>
            <p:cNvPr id="43051" name="Text Box 42">
              <a:extLst>
                <a:ext uri="{FF2B5EF4-FFF2-40B4-BE49-F238E27FC236}">
                  <a16:creationId xmlns:a16="http://schemas.microsoft.com/office/drawing/2014/main" id="{94BE9B44-80D9-4E4C-A3B8-D6ADEFCC8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7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(</a:t>
              </a:r>
              <a:endParaRPr lang="en-US" altLang="en-US" i="1"/>
            </a:p>
          </p:txBody>
        </p:sp>
        <p:sp>
          <p:nvSpPr>
            <p:cNvPr id="43052" name="Text Box 43">
              <a:extLst>
                <a:ext uri="{FF2B5EF4-FFF2-40B4-BE49-F238E27FC236}">
                  <a16:creationId xmlns:a16="http://schemas.microsoft.com/office/drawing/2014/main" id="{864E37FD-A539-447B-BDC2-64E38E0D6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57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(</a:t>
              </a:r>
              <a:endParaRPr lang="en-US" altLang="en-US" i="1"/>
            </a:p>
          </p:txBody>
        </p:sp>
      </p:grpSp>
      <p:graphicFrame>
        <p:nvGraphicFramePr>
          <p:cNvPr id="4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32428"/>
              </p:ext>
            </p:extLst>
          </p:nvPr>
        </p:nvGraphicFramePr>
        <p:xfrm>
          <a:off x="6939509" y="-19685"/>
          <a:ext cx="2149940" cy="19189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8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70" y="3461098"/>
            <a:ext cx="3010320" cy="33913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67684" y="4213425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>
                <a:sym typeface="Symbol" panose="05050102010706020507" pitchFamily="18" charset="2"/>
              </a:rPr>
              <a:t>Transitions on terminals represent shift actions           [</a:t>
            </a:r>
            <a:r>
              <a:rPr lang="en-US" altLang="en-US" sz="1050" dirty="0">
                <a:sym typeface="Symbol" panose="05050102010706020507" pitchFamily="18" charset="2"/>
              </a:rPr>
              <a:t>ACTION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Transitions on </a:t>
            </a:r>
            <a:r>
              <a:rPr lang="en-US" altLang="en-US" dirty="0" err="1">
                <a:solidFill>
                  <a:srgbClr val="FF0065"/>
                </a:solidFill>
                <a:sym typeface="Symbol" panose="05050102010706020507" pitchFamily="18" charset="2"/>
              </a:rPr>
              <a:t>nonterminals</a:t>
            </a:r>
            <a:r>
              <a:rPr lang="en-US" altLang="en-US" dirty="0">
                <a:solidFill>
                  <a:srgbClr val="FF0065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represent reduce actions     [</a:t>
            </a:r>
            <a:r>
              <a:rPr lang="en-US" altLang="en-US" sz="1050" dirty="0">
                <a:sym typeface="Symbol" panose="05050102010706020507" pitchFamily="18" charset="2"/>
              </a:rPr>
              <a:t>GOTO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</a:p>
          <a:p>
            <a:pPr>
              <a:spcBef>
                <a:spcPct val="100000"/>
              </a:spcBef>
            </a:pP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The table construction derives this </a:t>
            </a:r>
            <a:r>
              <a:rPr lang="en-US" altLang="en-US" sz="1100" dirty="0">
                <a:solidFill>
                  <a:srgbClr val="003C75"/>
                </a:solidFill>
                <a:sym typeface="Symbol" panose="05050102010706020507" pitchFamily="18" charset="2"/>
              </a:rPr>
              <a:t>DFA</a:t>
            </a:r>
            <a:r>
              <a:rPr lang="en-US" altLang="en-US" dirty="0">
                <a:solidFill>
                  <a:srgbClr val="003C75"/>
                </a:solidFill>
                <a:sym typeface="Symbol" panose="05050102010706020507" pitchFamily="18" charset="2"/>
              </a:rPr>
              <a:t> from the grammar </a:t>
            </a:r>
          </a:p>
        </p:txBody>
      </p:sp>
    </p:spTree>
    <p:extLst>
      <p:ext uri="{BB962C8B-B14F-4D97-AF65-F5344CB8AC3E}">
        <p14:creationId xmlns:p14="http://schemas.microsoft.com/office/powerpoint/2010/main" val="1425231212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4" name="Group 44">
            <a:extLst>
              <a:ext uri="{FF2B5EF4-FFF2-40B4-BE49-F238E27FC236}">
                <a16:creationId xmlns:a16="http://schemas.microsoft.com/office/drawing/2014/main" id="{A9819F4A-4244-4518-8528-C63EA8DDB672}"/>
              </a:ext>
            </a:extLst>
          </p:cNvPr>
          <p:cNvGrpSpPr>
            <a:grpSpLocks/>
          </p:cNvGrpSpPr>
          <p:nvPr/>
        </p:nvGrpSpPr>
        <p:grpSpPr bwMode="auto">
          <a:xfrm>
            <a:off x="136055" y="344940"/>
            <a:ext cx="5368925" cy="2725738"/>
            <a:chOff x="768" y="1022"/>
            <a:chExt cx="3382" cy="1717"/>
          </a:xfrm>
        </p:grpSpPr>
        <p:sp>
          <p:nvSpPr>
            <p:cNvPr id="43015" name="Oval 6">
              <a:extLst>
                <a:ext uri="{FF2B5EF4-FFF2-40B4-BE49-F238E27FC236}">
                  <a16:creationId xmlns:a16="http://schemas.microsoft.com/office/drawing/2014/main" id="{C8EC4D1E-1B78-46F8-BD0F-B3D1110CA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65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0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16" name="Oval 7">
              <a:extLst>
                <a:ext uri="{FF2B5EF4-FFF2-40B4-BE49-F238E27FC236}">
                  <a16:creationId xmlns:a16="http://schemas.microsoft.com/office/drawing/2014/main" id="{DD490352-DDEF-48D1-9E53-200480A7C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1122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1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17" name="Oval 8">
              <a:extLst>
                <a:ext uri="{FF2B5EF4-FFF2-40B4-BE49-F238E27FC236}">
                  <a16:creationId xmlns:a16="http://schemas.microsoft.com/office/drawing/2014/main" id="{18CC98F9-661A-4FA2-83E6-81AB0C062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" y="2226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dirty="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 dirty="0">
                  <a:latin typeface="Arial Rounded MT Bold" panose="020F0704030504030204" pitchFamily="34" charset="0"/>
                </a:rPr>
                <a:t>2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3018" name="Oval 9">
              <a:extLst>
                <a:ext uri="{FF2B5EF4-FFF2-40B4-BE49-F238E27FC236}">
                  <a16:creationId xmlns:a16="http://schemas.microsoft.com/office/drawing/2014/main" id="{4F0F3574-C00F-4411-8FE4-E7C783939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5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3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19" name="Oval 10">
              <a:extLst>
                <a:ext uri="{FF2B5EF4-FFF2-40B4-BE49-F238E27FC236}">
                  <a16:creationId xmlns:a16="http://schemas.microsoft.com/office/drawing/2014/main" id="{C0A07F24-969D-4CD1-9D54-1D069DD44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65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dirty="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 dirty="0">
                  <a:latin typeface="Arial Rounded MT Bold" panose="020F0704030504030204" pitchFamily="34" charset="0"/>
                </a:rPr>
                <a:t>7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3021" name="Oval 12">
              <a:extLst>
                <a:ext uri="{FF2B5EF4-FFF2-40B4-BE49-F238E27FC236}">
                  <a16:creationId xmlns:a16="http://schemas.microsoft.com/office/drawing/2014/main" id="{4C186DDF-7FB5-43F3-8B23-3141BAB97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8" y="166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11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2" name="Oval 13">
              <a:extLst>
                <a:ext uri="{FF2B5EF4-FFF2-40B4-BE49-F238E27FC236}">
                  <a16:creationId xmlns:a16="http://schemas.microsoft.com/office/drawing/2014/main" id="{EF5355F8-67EA-42EF-93B3-4B4E2CC94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122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4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43024" name="Oval 15">
              <a:extLst>
                <a:ext uri="{FF2B5EF4-FFF2-40B4-BE49-F238E27FC236}">
                  <a16:creationId xmlns:a16="http://schemas.microsoft.com/office/drawing/2014/main" id="{A699B2D8-C10E-4412-979B-962587BC6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1022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dirty="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 dirty="0">
                  <a:latin typeface="Arial Rounded MT Bold" panose="020F0704030504030204" pitchFamily="34" charset="0"/>
                </a:rPr>
                <a:t>6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3025" name="Oval 16">
              <a:extLst>
                <a:ext uri="{FF2B5EF4-FFF2-40B4-BE49-F238E27FC236}">
                  <a16:creationId xmlns:a16="http://schemas.microsoft.com/office/drawing/2014/main" id="{03092079-6E0A-4620-A7C1-9BEE3AB9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2320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 dirty="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 dirty="0">
                  <a:latin typeface="Arial Rounded MT Bold" panose="020F0704030504030204" pitchFamily="34" charset="0"/>
                </a:rPr>
                <a:t>8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43026" name="Oval 17">
              <a:extLst>
                <a:ext uri="{FF2B5EF4-FFF2-40B4-BE49-F238E27FC236}">
                  <a16:creationId xmlns:a16="http://schemas.microsoft.com/office/drawing/2014/main" id="{6DCC809C-B6C6-441E-A1D5-6CC083F7F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" y="2451"/>
              <a:ext cx="288" cy="288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Arial Rounded MT Bold" panose="020F0704030504030204" pitchFamily="34" charset="0"/>
                </a:rPr>
                <a:t>S</a:t>
              </a:r>
              <a:r>
                <a:rPr lang="en-US" altLang="en-US" sz="1400" baseline="-25000">
                  <a:latin typeface="Arial Rounded MT Bold" panose="020F0704030504030204" pitchFamily="34" charset="0"/>
                </a:rPr>
                <a:t>10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cxnSp>
          <p:nvCxnSpPr>
            <p:cNvPr id="43027" name="AutoShape 18">
              <a:extLst>
                <a:ext uri="{FF2B5EF4-FFF2-40B4-BE49-F238E27FC236}">
                  <a16:creationId xmlns:a16="http://schemas.microsoft.com/office/drawing/2014/main" id="{2DCF1B75-7120-4FF9-A52E-07AC957C161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14" y="1386"/>
              <a:ext cx="300" cy="312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8" name="AutoShape 19">
              <a:extLst>
                <a:ext uri="{FF2B5EF4-FFF2-40B4-BE49-F238E27FC236}">
                  <a16:creationId xmlns:a16="http://schemas.microsoft.com/office/drawing/2014/main" id="{A3A7A5D6-79F9-461E-9119-21088AA9E6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4" y="1902"/>
              <a:ext cx="300" cy="360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29" name="AutoShape 20">
              <a:extLst>
                <a:ext uri="{FF2B5EF4-FFF2-40B4-BE49-F238E27FC236}">
                  <a16:creationId xmlns:a16="http://schemas.microsoft.com/office/drawing/2014/main" id="{E8F79177-57A0-47A8-A196-949EB5A95325}"/>
                </a:ext>
              </a:extLst>
            </p:cNvPr>
            <p:cNvCxnSpPr>
              <a:cxnSpLocks noChangeShapeType="1"/>
              <a:stCxn id="43015" idx="6"/>
              <a:endCxn id="43018" idx="2"/>
            </p:cNvCxnSpPr>
            <p:nvPr/>
          </p:nvCxnSpPr>
          <p:spPr bwMode="auto">
            <a:xfrm>
              <a:off x="1056" y="1794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0" name="AutoShape 21">
              <a:extLst>
                <a:ext uri="{FF2B5EF4-FFF2-40B4-BE49-F238E27FC236}">
                  <a16:creationId xmlns:a16="http://schemas.microsoft.com/office/drawing/2014/main" id="{80BDF9E6-F810-4D8B-AE76-ED02C7F84A57}"/>
                </a:ext>
              </a:extLst>
            </p:cNvPr>
            <p:cNvCxnSpPr>
              <a:cxnSpLocks noChangeShapeType="1"/>
              <a:stCxn id="43016" idx="6"/>
              <a:endCxn id="43022" idx="2"/>
            </p:cNvCxnSpPr>
            <p:nvPr/>
          </p:nvCxnSpPr>
          <p:spPr bwMode="auto">
            <a:xfrm>
              <a:off x="1572" y="1266"/>
              <a:ext cx="336" cy="0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1" name="AutoShape 22">
              <a:extLst>
                <a:ext uri="{FF2B5EF4-FFF2-40B4-BE49-F238E27FC236}">
                  <a16:creationId xmlns:a16="http://schemas.microsoft.com/office/drawing/2014/main" id="{E9907303-7849-46D2-A843-9BD44B4612DC}"/>
                </a:ext>
              </a:extLst>
            </p:cNvPr>
            <p:cNvCxnSpPr>
              <a:cxnSpLocks noChangeShapeType="1"/>
              <a:stCxn id="43016" idx="5"/>
              <a:endCxn id="43018" idx="1"/>
            </p:cNvCxnSpPr>
            <p:nvPr/>
          </p:nvCxnSpPr>
          <p:spPr bwMode="auto">
            <a:xfrm>
              <a:off x="1518" y="1380"/>
              <a:ext cx="444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2" name="AutoShape 23">
              <a:extLst>
                <a:ext uri="{FF2B5EF4-FFF2-40B4-BE49-F238E27FC236}">
                  <a16:creationId xmlns:a16="http://schemas.microsoft.com/office/drawing/2014/main" id="{4942EB20-AE31-437A-8BCC-766B899D07EA}"/>
                </a:ext>
              </a:extLst>
            </p:cNvPr>
            <p:cNvCxnSpPr>
              <a:cxnSpLocks noChangeShapeType="1"/>
              <a:stCxn id="43018" idx="7"/>
              <a:endCxn id="43024" idx="2"/>
            </p:cNvCxnSpPr>
            <p:nvPr/>
          </p:nvCxnSpPr>
          <p:spPr bwMode="auto">
            <a:xfrm flipV="1">
              <a:off x="2166" y="1166"/>
              <a:ext cx="433" cy="526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3" name="AutoShape 24">
              <a:extLst>
                <a:ext uri="{FF2B5EF4-FFF2-40B4-BE49-F238E27FC236}">
                  <a16:creationId xmlns:a16="http://schemas.microsoft.com/office/drawing/2014/main" id="{8807D337-799D-4D30-A782-149523B47286}"/>
                </a:ext>
              </a:extLst>
            </p:cNvPr>
            <p:cNvCxnSpPr>
              <a:cxnSpLocks noChangeShapeType="1"/>
              <a:stCxn id="43018" idx="4"/>
              <a:endCxn id="43025" idx="0"/>
            </p:cNvCxnSpPr>
            <p:nvPr/>
          </p:nvCxnSpPr>
          <p:spPr bwMode="auto">
            <a:xfrm>
              <a:off x="2064" y="1938"/>
              <a:ext cx="9" cy="3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4" name="AutoShape 25">
              <a:extLst>
                <a:ext uri="{FF2B5EF4-FFF2-40B4-BE49-F238E27FC236}">
                  <a16:creationId xmlns:a16="http://schemas.microsoft.com/office/drawing/2014/main" id="{50C83643-F049-4BDF-B0D2-ABA83A1C35F7}"/>
                </a:ext>
              </a:extLst>
            </p:cNvPr>
            <p:cNvCxnSpPr>
              <a:cxnSpLocks noChangeShapeType="1"/>
              <a:stCxn id="43018" idx="6"/>
              <a:endCxn id="43019" idx="2"/>
            </p:cNvCxnSpPr>
            <p:nvPr/>
          </p:nvCxnSpPr>
          <p:spPr bwMode="auto">
            <a:xfrm>
              <a:off x="2208" y="1794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5" name="AutoShape 26">
              <a:extLst>
                <a:ext uri="{FF2B5EF4-FFF2-40B4-BE49-F238E27FC236}">
                  <a16:creationId xmlns:a16="http://schemas.microsoft.com/office/drawing/2014/main" id="{8212DCF9-B93F-4E1C-A89B-361778E553EA}"/>
                </a:ext>
              </a:extLst>
            </p:cNvPr>
            <p:cNvCxnSpPr>
              <a:cxnSpLocks noChangeShapeType="1"/>
              <a:endCxn id="43024" idx="4"/>
            </p:cNvCxnSpPr>
            <p:nvPr/>
          </p:nvCxnSpPr>
          <p:spPr bwMode="auto">
            <a:xfrm flipV="1">
              <a:off x="2740" y="1310"/>
              <a:ext cx="3" cy="357"/>
            </a:xfrm>
            <a:prstGeom prst="straightConnector1">
              <a:avLst/>
            </a:prstGeom>
            <a:noFill/>
            <a:ln w="9525">
              <a:solidFill>
                <a:srgbClr val="FF006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6" name="AutoShape 27">
              <a:extLst>
                <a:ext uri="{FF2B5EF4-FFF2-40B4-BE49-F238E27FC236}">
                  <a16:creationId xmlns:a16="http://schemas.microsoft.com/office/drawing/2014/main" id="{F0DB4E4A-5507-45A5-A213-1C8EBA0988C2}"/>
                </a:ext>
              </a:extLst>
            </p:cNvPr>
            <p:cNvCxnSpPr>
              <a:cxnSpLocks noChangeShapeType="1"/>
              <a:stCxn id="43019" idx="5"/>
              <a:endCxn id="38" idx="2"/>
            </p:cNvCxnSpPr>
            <p:nvPr/>
          </p:nvCxnSpPr>
          <p:spPr bwMode="auto">
            <a:xfrm>
              <a:off x="2838" y="1896"/>
              <a:ext cx="372" cy="29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39" name="AutoShape 30">
              <a:extLst>
                <a:ext uri="{FF2B5EF4-FFF2-40B4-BE49-F238E27FC236}">
                  <a16:creationId xmlns:a16="http://schemas.microsoft.com/office/drawing/2014/main" id="{7DE93E36-267A-4FD5-B3CF-E8E8563A54C8}"/>
                </a:ext>
              </a:extLst>
            </p:cNvPr>
            <p:cNvCxnSpPr>
              <a:cxnSpLocks noChangeShapeType="1"/>
              <a:stCxn id="43019" idx="6"/>
              <a:endCxn id="43019" idx="7"/>
            </p:cNvCxnSpPr>
            <p:nvPr/>
          </p:nvCxnSpPr>
          <p:spPr bwMode="auto">
            <a:xfrm flipH="1" flipV="1">
              <a:off x="2838" y="1692"/>
              <a:ext cx="42" cy="102"/>
            </a:xfrm>
            <a:prstGeom prst="curvedConnector4">
              <a:avLst>
                <a:gd name="adj1" fmla="val -341423"/>
                <a:gd name="adj2" fmla="val 30435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40" name="Text Box 31">
              <a:extLst>
                <a:ext uri="{FF2B5EF4-FFF2-40B4-BE49-F238E27FC236}">
                  <a16:creationId xmlns:a16="http://schemas.microsoft.com/office/drawing/2014/main" id="{866BE6C1-B7E8-40EF-A78E-32C9C20CB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130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 dirty="0">
                  <a:solidFill>
                    <a:srgbClr val="FF0065"/>
                  </a:solidFill>
                </a:rPr>
                <a:t>Pair</a:t>
              </a:r>
            </a:p>
          </p:txBody>
        </p:sp>
        <p:sp>
          <p:nvSpPr>
            <p:cNvPr id="43041" name="Text Box 32">
              <a:extLst>
                <a:ext uri="{FF2B5EF4-FFF2-40B4-BE49-F238E27FC236}">
                  <a16:creationId xmlns:a16="http://schemas.microsoft.com/office/drawing/2014/main" id="{EAD52320-E11C-4061-BD0F-73F8B2DE2A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1380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 dirty="0"/>
                <a:t>(</a:t>
              </a:r>
              <a:endParaRPr lang="en-US" altLang="en-US" i="1" dirty="0"/>
            </a:p>
          </p:txBody>
        </p:sp>
        <p:sp>
          <p:nvSpPr>
            <p:cNvPr id="43042" name="Text Box 33">
              <a:extLst>
                <a:ext uri="{FF2B5EF4-FFF2-40B4-BE49-F238E27FC236}">
                  <a16:creationId xmlns:a16="http://schemas.microsoft.com/office/drawing/2014/main" id="{065FCD70-E767-41C5-AFDD-C7FFC86F2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71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 dirty="0">
                  <a:solidFill>
                    <a:srgbClr val="FF0065"/>
                  </a:solidFill>
                </a:rPr>
                <a:t>List</a:t>
              </a:r>
            </a:p>
          </p:txBody>
        </p:sp>
        <p:sp>
          <p:nvSpPr>
            <p:cNvPr id="43043" name="Text Box 34">
              <a:extLst>
                <a:ext uri="{FF2B5EF4-FFF2-40B4-BE49-F238E27FC236}">
                  <a16:creationId xmlns:a16="http://schemas.microsoft.com/office/drawing/2014/main" id="{FE882B38-3270-4AC5-8BAE-E8FB9FBA3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98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65"/>
                  </a:solidFill>
                </a:rPr>
                <a:t>Pair</a:t>
              </a:r>
            </a:p>
          </p:txBody>
        </p:sp>
        <p:sp>
          <p:nvSpPr>
            <p:cNvPr id="43044" name="Text Box 35">
              <a:extLst>
                <a:ext uri="{FF2B5EF4-FFF2-40B4-BE49-F238E27FC236}">
                  <a16:creationId xmlns:a16="http://schemas.microsoft.com/office/drawing/2014/main" id="{33A63FB3-C337-40EF-87CB-6A9D45C2E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02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65"/>
                  </a:solidFill>
                </a:rPr>
                <a:t>Pair</a:t>
              </a:r>
            </a:p>
          </p:txBody>
        </p:sp>
        <p:sp>
          <p:nvSpPr>
            <p:cNvPr id="43045" name="Text Box 36">
              <a:extLst>
                <a:ext uri="{FF2B5EF4-FFF2-40B4-BE49-F238E27FC236}">
                  <a16:creationId xmlns:a16="http://schemas.microsoft.com/office/drawing/2014/main" id="{75948CE2-8335-42E0-A8D5-B15E58F66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1362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>
                  <a:solidFill>
                    <a:srgbClr val="FF0065"/>
                  </a:solidFill>
                </a:rPr>
                <a:t>Pair</a:t>
              </a:r>
            </a:p>
          </p:txBody>
        </p:sp>
        <p:sp>
          <p:nvSpPr>
            <p:cNvPr id="43046" name="Text Box 37">
              <a:extLst>
                <a:ext uri="{FF2B5EF4-FFF2-40B4-BE49-F238E27FC236}">
                  <a16:creationId xmlns:a16="http://schemas.microsoft.com/office/drawing/2014/main" id="{D78C0F83-45A3-46C6-9B9D-180799D7A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4" y="200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 dirty="0"/>
                <a:t>)</a:t>
              </a:r>
              <a:endParaRPr lang="en-US" altLang="en-US" i="1" dirty="0"/>
            </a:p>
          </p:txBody>
        </p:sp>
        <p:sp>
          <p:nvSpPr>
            <p:cNvPr id="43047" name="Text Box 38">
              <a:extLst>
                <a:ext uri="{FF2B5EF4-FFF2-40B4-BE49-F238E27FC236}">
                  <a16:creationId xmlns:a16="http://schemas.microsoft.com/office/drawing/2014/main" id="{FE7C8F12-F914-4D67-8113-FEFFC1AE34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02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 dirty="0"/>
                <a:t>)</a:t>
              </a:r>
              <a:endParaRPr lang="en-US" altLang="en-US" i="1" dirty="0"/>
            </a:p>
          </p:txBody>
        </p:sp>
        <p:sp>
          <p:nvSpPr>
            <p:cNvPr id="43049" name="Text Box 40">
              <a:extLst>
                <a:ext uri="{FF2B5EF4-FFF2-40B4-BE49-F238E27FC236}">
                  <a16:creationId xmlns:a16="http://schemas.microsoft.com/office/drawing/2014/main" id="{9B656FA2-D788-44DB-8911-B65EE0B40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1516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 dirty="0"/>
                <a:t>)</a:t>
              </a:r>
              <a:endParaRPr lang="en-US" altLang="en-US" i="1" dirty="0"/>
            </a:p>
          </p:txBody>
        </p:sp>
        <p:sp>
          <p:nvSpPr>
            <p:cNvPr id="43050" name="Text Box 41">
              <a:extLst>
                <a:ext uri="{FF2B5EF4-FFF2-40B4-BE49-F238E27FC236}">
                  <a16:creationId xmlns:a16="http://schemas.microsoft.com/office/drawing/2014/main" id="{6F9D7AF3-A372-42C8-ABCC-5FD9EA1F8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6" y="1314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(</a:t>
              </a:r>
              <a:endParaRPr lang="en-US" altLang="en-US" i="1"/>
            </a:p>
          </p:txBody>
        </p:sp>
        <p:sp>
          <p:nvSpPr>
            <p:cNvPr id="43051" name="Text Box 42">
              <a:extLst>
                <a:ext uri="{FF2B5EF4-FFF2-40B4-BE49-F238E27FC236}">
                  <a16:creationId xmlns:a16="http://schemas.microsoft.com/office/drawing/2014/main" id="{94BE9B44-80D9-4E4C-A3B8-D6ADEFCC8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578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(</a:t>
              </a:r>
              <a:endParaRPr lang="en-US" altLang="en-US" i="1"/>
            </a:p>
          </p:txBody>
        </p:sp>
        <p:sp>
          <p:nvSpPr>
            <p:cNvPr id="43052" name="Text Box 43">
              <a:extLst>
                <a:ext uri="{FF2B5EF4-FFF2-40B4-BE49-F238E27FC236}">
                  <a16:creationId xmlns:a16="http://schemas.microsoft.com/office/drawing/2014/main" id="{864E37FD-A539-447B-BDC2-64E38E0D64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2" y="1579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u="sng"/>
                <a:t>(</a:t>
              </a:r>
              <a:endParaRPr lang="en-US" altLang="en-US" i="1"/>
            </a:p>
          </p:txBody>
        </p:sp>
      </p:grpSp>
      <p:graphicFrame>
        <p:nvGraphicFramePr>
          <p:cNvPr id="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05273"/>
              </p:ext>
            </p:extLst>
          </p:nvPr>
        </p:nvGraphicFramePr>
        <p:xfrm>
          <a:off x="932700" y="3992004"/>
          <a:ext cx="2149940" cy="1918939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8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9A5AB-4442-AC5B-D9E5-442C50D0C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785279"/>
              </p:ext>
            </p:extLst>
          </p:nvPr>
        </p:nvGraphicFramePr>
        <p:xfrm>
          <a:off x="5253572" y="1886123"/>
          <a:ext cx="3821328" cy="483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595">
                  <a:extLst>
                    <a:ext uri="{9D8B030D-6E8A-4147-A177-3AD203B41FA5}">
                      <a16:colId xmlns:a16="http://schemas.microsoft.com/office/drawing/2014/main" val="2935395453"/>
                    </a:ext>
                  </a:extLst>
                </a:gridCol>
                <a:gridCol w="407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091">
                  <a:extLst>
                    <a:ext uri="{9D8B030D-6E8A-4147-A177-3AD203B41FA5}">
                      <a16:colId xmlns:a16="http://schemas.microsoft.com/office/drawing/2014/main" val="1016932680"/>
                    </a:ext>
                  </a:extLst>
                </a:gridCol>
                <a:gridCol w="800274">
                  <a:extLst>
                    <a:ext uri="{9D8B030D-6E8A-4147-A177-3AD203B41FA5}">
                      <a16:colId xmlns:a16="http://schemas.microsoft.com/office/drawing/2014/main" val="4269192046"/>
                    </a:ext>
                  </a:extLst>
                </a:gridCol>
              </a:tblGrid>
              <a:tr h="329409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i="0" dirty="0">
                          <a:solidFill>
                            <a:srgbClr val="073E74"/>
                          </a:solidFill>
                        </a:rPr>
                        <a:t>ACTION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i="0" dirty="0" err="1">
                          <a:solidFill>
                            <a:srgbClr val="073E74"/>
                          </a:solidFill>
                        </a:rPr>
                        <a:t>Goto</a:t>
                      </a:r>
                      <a:r>
                        <a:rPr lang="en-US" sz="1400" b="1" i="0" dirty="0">
                          <a:solidFill>
                            <a:srgbClr val="073E74"/>
                          </a:solidFill>
                        </a:rPr>
                        <a:t>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73E74"/>
                          </a:solidFill>
                        </a:rPr>
                        <a:t>Goto</a:t>
                      </a:r>
                      <a:r>
                        <a:rPr lang="en-US" b="1" i="0" dirty="0">
                          <a:solidFill>
                            <a:srgbClr val="073E74"/>
                          </a:solidFill>
                        </a:rPr>
                        <a:t>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73E74"/>
                          </a:solidFill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73E74"/>
                          </a:solidFill>
                        </a:rPr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rgbClr val="073E74"/>
                          </a:solidFill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>
                          <a:solidFill>
                            <a:srgbClr val="073E74"/>
                          </a:solidFill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73E74"/>
                          </a:solidFill>
                        </a:rPr>
                        <a:t>List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073E74"/>
                          </a:solidFill>
                        </a:rPr>
                        <a:t>Pair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4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8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200" b="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10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12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4 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s 13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106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400" b="0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cxnSp>
        <p:nvCxnSpPr>
          <p:cNvPr id="5" name="AutoShape 18">
            <a:extLst>
              <a:ext uri="{FF2B5EF4-FFF2-40B4-BE49-F238E27FC236}">
                <a16:creationId xmlns:a16="http://schemas.microsoft.com/office/drawing/2014/main" id="{969DF683-6209-A382-15AF-467F4B95D74A}"/>
              </a:ext>
            </a:extLst>
          </p:cNvPr>
          <p:cNvCxnSpPr>
            <a:cxnSpLocks noChangeShapeType="1"/>
            <a:stCxn id="43018" idx="5"/>
            <a:endCxn id="8" idx="1"/>
          </p:cNvCxnSpPr>
          <p:nvPr/>
        </p:nvCxnSpPr>
        <p:spPr bwMode="auto">
          <a:xfrm>
            <a:off x="2355100" y="1732135"/>
            <a:ext cx="635759" cy="759749"/>
          </a:xfrm>
          <a:prstGeom prst="straightConnector1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 Box 33">
            <a:extLst>
              <a:ext uri="{FF2B5EF4-FFF2-40B4-BE49-F238E27FC236}">
                <a16:creationId xmlns:a16="http://schemas.microsoft.com/office/drawing/2014/main" id="{C674DD2A-E670-8FE4-E341-FE44726EE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137" y="1816191"/>
            <a:ext cx="66135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rgbClr val="FF0065"/>
                </a:solidFill>
              </a:rPr>
              <a:t>List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3E4B2CFE-B793-F054-2DE9-5846DFBA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904" y="2424929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dirty="0">
                <a:latin typeface="Arial Rounded MT Bold" panose="020F0704030504030204" pitchFamily="34" charset="0"/>
              </a:rPr>
              <a:t>S</a:t>
            </a:r>
            <a:r>
              <a:rPr lang="en-US" altLang="en-US" sz="1400" baseline="-25000" dirty="0">
                <a:latin typeface="Arial Rounded MT Bold" panose="020F0704030504030204" pitchFamily="34" charset="0"/>
              </a:rPr>
              <a:t>5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Box 42">
            <a:extLst>
              <a:ext uri="{FF2B5EF4-FFF2-40B4-BE49-F238E27FC236}">
                <a16:creationId xmlns:a16="http://schemas.microsoft.com/office/drawing/2014/main" id="{D7C96E1B-B6D7-3CDE-254C-65C3770C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178" y="186576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 dirty="0"/>
              <a:t>(</a:t>
            </a:r>
            <a:endParaRPr lang="en-US" altLang="en-US" i="1" dirty="0"/>
          </a:p>
        </p:txBody>
      </p:sp>
      <p:cxnSp>
        <p:nvCxnSpPr>
          <p:cNvPr id="13" name="AutoShape 25">
            <a:extLst>
              <a:ext uri="{FF2B5EF4-FFF2-40B4-BE49-F238E27FC236}">
                <a16:creationId xmlns:a16="http://schemas.microsoft.com/office/drawing/2014/main" id="{38266185-00F5-2E1F-4AFC-6644F91F9F9E}"/>
              </a:ext>
            </a:extLst>
          </p:cNvPr>
          <p:cNvCxnSpPr>
            <a:cxnSpLocks noChangeShapeType="1"/>
            <a:stCxn id="8" idx="0"/>
          </p:cNvCxnSpPr>
          <p:nvPr/>
        </p:nvCxnSpPr>
        <p:spPr bwMode="auto">
          <a:xfrm flipV="1">
            <a:off x="3152504" y="1799090"/>
            <a:ext cx="117445" cy="62583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27">
            <a:extLst>
              <a:ext uri="{FF2B5EF4-FFF2-40B4-BE49-F238E27FC236}">
                <a16:creationId xmlns:a16="http://schemas.microsoft.com/office/drawing/2014/main" id="{A2AA0EE8-8519-DF8A-A73C-FD45F7374695}"/>
              </a:ext>
            </a:extLst>
          </p:cNvPr>
          <p:cNvCxnSpPr>
            <a:cxnSpLocks noChangeShapeType="1"/>
            <a:stCxn id="8" idx="6"/>
            <a:endCxn id="43026" idx="2"/>
          </p:cNvCxnSpPr>
          <p:nvPr/>
        </p:nvCxnSpPr>
        <p:spPr bwMode="auto">
          <a:xfrm>
            <a:off x="3381104" y="2653529"/>
            <a:ext cx="614164" cy="18854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 Box 38">
            <a:extLst>
              <a:ext uri="{FF2B5EF4-FFF2-40B4-BE49-F238E27FC236}">
                <a16:creationId xmlns:a16="http://schemas.microsoft.com/office/drawing/2014/main" id="{180F5F99-5854-BC80-5917-B83009E34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573" y="2353724"/>
            <a:ext cx="388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 dirty="0"/>
              <a:t>)</a:t>
            </a:r>
            <a:endParaRPr lang="en-US" altLang="en-US" i="1" dirty="0"/>
          </a:p>
        </p:txBody>
      </p:sp>
      <p:sp>
        <p:nvSpPr>
          <p:cNvPr id="25" name="Text Box 31">
            <a:extLst>
              <a:ext uri="{FF2B5EF4-FFF2-40B4-BE49-F238E27FC236}">
                <a16:creationId xmlns:a16="http://schemas.microsoft.com/office/drawing/2014/main" id="{DEFAA072-E40F-96CE-5C49-5EBE79D9C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2015" y="3043774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rgbClr val="FF0065"/>
                </a:solidFill>
              </a:rPr>
              <a:t>Pair</a:t>
            </a:r>
          </a:p>
        </p:txBody>
      </p:sp>
      <p:cxnSp>
        <p:nvCxnSpPr>
          <p:cNvPr id="30" name="AutoShape 18">
            <a:extLst>
              <a:ext uri="{FF2B5EF4-FFF2-40B4-BE49-F238E27FC236}">
                <a16:creationId xmlns:a16="http://schemas.microsoft.com/office/drawing/2014/main" id="{F63E761E-962C-93CE-7C7D-B7343201697B}"/>
              </a:ext>
            </a:extLst>
          </p:cNvPr>
          <p:cNvCxnSpPr>
            <a:cxnSpLocks noChangeShapeType="1"/>
            <a:stCxn id="43019" idx="5"/>
            <a:endCxn id="43021" idx="3"/>
          </p:cNvCxnSpPr>
          <p:nvPr/>
        </p:nvCxnSpPr>
        <p:spPr bwMode="auto">
          <a:xfrm>
            <a:off x="3421900" y="1732135"/>
            <a:ext cx="956235" cy="25400"/>
          </a:xfrm>
          <a:prstGeom prst="straightConnector1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33">
            <a:extLst>
              <a:ext uri="{FF2B5EF4-FFF2-40B4-BE49-F238E27FC236}">
                <a16:creationId xmlns:a16="http://schemas.microsoft.com/office/drawing/2014/main" id="{6EA974E9-3319-303B-C48B-D8F4D20D9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302" y="1540883"/>
            <a:ext cx="668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rgbClr val="FF0065"/>
                </a:solidFill>
              </a:rPr>
              <a:t>List</a:t>
            </a:r>
          </a:p>
        </p:txBody>
      </p:sp>
      <p:sp>
        <p:nvSpPr>
          <p:cNvPr id="37" name="Oval 17">
            <a:extLst>
              <a:ext uri="{FF2B5EF4-FFF2-40B4-BE49-F238E27FC236}">
                <a16:creationId xmlns:a16="http://schemas.microsoft.com/office/drawing/2014/main" id="{23DF2E8A-8E5E-BDEA-CE36-AC810CBD1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850" y="3380887"/>
            <a:ext cx="457200" cy="4572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dirty="0">
                <a:latin typeface="Arial Rounded MT Bold" panose="020F0704030504030204" pitchFamily="34" charset="0"/>
              </a:rPr>
              <a:t>S</a:t>
            </a:r>
            <a:r>
              <a:rPr lang="en-US" altLang="en-US" sz="1400" baseline="-25000" dirty="0">
                <a:latin typeface="Arial Rounded MT Bold" panose="020F0704030504030204" pitchFamily="34" charset="0"/>
              </a:rPr>
              <a:t>9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8" name="Oval 17">
            <a:extLst>
              <a:ext uri="{FF2B5EF4-FFF2-40B4-BE49-F238E27FC236}">
                <a16:creationId xmlns:a16="http://schemas.microsoft.com/office/drawing/2014/main" id="{F4A37C8A-0B99-F724-4115-16D6CB86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050" y="1971626"/>
            <a:ext cx="457200" cy="4572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dirty="0">
                <a:latin typeface="Arial Rounded MT Bold" panose="020F0704030504030204" pitchFamily="34" charset="0"/>
              </a:rPr>
              <a:t>S</a:t>
            </a:r>
            <a:r>
              <a:rPr lang="en-US" altLang="en-US" sz="1400" baseline="-25000" dirty="0">
                <a:latin typeface="Arial Rounded MT Bold" panose="020F0704030504030204" pitchFamily="34" charset="0"/>
              </a:rPr>
              <a:t>12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39" name="Oval 17">
            <a:extLst>
              <a:ext uri="{FF2B5EF4-FFF2-40B4-BE49-F238E27FC236}">
                <a16:creationId xmlns:a16="http://schemas.microsoft.com/office/drawing/2014/main" id="{DD1B20E8-A39E-BA94-1EA1-C9944F278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486" y="1284740"/>
            <a:ext cx="457200" cy="457200"/>
          </a:xfrm>
          <a:prstGeom prst="ellips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400" dirty="0">
                <a:latin typeface="Arial Rounded MT Bold" panose="020F0704030504030204" pitchFamily="34" charset="0"/>
              </a:rPr>
              <a:t>S</a:t>
            </a:r>
            <a:r>
              <a:rPr lang="en-US" altLang="en-US" sz="1400" baseline="-25000" dirty="0">
                <a:latin typeface="Arial Rounded MT Bold" panose="020F0704030504030204" pitchFamily="34" charset="0"/>
              </a:rPr>
              <a:t>13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  <p:cxnSp>
        <p:nvCxnSpPr>
          <p:cNvPr id="40" name="AutoShape 27">
            <a:extLst>
              <a:ext uri="{FF2B5EF4-FFF2-40B4-BE49-F238E27FC236}">
                <a16:creationId xmlns:a16="http://schemas.microsoft.com/office/drawing/2014/main" id="{3D5FF8F8-2E8C-5324-4F7F-597022DC2F1F}"/>
              </a:ext>
            </a:extLst>
          </p:cNvPr>
          <p:cNvCxnSpPr>
            <a:cxnSpLocks noChangeShapeType="1"/>
            <a:stCxn id="43021" idx="6"/>
            <a:endCxn id="39" idx="2"/>
          </p:cNvCxnSpPr>
          <p:nvPr/>
        </p:nvCxnSpPr>
        <p:spPr bwMode="auto">
          <a:xfrm flipV="1">
            <a:off x="4768380" y="1513340"/>
            <a:ext cx="872106" cy="82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 Box 31">
            <a:extLst>
              <a:ext uri="{FF2B5EF4-FFF2-40B4-BE49-F238E27FC236}">
                <a16:creationId xmlns:a16="http://schemas.microsoft.com/office/drawing/2014/main" id="{81255F7D-57D0-EE7D-8558-8E4F3349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1450" y="2263465"/>
            <a:ext cx="68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rgbClr val="FF0065"/>
                </a:solidFill>
              </a:rPr>
              <a:t>Pair</a:t>
            </a:r>
          </a:p>
        </p:txBody>
      </p:sp>
      <p:cxnSp>
        <p:nvCxnSpPr>
          <p:cNvPr id="44" name="AutoShape 18">
            <a:extLst>
              <a:ext uri="{FF2B5EF4-FFF2-40B4-BE49-F238E27FC236}">
                <a16:creationId xmlns:a16="http://schemas.microsoft.com/office/drawing/2014/main" id="{DD815FA1-E7AD-7A2A-5271-3473B5B8427C}"/>
              </a:ext>
            </a:extLst>
          </p:cNvPr>
          <p:cNvCxnSpPr>
            <a:cxnSpLocks noChangeShapeType="1"/>
            <a:stCxn id="43021" idx="5"/>
            <a:endCxn id="37" idx="7"/>
          </p:cNvCxnSpPr>
          <p:nvPr/>
        </p:nvCxnSpPr>
        <p:spPr bwMode="auto">
          <a:xfrm>
            <a:off x="4701425" y="1757535"/>
            <a:ext cx="151670" cy="1690307"/>
          </a:xfrm>
          <a:prstGeom prst="straightConnector1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AutoShape 20">
            <a:extLst>
              <a:ext uri="{FF2B5EF4-FFF2-40B4-BE49-F238E27FC236}">
                <a16:creationId xmlns:a16="http://schemas.microsoft.com/office/drawing/2014/main" id="{F794A957-DE9C-4168-1B0D-7F3C046CF9B3}"/>
              </a:ext>
            </a:extLst>
          </p:cNvPr>
          <p:cNvCxnSpPr>
            <a:cxnSpLocks noChangeShapeType="1"/>
            <a:endCxn id="43019" idx="6"/>
          </p:cNvCxnSpPr>
          <p:nvPr/>
        </p:nvCxnSpPr>
        <p:spPr bwMode="auto">
          <a:xfrm flipH="1" flipV="1">
            <a:off x="3488855" y="1570490"/>
            <a:ext cx="822325" cy="348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 Box 43">
            <a:extLst>
              <a:ext uri="{FF2B5EF4-FFF2-40B4-BE49-F238E27FC236}">
                <a16:creationId xmlns:a16="http://schemas.microsoft.com/office/drawing/2014/main" id="{44A9C24C-594A-3B9E-5C2F-C72E1BFDA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907" y="1165615"/>
            <a:ext cx="381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u="sng"/>
              <a:t>(</a:t>
            </a:r>
            <a:endParaRPr lang="en-US" altLang="en-US" i="1"/>
          </a:p>
        </p:txBody>
      </p:sp>
      <p:cxnSp>
        <p:nvCxnSpPr>
          <p:cNvPr id="32" name="AutoShape 18">
            <a:extLst>
              <a:ext uri="{FF2B5EF4-FFF2-40B4-BE49-F238E27FC236}">
                <a16:creationId xmlns:a16="http://schemas.microsoft.com/office/drawing/2014/main" id="{493A5F39-72F6-D6D9-389F-3B2EA43B2F52}"/>
              </a:ext>
            </a:extLst>
          </p:cNvPr>
          <p:cNvCxnSpPr>
            <a:cxnSpLocks noChangeShapeType="1"/>
            <a:stCxn id="8" idx="5"/>
            <a:endCxn id="37" idx="1"/>
          </p:cNvCxnSpPr>
          <p:nvPr/>
        </p:nvCxnSpPr>
        <p:spPr bwMode="auto">
          <a:xfrm>
            <a:off x="3314149" y="2815174"/>
            <a:ext cx="1215656" cy="632668"/>
          </a:xfrm>
          <a:prstGeom prst="straightConnector1">
            <a:avLst/>
          </a:prstGeom>
          <a:noFill/>
          <a:ln w="9525">
            <a:solidFill>
              <a:srgbClr val="FF006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55" name="Slide Number Placeholder 2">
            <a:extLst>
              <a:ext uri="{FF2B5EF4-FFF2-40B4-BE49-F238E27FC236}">
                <a16:creationId xmlns:a16="http://schemas.microsoft.com/office/drawing/2014/main" id="{A0087623-1F06-79AB-240D-5FC59444588C}"/>
              </a:ext>
            </a:extLst>
          </p:cNvPr>
          <p:cNvSpPr txBox="1">
            <a:spLocks/>
          </p:cNvSpPr>
          <p:nvPr/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0" latinLnBrk="0" hangingPunct="0"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547ED94-4BD6-4DE9-965F-7EDEA24E7EA8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2">
            <a:extLst>
              <a:ext uri="{FF2B5EF4-FFF2-40B4-BE49-F238E27FC236}">
                <a16:creationId xmlns:a16="http://schemas.microsoft.com/office/drawing/2014/main" id="{7B569C1F-6991-4250-A90A-E419C2D88D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41DBADA-0638-4CA9-B9B9-6467C72DF1F9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82DF4A3-0058-4075-914C-9FEAB2319AB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altLang="en-US">
                <a:sym typeface="Symbol" panose="05050102010706020507" pitchFamily="18" charset="2"/>
              </a:rPr>
              <a:t>Summary</a:t>
            </a:r>
          </a:p>
        </p:txBody>
      </p:sp>
      <p:grpSp>
        <p:nvGrpSpPr>
          <p:cNvPr id="92164" name="Group 12">
            <a:extLst>
              <a:ext uri="{FF2B5EF4-FFF2-40B4-BE49-F238E27FC236}">
                <a16:creationId xmlns:a16="http://schemas.microsoft.com/office/drawing/2014/main" id="{6957C7F2-D7F4-4646-953D-82927CBE5ED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447800"/>
            <a:ext cx="6477000" cy="3810000"/>
            <a:chOff x="672" y="912"/>
            <a:chExt cx="4080" cy="2400"/>
          </a:xfrm>
        </p:grpSpPr>
        <p:sp>
          <p:nvSpPr>
            <p:cNvPr id="92165" name="Text Box 4">
              <a:extLst>
                <a:ext uri="{FF2B5EF4-FFF2-40B4-BE49-F238E27FC236}">
                  <a16:creationId xmlns:a16="http://schemas.microsoft.com/office/drawing/2014/main" id="{E3C62780-2B1F-40ED-9922-274CB2C86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960"/>
              <a:ext cx="1488" cy="2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/>
                <a:t>Advantages</a:t>
              </a:r>
              <a:endParaRPr lang="en-US" altLang="en-US" sz="1600" i="1"/>
            </a:p>
            <a:p>
              <a:pPr>
                <a:spcBef>
                  <a:spcPct val="75000"/>
                </a:spcBef>
              </a:pPr>
              <a:r>
                <a:rPr lang="en-US" altLang="en-US" sz="1600"/>
                <a:t>Fast</a:t>
              </a:r>
              <a:endParaRPr lang="en-US" altLang="en-US" sz="1600" i="1"/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Good locality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Simplicity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Good error detection</a:t>
              </a:r>
            </a:p>
            <a:p>
              <a:pPr>
                <a:spcBef>
                  <a:spcPct val="30000"/>
                </a:spcBef>
              </a:pPr>
              <a:endParaRPr lang="en-US" altLang="en-US" sz="1600"/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Fast 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Deterministic langs.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Automatable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Left associativity</a:t>
              </a:r>
            </a:p>
          </p:txBody>
        </p:sp>
        <p:sp>
          <p:nvSpPr>
            <p:cNvPr id="92166" name="Text Box 5">
              <a:extLst>
                <a:ext uri="{FF2B5EF4-FFF2-40B4-BE49-F238E27FC236}">
                  <a16:creationId xmlns:a16="http://schemas.microsoft.com/office/drawing/2014/main" id="{12DA9EA8-0EB8-4EDD-AC0D-063122313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960"/>
              <a:ext cx="1488" cy="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i="1"/>
                <a:t>Disadvantages</a:t>
              </a:r>
              <a:endParaRPr lang="en-US" altLang="en-US" sz="1600" i="1"/>
            </a:p>
            <a:p>
              <a:pPr>
                <a:spcBef>
                  <a:spcPct val="105000"/>
                </a:spcBef>
              </a:pPr>
              <a:r>
                <a:rPr lang="en-US" altLang="en-US" sz="1600"/>
                <a:t>Hand-coded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High maintenance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Right associativity</a:t>
              </a:r>
            </a:p>
            <a:p>
              <a:endParaRPr lang="en-US" altLang="en-US" sz="1600"/>
            </a:p>
            <a:p>
              <a:endParaRPr lang="en-US" altLang="en-US" sz="1600"/>
            </a:p>
            <a:p>
              <a:endParaRPr lang="en-US" altLang="en-US" sz="1600"/>
            </a:p>
            <a:p>
              <a:r>
                <a:rPr lang="en-US" altLang="en-US" sz="1600"/>
                <a:t>Large working sets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Poor error messages</a:t>
              </a:r>
            </a:p>
            <a:p>
              <a:pPr>
                <a:spcBef>
                  <a:spcPct val="30000"/>
                </a:spcBef>
              </a:pPr>
              <a:r>
                <a:rPr lang="en-US" altLang="en-US" sz="1600"/>
                <a:t>Large table sizes</a:t>
              </a:r>
            </a:p>
          </p:txBody>
        </p:sp>
        <p:sp>
          <p:nvSpPr>
            <p:cNvPr id="92167" name="Text Box 6">
              <a:extLst>
                <a:ext uri="{FF2B5EF4-FFF2-40B4-BE49-F238E27FC236}">
                  <a16:creationId xmlns:a16="http://schemas.microsoft.com/office/drawing/2014/main" id="{8D1F0E52-762A-4931-B4C8-D40F8BC233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322"/>
              <a:ext cx="912" cy="6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35000"/>
                </a:spcBef>
              </a:pPr>
              <a:r>
                <a:rPr lang="en-US" altLang="en-US" i="1"/>
                <a:t>Top-down</a:t>
              </a:r>
            </a:p>
            <a:p>
              <a:pPr algn="ctr">
                <a:spcBef>
                  <a:spcPct val="35000"/>
                </a:spcBef>
              </a:pPr>
              <a:r>
                <a:rPr lang="en-US" altLang="en-US" i="1"/>
                <a:t>recursive</a:t>
              </a:r>
            </a:p>
            <a:p>
              <a:pPr algn="ctr">
                <a:spcBef>
                  <a:spcPct val="35000"/>
                </a:spcBef>
              </a:pPr>
              <a:r>
                <a:rPr lang="en-US" altLang="en-US" i="1"/>
                <a:t>descent</a:t>
              </a:r>
            </a:p>
          </p:txBody>
        </p:sp>
        <p:sp>
          <p:nvSpPr>
            <p:cNvPr id="92168" name="Text Box 7">
              <a:extLst>
                <a:ext uri="{FF2B5EF4-FFF2-40B4-BE49-F238E27FC236}">
                  <a16:creationId xmlns:a16="http://schemas.microsoft.com/office/drawing/2014/main" id="{FF3CC271-1349-474A-AFD4-3D34482F8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688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i="1"/>
                <a:t>LR(1)</a:t>
              </a:r>
            </a:p>
          </p:txBody>
        </p:sp>
        <p:sp>
          <p:nvSpPr>
            <p:cNvPr id="92169" name="Line 8">
              <a:extLst>
                <a:ext uri="{FF2B5EF4-FFF2-40B4-BE49-F238E27FC236}">
                  <a16:creationId xmlns:a16="http://schemas.microsoft.com/office/drawing/2014/main" id="{EA99652B-91B4-45E8-81B1-D568C2ABE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248"/>
              <a:ext cx="3984" cy="0"/>
            </a:xfrm>
            <a:prstGeom prst="line">
              <a:avLst/>
            </a:prstGeom>
            <a:noFill/>
            <a:ln w="3810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0" name="Line 9">
              <a:extLst>
                <a:ext uri="{FF2B5EF4-FFF2-40B4-BE49-F238E27FC236}">
                  <a16:creationId xmlns:a16="http://schemas.microsoft.com/office/drawing/2014/main" id="{6FEFE424-B71D-4799-B1E7-774B790C7B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208"/>
              <a:ext cx="3984" cy="0"/>
            </a:xfrm>
            <a:prstGeom prst="line">
              <a:avLst/>
            </a:prstGeom>
            <a:noFill/>
            <a:ln w="3810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1" name="Line 10">
              <a:extLst>
                <a:ext uri="{FF2B5EF4-FFF2-40B4-BE49-F238E27FC236}">
                  <a16:creationId xmlns:a16="http://schemas.microsoft.com/office/drawing/2014/main" id="{1200D427-B376-4263-A6BE-AD885BA98F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912"/>
              <a:ext cx="0" cy="2400"/>
            </a:xfrm>
            <a:prstGeom prst="line">
              <a:avLst/>
            </a:prstGeom>
            <a:noFill/>
            <a:ln w="3810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172" name="Line 11">
              <a:extLst>
                <a:ext uri="{FF2B5EF4-FFF2-40B4-BE49-F238E27FC236}">
                  <a16:creationId xmlns:a16="http://schemas.microsoft.com/office/drawing/2014/main" id="{4BF3F410-4623-4C31-8FF3-1902DE719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912"/>
              <a:ext cx="0" cy="2400"/>
            </a:xfrm>
            <a:prstGeom prst="line">
              <a:avLst/>
            </a:prstGeom>
            <a:noFill/>
            <a:ln w="38100">
              <a:solidFill>
                <a:srgbClr val="B025A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>
                <a:sym typeface="Symbol" charset="2"/>
              </a:rPr>
              <a:t>The </a:t>
            </a:r>
            <a:r>
              <a:rPr lang="en-US" sz="2600" b="1" dirty="0">
                <a:sym typeface="Symbol" charset="2"/>
              </a:rPr>
              <a:t>LR(1)</a:t>
            </a:r>
            <a:r>
              <a:rPr lang="en-US" dirty="0">
                <a:sym typeface="Symbol" charset="2"/>
              </a:rPr>
              <a:t> Skeleton Parser</a:t>
            </a:r>
            <a:endParaRPr lang="en-US" sz="2000" dirty="0">
              <a:sym typeface="Symbol" charset="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5638800" y="1641706"/>
            <a:ext cx="3124200" cy="4285789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173038" indent="-173038">
              <a:spcBef>
                <a:spcPct val="50000"/>
              </a:spcBef>
              <a:buClr>
                <a:srgbClr val="0000CC"/>
              </a:buClr>
              <a:buSzPct val="120000"/>
              <a:defRPr/>
            </a:pPr>
            <a:r>
              <a:rPr lang="en-US" b="1" dirty="0">
                <a:solidFill>
                  <a:schemeClr val="tx2"/>
                </a:solidFill>
              </a:rPr>
              <a:t>The Skeleton </a:t>
            </a:r>
            <a:r>
              <a:rPr lang="en-US" sz="1600" b="1" dirty="0">
                <a:solidFill>
                  <a:schemeClr val="tx2"/>
                </a:solidFill>
              </a:rPr>
              <a:t>LR(1)</a:t>
            </a:r>
            <a:r>
              <a:rPr lang="en-US" b="1" dirty="0">
                <a:solidFill>
                  <a:schemeClr val="tx2"/>
                </a:solidFill>
              </a:rPr>
              <a:t> parser 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follows basic shift-reduce scheme from last slide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relies on a stack &amp; a scanner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Stacks </a:t>
            </a:r>
            <a:r>
              <a:rPr lang="en-US" sz="2000" dirty="0"/>
              <a:t>&lt;</a:t>
            </a:r>
            <a:r>
              <a:rPr lang="en-US" dirty="0">
                <a:solidFill>
                  <a:srgbClr val="FF0000"/>
                </a:solidFill>
              </a:rPr>
              <a:t>symbol,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state</a:t>
            </a:r>
            <a:r>
              <a:rPr lang="en-US" sz="2000" dirty="0"/>
              <a:t>&gt;</a:t>
            </a:r>
            <a:r>
              <a:rPr lang="en-US" dirty="0"/>
              <a:t> pairs 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uses </a:t>
            </a:r>
            <a:r>
              <a:rPr lang="en-US" sz="1600" dirty="0"/>
              <a:t>ACTION</a:t>
            </a:r>
            <a:r>
              <a:rPr lang="en-US" dirty="0"/>
              <a:t> </a:t>
            </a:r>
            <a:r>
              <a:rPr lang="en-US" sz="1600" dirty="0"/>
              <a:t>&amp;</a:t>
            </a:r>
            <a:r>
              <a:rPr lang="en-US" dirty="0"/>
              <a:t> </a:t>
            </a:r>
            <a:r>
              <a:rPr lang="en-US" sz="1600" dirty="0"/>
              <a:t>GOTO</a:t>
            </a:r>
            <a:r>
              <a:rPr lang="en-US" dirty="0"/>
              <a:t> tables to </a:t>
            </a:r>
            <a:r>
              <a:rPr lang="en-US" dirty="0">
                <a:solidFill>
                  <a:srgbClr val="FF0000"/>
                </a:solidFill>
              </a:rPr>
              <a:t>encode handle-finder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shifts |</a:t>
            </a:r>
            <a:r>
              <a:rPr lang="en-US" i="1" dirty="0"/>
              <a:t>words</a:t>
            </a:r>
            <a:r>
              <a:rPr lang="en-US" dirty="0"/>
              <a:t>| times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reduces |</a:t>
            </a:r>
            <a:r>
              <a:rPr lang="en-US" i="1" dirty="0"/>
              <a:t>derivation</a:t>
            </a:r>
            <a:r>
              <a:rPr lang="en-US" dirty="0"/>
              <a:t>| times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accepts at most once</a:t>
            </a:r>
          </a:p>
          <a:p>
            <a:pPr marL="173038" indent="-173038">
              <a:spcBef>
                <a:spcPct val="25000"/>
              </a:spcBef>
              <a:buClr>
                <a:schemeClr val="tx2"/>
              </a:buClr>
              <a:buSzPct val="120000"/>
              <a:buFont typeface="Times" charset="0"/>
              <a:buChar char="•"/>
              <a:defRPr/>
            </a:pPr>
            <a:r>
              <a:rPr lang="en-US" dirty="0"/>
              <a:t>detects errors by failure of the handle-finder, not by exhausting the input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28292" y="1330338"/>
            <a:ext cx="5376396" cy="4908524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457200">
              <a:lnSpc>
                <a:spcPts val="1800"/>
              </a:lnSpc>
              <a:defRPr/>
            </a:pPr>
            <a:r>
              <a:rPr lang="en-US" sz="1600" i="1" dirty="0" err="1"/>
              <a:t>stack.push</a:t>
            </a:r>
            <a:r>
              <a:rPr lang="en-US" sz="1600" dirty="0"/>
              <a:t>( </a:t>
            </a:r>
            <a:r>
              <a:rPr lang="en-US" sz="1400" i="1" dirty="0"/>
              <a:t>INVALID </a:t>
            </a:r>
            <a:r>
              <a:rPr lang="en-US" sz="1600" dirty="0"/>
              <a:t>);</a:t>
            </a:r>
          </a:p>
          <a:p>
            <a:pPr defTabSz="457200">
              <a:lnSpc>
                <a:spcPts val="1800"/>
              </a:lnSpc>
              <a:defRPr/>
            </a:pPr>
            <a:r>
              <a:rPr lang="en-US" sz="1600" i="1" dirty="0"/>
              <a:t>stack.push</a:t>
            </a:r>
            <a:r>
              <a:rPr lang="en-US" sz="1600" dirty="0"/>
              <a:t>(</a:t>
            </a:r>
            <a:r>
              <a:rPr lang="en-US" sz="1600" i="1" dirty="0"/>
              <a:t>s</a:t>
            </a:r>
            <a:r>
              <a:rPr lang="en-US" sz="1600" i="1" baseline="-25000" dirty="0"/>
              <a:t>0 </a:t>
            </a:r>
            <a:r>
              <a:rPr lang="en-US" sz="1600" dirty="0"/>
              <a:t>);</a:t>
            </a:r>
            <a:r>
              <a:rPr lang="en-US" sz="1600" i="1" dirty="0"/>
              <a:t>                                // initial state</a:t>
            </a:r>
          </a:p>
          <a:p>
            <a:pPr>
              <a:lnSpc>
                <a:spcPts val="1800"/>
              </a:lnSpc>
              <a:defRPr/>
            </a:pPr>
            <a:r>
              <a:rPr lang="en-US" sz="1600" i="1" dirty="0"/>
              <a:t>word 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 defTabSz="4572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loop forever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charset="2"/>
              </a:rPr>
              <a:t>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reduce A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    </a:t>
            </a:r>
            <a:r>
              <a:rPr lang="en-US" sz="1600" i="1" dirty="0" err="1">
                <a:sym typeface="Symbol" charset="2"/>
              </a:rPr>
              <a:t>stack.popnum</a:t>
            </a:r>
            <a:r>
              <a:rPr lang="en-US" sz="1600" dirty="0">
                <a:sym typeface="Symbol" charset="2"/>
              </a:rPr>
              <a:t>( 2</a:t>
            </a:r>
            <a:r>
              <a:rPr lang="en-US" sz="8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*|</a:t>
            </a:r>
            <a:r>
              <a:rPr lang="en-US" sz="1600" i="1" dirty="0">
                <a:sym typeface="Symbol" charset="2"/>
              </a:rPr>
              <a:t></a:t>
            </a:r>
            <a:r>
              <a:rPr lang="en-US" sz="1600" dirty="0">
                <a:sym typeface="Symbol" charset="2"/>
              </a:rPr>
              <a:t>| 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 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// pop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RHS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off stack, with states</a:t>
            </a:r>
            <a:endParaRPr lang="en-US" sz="1600" b="1" i="1" dirty="0">
              <a:solidFill>
                <a:srgbClr val="000000"/>
              </a:solidFill>
              <a:sym typeface="Symbol" charset="2"/>
            </a:endParaRP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>
                <a:sym typeface="Symbol" charset="2"/>
              </a:rPr>
              <a:t>A </a:t>
            </a:r>
            <a:r>
              <a:rPr lang="en-US" sz="1600" dirty="0">
                <a:sym typeface="Symbol" charset="2"/>
              </a:rPr>
              <a:t>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     // push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LHS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, A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stack.push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( </a:t>
            </a:r>
            <a:r>
              <a:rPr lang="en-US" sz="1600" i="1" dirty="0">
                <a:solidFill>
                  <a:schemeClr val="tx2">
                    <a:lumMod val="60000"/>
                    <a:lumOff val="40000"/>
                  </a:schemeClr>
                </a:solidFill>
                <a:sym typeface="Symbol" charset="2"/>
              </a:rPr>
              <a:t>GOTO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[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s,A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] );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1600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600" i="1" dirty="0">
                <a:sym typeface="Symbol" charset="2"/>
              </a:rPr>
              <a:t>// push next state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shift </a:t>
            </a:r>
            <a:r>
              <a:rPr lang="en-US" sz="1600" i="1" dirty="0" err="1">
                <a:solidFill>
                  <a:srgbClr val="FF0065"/>
                </a:solidFill>
                <a:sym typeface="Symbol" charset="2"/>
              </a:rPr>
              <a:t>s</a:t>
            </a:r>
            <a:r>
              <a:rPr lang="en-US" sz="1600" i="1" baseline="-25000" dirty="0" err="1">
                <a:solidFill>
                  <a:srgbClr val="FF0065"/>
                </a:solidFill>
                <a:sym typeface="Symbol" charset="2"/>
              </a:rPr>
              <a:t>i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i="1" dirty="0">
                <a:sym typeface="Symbol" charset="2"/>
              </a:rPr>
              <a:t>(word);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 err="1">
                <a:sym typeface="Symbol" charset="2"/>
              </a:rPr>
              <a:t>s</a:t>
            </a:r>
            <a:r>
              <a:rPr lang="en-US" sz="1600" i="1" baseline="-25000" dirty="0" err="1">
                <a:sym typeface="Symbol" charset="2"/>
              </a:rPr>
              <a:t>i</a:t>
            </a:r>
            <a:r>
              <a:rPr lang="en-US" sz="1600" i="1" baseline="-250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word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accept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&amp; word == </a:t>
            </a:r>
            <a:r>
              <a:rPr lang="en-US" sz="1400" b="1" dirty="0">
                <a:sym typeface="Symbol" charset="2"/>
              </a:rPr>
              <a:t>EOF</a:t>
            </a:r>
            <a:r>
              <a:rPr lang="en-US" sz="1600" dirty="0">
                <a:sym typeface="Symbol" charset="2"/>
              </a:rPr>
              <a:t>)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		then break;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else throw a syntax error;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b="1" dirty="0">
                <a:sym typeface="Symbol" charset="2"/>
              </a:rPr>
              <a:t>}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report success;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907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LR(1) Tables for Parenthesis Grammar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237143"/>
              </p:ext>
            </p:extLst>
          </p:nvPr>
        </p:nvGraphicFramePr>
        <p:xfrm>
          <a:off x="500742" y="1620981"/>
          <a:ext cx="2432182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26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855AB7-709D-487C-9669-4E5373F00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303755"/>
              </p:ext>
            </p:extLst>
          </p:nvPr>
        </p:nvGraphicFramePr>
        <p:xfrm>
          <a:off x="4741648" y="1052006"/>
          <a:ext cx="3945152" cy="5168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2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579">
                  <a:extLst>
                    <a:ext uri="{9D8B030D-6E8A-4147-A177-3AD203B41FA5}">
                      <a16:colId xmlns:a16="http://schemas.microsoft.com/office/drawing/2014/main" val="2935395453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1016932680"/>
                    </a:ext>
                  </a:extLst>
                </a:gridCol>
                <a:gridCol w="826206">
                  <a:extLst>
                    <a:ext uri="{9D8B030D-6E8A-4147-A177-3AD203B41FA5}">
                      <a16:colId xmlns:a16="http://schemas.microsoft.com/office/drawing/2014/main" val="426919204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rgbClr val="073E74"/>
                          </a:solidFill>
                        </a:rPr>
                        <a:t>ACTION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73E74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73E74"/>
                          </a:solidFill>
                        </a:rPr>
                        <a:t>Goto</a:t>
                      </a:r>
                      <a:r>
                        <a:rPr lang="en-US" b="1" i="0" dirty="0">
                          <a:solidFill>
                            <a:srgbClr val="073E74"/>
                          </a:solidFill>
                        </a:rPr>
                        <a:t>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b="1" i="0" dirty="0" err="1">
                          <a:solidFill>
                            <a:srgbClr val="073E74"/>
                          </a:solidFill>
                        </a:rPr>
                        <a:t>Goto</a:t>
                      </a:r>
                      <a:r>
                        <a:rPr lang="en-US" b="1" i="0" dirty="0">
                          <a:solidFill>
                            <a:srgbClr val="073E74"/>
                          </a:solidFill>
                        </a:rPr>
                        <a:t> Table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73E74"/>
                          </a:solidFill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73E74"/>
                          </a:solidFill>
                        </a:rPr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rgbClr val="073E74"/>
                          </a:solidFill>
                        </a:rPr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>
                          <a:solidFill>
                            <a:srgbClr val="073E74"/>
                          </a:solidFill>
                        </a:rPr>
                        <a:t>)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73E74"/>
                          </a:solidFill>
                        </a:rPr>
                        <a:t>List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73E74"/>
                          </a:solidFill>
                        </a:rPr>
                        <a:t>Pair</a:t>
                      </a:r>
                    </a:p>
                  </a:txBody>
                  <a:tcPr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Acc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745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8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10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3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12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2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4 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7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 13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5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64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 4</a:t>
                      </a: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27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006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016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3E74"/>
                </a:solidFill>
              </a:rPr>
              <a:t>Parsing “()”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9BF2F7A-5608-4F3E-A808-78763602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521993"/>
              </p:ext>
            </p:extLst>
          </p:nvPr>
        </p:nvGraphicFramePr>
        <p:xfrm>
          <a:off x="6351947" y="587410"/>
          <a:ext cx="2536106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4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10005" y="1245600"/>
            <a:ext cx="4818888" cy="4908524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defTabSz="457200">
              <a:lnSpc>
                <a:spcPts val="1800"/>
              </a:lnSpc>
              <a:defRPr/>
            </a:pPr>
            <a:r>
              <a:rPr lang="en-US" sz="1600" i="1" dirty="0" err="1"/>
              <a:t>stack.push</a:t>
            </a:r>
            <a:r>
              <a:rPr lang="en-US" sz="1600" dirty="0"/>
              <a:t>( </a:t>
            </a:r>
            <a:r>
              <a:rPr lang="en-US" sz="1400" i="1" dirty="0"/>
              <a:t>INVALID </a:t>
            </a:r>
            <a:r>
              <a:rPr lang="en-US" sz="1600" dirty="0"/>
              <a:t>);</a:t>
            </a:r>
          </a:p>
          <a:p>
            <a:pPr defTabSz="457200">
              <a:lnSpc>
                <a:spcPts val="1800"/>
              </a:lnSpc>
              <a:defRPr/>
            </a:pPr>
            <a:r>
              <a:rPr lang="en-US" sz="1600" i="1" dirty="0"/>
              <a:t>stack.push</a:t>
            </a:r>
            <a:r>
              <a:rPr lang="en-US" sz="1600" dirty="0"/>
              <a:t>(</a:t>
            </a:r>
            <a:r>
              <a:rPr lang="en-US" sz="1600" i="1" dirty="0"/>
              <a:t>s</a:t>
            </a:r>
            <a:r>
              <a:rPr lang="en-US" sz="1600" i="1" baseline="-25000" dirty="0"/>
              <a:t>0 </a:t>
            </a:r>
            <a:r>
              <a:rPr lang="en-US" sz="1600" dirty="0"/>
              <a:t>);</a:t>
            </a:r>
            <a:r>
              <a:rPr lang="en-US" sz="1600" i="1" dirty="0"/>
              <a:t>                                // initial state</a:t>
            </a:r>
          </a:p>
          <a:p>
            <a:pPr>
              <a:lnSpc>
                <a:spcPts val="1800"/>
              </a:lnSpc>
              <a:defRPr/>
            </a:pPr>
            <a:r>
              <a:rPr lang="en-US" sz="1600" i="1" dirty="0"/>
              <a:t>word 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 defTabSz="4572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loop forever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	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reduce A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    </a:t>
            </a:r>
            <a:r>
              <a:rPr lang="en-US" sz="1600" i="1" dirty="0" err="1">
                <a:sym typeface="Symbol" charset="2"/>
              </a:rPr>
              <a:t>stack.popnum</a:t>
            </a:r>
            <a:r>
              <a:rPr lang="en-US" sz="1600" dirty="0">
                <a:sym typeface="Symbol" charset="2"/>
              </a:rPr>
              <a:t>( 2</a:t>
            </a:r>
            <a:r>
              <a:rPr lang="en-US" sz="8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*|</a:t>
            </a:r>
            <a:r>
              <a:rPr lang="en-US" sz="1600" i="1" dirty="0">
                <a:sym typeface="Symbol" charset="2"/>
              </a:rPr>
              <a:t></a:t>
            </a:r>
            <a:r>
              <a:rPr lang="en-US" sz="1600" dirty="0">
                <a:sym typeface="Symbol" charset="2"/>
              </a:rPr>
              <a:t>| 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 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// pop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RHS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off stack</a:t>
            </a:r>
            <a:endParaRPr lang="en-US" sz="1600" b="1" i="1" dirty="0">
              <a:solidFill>
                <a:srgbClr val="000000"/>
              </a:solidFill>
              <a:sym typeface="Symbol" charset="2"/>
            </a:endParaRP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s </a:t>
            </a:r>
            <a:r>
              <a:rPr lang="en-US" sz="1600" dirty="0">
                <a:sym typeface="Symbol" charset="2"/>
              </a:rPr>
              <a:t>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600" i="1" dirty="0" err="1">
                <a:sym typeface="Symbol" charset="2"/>
              </a:rPr>
              <a:t>stack.top</a:t>
            </a:r>
            <a:r>
              <a:rPr lang="en-US" sz="1600" dirty="0">
                <a:sym typeface="Symbol" charset="2"/>
              </a:rPr>
              <a:t>()</a:t>
            </a:r>
            <a:r>
              <a:rPr lang="en-US" sz="1600" i="1" dirty="0">
                <a:sym typeface="Symbol" charset="2"/>
              </a:rPr>
              <a:t>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            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>
                <a:sym typeface="Symbol" charset="2"/>
              </a:rPr>
              <a:t>A </a:t>
            </a:r>
            <a:r>
              <a:rPr lang="en-US" sz="1600" dirty="0">
                <a:sym typeface="Symbol" charset="2"/>
              </a:rPr>
              <a:t>)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     // push </a:t>
            </a:r>
            <a:r>
              <a:rPr lang="en-US" sz="1400" b="1" i="1" dirty="0">
                <a:solidFill>
                  <a:srgbClr val="000000"/>
                </a:solidFill>
                <a:sym typeface="Symbol" charset="2"/>
              </a:rPr>
              <a:t>LHS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, A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            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stack.push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( 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GOTO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[</a:t>
            </a:r>
            <a:r>
              <a:rPr lang="en-US" sz="1600" i="1" dirty="0" err="1">
                <a:solidFill>
                  <a:srgbClr val="000000"/>
                </a:solidFill>
                <a:sym typeface="Symbol" charset="2"/>
              </a:rPr>
              <a:t>s,A</a:t>
            </a:r>
            <a:r>
              <a:rPr lang="en-US" sz="1600" dirty="0">
                <a:solidFill>
                  <a:srgbClr val="000000"/>
                </a:solidFill>
                <a:sym typeface="Symbol" charset="2"/>
              </a:rPr>
              <a:t>] );</a:t>
            </a:r>
            <a:r>
              <a:rPr lang="en-US" sz="1600" i="1" dirty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1600" i="1" dirty="0">
                <a:solidFill>
                  <a:srgbClr val="FF0000"/>
                </a:solidFill>
                <a:sym typeface="Symbol" charset="2"/>
              </a:rPr>
              <a:t> </a:t>
            </a:r>
            <a:r>
              <a:rPr lang="en-US" sz="1600" i="1" dirty="0">
                <a:sym typeface="Symbol" charset="2"/>
              </a:rPr>
              <a:t>// push next state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shift </a:t>
            </a:r>
            <a:r>
              <a:rPr lang="en-US" sz="1600" i="1" dirty="0" err="1">
                <a:solidFill>
                  <a:srgbClr val="FF0065"/>
                </a:solidFill>
                <a:sym typeface="Symbol" charset="2"/>
              </a:rPr>
              <a:t>s</a:t>
            </a:r>
            <a:r>
              <a:rPr lang="en-US" sz="1600" i="1" baseline="-25000" dirty="0" err="1">
                <a:solidFill>
                  <a:srgbClr val="FF0065"/>
                </a:solidFill>
                <a:sym typeface="Symbol" charset="2"/>
              </a:rPr>
              <a:t>i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)</a:t>
            </a:r>
            <a:r>
              <a:rPr lang="en-US" sz="1600" i="1" dirty="0">
                <a:sym typeface="Symbol" charset="2"/>
              </a:rPr>
              <a:t> then </a:t>
            </a:r>
            <a:r>
              <a:rPr lang="en-US" sz="1600" b="1" dirty="0">
                <a:sym typeface="Symbol" charset="2"/>
              </a:rPr>
              <a:t>{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i="1" dirty="0">
                <a:sym typeface="Symbol" charset="2"/>
              </a:rPr>
              <a:t>(word); </a:t>
            </a:r>
            <a:r>
              <a:rPr lang="en-US" sz="1600" i="1" dirty="0" err="1">
                <a:sym typeface="Symbol" charset="2"/>
              </a:rPr>
              <a:t>stack.push</a:t>
            </a:r>
            <a:r>
              <a:rPr lang="en-US" sz="1600" dirty="0">
                <a:sym typeface="Symbol" charset="2"/>
              </a:rPr>
              <a:t>( </a:t>
            </a:r>
            <a:r>
              <a:rPr lang="en-US" sz="1600" i="1" dirty="0" err="1">
                <a:sym typeface="Symbol" charset="2"/>
              </a:rPr>
              <a:t>s</a:t>
            </a:r>
            <a:r>
              <a:rPr lang="en-US" sz="1600" i="1" baseline="-25000" dirty="0" err="1">
                <a:sym typeface="Symbol" charset="2"/>
              </a:rPr>
              <a:t>i</a:t>
            </a:r>
            <a:r>
              <a:rPr lang="en-US" sz="1600" i="1" baseline="-250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	word </a:t>
            </a:r>
            <a:r>
              <a:rPr lang="en-US" sz="1600" dirty="0">
                <a:sym typeface="Symbol" charset="2"/>
              </a:rPr>
              <a:t> </a:t>
            </a:r>
            <a:r>
              <a:rPr lang="en-US" sz="1600" i="1" dirty="0" err="1">
                <a:sym typeface="Symbol" charset="2"/>
              </a:rPr>
              <a:t>NextWord</a:t>
            </a:r>
            <a:r>
              <a:rPr lang="en-US" sz="1600" dirty="0">
                <a:sym typeface="Symbol" charset="2"/>
              </a:rPr>
              <a:t>();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</a:t>
            </a:r>
            <a:r>
              <a:rPr lang="en-US" sz="1600" b="1" dirty="0">
                <a:sym typeface="Symbol" charset="2"/>
              </a:rPr>
              <a:t>}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   	else if </a:t>
            </a:r>
            <a:r>
              <a:rPr lang="en-US" sz="1600" dirty="0">
                <a:sym typeface="Symbol" charset="2"/>
              </a:rPr>
              <a:t>(</a:t>
            </a:r>
            <a:r>
              <a:rPr lang="en-US" sz="1600" i="1" dirty="0">
                <a:sym typeface="Symbol" charset="2"/>
              </a:rPr>
              <a:t> ACTION</a:t>
            </a:r>
            <a:r>
              <a:rPr lang="en-US" sz="1600" dirty="0">
                <a:sym typeface="Symbol" charset="2"/>
              </a:rPr>
              <a:t>[</a:t>
            </a:r>
            <a:r>
              <a:rPr lang="en-US" sz="1600" i="1" dirty="0" err="1">
                <a:sym typeface="Symbol" charset="2"/>
              </a:rPr>
              <a:t>s,word</a:t>
            </a:r>
            <a:r>
              <a:rPr lang="en-US" sz="1600" dirty="0">
                <a:sym typeface="Symbol" charset="2"/>
              </a:rPr>
              <a:t>] == “</a:t>
            </a:r>
            <a:r>
              <a:rPr lang="en-US" sz="1600" i="1" dirty="0">
                <a:solidFill>
                  <a:srgbClr val="FF0065"/>
                </a:solidFill>
                <a:sym typeface="Symbol" charset="2"/>
              </a:rPr>
              <a:t>accept</a:t>
            </a:r>
            <a:r>
              <a:rPr lang="en-US" sz="800" i="1" dirty="0">
                <a:solidFill>
                  <a:srgbClr val="FF0065"/>
                </a:solidFill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” &amp; word == </a:t>
            </a:r>
            <a:r>
              <a:rPr lang="en-US" sz="1400" b="1" dirty="0">
                <a:sym typeface="Symbol" charset="2"/>
              </a:rPr>
              <a:t>EOF</a:t>
            </a:r>
            <a:r>
              <a:rPr lang="en-US" sz="1600" dirty="0">
                <a:sym typeface="Symbol" charset="2"/>
              </a:rPr>
              <a:t>)</a:t>
            </a:r>
          </a:p>
          <a:p>
            <a:pPr defTabSz="292100">
              <a:lnSpc>
                <a:spcPts val="1800"/>
              </a:lnSpc>
              <a:spcBef>
                <a:spcPct val="20000"/>
              </a:spcBef>
              <a:defRPr/>
            </a:pPr>
            <a:r>
              <a:rPr lang="en-US" sz="1600" i="1" dirty="0">
                <a:sym typeface="Symbol" charset="2"/>
              </a:rPr>
              <a:t>		then break;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	else throw a syntax error;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b="1" dirty="0">
                <a:sym typeface="Symbol" charset="2"/>
              </a:rPr>
              <a:t>} </a:t>
            </a:r>
          </a:p>
          <a:p>
            <a:pPr defTabSz="292100">
              <a:lnSpc>
                <a:spcPts val="1800"/>
              </a:lnSpc>
              <a:defRPr/>
            </a:pPr>
            <a:r>
              <a:rPr lang="en-US" sz="1600" i="1" dirty="0">
                <a:sym typeface="Symbol" charset="2"/>
              </a:rPr>
              <a:t>report success;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2D9712-5D68-44B5-A1D7-E54B1ED0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31" y="2891084"/>
            <a:ext cx="389626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72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4006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016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3E74"/>
                </a:solidFill>
              </a:rPr>
              <a:t>Parsing “()”</a:t>
            </a:r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9BF2F7A-5608-4F3E-A808-78763602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256327"/>
              </p:ext>
            </p:extLst>
          </p:nvPr>
        </p:nvGraphicFramePr>
        <p:xfrm>
          <a:off x="803997" y="4026352"/>
          <a:ext cx="2536106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4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29BB5F-C3B0-4BFD-A677-532C78BCF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51890"/>
              </p:ext>
            </p:extLst>
          </p:nvPr>
        </p:nvGraphicFramePr>
        <p:xfrm>
          <a:off x="1033784" y="1002848"/>
          <a:ext cx="6741668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9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Lookahead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Handle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baseline="0" dirty="0"/>
                        <a:t> 0 </a:t>
                      </a:r>
                      <a:r>
                        <a:rPr lang="en-US" u="sng" baseline="0" dirty="0"/>
                        <a:t>(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shift 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baseline="0" dirty="0"/>
                        <a:t> 0 </a:t>
                      </a:r>
                      <a:r>
                        <a:rPr lang="en-US" u="sng" baseline="0" dirty="0"/>
                        <a:t>(</a:t>
                      </a:r>
                      <a:r>
                        <a:rPr lang="en-US" baseline="0" dirty="0"/>
                        <a:t> 3 </a:t>
                      </a:r>
                      <a:r>
                        <a:rPr lang="en-US" u="sng" baseline="0" dirty="0"/>
                        <a:t>)</a:t>
                      </a:r>
                      <a:r>
                        <a:rPr lang="en-US" baseline="0" dirty="0"/>
                        <a:t> 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Pair</a:t>
                      </a:r>
                      <a:r>
                        <a:rPr lang="en-US" dirty="0"/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lang="en-US" dirty="0"/>
                        <a:t> </a:t>
                      </a:r>
                      <a:r>
                        <a:rPr lang="en-US" u="sng" dirty="0"/>
                        <a:t>(</a:t>
                      </a:r>
                      <a:r>
                        <a:rPr lang="en-US" baseline="0" dirty="0"/>
                        <a:t>  </a:t>
                      </a:r>
                      <a:r>
                        <a:rPr lang="en-US" u="sng" baseline="0" dirty="0"/>
                        <a:t>)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 5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$ 0 </a:t>
                      </a:r>
                      <a:r>
                        <a:rPr lang="en-US" i="1" dirty="0"/>
                        <a:t>Pair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 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$ 0 </a:t>
                      </a:r>
                      <a:r>
                        <a:rPr lang="en-US" i="1" baseline="0" dirty="0"/>
                        <a:t>List </a:t>
                      </a:r>
                      <a:r>
                        <a:rPr lang="en-US" i="0" baseline="0" dirty="0"/>
                        <a:t>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Goal</a:t>
                      </a:r>
                      <a:r>
                        <a:rPr lang="en-US" dirty="0"/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List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2D9712-5D68-44B5-A1D7-E54B1ED0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65" y="3571416"/>
            <a:ext cx="3896269" cy="328658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80160" y="1792224"/>
            <a:ext cx="6339840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80160" y="2117760"/>
            <a:ext cx="6339840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80160" y="2581600"/>
            <a:ext cx="6339840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80160" y="2911484"/>
            <a:ext cx="6339840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80160" y="3254426"/>
            <a:ext cx="6339840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51202" y="2895600"/>
            <a:ext cx="4743448" cy="355600"/>
            <a:chOff x="3238502" y="2895600"/>
            <a:chExt cx="4743448" cy="355600"/>
          </a:xfr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3" name="Rounded Rectangle 2"/>
            <p:cNvSpPr/>
            <p:nvPr/>
          </p:nvSpPr>
          <p:spPr>
            <a:xfrm>
              <a:off x="6781800" y="2895600"/>
              <a:ext cx="1200150" cy="355600"/>
            </a:xfrm>
            <a:prstGeom prst="roundRect">
              <a:avLst/>
            </a:prstGeom>
            <a:grpFill/>
            <a:ln w="19050">
              <a:solidFill>
                <a:srgbClr val="073E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238502" y="2895600"/>
              <a:ext cx="368042" cy="355600"/>
            </a:xfrm>
            <a:prstGeom prst="roundRect">
              <a:avLst/>
            </a:prstGeom>
            <a:grpFill/>
            <a:ln w="19050">
              <a:solidFill>
                <a:srgbClr val="073E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5500" y="5067300"/>
            <a:ext cx="5981700" cy="80021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In the string “( )”, reducing by production 5 reveals state s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</a:pPr>
            <a:r>
              <a:rPr lang="en-US" dirty="0" err="1"/>
              <a:t>Goto</a:t>
            </a:r>
            <a:r>
              <a:rPr lang="en-US" dirty="0"/>
              <a:t>(s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Pair</a:t>
            </a:r>
            <a:r>
              <a:rPr lang="en-US" dirty="0"/>
              <a:t>) is s</a:t>
            </a:r>
            <a:r>
              <a:rPr lang="en-US" baseline="-25000" dirty="0"/>
              <a:t>2</a:t>
            </a:r>
            <a:r>
              <a:rPr lang="en-US" dirty="0"/>
              <a:t>, which leads to chain of productions 3 &amp; 1.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1016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3E74"/>
                </a:solidFill>
              </a:rPr>
              <a:t>Parsing “()”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141246"/>
              </p:ext>
            </p:extLst>
          </p:nvPr>
        </p:nvGraphicFramePr>
        <p:xfrm>
          <a:off x="1162050" y="1397000"/>
          <a:ext cx="68199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Lookahead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Handle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baseline="0" dirty="0"/>
                        <a:t> 0 </a:t>
                      </a:r>
                      <a:r>
                        <a:rPr lang="en-US" u="sng" baseline="0" dirty="0"/>
                        <a:t>(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shift 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  <a:r>
                        <a:rPr lang="en-US" baseline="0" dirty="0"/>
                        <a:t> 0 </a:t>
                      </a:r>
                      <a:r>
                        <a:rPr lang="en-US" u="sng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3 </a:t>
                      </a:r>
                      <a:r>
                        <a:rPr lang="en-US" u="sng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8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Pair</a:t>
                      </a:r>
                      <a:r>
                        <a:rPr lang="en-US" dirty="0"/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lang="en-US" dirty="0"/>
                        <a:t> </a:t>
                      </a:r>
                      <a:r>
                        <a:rPr lang="en-US" u="sng" dirty="0"/>
                        <a:t>(</a:t>
                      </a:r>
                      <a:r>
                        <a:rPr lang="en-US" baseline="0" dirty="0"/>
                        <a:t>  </a:t>
                      </a:r>
                      <a:r>
                        <a:rPr lang="en-US" u="sng" baseline="0" dirty="0"/>
                        <a:t>)</a:t>
                      </a:r>
                      <a:endParaRPr lang="en-US" u="sng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$ 0 </a:t>
                      </a:r>
                      <a:r>
                        <a:rPr lang="en-US" i="1" dirty="0"/>
                        <a:t>Pair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 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$ 0 </a:t>
                      </a:r>
                      <a:r>
                        <a:rPr lang="en-US" i="1" baseline="0" dirty="0"/>
                        <a:t>List </a:t>
                      </a:r>
                      <a:r>
                        <a:rPr lang="en-US" i="0" baseline="0" dirty="0"/>
                        <a:t>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Goal</a:t>
                      </a:r>
                      <a:r>
                        <a:rPr lang="en-US" dirty="0"/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Symbol" charset="2"/>
                        </a:rPr>
                        <a:t>List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Group 3">
            <a:extLst>
              <a:ext uri="{FF2B5EF4-FFF2-40B4-BE49-F238E27FC236}">
                <a16:creationId xmlns:a16="http://schemas.microsoft.com/office/drawing/2014/main" id="{29BF2F7A-5608-4F3E-A808-78763602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303741"/>
              </p:ext>
            </p:extLst>
          </p:nvPr>
        </p:nvGraphicFramePr>
        <p:xfrm>
          <a:off x="6636420" y="4729162"/>
          <a:ext cx="2536106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40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2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3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4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80362"/>
              </p:ext>
            </p:extLst>
          </p:nvPr>
        </p:nvGraphicFramePr>
        <p:xfrm>
          <a:off x="685800" y="1181995"/>
          <a:ext cx="725170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State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Lookahead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Handle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7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3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7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3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7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</a:t>
                      </a:r>
                      <a:r>
                        <a:rPr lang="en-US" i="0" baseline="0" dirty="0"/>
                        <a:t> 0 </a:t>
                      </a:r>
                      <a:r>
                        <a:rPr lang="en-US" i="0" u="sng" baseline="0" dirty="0"/>
                        <a:t>(</a:t>
                      </a:r>
                      <a:r>
                        <a:rPr lang="en-US" i="0" baseline="0" dirty="0"/>
                        <a:t> 3 </a:t>
                      </a:r>
                      <a:r>
                        <a:rPr lang="en-US" i="1" baseline="0" dirty="0"/>
                        <a:t>Pair</a:t>
                      </a:r>
                      <a:r>
                        <a:rPr lang="en-US" i="0" baseline="0" dirty="0"/>
                        <a:t> 6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10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5 </a:t>
                      </a:r>
                      <a:r>
                        <a:rPr lang="en-US" i="0" u="sng" dirty="0"/>
                        <a:t>)</a:t>
                      </a:r>
                      <a:r>
                        <a:rPr lang="en-US" i="0" dirty="0"/>
                        <a:t> 10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Pair </a:t>
                      </a:r>
                      <a:r>
                        <a:rPr lang="en-US" i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Pair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baseline="0" dirty="0"/>
                        <a:t> 1 </a:t>
                      </a:r>
                      <a:r>
                        <a:rPr lang="en-US" i="0" u="sng" baseline="0" dirty="0"/>
                        <a:t>(</a:t>
                      </a:r>
                      <a:r>
                        <a:rPr lang="en-US" i="0" baseline="0" dirty="0"/>
                        <a:t> 3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</a:t>
                      </a:r>
                      <a:r>
                        <a:rPr lang="en-US" baseline="0" dirty="0"/>
                        <a:t> 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</a:t>
                      </a:r>
                      <a:r>
                        <a:rPr lang="en-US" i="0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i="0" u="sng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i="0" dirty="0">
                          <a:solidFill>
                            <a:srgbClr val="FF0000"/>
                          </a:solidFill>
                        </a:rPr>
                        <a:t> 3 </a:t>
                      </a:r>
                      <a:r>
                        <a:rPr lang="en-US" i="0" u="sng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i="0" dirty="0">
                          <a:solidFill>
                            <a:srgbClr val="FF0000"/>
                          </a:solidFill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 </a:t>
                      </a:r>
                      <a:r>
                        <a:rPr lang="en-US" i="0" dirty="0"/>
                        <a:t>4 </a:t>
                      </a:r>
                      <a:r>
                        <a:rPr lang="en-US" i="1" dirty="0"/>
                        <a:t>Pair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Pair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 </a:t>
                      </a:r>
                      <a:r>
                        <a:rPr lang="en-US" i="0" dirty="0"/>
                        <a:t>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Goal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85800" y="1016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3E74"/>
                </a:solidFill>
              </a:rPr>
              <a:t>Parsing “(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rgbClr val="073E74"/>
                </a:solidFill>
              </a:rPr>
              <a:t>)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  <a:r>
              <a:rPr lang="en-US" b="1" dirty="0">
                <a:solidFill>
                  <a:srgbClr val="073E74"/>
                </a:solidFill>
              </a:rPr>
              <a:t>”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778814"/>
              </p:ext>
            </p:extLst>
          </p:nvPr>
        </p:nvGraphicFramePr>
        <p:xfrm>
          <a:off x="7363968" y="4015"/>
          <a:ext cx="1780032" cy="182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032">
                  <a:extLst>
                    <a:ext uri="{9D8B030D-6E8A-4147-A177-3AD203B41FA5}">
                      <a16:colId xmlns:a16="http://schemas.microsoft.com/office/drawing/2014/main" val="1856707744"/>
                    </a:ext>
                  </a:extLst>
                </a:gridCol>
              </a:tblGrid>
              <a:tr h="182478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Goal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=&gt;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</a:p>
                    <a:p>
                      <a:pPr marL="0" marR="0" lvl="0" indent="401638" algn="l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=&gt;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Pair</a:t>
                      </a:r>
                    </a:p>
                    <a:p>
                      <a:pPr marL="0" marR="0" lvl="0" indent="401638" algn="l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=&gt;List()</a:t>
                      </a:r>
                    </a:p>
                    <a:p>
                      <a:pPr marL="0" marR="0" lvl="0" indent="401638" algn="l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=&gt;pair()</a:t>
                      </a:r>
                    </a:p>
                    <a:p>
                      <a:pPr marL="0" marR="0" lvl="0" indent="401638" algn="l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=&gt;(List)()</a:t>
                      </a:r>
                    </a:p>
                    <a:p>
                      <a:pPr marL="0" marR="0" lvl="0" indent="401638" algn="l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=&gt;(pair)()</a:t>
                      </a:r>
                    </a:p>
                    <a:p>
                      <a:pPr marL="0" marR="0" lvl="0" indent="401638" algn="l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=&gt;(())()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825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18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5016500" y="2133600"/>
            <a:ext cx="4013200" cy="3454400"/>
            <a:chOff x="5016500" y="2133600"/>
            <a:chExt cx="4013200" cy="3454400"/>
          </a:xfrm>
          <a:solidFill>
            <a:srgbClr val="BFBFBF"/>
          </a:solidFill>
        </p:grpSpPr>
        <p:sp>
          <p:nvSpPr>
            <p:cNvPr id="7" name="Rounded Rectangle 6"/>
            <p:cNvSpPr/>
            <p:nvPr/>
          </p:nvSpPr>
          <p:spPr>
            <a:xfrm>
              <a:off x="5016500" y="2895600"/>
              <a:ext cx="1231900" cy="342900"/>
            </a:xfrm>
            <a:prstGeom prst="roundRect">
              <a:avLst/>
            </a:prstGeom>
            <a:grpFill/>
            <a:ln w="19050">
              <a:solidFill>
                <a:srgbClr val="073E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016500" y="5245100"/>
              <a:ext cx="1231900" cy="342900"/>
            </a:xfrm>
            <a:prstGeom prst="roundRect">
              <a:avLst/>
            </a:prstGeom>
            <a:grpFill/>
            <a:ln w="19050">
              <a:solidFill>
                <a:srgbClr val="073E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299200" y="2692400"/>
              <a:ext cx="1587500" cy="393700"/>
            </a:xfrm>
            <a:custGeom>
              <a:avLst/>
              <a:gdLst>
                <a:gd name="connsiteX0" fmla="*/ 1587500 w 1587500"/>
                <a:gd name="connsiteY0" fmla="*/ 0 h 393700"/>
                <a:gd name="connsiteX1" fmla="*/ 228600 w 1587500"/>
                <a:gd name="connsiteY1" fmla="*/ 254000 h 393700"/>
                <a:gd name="connsiteX2" fmla="*/ 317500 w 1587500"/>
                <a:gd name="connsiteY2" fmla="*/ 342900 h 393700"/>
                <a:gd name="connsiteX3" fmla="*/ 0 w 1587500"/>
                <a:gd name="connsiteY3" fmla="*/ 393700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7500" h="393700">
                  <a:moveTo>
                    <a:pt x="1587500" y="0"/>
                  </a:moveTo>
                  <a:cubicBezTo>
                    <a:pt x="1013883" y="98425"/>
                    <a:pt x="440267" y="196850"/>
                    <a:pt x="228600" y="254000"/>
                  </a:cubicBezTo>
                  <a:cubicBezTo>
                    <a:pt x="16933" y="311150"/>
                    <a:pt x="355600" y="319617"/>
                    <a:pt x="317500" y="342900"/>
                  </a:cubicBezTo>
                  <a:cubicBezTo>
                    <a:pt x="279400" y="366183"/>
                    <a:pt x="0" y="393700"/>
                    <a:pt x="0" y="393700"/>
                  </a:cubicBezTo>
                </a:path>
              </a:pathLst>
            </a:custGeom>
            <a:solidFill>
              <a:srgbClr val="FFFFFF"/>
            </a:solidFill>
            <a:ln w="19050">
              <a:solidFill>
                <a:srgbClr val="073E74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6261100" y="2832100"/>
              <a:ext cx="1638300" cy="2362200"/>
            </a:xfrm>
            <a:custGeom>
              <a:avLst/>
              <a:gdLst>
                <a:gd name="connsiteX0" fmla="*/ 1638300 w 1638300"/>
                <a:gd name="connsiteY0" fmla="*/ 0 h 2362200"/>
                <a:gd name="connsiteX1" fmla="*/ 76200 w 1638300"/>
                <a:gd name="connsiteY1" fmla="*/ 1651000 h 2362200"/>
                <a:gd name="connsiteX2" fmla="*/ 368300 w 1638300"/>
                <a:gd name="connsiteY2" fmla="*/ 1727200 h 2362200"/>
                <a:gd name="connsiteX3" fmla="*/ 0 w 1638300"/>
                <a:gd name="connsiteY3" fmla="*/ 2362200 h 2362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300" h="2362200">
                  <a:moveTo>
                    <a:pt x="1638300" y="0"/>
                  </a:moveTo>
                  <a:cubicBezTo>
                    <a:pt x="963083" y="681566"/>
                    <a:pt x="287867" y="1363133"/>
                    <a:pt x="76200" y="1651000"/>
                  </a:cubicBezTo>
                  <a:cubicBezTo>
                    <a:pt x="-135467" y="1938867"/>
                    <a:pt x="381000" y="1608667"/>
                    <a:pt x="368300" y="1727200"/>
                  </a:cubicBezTo>
                  <a:cubicBezTo>
                    <a:pt x="355600" y="1845733"/>
                    <a:pt x="0" y="2362200"/>
                    <a:pt x="0" y="2362200"/>
                  </a:cubicBezTo>
                </a:path>
              </a:pathLst>
            </a:custGeom>
            <a:noFill/>
            <a:ln w="19050">
              <a:solidFill>
                <a:srgbClr val="073E74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7500" y="2133600"/>
              <a:ext cx="1092200" cy="2069798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Let’s look at how it reduces “()”</a:t>
              </a:r>
            </a:p>
            <a:p>
              <a:pPr>
                <a:spcBef>
                  <a:spcPts val="300"/>
                </a:spcBef>
              </a:pPr>
              <a:r>
                <a:rPr lang="en-US" dirty="0"/>
                <a:t>We have seen 3 examples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1016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3E74"/>
                </a:solidFill>
              </a:rPr>
              <a:t>Parsing “(())()”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300717"/>
              </p:ext>
            </p:extLst>
          </p:nvPr>
        </p:nvGraphicFramePr>
        <p:xfrm>
          <a:off x="685800" y="1181995"/>
          <a:ext cx="725170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State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Lookahead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Handle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7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3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7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3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7 </a:t>
                      </a:r>
                      <a:r>
                        <a:rPr lang="en-US" u="sng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</a:t>
                      </a:r>
                      <a:r>
                        <a:rPr lang="en-US" i="0" baseline="0" dirty="0"/>
                        <a:t> 0 </a:t>
                      </a:r>
                      <a:r>
                        <a:rPr lang="en-US" i="0" u="sng" baseline="0" dirty="0"/>
                        <a:t>(</a:t>
                      </a:r>
                      <a:r>
                        <a:rPr lang="en-US" i="0" baseline="0" dirty="0"/>
                        <a:t> 3 </a:t>
                      </a:r>
                      <a:r>
                        <a:rPr lang="en-US" i="1" baseline="0" dirty="0"/>
                        <a:t>Pair</a:t>
                      </a:r>
                      <a:r>
                        <a:rPr lang="en-US" i="0" baseline="0" dirty="0"/>
                        <a:t> 6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10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5 </a:t>
                      </a:r>
                      <a:r>
                        <a:rPr lang="en-US" i="0" u="sng" dirty="0"/>
                        <a:t>)</a:t>
                      </a:r>
                      <a:r>
                        <a:rPr lang="en-US" i="0" dirty="0"/>
                        <a:t> 10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Pair </a:t>
                      </a:r>
                      <a:r>
                        <a:rPr lang="en-US" i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Pair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baseline="0" dirty="0"/>
                        <a:t> 1 </a:t>
                      </a:r>
                      <a:r>
                        <a:rPr lang="en-US" i="0" u="sng" baseline="0" dirty="0"/>
                        <a:t>(</a:t>
                      </a:r>
                      <a:r>
                        <a:rPr lang="en-US" i="0" baseline="0" dirty="0"/>
                        <a:t> 3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</a:t>
                      </a:r>
                      <a:r>
                        <a:rPr lang="en-US" baseline="0" dirty="0"/>
                        <a:t> 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1 </a:t>
                      </a:r>
                      <a:r>
                        <a:rPr lang="en-US" i="0" u="sng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i="0" dirty="0">
                          <a:solidFill>
                            <a:srgbClr val="FF0000"/>
                          </a:solidFill>
                        </a:rPr>
                        <a:t> 3 </a:t>
                      </a:r>
                      <a:r>
                        <a:rPr lang="en-US" i="0" u="sng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en-US" i="0" dirty="0">
                          <a:solidFill>
                            <a:srgbClr val="FF0000"/>
                          </a:solidFill>
                        </a:rPr>
                        <a:t> 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 1</a:t>
                      </a:r>
                      <a:r>
                        <a:rPr lang="en-US" i="0" dirty="0"/>
                        <a:t> </a:t>
                      </a:r>
                      <a:r>
                        <a:rPr lang="en-US" i="1" dirty="0"/>
                        <a:t>Pair 4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Pair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 </a:t>
                      </a:r>
                      <a:r>
                        <a:rPr lang="en-US" i="0" dirty="0"/>
                        <a:t>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Goal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002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11502" y="2908300"/>
            <a:ext cx="4743448" cy="355599"/>
            <a:chOff x="3238502" y="2895600"/>
            <a:chExt cx="4743448" cy="355600"/>
          </a:xfr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grpSpPr>
        <p:sp>
          <p:nvSpPr>
            <p:cNvPr id="8" name="Rounded Rectangle 7"/>
            <p:cNvSpPr/>
            <p:nvPr/>
          </p:nvSpPr>
          <p:spPr>
            <a:xfrm>
              <a:off x="6781800" y="2895600"/>
              <a:ext cx="1200150" cy="355600"/>
            </a:xfrm>
            <a:prstGeom prst="roundRect">
              <a:avLst/>
            </a:prstGeom>
            <a:grpFill/>
            <a:ln w="19050">
              <a:solidFill>
                <a:srgbClr val="073E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38502" y="2895600"/>
              <a:ext cx="294890" cy="355600"/>
            </a:xfrm>
            <a:prstGeom prst="roundRect">
              <a:avLst/>
            </a:prstGeom>
            <a:grpFill/>
            <a:ln w="19050">
              <a:solidFill>
                <a:srgbClr val="073E74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Parentheses Language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0" y="101600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73E74"/>
                </a:solidFill>
              </a:rPr>
              <a:t>Parsing “(())()”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348079"/>
              </p:ext>
            </p:extLst>
          </p:nvPr>
        </p:nvGraphicFramePr>
        <p:xfrm>
          <a:off x="685800" y="1181995"/>
          <a:ext cx="7251700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State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Lookahead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Handle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73E74"/>
                          </a:solidFill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7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3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7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dirty="0"/>
                        <a:t>$ 0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3 </a:t>
                      </a:r>
                      <a:r>
                        <a:rPr lang="en-US" u="sng" dirty="0"/>
                        <a:t>(</a:t>
                      </a:r>
                      <a:r>
                        <a:rPr lang="en-US" dirty="0"/>
                        <a:t> 7 </a:t>
                      </a:r>
                      <a:r>
                        <a:rPr lang="en-US" u="sng" dirty="0"/>
                        <a:t>)</a:t>
                      </a:r>
                      <a:r>
                        <a:rPr lang="en-US" dirty="0"/>
                        <a:t> 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</a:t>
                      </a:r>
                      <a:r>
                        <a:rPr lang="en-US" i="0" baseline="0" dirty="0"/>
                        <a:t> 0 </a:t>
                      </a:r>
                      <a:r>
                        <a:rPr lang="en-US" i="0" u="sng" baseline="0" dirty="0"/>
                        <a:t>(</a:t>
                      </a:r>
                      <a:r>
                        <a:rPr lang="en-US" i="0" baseline="0" dirty="0"/>
                        <a:t> 3 </a:t>
                      </a:r>
                      <a:r>
                        <a:rPr lang="en-US" i="1" baseline="0" dirty="0"/>
                        <a:t>Pair</a:t>
                      </a:r>
                      <a:r>
                        <a:rPr lang="en-US" i="0" baseline="0" dirty="0"/>
                        <a:t> 6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10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5 </a:t>
                      </a:r>
                      <a:r>
                        <a:rPr lang="en-US" i="0" u="sng" dirty="0"/>
                        <a:t>)</a:t>
                      </a:r>
                      <a:r>
                        <a:rPr lang="en-US" i="0" dirty="0"/>
                        <a:t> 10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Pair </a:t>
                      </a:r>
                      <a:r>
                        <a:rPr lang="en-US" i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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Pair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(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 3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800" u="sng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baseline="0" dirty="0"/>
                        <a:t> 1 </a:t>
                      </a:r>
                      <a:r>
                        <a:rPr lang="en-US" i="0" u="sng" baseline="0" dirty="0"/>
                        <a:t>(</a:t>
                      </a:r>
                      <a:r>
                        <a:rPr lang="en-US" i="0" baseline="0" dirty="0"/>
                        <a:t> 3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—none—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shift</a:t>
                      </a:r>
                      <a:r>
                        <a:rPr lang="en-US" baseline="0" dirty="0"/>
                        <a:t> 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8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</a:t>
                      </a:r>
                      <a:r>
                        <a:rPr lang="en-US" i="0" dirty="0"/>
                        <a:t> 1 </a:t>
                      </a:r>
                      <a:r>
                        <a:rPr lang="en-US" i="0" u="sng" dirty="0"/>
                        <a:t>(</a:t>
                      </a:r>
                      <a:r>
                        <a:rPr lang="en-US" i="0" dirty="0"/>
                        <a:t> 3 </a:t>
                      </a:r>
                      <a:r>
                        <a:rPr lang="en-US" i="0" u="sng" dirty="0"/>
                        <a:t>)</a:t>
                      </a:r>
                      <a:r>
                        <a:rPr lang="en-US" i="0" dirty="0"/>
                        <a:t> 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)</a:t>
                      </a:r>
                      <a:endParaRPr kumimoji="0" lang="en-US" sz="1800" b="0" i="1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  <a:sym typeface="Symbol" charset="2"/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5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 1</a:t>
                      </a:r>
                      <a:r>
                        <a:rPr lang="en-US" i="0" dirty="0"/>
                        <a:t> </a:t>
                      </a:r>
                      <a:r>
                        <a:rPr lang="en-US" i="1" dirty="0"/>
                        <a:t>Pair 4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 Pair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reduce 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sz="1600" b="1" dirty="0"/>
                        <a:t>EOF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i="0" dirty="0"/>
                        <a:t>$ 0 </a:t>
                      </a:r>
                      <a:r>
                        <a:rPr lang="en-US" i="1" dirty="0"/>
                        <a:t>List </a:t>
                      </a:r>
                      <a:r>
                        <a:rPr lang="en-US" i="0" dirty="0"/>
                        <a:t>1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19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Goal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 </a:t>
                      </a: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List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dirty="0"/>
                        <a:t>accept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68300" y="5009128"/>
            <a:ext cx="6286500" cy="1554272"/>
          </a:xfrm>
          <a:prstGeom prst="rect">
            <a:avLst/>
          </a:prstGeom>
          <a:solidFill>
            <a:srgbClr val="BFBFBF"/>
          </a:solidFill>
          <a:ln w="19050">
            <a:solidFill>
              <a:srgbClr val="7F7F7F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Here, reducing by 5 reveals state s</a:t>
            </a:r>
            <a:r>
              <a:rPr lang="en-US" baseline="-25000" dirty="0"/>
              <a:t>3</a:t>
            </a:r>
            <a:r>
              <a:rPr lang="en-US" dirty="0"/>
              <a:t>, which represents the left context of an unmatched ‘</a:t>
            </a:r>
            <a:r>
              <a:rPr lang="en-US" u="sng" dirty="0"/>
              <a:t>(</a:t>
            </a:r>
            <a:r>
              <a:rPr lang="en-US" dirty="0"/>
              <a:t>‘.  There will be one s</a:t>
            </a:r>
            <a:r>
              <a:rPr lang="en-US" baseline="-25000" dirty="0"/>
              <a:t>3</a:t>
            </a:r>
            <a:r>
              <a:rPr lang="en-US" dirty="0"/>
              <a:t> per unmatched ‘</a:t>
            </a:r>
            <a:r>
              <a:rPr lang="en-US" u="sng" dirty="0"/>
              <a:t>(</a:t>
            </a:r>
            <a:r>
              <a:rPr lang="en-US" dirty="0"/>
              <a:t>‘ — they count the remaining ‘</a:t>
            </a:r>
            <a:r>
              <a:rPr lang="en-US" u="sng" dirty="0"/>
              <a:t>(</a:t>
            </a:r>
            <a:r>
              <a:rPr lang="en-US" dirty="0"/>
              <a:t>‘s.</a:t>
            </a:r>
          </a:p>
          <a:p>
            <a:pPr>
              <a:spcBef>
                <a:spcPts val="600"/>
              </a:spcBef>
            </a:pPr>
            <a:r>
              <a:rPr lang="en-US" dirty="0" err="1"/>
              <a:t>Goto</a:t>
            </a:r>
            <a:r>
              <a:rPr lang="en-US" dirty="0"/>
              <a:t>(s</a:t>
            </a:r>
            <a:r>
              <a:rPr lang="en-US" baseline="-25000" dirty="0"/>
              <a:t>3</a:t>
            </a:r>
            <a:r>
              <a:rPr lang="en-US" dirty="0"/>
              <a:t>, </a:t>
            </a:r>
            <a:r>
              <a:rPr lang="en-US" i="1" dirty="0"/>
              <a:t>Pair</a:t>
            </a:r>
            <a:r>
              <a:rPr lang="en-US" dirty="0"/>
              <a:t>) is s</a:t>
            </a:r>
            <a:r>
              <a:rPr lang="en-US" baseline="-25000" dirty="0"/>
              <a:t>6</a:t>
            </a:r>
            <a:r>
              <a:rPr lang="en-US" dirty="0"/>
              <a:t>, a state in which the parser expects a ‘</a:t>
            </a:r>
            <a:r>
              <a:rPr lang="en-US" u="sng" dirty="0"/>
              <a:t>)</a:t>
            </a:r>
            <a:r>
              <a:rPr lang="en-US" dirty="0"/>
              <a:t>’. That state leads to reductions by 3 and then 4. </a:t>
            </a:r>
          </a:p>
        </p:txBody>
      </p:sp>
      <p:graphicFrame>
        <p:nvGraphicFramePr>
          <p:cNvPr id="12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427158"/>
              </p:ext>
            </p:extLst>
          </p:nvPr>
        </p:nvGraphicFramePr>
        <p:xfrm>
          <a:off x="6994060" y="4611121"/>
          <a:ext cx="2149940" cy="210312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88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1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Goal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List Pair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3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Pair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4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Pair</a:t>
                      </a: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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List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9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5</a:t>
                      </a:r>
                    </a:p>
                  </a:txBody>
                  <a:tcPr anchor="b" horzOverflow="overflow">
                    <a:lnL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|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  </a:t>
                      </a:r>
                      <a:r>
                        <a:rPr kumimoji="0" lang="en-US" sz="18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)</a:t>
                      </a:r>
                    </a:p>
                  </a:txBody>
                  <a:tcPr horzOverflow="overflow">
                    <a:lnL>
                      <a:noFill/>
                    </a:lnL>
                    <a:lnR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5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2309</Words>
  <Application>Microsoft Office PowerPoint</Application>
  <PresentationFormat>On-screen Show (4:3)</PresentationFormat>
  <Paragraphs>863</Paragraphs>
  <Slides>15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Calibri</vt:lpstr>
      <vt:lpstr>Comic Sans MS</vt:lpstr>
      <vt:lpstr>Times</vt:lpstr>
      <vt:lpstr>Office Theme</vt:lpstr>
      <vt:lpstr>Chapter 3 Parsers </vt:lpstr>
      <vt:lpstr>The LR(1) Skeleton Parser</vt:lpstr>
      <vt:lpstr>LR(1) Tables for Parenthesis Grammar</vt:lpstr>
      <vt:lpstr>The Parentheses Language</vt:lpstr>
      <vt:lpstr>The Parentheses Language</vt:lpstr>
      <vt:lpstr>The Parentheses Language</vt:lpstr>
      <vt:lpstr>The Parentheses Language</vt:lpstr>
      <vt:lpstr>The Parentheses Language</vt:lpstr>
      <vt:lpstr>The Parentheses Language</vt:lpstr>
      <vt:lpstr>The Parentheses Language</vt:lpstr>
      <vt:lpstr>LR(1) Parsers</vt:lpstr>
      <vt:lpstr>Building LR(1) Tables</vt:lpstr>
      <vt:lpstr>LR(1) Parsers</vt:lpstr>
      <vt:lpstr>PowerPoint Presentation</vt:lpstr>
      <vt:lpstr>Summary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178</cp:revision>
  <dcterms:created xsi:type="dcterms:W3CDTF">2015-08-23T14:27:08Z</dcterms:created>
  <dcterms:modified xsi:type="dcterms:W3CDTF">2023-03-20T02:03:49Z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2023-03-02T19:10:25Z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0ca660d5-087d-449a-bd53-f8ec39515e04</vt:lpwstr>
  </property>
  <property fmtid="{D5CDD505-2E9C-101B-9397-08002B2CF9AE}" pid="8" name="MSIP_Label_4044bd30-2ed7-4c9d-9d12-46200872a97b_ContentBits">
    <vt:lpwstr>0</vt:lpwstr>
  </property>
</Properties>
</file>