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62" r:id="rId2"/>
    <p:sldId id="370" r:id="rId3"/>
    <p:sldId id="281" r:id="rId4"/>
    <p:sldId id="282" r:id="rId5"/>
    <p:sldId id="359" r:id="rId6"/>
    <p:sldId id="360" r:id="rId7"/>
    <p:sldId id="361" r:id="rId8"/>
    <p:sldId id="374" r:id="rId9"/>
    <p:sldId id="301" r:id="rId10"/>
    <p:sldId id="373" r:id="rId11"/>
    <p:sldId id="371" r:id="rId12"/>
    <p:sldId id="372" r:id="rId13"/>
    <p:sldId id="375" r:id="rId14"/>
    <p:sldId id="376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B0B5D-68EF-4C77-8EF0-458D0783D851}" v="1" dt="2023-04-05T21:30:20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1" autoAdjust="0"/>
  </p:normalViewPr>
  <p:slideViewPr>
    <p:cSldViewPr snapToGrid="0" snapToObjects="1">
      <p:cViewPr varScale="1">
        <p:scale>
          <a:sx n="104" d="100"/>
          <a:sy n="104" d="100"/>
        </p:scale>
        <p:origin x="174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5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Hairong" userId="836876fe-804d-4bd9-9d0e-c259ce8ab2ed" providerId="ADAL" clId="{5A0B0B5D-68EF-4C77-8EF0-458D0783D851}"/>
    <pc:docChg chg="custSel addSld modSld">
      <pc:chgData name="Zhao, Hairong" userId="836876fe-804d-4bd9-9d0e-c259ce8ab2ed" providerId="ADAL" clId="{5A0B0B5D-68EF-4C77-8EF0-458D0783D851}" dt="2023-04-05T21:30:49.530" v="82" actId="20577"/>
      <pc:docMkLst>
        <pc:docMk/>
      </pc:docMkLst>
      <pc:sldChg chg="addSp delSp modSp new mod chgLayout">
        <pc:chgData name="Zhao, Hairong" userId="836876fe-804d-4bd9-9d0e-c259ce8ab2ed" providerId="ADAL" clId="{5A0B0B5D-68EF-4C77-8EF0-458D0783D851}" dt="2023-04-05T21:30:49.530" v="82" actId="20577"/>
        <pc:sldMkLst>
          <pc:docMk/>
          <pc:sldMk cId="3733310874" sldId="373"/>
        </pc:sldMkLst>
        <pc:spChg chg="del">
          <ac:chgData name="Zhao, Hairong" userId="836876fe-804d-4bd9-9d0e-c259ce8ab2ed" providerId="ADAL" clId="{5A0B0B5D-68EF-4C77-8EF0-458D0783D851}" dt="2023-04-05T21:26:50.034" v="1" actId="700"/>
          <ac:spMkLst>
            <pc:docMk/>
            <pc:sldMk cId="3733310874" sldId="373"/>
            <ac:spMk id="2" creationId="{4CBD8502-33C0-DAA6-9E82-B82F19C0C25E}"/>
          </ac:spMkLst>
        </pc:spChg>
        <pc:spChg chg="del">
          <ac:chgData name="Zhao, Hairong" userId="836876fe-804d-4bd9-9d0e-c259ce8ab2ed" providerId="ADAL" clId="{5A0B0B5D-68EF-4C77-8EF0-458D0783D851}" dt="2023-04-05T21:26:50.034" v="1" actId="700"/>
          <ac:spMkLst>
            <pc:docMk/>
            <pc:sldMk cId="3733310874" sldId="373"/>
            <ac:spMk id="3" creationId="{44E65820-2281-7771-437E-16A693D5DCF9}"/>
          </ac:spMkLst>
        </pc:spChg>
        <pc:spChg chg="mod ord">
          <ac:chgData name="Zhao, Hairong" userId="836876fe-804d-4bd9-9d0e-c259ce8ab2ed" providerId="ADAL" clId="{5A0B0B5D-68EF-4C77-8EF0-458D0783D851}" dt="2023-04-05T21:26:54.180" v="2" actId="700"/>
          <ac:spMkLst>
            <pc:docMk/>
            <pc:sldMk cId="3733310874" sldId="373"/>
            <ac:spMk id="4" creationId="{8F98BC85-869A-40FE-9AD9-A0A0CFB52488}"/>
          </ac:spMkLst>
        </pc:spChg>
        <pc:spChg chg="add del mod ord">
          <ac:chgData name="Zhao, Hairong" userId="836876fe-804d-4bd9-9d0e-c259ce8ab2ed" providerId="ADAL" clId="{5A0B0B5D-68EF-4C77-8EF0-458D0783D851}" dt="2023-04-05T21:26:54.180" v="2" actId="700"/>
          <ac:spMkLst>
            <pc:docMk/>
            <pc:sldMk cId="3733310874" sldId="373"/>
            <ac:spMk id="5" creationId="{15DC8AA3-6334-5F94-A8DB-4A37710F0F18}"/>
          </ac:spMkLst>
        </pc:spChg>
        <pc:spChg chg="add del mod ord">
          <ac:chgData name="Zhao, Hairong" userId="836876fe-804d-4bd9-9d0e-c259ce8ab2ed" providerId="ADAL" clId="{5A0B0B5D-68EF-4C77-8EF0-458D0783D851}" dt="2023-04-05T21:26:54.180" v="2" actId="700"/>
          <ac:spMkLst>
            <pc:docMk/>
            <pc:sldMk cId="3733310874" sldId="373"/>
            <ac:spMk id="6" creationId="{AA3DF8AD-3326-3C0D-1D29-8C24A2BF6D54}"/>
          </ac:spMkLst>
        </pc:spChg>
        <pc:spChg chg="add mod ord">
          <ac:chgData name="Zhao, Hairong" userId="836876fe-804d-4bd9-9d0e-c259ce8ab2ed" providerId="ADAL" clId="{5A0B0B5D-68EF-4C77-8EF0-458D0783D851}" dt="2023-04-05T21:30:49.530" v="82" actId="20577"/>
          <ac:spMkLst>
            <pc:docMk/>
            <pc:sldMk cId="3733310874" sldId="373"/>
            <ac:spMk id="7" creationId="{EC630B83-3041-1EC7-4CB6-2706A335046F}"/>
          </ac:spMkLst>
        </pc:spChg>
        <pc:spChg chg="add mod ord">
          <ac:chgData name="Zhao, Hairong" userId="836876fe-804d-4bd9-9d0e-c259ce8ab2ed" providerId="ADAL" clId="{5A0B0B5D-68EF-4C77-8EF0-458D0783D851}" dt="2023-04-05T21:30:20.049" v="38" actId="20578"/>
          <ac:spMkLst>
            <pc:docMk/>
            <pc:sldMk cId="3733310874" sldId="373"/>
            <ac:spMk id="8" creationId="{55D701AF-23BC-AEA7-FC42-58C5863FDF31}"/>
          </ac:spMkLst>
        </pc:spChg>
      </pc:sldChg>
    </pc:docChg>
  </pc:docChgLst>
  <pc:docChgLst>
    <pc:chgData name="Zhao, Hairong" userId="836876fe-804d-4bd9-9d0e-c259ce8ab2ed" providerId="ADAL" clId="{3B4C3FD9-19E7-4016-BE2F-C32AE49CE884}"/>
    <pc:docChg chg="undo custSel addSld delSld modSld sldOrd">
      <pc:chgData name="Zhao, Hairong" userId="836876fe-804d-4bd9-9d0e-c259ce8ab2ed" providerId="ADAL" clId="{3B4C3FD9-19E7-4016-BE2F-C32AE49CE884}" dt="2023-04-04T01:46:31.232" v="190" actId="1076"/>
      <pc:docMkLst>
        <pc:docMk/>
      </pc:docMkLst>
      <pc:sldChg chg="del">
        <pc:chgData name="Zhao, Hairong" userId="836876fe-804d-4bd9-9d0e-c259ce8ab2ed" providerId="ADAL" clId="{3B4C3FD9-19E7-4016-BE2F-C32AE49CE884}" dt="2023-04-04T01:17:45.596" v="19" actId="47"/>
        <pc:sldMkLst>
          <pc:docMk/>
          <pc:sldMk cId="0" sldId="258"/>
        </pc:sldMkLst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0" sldId="259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259"/>
            <ac:spMk id="20482" creationId="{F431BA6F-A034-4988-9F48-D5C6109BA1B1}"/>
          </ac:spMkLst>
        </pc:spChg>
      </pc:sldChg>
      <pc:sldChg chg="modSp del">
        <pc:chgData name="Zhao, Hairong" userId="836876fe-804d-4bd9-9d0e-c259ce8ab2ed" providerId="ADAL" clId="{3B4C3FD9-19E7-4016-BE2F-C32AE49CE884}" dt="2023-04-04T01:17:45.596" v="19" actId="47"/>
        <pc:sldMkLst>
          <pc:docMk/>
          <pc:sldMk cId="0" sldId="260"/>
        </pc:sldMkLst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37" creationId="{106A61CF-FD5A-4680-84C3-9B8A1955D935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38" creationId="{900783F0-A5B6-4F12-80A8-B8BE753749CB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39" creationId="{F4EA8322-0C64-47E9-A651-17D0ADEEF3CE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43" creationId="{F3391CA6-A196-4A8D-816A-F4780EEEECD9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44" creationId="{130CCF9B-D8DA-4FC6-8EC9-3CD754E1996C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45" creationId="{05AA7233-AB3D-4185-90BB-C3A0CCF7A4FD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46" creationId="{B9C3B31C-32B2-498C-A0A9-985BE2C66164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49" creationId="{51F9BEFB-E407-456C-B949-CA62997DCC94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56" creationId="{768EBF4B-1739-4523-AE1C-442D467658D9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57" creationId="{483708F0-F19F-40C7-BE3E-4DADCE091295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58" creationId="{8F0247A9-6747-4E6B-9439-1BF292974C2C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59" creationId="{8D154A5A-4EAF-4E1D-804C-9FAFDF157006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60" creationId="{09944F5A-920F-4A88-B8BF-368FCECD3F00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61" creationId="{53278814-CD8F-480B-A3B7-F57CEE328A1B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62" creationId="{AAA65CF2-3F23-4DE8-AD3D-D624CAE5B274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63" creationId="{BC64C131-A01F-4170-A0B2-768C19A67E95}"/>
          </ac:spMkLst>
        </pc:spChg>
        <pc:spChg chg="mod">
          <ac:chgData name="Zhao, Hairong" userId="836876fe-804d-4bd9-9d0e-c259ce8ab2ed" providerId="ADAL" clId="{3B4C3FD9-19E7-4016-BE2F-C32AE49CE884}" dt="2023-04-04T01:17:01.738" v="18" actId="1076"/>
          <ac:spMkLst>
            <pc:docMk/>
            <pc:sldMk cId="0" sldId="260"/>
            <ac:spMk id="64" creationId="{249AE703-5982-4DC0-B42D-FEBB6096F2A8}"/>
          </ac:spMkLst>
        </pc:spChg>
        <pc:grpChg chg="mod">
          <ac:chgData name="Zhao, Hairong" userId="836876fe-804d-4bd9-9d0e-c259ce8ab2ed" providerId="ADAL" clId="{3B4C3FD9-19E7-4016-BE2F-C32AE49CE884}" dt="2023-04-04T01:17:01.738" v="18" actId="1076"/>
          <ac:grpSpMkLst>
            <pc:docMk/>
            <pc:sldMk cId="0" sldId="260"/>
            <ac:grpSpMk id="36" creationId="{346025B1-1F1A-4862-9CE7-8592BD1EF41C}"/>
          </ac:grpSpMkLst>
        </pc:grpChg>
        <pc:cxnChg chg="mod">
          <ac:chgData name="Zhao, Hairong" userId="836876fe-804d-4bd9-9d0e-c259ce8ab2ed" providerId="ADAL" clId="{3B4C3FD9-19E7-4016-BE2F-C32AE49CE884}" dt="2023-04-04T01:17:01.738" v="18" actId="1076"/>
          <ac:cxnSpMkLst>
            <pc:docMk/>
            <pc:sldMk cId="0" sldId="260"/>
            <ac:cxnSpMk id="40" creationId="{E4C27854-2B19-43DB-8EC5-B08B54C3DE93}"/>
          </ac:cxnSpMkLst>
        </pc:cxnChg>
        <pc:cxnChg chg="mod">
          <ac:chgData name="Zhao, Hairong" userId="836876fe-804d-4bd9-9d0e-c259ce8ab2ed" providerId="ADAL" clId="{3B4C3FD9-19E7-4016-BE2F-C32AE49CE884}" dt="2023-04-04T01:17:01.738" v="18" actId="1076"/>
          <ac:cxnSpMkLst>
            <pc:docMk/>
            <pc:sldMk cId="0" sldId="260"/>
            <ac:cxnSpMk id="41" creationId="{51407909-4E5B-438B-8EF7-677C9BA4E6D1}"/>
          </ac:cxnSpMkLst>
        </pc:cxnChg>
        <pc:cxnChg chg="mod">
          <ac:chgData name="Zhao, Hairong" userId="836876fe-804d-4bd9-9d0e-c259ce8ab2ed" providerId="ADAL" clId="{3B4C3FD9-19E7-4016-BE2F-C32AE49CE884}" dt="2023-04-04T01:17:01.738" v="18" actId="1076"/>
          <ac:cxnSpMkLst>
            <pc:docMk/>
            <pc:sldMk cId="0" sldId="260"/>
            <ac:cxnSpMk id="42" creationId="{A73F9D26-1900-4B61-B882-06A157059B7B}"/>
          </ac:cxnSpMkLst>
        </pc:cxnChg>
        <pc:cxnChg chg="mod">
          <ac:chgData name="Zhao, Hairong" userId="836876fe-804d-4bd9-9d0e-c259ce8ab2ed" providerId="ADAL" clId="{3B4C3FD9-19E7-4016-BE2F-C32AE49CE884}" dt="2023-04-04T01:17:01.738" v="18" actId="1076"/>
          <ac:cxnSpMkLst>
            <pc:docMk/>
            <pc:sldMk cId="0" sldId="260"/>
            <ac:cxnSpMk id="47" creationId="{AA950D92-368E-474A-B981-458D0D08E341}"/>
          </ac:cxnSpMkLst>
        </pc:cxnChg>
        <pc:cxnChg chg="mod">
          <ac:chgData name="Zhao, Hairong" userId="836876fe-804d-4bd9-9d0e-c259ce8ab2ed" providerId="ADAL" clId="{3B4C3FD9-19E7-4016-BE2F-C32AE49CE884}" dt="2023-04-04T01:17:01.738" v="18" actId="1076"/>
          <ac:cxnSpMkLst>
            <pc:docMk/>
            <pc:sldMk cId="0" sldId="260"/>
            <ac:cxnSpMk id="48" creationId="{EB80531B-4896-48EE-86BB-162873CE25FE}"/>
          </ac:cxnSpMkLst>
        </pc:cxnChg>
      </pc:sldChg>
      <pc:sldChg chg="modSp mod">
        <pc:chgData name="Zhao, Hairong" userId="836876fe-804d-4bd9-9d0e-c259ce8ab2ed" providerId="ADAL" clId="{3B4C3FD9-19E7-4016-BE2F-C32AE49CE884}" dt="2023-04-04T01:27:47.835" v="109" actId="14100"/>
        <pc:sldMkLst>
          <pc:docMk/>
          <pc:sldMk cId="817242404" sldId="261"/>
        </pc:sldMkLst>
        <pc:spChg chg="mod">
          <ac:chgData name="Zhao, Hairong" userId="836876fe-804d-4bd9-9d0e-c259ce8ab2ed" providerId="ADAL" clId="{3B4C3FD9-19E7-4016-BE2F-C32AE49CE884}" dt="2023-04-04T01:27:47.835" v="109" actId="14100"/>
          <ac:spMkLst>
            <pc:docMk/>
            <pc:sldMk cId="817242404" sldId="261"/>
            <ac:spMk id="28677" creationId="{00000000-0000-0000-0000-000000000000}"/>
          </ac:spMkLst>
        </pc:spChg>
      </pc:sldChg>
      <pc:sldChg chg="addSp delSp modSp mod">
        <pc:chgData name="Zhao, Hairong" userId="836876fe-804d-4bd9-9d0e-c259ce8ab2ed" providerId="ADAL" clId="{3B4C3FD9-19E7-4016-BE2F-C32AE49CE884}" dt="2023-04-04T01:30:40.472" v="129" actId="1076"/>
        <pc:sldMkLst>
          <pc:docMk/>
          <pc:sldMk cId="3888267788" sldId="262"/>
        </pc:sldMkLst>
        <pc:spChg chg="mod">
          <ac:chgData name="Zhao, Hairong" userId="836876fe-804d-4bd9-9d0e-c259ce8ab2ed" providerId="ADAL" clId="{3B4C3FD9-19E7-4016-BE2F-C32AE49CE884}" dt="2023-04-04T01:25:00.895" v="56" actId="27636"/>
          <ac:spMkLst>
            <pc:docMk/>
            <pc:sldMk cId="3888267788" sldId="262"/>
            <ac:spMk id="30724" creationId="{00000000-0000-0000-0000-000000000000}"/>
          </ac:spMkLst>
        </pc:spChg>
        <pc:spChg chg="mod">
          <ac:chgData name="Zhao, Hairong" userId="836876fe-804d-4bd9-9d0e-c259ce8ab2ed" providerId="ADAL" clId="{3B4C3FD9-19E7-4016-BE2F-C32AE49CE884}" dt="2023-04-04T01:30:32.559" v="126" actId="27636"/>
          <ac:spMkLst>
            <pc:docMk/>
            <pc:sldMk cId="3888267788" sldId="262"/>
            <ac:spMk id="30725" creationId="{00000000-0000-0000-0000-000000000000}"/>
          </ac:spMkLst>
        </pc:spChg>
        <pc:grpChg chg="del">
          <ac:chgData name="Zhao, Hairong" userId="836876fe-804d-4bd9-9d0e-c259ce8ab2ed" providerId="ADAL" clId="{3B4C3FD9-19E7-4016-BE2F-C32AE49CE884}" dt="2023-04-04T01:29:34.093" v="110" actId="478"/>
          <ac:grpSpMkLst>
            <pc:docMk/>
            <pc:sldMk cId="3888267788" sldId="262"/>
            <ac:grpSpMk id="30726" creationId="{00000000-0000-0000-0000-000000000000}"/>
          </ac:grpSpMkLst>
        </pc:grpChg>
        <pc:picChg chg="add mod">
          <ac:chgData name="Zhao, Hairong" userId="836876fe-804d-4bd9-9d0e-c259ce8ab2ed" providerId="ADAL" clId="{3B4C3FD9-19E7-4016-BE2F-C32AE49CE884}" dt="2023-04-04T01:30:40.472" v="129" actId="1076"/>
          <ac:picMkLst>
            <pc:docMk/>
            <pc:sldMk cId="3888267788" sldId="262"/>
            <ac:picMk id="4" creationId="{25CB508A-CCA4-3387-EB90-63632B41502D}"/>
          </ac:picMkLst>
        </pc:picChg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788119983" sldId="265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545501317" sldId="26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633889408" sldId="26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4073123309" sldId="27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301570220" sldId="27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744939693" sldId="278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647259248" sldId="283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722693886" sldId="284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874620273" sldId="285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966420973" sldId="28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885078715" sldId="28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665427448" sldId="288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374961495" sldId="289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941963072" sldId="290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761043660" sldId="291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655819501" sldId="292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089953070" sldId="293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011428629" sldId="294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035080349" sldId="295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426154699" sldId="29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357424674" sldId="29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669031909" sldId="298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818056587" sldId="30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244201725" sldId="30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532454401" sldId="308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694928232" sldId="309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869706285" sldId="310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064468529" sldId="311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664710725" sldId="312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456438742" sldId="313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3944256266" sldId="314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865344273" sldId="315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70808848" sldId="316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854952485" sldId="317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1637876257" sldId="318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27461807" sldId="319"/>
        </pc:sldMkLst>
      </pc:sldChg>
      <pc:sldChg chg="add">
        <pc:chgData name="Zhao, Hairong" userId="836876fe-804d-4bd9-9d0e-c259ce8ab2ed" providerId="ADAL" clId="{3B4C3FD9-19E7-4016-BE2F-C32AE49CE884}" dt="2023-04-04T01:07:08.012" v="0"/>
        <pc:sldMkLst>
          <pc:docMk/>
          <pc:sldMk cId="2828910437" sldId="320"/>
        </pc:sldMkLst>
      </pc:sldChg>
      <pc:sldChg chg="modSp add mod">
        <pc:chgData name="Zhao, Hairong" userId="836876fe-804d-4bd9-9d0e-c259ce8ab2ed" providerId="ADAL" clId="{3B4C3FD9-19E7-4016-BE2F-C32AE49CE884}" dt="2023-04-04T01:12:49.566" v="2" actId="27636"/>
        <pc:sldMkLst>
          <pc:docMk/>
          <pc:sldMk cId="2580543603" sldId="321"/>
        </pc:sldMkLst>
        <pc:spChg chg="mod">
          <ac:chgData name="Zhao, Hairong" userId="836876fe-804d-4bd9-9d0e-c259ce8ab2ed" providerId="ADAL" clId="{3B4C3FD9-19E7-4016-BE2F-C32AE49CE884}" dt="2023-04-04T01:12:49.566" v="2" actId="27636"/>
          <ac:spMkLst>
            <pc:docMk/>
            <pc:sldMk cId="2580543603" sldId="321"/>
            <ac:spMk id="3" creationId="{00000000-0000-0000-0000-000000000000}"/>
          </ac:spMkLst>
        </pc:spChg>
      </pc:sldChg>
      <pc:sldChg chg="add">
        <pc:chgData name="Zhao, Hairong" userId="836876fe-804d-4bd9-9d0e-c259ce8ab2ed" providerId="ADAL" clId="{3B4C3FD9-19E7-4016-BE2F-C32AE49CE884}" dt="2023-04-04T01:12:49.399" v="1"/>
        <pc:sldMkLst>
          <pc:docMk/>
          <pc:sldMk cId="2036672578" sldId="322"/>
        </pc:sldMkLst>
      </pc:sldChg>
      <pc:sldChg chg="add">
        <pc:chgData name="Zhao, Hairong" userId="836876fe-804d-4bd9-9d0e-c259ce8ab2ed" providerId="ADAL" clId="{3B4C3FD9-19E7-4016-BE2F-C32AE49CE884}" dt="2023-04-04T01:12:49.399" v="1"/>
        <pc:sldMkLst>
          <pc:docMk/>
          <pc:sldMk cId="1909138649" sldId="323"/>
        </pc:sldMkLst>
      </pc:sldChg>
      <pc:sldChg chg="add">
        <pc:chgData name="Zhao, Hairong" userId="836876fe-804d-4bd9-9d0e-c259ce8ab2ed" providerId="ADAL" clId="{3B4C3FD9-19E7-4016-BE2F-C32AE49CE884}" dt="2023-04-04T01:12:49.399" v="1"/>
        <pc:sldMkLst>
          <pc:docMk/>
          <pc:sldMk cId="4219018482" sldId="324"/>
        </pc:sldMkLst>
      </pc:sldChg>
      <pc:sldChg chg="add">
        <pc:chgData name="Zhao, Hairong" userId="836876fe-804d-4bd9-9d0e-c259ce8ab2ed" providerId="ADAL" clId="{3B4C3FD9-19E7-4016-BE2F-C32AE49CE884}" dt="2023-04-04T01:12:49.399" v="1"/>
        <pc:sldMkLst>
          <pc:docMk/>
          <pc:sldMk cId="2868837832" sldId="325"/>
        </pc:sldMkLst>
      </pc:sldChg>
      <pc:sldChg chg="modSp add mod">
        <pc:chgData name="Zhao, Hairong" userId="836876fe-804d-4bd9-9d0e-c259ce8ab2ed" providerId="ADAL" clId="{3B4C3FD9-19E7-4016-BE2F-C32AE49CE884}" dt="2023-04-04T01:12:49.638" v="3" actId="27636"/>
        <pc:sldMkLst>
          <pc:docMk/>
          <pc:sldMk cId="0" sldId="326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26"/>
            <ac:spMk id="17410" creationId="{17D6CF46-5763-432C-A892-9C062D890BB4}"/>
          </ac:spMkLst>
        </pc:spChg>
        <pc:spChg chg="mod">
          <ac:chgData name="Zhao, Hairong" userId="836876fe-804d-4bd9-9d0e-c259ce8ab2ed" providerId="ADAL" clId="{3B4C3FD9-19E7-4016-BE2F-C32AE49CE884}" dt="2023-04-04T01:12:49.638" v="3" actId="27636"/>
          <ac:spMkLst>
            <pc:docMk/>
            <pc:sldMk cId="0" sldId="326"/>
            <ac:spMk id="17412" creationId="{CC63B1A7-FA45-4F86-99FE-088E3626C421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3111165561" sldId="327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3111165561" sldId="327"/>
            <ac:spMk id="17410" creationId="{17D6CF46-5763-432C-A892-9C062D890BB4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653" v="4" actId="27636"/>
        <pc:sldMkLst>
          <pc:docMk/>
          <pc:sldMk cId="0" sldId="328"/>
        </pc:sldMkLst>
        <pc:spChg chg="mod">
          <ac:chgData name="Zhao, Hairong" userId="836876fe-804d-4bd9-9d0e-c259ce8ab2ed" providerId="ADAL" clId="{3B4C3FD9-19E7-4016-BE2F-C32AE49CE884}" dt="2023-04-04T01:12:49.653" v="4" actId="27636"/>
          <ac:spMkLst>
            <pc:docMk/>
            <pc:sldMk cId="0" sldId="328"/>
            <ac:spMk id="19458" creationId="{CD07A6BD-06E9-4DC5-94A5-443024C6EE80}"/>
          </ac:spMkLst>
        </pc:spChg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28"/>
            <ac:spMk id="19460" creationId="{EA1AFC17-60A0-4A1F-8861-DB82B6ED7164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669" v="5" actId="27636"/>
        <pc:sldMkLst>
          <pc:docMk/>
          <pc:sldMk cId="2946440359" sldId="329"/>
        </pc:sldMkLst>
        <pc:spChg chg="mod">
          <ac:chgData name="Zhao, Hairong" userId="836876fe-804d-4bd9-9d0e-c259ce8ab2ed" providerId="ADAL" clId="{3B4C3FD9-19E7-4016-BE2F-C32AE49CE884}" dt="2023-04-04T01:12:49.669" v="5" actId="27636"/>
          <ac:spMkLst>
            <pc:docMk/>
            <pc:sldMk cId="2946440359" sldId="329"/>
            <ac:spMk id="3" creationId="{4F214424-0B85-4E1C-9945-BA25E5905995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685" v="6" actId="27636"/>
        <pc:sldMkLst>
          <pc:docMk/>
          <pc:sldMk cId="0" sldId="330"/>
        </pc:sldMkLst>
        <pc:spChg chg="mod">
          <ac:chgData name="Zhao, Hairong" userId="836876fe-804d-4bd9-9d0e-c259ce8ab2ed" providerId="ADAL" clId="{3B4C3FD9-19E7-4016-BE2F-C32AE49CE884}" dt="2023-04-04T01:12:49.685" v="6" actId="27636"/>
          <ac:spMkLst>
            <pc:docMk/>
            <pc:sldMk cId="0" sldId="330"/>
            <ac:spMk id="21509" creationId="{8A90B4BF-510C-4A34-96E9-6B6948A35434}"/>
          </ac:spMkLst>
        </pc:spChg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0"/>
            <ac:spMk id="24578" creationId="{E8DF7DC1-2869-424C-8AC8-32C6FE6B2B23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121732518" sldId="331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121732518" sldId="331"/>
            <ac:spMk id="26626" creationId="{4367AB73-16CF-4EA1-86CC-21D48696C21C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685" v="7" actId="27636"/>
        <pc:sldMkLst>
          <pc:docMk/>
          <pc:sldMk cId="431158590" sldId="332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431158590" sldId="332"/>
            <ac:spMk id="30722" creationId="{E79895F4-6496-48A3-98CD-12FB7A52290D}"/>
          </ac:spMkLst>
        </pc:spChg>
        <pc:spChg chg="mod">
          <ac:chgData name="Zhao, Hairong" userId="836876fe-804d-4bd9-9d0e-c259ce8ab2ed" providerId="ADAL" clId="{3B4C3FD9-19E7-4016-BE2F-C32AE49CE884}" dt="2023-04-04T01:12:49.685" v="7" actId="27636"/>
          <ac:spMkLst>
            <pc:docMk/>
            <pc:sldMk cId="431158590" sldId="332"/>
            <ac:spMk id="30724" creationId="{F37A08E9-0907-4C9A-A26C-048205D1F77D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701" v="8" actId="27636"/>
        <pc:sldMkLst>
          <pc:docMk/>
          <pc:sldMk cId="0" sldId="333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3"/>
            <ac:spMk id="34818" creationId="{924DC0FF-EBCE-4A8A-AD59-08A49B8A1855}"/>
          </ac:spMkLst>
        </pc:spChg>
        <pc:spChg chg="mod">
          <ac:chgData name="Zhao, Hairong" userId="836876fe-804d-4bd9-9d0e-c259ce8ab2ed" providerId="ADAL" clId="{3B4C3FD9-19E7-4016-BE2F-C32AE49CE884}" dt="2023-04-04T01:12:49.701" v="8" actId="27636"/>
          <ac:spMkLst>
            <pc:docMk/>
            <pc:sldMk cId="0" sldId="333"/>
            <ac:spMk id="34820" creationId="{C676C40F-9EAB-4C3A-85B9-D4E1DD9FD524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716" v="9" actId="27636"/>
        <pc:sldMkLst>
          <pc:docMk/>
          <pc:sldMk cId="0" sldId="334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4"/>
            <ac:spMk id="38914" creationId="{9CCAA8B0-266F-4380-91A4-9F8C9DE163D4}"/>
          </ac:spMkLst>
        </pc:spChg>
        <pc:spChg chg="mod">
          <ac:chgData name="Zhao, Hairong" userId="836876fe-804d-4bd9-9d0e-c259ce8ab2ed" providerId="ADAL" clId="{3B4C3FD9-19E7-4016-BE2F-C32AE49CE884}" dt="2023-04-04T01:12:49.716" v="9" actId="27636"/>
          <ac:spMkLst>
            <pc:docMk/>
            <pc:sldMk cId="0" sldId="334"/>
            <ac:spMk id="38916" creationId="{1DCAC381-9973-4583-9A36-F1B34B30F75A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0" sldId="335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5"/>
            <ac:spMk id="40962" creationId="{AF7DFBDD-F34F-48AB-B2E1-B9681622F57E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732" v="10" actId="27636"/>
        <pc:sldMkLst>
          <pc:docMk/>
          <pc:sldMk cId="0" sldId="336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6"/>
            <ac:spMk id="43010" creationId="{4C879AE4-0C51-4BE9-BEC5-EF09DEB90B66}"/>
          </ac:spMkLst>
        </pc:spChg>
        <pc:spChg chg="mod">
          <ac:chgData name="Zhao, Hairong" userId="836876fe-804d-4bd9-9d0e-c259ce8ab2ed" providerId="ADAL" clId="{3B4C3FD9-19E7-4016-BE2F-C32AE49CE884}" dt="2023-04-04T01:12:49.732" v="10" actId="27636"/>
          <ac:spMkLst>
            <pc:docMk/>
            <pc:sldMk cId="0" sldId="336"/>
            <ac:spMk id="43012" creationId="{28D1BFAD-754C-44FC-A04B-923A3A248D00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0" sldId="337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7"/>
            <ac:spMk id="45058" creationId="{BE7E231D-27A3-44BF-8A1D-1A612A25DC51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747" v="11" actId="27636"/>
        <pc:sldMkLst>
          <pc:docMk/>
          <pc:sldMk cId="0" sldId="338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0" sldId="338"/>
            <ac:spMk id="47106" creationId="{F8FF9E22-2453-49C0-BD43-2F2AA27FA3B6}"/>
          </ac:spMkLst>
        </pc:spChg>
        <pc:spChg chg="mod">
          <ac:chgData name="Zhao, Hairong" userId="836876fe-804d-4bd9-9d0e-c259ce8ab2ed" providerId="ADAL" clId="{3B4C3FD9-19E7-4016-BE2F-C32AE49CE884}" dt="2023-04-04T01:12:49.747" v="11" actId="27636"/>
          <ac:spMkLst>
            <pc:docMk/>
            <pc:sldMk cId="0" sldId="338"/>
            <ac:spMk id="47108" creationId="{ED3EC420-A7CC-4D07-8EDC-345A7C3E7D3C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2943470839" sldId="339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2943470839" sldId="339"/>
            <ac:spMk id="44036" creationId="{B9002090-6123-4974-BAF5-896AE58200F7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795" v="13" actId="27636"/>
        <pc:sldMkLst>
          <pc:docMk/>
          <pc:sldMk cId="3620874447" sldId="340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3620874447" sldId="340"/>
            <ac:spMk id="45058" creationId="{1E77C5ED-BC15-42F2-9EEC-31E84CA97E72}"/>
          </ac:spMkLst>
        </pc:spChg>
        <pc:spChg chg="mod">
          <ac:chgData name="Zhao, Hairong" userId="836876fe-804d-4bd9-9d0e-c259ce8ab2ed" providerId="ADAL" clId="{3B4C3FD9-19E7-4016-BE2F-C32AE49CE884}" dt="2023-04-04T01:12:49.766" v="12" actId="27636"/>
          <ac:spMkLst>
            <pc:docMk/>
            <pc:sldMk cId="3620874447" sldId="340"/>
            <ac:spMk id="45059" creationId="{AF0E0C72-3736-41EE-94C1-629910B0E393}"/>
          </ac:spMkLst>
        </pc:spChg>
        <pc:spChg chg="mod">
          <ac:chgData name="Zhao, Hairong" userId="836876fe-804d-4bd9-9d0e-c259ce8ab2ed" providerId="ADAL" clId="{3B4C3FD9-19E7-4016-BE2F-C32AE49CE884}" dt="2023-04-04T01:12:49.795" v="13" actId="27636"/>
          <ac:spMkLst>
            <pc:docMk/>
            <pc:sldMk cId="3620874447" sldId="340"/>
            <ac:spMk id="45060" creationId="{2A84A50A-A200-46C1-80CC-5D6D9F2451C2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810" v="14" actId="27636"/>
        <pc:sldMkLst>
          <pc:docMk/>
          <pc:sldMk cId="1339080712" sldId="341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1339080712" sldId="341"/>
            <ac:spMk id="47106" creationId="{C302FD6C-5A13-4761-8B7A-56CDB1EE07B6}"/>
          </ac:spMkLst>
        </pc:spChg>
        <pc:spChg chg="mod">
          <ac:chgData name="Zhao, Hairong" userId="836876fe-804d-4bd9-9d0e-c259ce8ab2ed" providerId="ADAL" clId="{3B4C3FD9-19E7-4016-BE2F-C32AE49CE884}" dt="2023-04-04T01:12:49.810" v="14" actId="27636"/>
          <ac:spMkLst>
            <pc:docMk/>
            <pc:sldMk cId="1339080712" sldId="341"/>
            <ac:spMk id="47108" creationId="{12877608-4AC4-4A35-8302-D1573AD59063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3390806655" sldId="342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3390806655" sldId="342"/>
            <ac:spMk id="49154" creationId="{9FCCF24F-28B9-4A42-ABCF-FAA75DBAF9F5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866" v="15" actId="27636"/>
        <pc:sldMkLst>
          <pc:docMk/>
          <pc:sldMk cId="1278101788" sldId="343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1278101788" sldId="343"/>
            <ac:spMk id="51202" creationId="{57F52325-C083-4867-80A1-66803981E3A3}"/>
          </ac:spMkLst>
        </pc:spChg>
        <pc:spChg chg="mod">
          <ac:chgData name="Zhao, Hairong" userId="836876fe-804d-4bd9-9d0e-c259ce8ab2ed" providerId="ADAL" clId="{3B4C3FD9-19E7-4016-BE2F-C32AE49CE884}" dt="2023-04-04T01:12:49.866" v="15" actId="27636"/>
          <ac:spMkLst>
            <pc:docMk/>
            <pc:sldMk cId="1278101788" sldId="343"/>
            <ac:spMk id="51204" creationId="{286AED79-4E6C-4B9F-BBA6-B9F5C862F1B7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3565047069" sldId="344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3565047069" sldId="344"/>
            <ac:spMk id="51202" creationId="{57F52325-C083-4867-80A1-66803981E3A3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905" v="16" actId="27636"/>
        <pc:sldMkLst>
          <pc:docMk/>
          <pc:sldMk cId="222072683" sldId="345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222072683" sldId="345"/>
            <ac:spMk id="53250" creationId="{A5478D74-002A-4D3B-A48F-C517B923B12B}"/>
          </ac:spMkLst>
        </pc:spChg>
        <pc:spChg chg="mod">
          <ac:chgData name="Zhao, Hairong" userId="836876fe-804d-4bd9-9d0e-c259ce8ab2ed" providerId="ADAL" clId="{3B4C3FD9-19E7-4016-BE2F-C32AE49CE884}" dt="2023-04-04T01:12:49.905" v="16" actId="27636"/>
          <ac:spMkLst>
            <pc:docMk/>
            <pc:sldMk cId="222072683" sldId="345"/>
            <ac:spMk id="80901" creationId="{C441DD47-3BDA-4402-BD6D-B3FFD0DF48C0}"/>
          </ac:spMkLst>
        </pc:spChg>
      </pc:sldChg>
      <pc:sldChg chg="modSp add">
        <pc:chgData name="Zhao, Hairong" userId="836876fe-804d-4bd9-9d0e-c259ce8ab2ed" providerId="ADAL" clId="{3B4C3FD9-19E7-4016-BE2F-C32AE49CE884}" dt="2023-04-04T01:12:49.399" v="1"/>
        <pc:sldMkLst>
          <pc:docMk/>
          <pc:sldMk cId="987321479" sldId="346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987321479" sldId="346"/>
            <ac:spMk id="55298" creationId="{E2321048-8AB7-42A6-820D-78E2DCE7E0F9}"/>
          </ac:spMkLst>
        </pc:spChg>
      </pc:sldChg>
      <pc:sldChg chg="modSp add mod">
        <pc:chgData name="Zhao, Hairong" userId="836876fe-804d-4bd9-9d0e-c259ce8ab2ed" providerId="ADAL" clId="{3B4C3FD9-19E7-4016-BE2F-C32AE49CE884}" dt="2023-04-04T01:12:49.948" v="17" actId="27636"/>
        <pc:sldMkLst>
          <pc:docMk/>
          <pc:sldMk cId="4212474265" sldId="347"/>
        </pc:sldMkLst>
        <pc:spChg chg="mod">
          <ac:chgData name="Zhao, Hairong" userId="836876fe-804d-4bd9-9d0e-c259ce8ab2ed" providerId="ADAL" clId="{3B4C3FD9-19E7-4016-BE2F-C32AE49CE884}" dt="2023-04-04T01:12:49.399" v="1"/>
          <ac:spMkLst>
            <pc:docMk/>
            <pc:sldMk cId="4212474265" sldId="347"/>
            <ac:spMk id="57346" creationId="{58E38D73-F015-4069-B196-5A1D9FA52CDA}"/>
          </ac:spMkLst>
        </pc:spChg>
        <pc:spChg chg="mod">
          <ac:chgData name="Zhao, Hairong" userId="836876fe-804d-4bd9-9d0e-c259ce8ab2ed" providerId="ADAL" clId="{3B4C3FD9-19E7-4016-BE2F-C32AE49CE884}" dt="2023-04-04T01:12:49.948" v="17" actId="27636"/>
          <ac:spMkLst>
            <pc:docMk/>
            <pc:sldMk cId="4212474265" sldId="347"/>
            <ac:spMk id="57348" creationId="{69C6A18C-EB88-4926-A649-8AF1C96F81E8}"/>
          </ac:spMkLst>
        </pc:spChg>
      </pc:sldChg>
      <pc:sldChg chg="modSp new mod">
        <pc:chgData name="Zhao, Hairong" userId="836876fe-804d-4bd9-9d0e-c259ce8ab2ed" providerId="ADAL" clId="{3B4C3FD9-19E7-4016-BE2F-C32AE49CE884}" dt="2023-04-04T01:41:52" v="187" actId="14100"/>
        <pc:sldMkLst>
          <pc:docMk/>
          <pc:sldMk cId="1102316977" sldId="348"/>
        </pc:sldMkLst>
        <pc:spChg chg="mod">
          <ac:chgData name="Zhao, Hairong" userId="836876fe-804d-4bd9-9d0e-c259ce8ab2ed" providerId="ADAL" clId="{3B4C3FD9-19E7-4016-BE2F-C32AE49CE884}" dt="2023-04-04T01:32:48.059" v="161" actId="20577"/>
          <ac:spMkLst>
            <pc:docMk/>
            <pc:sldMk cId="1102316977" sldId="348"/>
            <ac:spMk id="2" creationId="{A3E97ABA-B8BB-149B-5D0E-2B18985E1CB3}"/>
          </ac:spMkLst>
        </pc:spChg>
        <pc:spChg chg="mod">
          <ac:chgData name="Zhao, Hairong" userId="836876fe-804d-4bd9-9d0e-c259ce8ab2ed" providerId="ADAL" clId="{3B4C3FD9-19E7-4016-BE2F-C32AE49CE884}" dt="2023-04-04T01:41:52" v="187" actId="14100"/>
          <ac:spMkLst>
            <pc:docMk/>
            <pc:sldMk cId="1102316977" sldId="348"/>
            <ac:spMk id="3" creationId="{B4829811-A7ED-7D8B-D0FF-DC7337570D69}"/>
          </ac:spMkLst>
        </pc:spChg>
      </pc:sldChg>
      <pc:sldChg chg="modSp add mod">
        <pc:chgData name="Zhao, Hairong" userId="836876fe-804d-4bd9-9d0e-c259ce8ab2ed" providerId="ADAL" clId="{3B4C3FD9-19E7-4016-BE2F-C32AE49CE884}" dt="2023-04-04T01:40:06.677" v="178" actId="27636"/>
        <pc:sldMkLst>
          <pc:docMk/>
          <pc:sldMk cId="2304593454" sldId="349"/>
        </pc:sldMkLst>
        <pc:spChg chg="mod">
          <ac:chgData name="Zhao, Hairong" userId="836876fe-804d-4bd9-9d0e-c259ce8ab2ed" providerId="ADAL" clId="{3B4C3FD9-19E7-4016-BE2F-C32AE49CE884}" dt="2023-04-04T01:40:06.677" v="178" actId="27636"/>
          <ac:spMkLst>
            <pc:docMk/>
            <pc:sldMk cId="2304593454" sldId="349"/>
            <ac:spMk id="3" creationId="{00000000-0000-0000-0000-000000000000}"/>
          </ac:spMkLst>
        </pc:spChg>
        <pc:spChg chg="mod">
          <ac:chgData name="Zhao, Hairong" userId="836876fe-804d-4bd9-9d0e-c259ce8ab2ed" providerId="ADAL" clId="{3B4C3FD9-19E7-4016-BE2F-C32AE49CE884}" dt="2023-04-04T01:40:06.533" v="177"/>
          <ac:spMkLst>
            <pc:docMk/>
            <pc:sldMk cId="2304593454" sldId="349"/>
            <ac:spMk id="14341" creationId="{00000000-0000-0000-0000-000000000000}"/>
          </ac:spMkLst>
        </pc:spChg>
      </pc:sldChg>
      <pc:sldChg chg="modSp add mod ord">
        <pc:chgData name="Zhao, Hairong" userId="836876fe-804d-4bd9-9d0e-c259ce8ab2ed" providerId="ADAL" clId="{3B4C3FD9-19E7-4016-BE2F-C32AE49CE884}" dt="2023-04-04T01:46:31.232" v="190" actId="1076"/>
        <pc:sldMkLst>
          <pc:docMk/>
          <pc:sldMk cId="430838398" sldId="350"/>
        </pc:sldMkLst>
        <pc:spChg chg="mod">
          <ac:chgData name="Zhao, Hairong" userId="836876fe-804d-4bd9-9d0e-c259ce8ab2ed" providerId="ADAL" clId="{3B4C3FD9-19E7-4016-BE2F-C32AE49CE884}" dt="2023-04-04T01:40:06.533" v="177"/>
          <ac:spMkLst>
            <pc:docMk/>
            <pc:sldMk cId="430838398" sldId="350"/>
            <ac:spMk id="75778" creationId="{528F819F-4919-4B91-8DFD-91C367967E0D}"/>
          </ac:spMkLst>
        </pc:spChg>
        <pc:spChg chg="mod">
          <ac:chgData name="Zhao, Hairong" userId="836876fe-804d-4bd9-9d0e-c259ce8ab2ed" providerId="ADAL" clId="{3B4C3FD9-19E7-4016-BE2F-C32AE49CE884}" dt="2023-04-04T01:40:06.708" v="179" actId="27636"/>
          <ac:spMkLst>
            <pc:docMk/>
            <pc:sldMk cId="430838398" sldId="350"/>
            <ac:spMk id="75779" creationId="{8FF0E549-F7A2-4F28-86D8-A7B2FE10D991}"/>
          </ac:spMkLst>
        </pc:spChg>
        <pc:spChg chg="mod">
          <ac:chgData name="Zhao, Hairong" userId="836876fe-804d-4bd9-9d0e-c259ce8ab2ed" providerId="ADAL" clId="{3B4C3FD9-19E7-4016-BE2F-C32AE49CE884}" dt="2023-04-04T01:46:31.232" v="190" actId="1076"/>
          <ac:spMkLst>
            <pc:docMk/>
            <pc:sldMk cId="430838398" sldId="350"/>
            <ac:spMk id="75780" creationId="{17FC1070-9B58-4601-8E21-7E012B7ADE81}"/>
          </ac:spMkLst>
        </pc:spChg>
      </pc:sldChg>
      <pc:sldChg chg="modSp add">
        <pc:chgData name="Zhao, Hairong" userId="836876fe-804d-4bd9-9d0e-c259ce8ab2ed" providerId="ADAL" clId="{3B4C3FD9-19E7-4016-BE2F-C32AE49CE884}" dt="2023-04-04T01:40:06.533" v="177"/>
        <pc:sldMkLst>
          <pc:docMk/>
          <pc:sldMk cId="2903288733" sldId="351"/>
        </pc:sldMkLst>
        <pc:spChg chg="mod">
          <ac:chgData name="Zhao, Hairong" userId="836876fe-804d-4bd9-9d0e-c259ce8ab2ed" providerId="ADAL" clId="{3B4C3FD9-19E7-4016-BE2F-C32AE49CE884}" dt="2023-04-04T01:40:06.533" v="177"/>
          <ac:spMkLst>
            <pc:docMk/>
            <pc:sldMk cId="2903288733" sldId="351"/>
            <ac:spMk id="77826" creationId="{F127350D-7BEF-4DD7-81CB-432DE8E9488A}"/>
          </ac:spMkLst>
        </pc:spChg>
      </pc:sldChg>
      <pc:sldChg chg="modSp add">
        <pc:chgData name="Zhao, Hairong" userId="836876fe-804d-4bd9-9d0e-c259ce8ab2ed" providerId="ADAL" clId="{3B4C3FD9-19E7-4016-BE2F-C32AE49CE884}" dt="2023-04-04T01:40:06.533" v="177"/>
        <pc:sldMkLst>
          <pc:docMk/>
          <pc:sldMk cId="2848883354" sldId="352"/>
        </pc:sldMkLst>
        <pc:spChg chg="mod">
          <ac:chgData name="Zhao, Hairong" userId="836876fe-804d-4bd9-9d0e-c259ce8ab2ed" providerId="ADAL" clId="{3B4C3FD9-19E7-4016-BE2F-C32AE49CE884}" dt="2023-04-04T01:40:06.533" v="177"/>
          <ac:spMkLst>
            <pc:docMk/>
            <pc:sldMk cId="2848883354" sldId="352"/>
            <ac:spMk id="79876" creationId="{6C0A8B3C-EDD3-40DE-80FC-812724526B4C}"/>
          </ac:spMkLst>
        </pc:spChg>
      </pc:sldChg>
      <pc:sldChg chg="modSp add">
        <pc:chgData name="Zhao, Hairong" userId="836876fe-804d-4bd9-9d0e-c259ce8ab2ed" providerId="ADAL" clId="{3B4C3FD9-19E7-4016-BE2F-C32AE49CE884}" dt="2023-04-04T01:40:06.533" v="177"/>
        <pc:sldMkLst>
          <pc:docMk/>
          <pc:sldMk cId="2193668188" sldId="353"/>
        </pc:sldMkLst>
        <pc:spChg chg="mod">
          <ac:chgData name="Zhao, Hairong" userId="836876fe-804d-4bd9-9d0e-c259ce8ab2ed" providerId="ADAL" clId="{3B4C3FD9-19E7-4016-BE2F-C32AE49CE884}" dt="2023-04-04T01:40:06.533" v="177"/>
          <ac:spMkLst>
            <pc:docMk/>
            <pc:sldMk cId="2193668188" sldId="353"/>
            <ac:spMk id="81922" creationId="{E0D26F78-9BA6-4FB6-B4D1-E5F5EFBCE60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4/6/2023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2B4F305A-A863-4F32-B3B5-C47E1EE925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578E483-40DA-4BD2-A07B-17C20678A1DF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1249330E-A1B1-493B-B42B-5C9063C6AED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83C12CB-493B-43C3-AE56-92596F948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91276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6543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DB6ADC-F461-604C-B136-70DCBAEF6B99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4190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6F3AE-A2A8-AA46-BACF-99A3DADFC3E8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956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36F3AE-A2A8-AA46-BACF-99A3DADFC3E8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2409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1CA38E-D4A1-4848-9083-BD480D551FE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43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989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36A62E-2796-3D46-A6AE-88B1DECD15F1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163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2764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21663-BE3C-9E40-98EE-600B15004D1D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073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921663-BE3C-9E40-98EE-600B15004D1D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184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584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467E43-5FE7-0746-B423-AF5E6649DD66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204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953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2E28129A-675F-4D87-9458-411561D75093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610488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B5FF85-DB66-7141-B102-29B7F9B3F06C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409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FD39FF0-21CD-4583-9543-498ABDF84C81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 dirty="0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1068595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98C9A6-A951-3B4B-B4CE-8A0462229A14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430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359627-37A2-7840-B713-39B1A0ADC76C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735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487E8A-B17B-2243-B6D9-8787A87C6D2D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36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4375F7-7AAD-F849-A933-0CBB63E69A99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2867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07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6498DB97-832C-4500-9A83-A59808FE61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A0F5142-B7F1-427F-81E5-1038F9BDAE21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22BA2D1A-9A76-4DC3-9AC6-424B866A965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D3EE4FDE-987F-4E1E-B8D2-DA1CA6DB8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  <p:extLst>
      <p:ext uri="{BB962C8B-B14F-4D97-AF65-F5344CB8AC3E}">
        <p14:creationId xmlns:p14="http://schemas.microsoft.com/office/powerpoint/2010/main" val="480757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B5A57719-2163-4341-BFD9-AF72BD6255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DCA2D84-C105-42D4-A6E3-3C435C1E7F6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95C63B22-2050-42BE-8DB8-EB87C9FA282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2188A0C3-B525-4F03-9490-E8D4E21B1B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14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16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6828-19B6-455D-8538-B8D4B16E9657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5F443-BD6B-4CBC-A888-3B491E5A21ED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146D7-8304-412B-A0A9-38B6C63DC25E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72921-E459-47BE-B748-455E8039935A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76A8-FB98-4FD5-9069-143CFBB6C389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9B7C7-C6E7-44CE-9928-BADD6C3FB35B}" type="datetime1">
              <a:rPr lang="en-US" smtClean="0"/>
              <a:t>4/6/2023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6B03-DDE0-4BB4-9D84-A2137B6C01CF}" type="datetime1">
              <a:rPr lang="en-US" smtClean="0"/>
              <a:t>4/6/2023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8D568-6AE3-458D-823B-15E8A04B0C2C}" type="datetime1">
              <a:rPr lang="en-US" smtClean="0"/>
              <a:t>4/6/2023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11D4-C081-4AFD-8620-69BD2D2CB9DD}" type="datetime1">
              <a:rPr lang="en-US" smtClean="0"/>
              <a:t>4/6/2023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CD535-6C8A-4CB8-A324-BB2E747A7CE9}" type="datetime1">
              <a:rPr lang="en-US" smtClean="0"/>
              <a:t>4/6/2023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7A8BC-2237-4BD3-9EE7-40E66CEBEBAD}" type="datetime1">
              <a:rPr lang="en-US" smtClean="0"/>
              <a:t>4/6/2023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6281-472B-445D-AEF8-0E71E40E4C2C}" type="datetime1">
              <a:rPr lang="en-US" smtClean="0"/>
              <a:t>4/6/2023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>
            <a:extLst>
              <a:ext uri="{FF2B5EF4-FFF2-40B4-BE49-F238E27FC236}">
                <a16:creationId xmlns:a16="http://schemas.microsoft.com/office/drawing/2014/main" id="{4BF24CC3-4D79-4C46-9F8B-6FA3E1272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Bef>
                <a:spcPct val="25000"/>
              </a:spcBef>
            </a:pPr>
            <a:r>
              <a:rPr lang="en-US" altLang="en-US" dirty="0"/>
              <a:t>Last Lecture: Generating Code for Expressions</a:t>
            </a:r>
          </a:p>
        </p:txBody>
      </p:sp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44F536F8-CFAA-4B53-BEEC-05C8C1D6AD6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1</a:t>
            </a:fld>
            <a:endParaRPr lang="en-US" altLang="en-US"/>
          </a:p>
        </p:txBody>
      </p:sp>
      <p:grpSp>
        <p:nvGrpSpPr>
          <p:cNvPr id="32773" name="Group 4">
            <a:extLst>
              <a:ext uri="{FF2B5EF4-FFF2-40B4-BE49-F238E27FC236}">
                <a16:creationId xmlns:a16="http://schemas.microsoft.com/office/drawing/2014/main" id="{C9C0C206-495C-4A97-AD8C-5AD123DFC5DC}"/>
              </a:ext>
            </a:extLst>
          </p:cNvPr>
          <p:cNvGrpSpPr>
            <a:grpSpLocks/>
          </p:cNvGrpSpPr>
          <p:nvPr/>
        </p:nvGrpSpPr>
        <p:grpSpPr bwMode="auto">
          <a:xfrm>
            <a:off x="991466" y="1519266"/>
            <a:ext cx="1108075" cy="798513"/>
            <a:chOff x="3840" y="864"/>
            <a:chExt cx="698" cy="503"/>
          </a:xfrm>
        </p:grpSpPr>
        <p:sp>
          <p:nvSpPr>
            <p:cNvPr id="32776" name="Text Box 5">
              <a:extLst>
                <a:ext uri="{FF2B5EF4-FFF2-40B4-BE49-F238E27FC236}">
                  <a16:creationId xmlns:a16="http://schemas.microsoft.com/office/drawing/2014/main" id="{40753236-F1E6-4A14-AEED-7C8D12DD7E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1" y="864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dirty="0">
                  <a:latin typeface="Arial Narrow Bold" panose="020B0706020202030204" pitchFamily="34" charset="0"/>
                  <a:sym typeface="Symbol" panose="05050102010706020507" pitchFamily="18" charset="2"/>
                </a:rPr>
                <a:t></a:t>
              </a:r>
              <a:endParaRPr lang="en-US" altLang="en-US" sz="1600" dirty="0">
                <a:latin typeface="Arial Rounded MT Bold" panose="020F0704030504030204" pitchFamily="34" charset="0"/>
              </a:endParaRPr>
            </a:p>
          </p:txBody>
        </p:sp>
        <p:sp>
          <p:nvSpPr>
            <p:cNvPr id="32777" name="Text Box 6">
              <a:extLst>
                <a:ext uri="{FF2B5EF4-FFF2-40B4-BE49-F238E27FC236}">
                  <a16:creationId xmlns:a16="http://schemas.microsoft.com/office/drawing/2014/main" id="{58D80F82-FFB7-4271-B049-F4ACF6A3C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26FC4356-B16B-41BC-9AF1-9877E83A1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" y="1136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32779" name="Line 8">
              <a:extLst>
                <a:ext uri="{FF2B5EF4-FFF2-40B4-BE49-F238E27FC236}">
                  <a16:creationId xmlns:a16="http://schemas.microsoft.com/office/drawing/2014/main" id="{3C1E5AA8-47EA-47B5-AB01-902219F07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84" y="1045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80" name="Line 9">
              <a:extLst>
                <a:ext uri="{FF2B5EF4-FFF2-40B4-BE49-F238E27FC236}">
                  <a16:creationId xmlns:a16="http://schemas.microsoft.com/office/drawing/2014/main" id="{F71DEA53-4AF2-48EA-ABC5-FE6F7B457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7" y="1040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1527" name="Group 263">
            <a:extLst>
              <a:ext uri="{FF2B5EF4-FFF2-40B4-BE49-F238E27FC236}">
                <a16:creationId xmlns:a16="http://schemas.microsoft.com/office/drawing/2014/main" id="{16A800FF-E177-4FC6-8E55-FB6B23E86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657805"/>
              </p:ext>
            </p:extLst>
          </p:nvPr>
        </p:nvGraphicFramePr>
        <p:xfrm>
          <a:off x="784656" y="2304746"/>
          <a:ext cx="2819400" cy="1760220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add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r2,r4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13" name="Group 4">
            <a:extLst>
              <a:ext uri="{FF2B5EF4-FFF2-40B4-BE49-F238E27FC236}">
                <a16:creationId xmlns:a16="http://schemas.microsoft.com/office/drawing/2014/main" id="{2DB2F19F-E61C-4102-8889-7BC96F05BE56}"/>
              </a:ext>
            </a:extLst>
          </p:cNvPr>
          <p:cNvGrpSpPr>
            <a:grpSpLocks/>
          </p:cNvGrpSpPr>
          <p:nvPr/>
        </p:nvGrpSpPr>
        <p:grpSpPr bwMode="auto">
          <a:xfrm>
            <a:off x="6049674" y="1243041"/>
            <a:ext cx="1600200" cy="1285875"/>
            <a:chOff x="3264" y="1163"/>
            <a:chExt cx="1008" cy="810"/>
          </a:xfrm>
        </p:grpSpPr>
        <p:sp>
          <p:nvSpPr>
            <p:cNvPr id="14" name="Text Box 5">
              <a:extLst>
                <a:ext uri="{FF2B5EF4-FFF2-40B4-BE49-F238E27FC236}">
                  <a16:creationId xmlns:a16="http://schemas.microsoft.com/office/drawing/2014/main" id="{BCBCDE8B-03A2-4B8C-BF62-7944CCA15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5" y="1163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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5" name="Text Box 6">
              <a:extLst>
                <a:ext uri="{FF2B5EF4-FFF2-40B4-BE49-F238E27FC236}">
                  <a16:creationId xmlns:a16="http://schemas.microsoft.com/office/drawing/2014/main" id="{F2087B22-CB78-4735-9814-EDED776DE9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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6" name="Text Box 7">
              <a:extLst>
                <a:ext uri="{FF2B5EF4-FFF2-40B4-BE49-F238E27FC236}">
                  <a16:creationId xmlns:a16="http://schemas.microsoft.com/office/drawing/2014/main" id="{6DB72CCF-99D6-43B7-813A-D044BD180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44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x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7" name="Text Box 8">
              <a:extLst>
                <a:ext uri="{FF2B5EF4-FFF2-40B4-BE49-F238E27FC236}">
                  <a16:creationId xmlns:a16="http://schemas.microsoft.com/office/drawing/2014/main" id="{7C059316-71A8-4D54-9AE7-98B889FA8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742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>
                  <a:latin typeface="Arial Narrow Bold" panose="020B0706020202030204" pitchFamily="34" charset="0"/>
                  <a:sym typeface="Symbol" panose="05050102010706020507" pitchFamily="18" charset="2"/>
                </a:rPr>
                <a:t>y</a:t>
              </a:r>
              <a:endParaRPr lang="en-US" altLang="en-US" sz="1600">
                <a:latin typeface="Arial Rounded MT Bold" panose="020F0704030504030204" pitchFamily="34" charset="0"/>
              </a:endParaRPr>
            </a:p>
          </p:txBody>
        </p:sp>
        <p:sp>
          <p:nvSpPr>
            <p:cNvPr id="18" name="Text Box 9">
              <a:extLst>
                <a:ext uri="{FF2B5EF4-FFF2-40B4-BE49-F238E27FC236}">
                  <a16:creationId xmlns:a16="http://schemas.microsoft.com/office/drawing/2014/main" id="{B99842AE-91C3-44FC-84EC-BC2963826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1752"/>
              <a:ext cx="19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19" name="Line 10">
              <a:extLst>
                <a:ext uri="{FF2B5EF4-FFF2-40B4-BE49-F238E27FC236}">
                  <a16:creationId xmlns:a16="http://schemas.microsoft.com/office/drawing/2014/main" id="{CBE762E9-E36B-44A2-801A-8735A4A85C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08" y="1344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1">
              <a:extLst>
                <a:ext uri="{FF2B5EF4-FFF2-40B4-BE49-F238E27FC236}">
                  <a16:creationId xmlns:a16="http://schemas.microsoft.com/office/drawing/2014/main" id="{954AECEA-63EA-4080-9DE0-BDAD719300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2">
              <a:extLst>
                <a:ext uri="{FF2B5EF4-FFF2-40B4-BE49-F238E27FC236}">
                  <a16:creationId xmlns:a16="http://schemas.microsoft.com/office/drawing/2014/main" id="{21596F5C-9577-41BC-B7D6-02E9D23E50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632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F91F85B1-BD7B-43DA-AE82-50E4D808D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71" y="1339"/>
              <a:ext cx="144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23" name="Group 187">
            <a:extLst>
              <a:ext uri="{FF2B5EF4-FFF2-40B4-BE49-F238E27FC236}">
                <a16:creationId xmlns:a16="http://schemas.microsoft.com/office/drawing/2014/main" id="{785946AA-FC65-4DA5-92D6-D12C6EBE3C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453883"/>
              </p:ext>
            </p:extLst>
          </p:nvPr>
        </p:nvGraphicFramePr>
        <p:xfrm>
          <a:off x="5706774" y="2578157"/>
          <a:ext cx="2667000" cy="2484693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24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r1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r2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  <a:ea typeface="ヒラギノ角ゴ Pro W3" charset="-128"/>
                        <a:cs typeface="ヒラギノ角ゴ Pro W3" charset="-128"/>
                      </a:endParaRP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r3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loadI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r4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loadAO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arp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,r4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 r5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mult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r3,r5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r6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4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sub</a:t>
                      </a:r>
                    </a:p>
                  </a:txBody>
                  <a:tcPr horzOverflow="overflow">
                    <a:lnL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R2,r6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charset="2"/>
                          <a:ea typeface="ヒラギノ角ゴ Pro W3" charset="-128"/>
                          <a:cs typeface="ヒラギノ角ゴ Pro W3" charset="-128"/>
                          <a:sym typeface="Symbol" charset="2"/>
                        </a:rPr>
                        <a:t>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eneva" charset="0"/>
                          <a:ea typeface="ヒラギノ角ゴ Pro W3" charset="-128"/>
                          <a:cs typeface="ヒラギノ角ゴ Pro W3" charset="-128"/>
                        </a:rPr>
                        <a:t> r7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FFFFFF">
                          <a:lumMod val="5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584939"/>
              </p:ext>
            </p:extLst>
          </p:nvPr>
        </p:nvGraphicFramePr>
        <p:xfrm>
          <a:off x="784656" y="4330813"/>
          <a:ext cx="42545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0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89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35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68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Name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solidFill>
                            <a:schemeClr val="tx2"/>
                          </a:solidFill>
                        </a:rPr>
                        <a:t>Addr</a:t>
                      </a:r>
                      <a:endParaRPr lang="en-US" sz="160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Len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SC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2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x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y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/>
                        <a:t>int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z</a:t>
                      </a:r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double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 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</a:t>
                      </a:r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183411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630B83-3041-1EC7-4CB6-2706A3350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Beyond Expression &amp; Assignment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D701AF-23BC-AEA7-FC42-58C5863FD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Generating code for </a:t>
            </a:r>
          </a:p>
          <a:p>
            <a:pPr lvl="1"/>
            <a:r>
              <a:rPr lang="en-US" dirty="0" smtClean="0"/>
              <a:t>Array, </a:t>
            </a:r>
            <a:r>
              <a:rPr lang="en-US" dirty="0"/>
              <a:t>Structure  references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</a:rPr>
              <a:t>Boolean &amp; Relational Values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Control flow</a:t>
            </a:r>
          </a:p>
          <a:p>
            <a:pPr lvl="1"/>
            <a:r>
              <a:rPr lang="en-US" dirty="0"/>
              <a:t>Procedure calls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8BC85-869A-40FE-9AD9-A0A0CFB52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0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CS51530 </a:t>
            </a:r>
            <a:r>
              <a:rPr lang="en-US" b="1" dirty="0"/>
              <a:t>Project 3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This project is the continuation of the projects we have done so far. In this phase, we will</a:t>
            </a:r>
          </a:p>
          <a:p>
            <a:pPr lvl="0">
              <a:lnSpc>
                <a:spcPct val="120000"/>
              </a:lnSpc>
            </a:pPr>
            <a:r>
              <a:rPr lang="en-US" dirty="0"/>
              <a:t> build a symbol table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whenever a new variable is declared, </a:t>
            </a:r>
            <a:r>
              <a:rPr lang="en-US" dirty="0" smtClean="0"/>
              <a:t>check if it has been declared before, if so, report error; otherwise, assign </a:t>
            </a:r>
            <a:r>
              <a:rPr lang="en-US" dirty="0"/>
              <a:t>offset, store the offset (static coordinate) of the variable in the symbol table. You can assume offset starts at 0, each </a:t>
            </a:r>
            <a:r>
              <a:rPr lang="en-US" dirty="0" err="1"/>
              <a:t>int</a:t>
            </a:r>
            <a:r>
              <a:rPr lang="en-US" dirty="0"/>
              <a:t> takes 4 bytes, each double takes 8 bytes.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For each variable being referenced, you need to </a:t>
            </a:r>
            <a:r>
              <a:rPr lang="en-US" b="1" dirty="0"/>
              <a:t>check if it is already declared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For each assignment</a:t>
            </a:r>
            <a:r>
              <a:rPr lang="en-US" b="1" dirty="0"/>
              <a:t>, detect incompatible assignments</a:t>
            </a:r>
            <a:r>
              <a:rPr lang="en-US" dirty="0"/>
              <a:t>: assign double to int. You can assume no mixed expressions</a:t>
            </a:r>
          </a:p>
          <a:p>
            <a:pPr>
              <a:lnSpc>
                <a:spcPct val="120000"/>
              </a:lnSpc>
            </a:pPr>
            <a:r>
              <a:rPr lang="en-US" dirty="0"/>
              <a:t> generate code for trivial assignment statements using intermediate language ILOC from the textbook. The instructions involved include different forms of load, add, sub and store. We assume infinite number of </a:t>
            </a:r>
            <a:r>
              <a:rPr lang="en-US" dirty="0" smtClean="0"/>
              <a:t>registers</a:t>
            </a:r>
            <a:r>
              <a:rPr lang="en-US" dirty="0" smtClean="0"/>
              <a:t>; the ARP is in register r0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output of the project will be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en-US" dirty="0" smtClean="0"/>
              <a:t>Symbol table</a:t>
            </a:r>
          </a:p>
          <a:p>
            <a:pPr lvl="1">
              <a:lnSpc>
                <a:spcPct val="120000"/>
              </a:lnSpc>
            </a:pPr>
            <a:r>
              <a:rPr lang="en-US" dirty="0" smtClean="0"/>
              <a:t>a </a:t>
            </a:r>
            <a:r>
              <a:rPr lang="en-US" dirty="0"/>
              <a:t>sequence of intermediate code, it can be in a file, or on screen, or both.</a:t>
            </a:r>
          </a:p>
          <a:p>
            <a:pPr>
              <a:lnSpc>
                <a:spcPct val="120000"/>
              </a:lnSpc>
            </a:pPr>
            <a:r>
              <a:rPr lang="en-US" dirty="0"/>
              <a:t>You can modify code for parser project or write a new separate project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7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CS51530 </a:t>
            </a:r>
            <a:r>
              <a:rPr lang="en-US" b="1" dirty="0"/>
              <a:t>Project 3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For example:  </a:t>
            </a:r>
          </a:p>
          <a:p>
            <a:pPr marL="0" indent="684213">
              <a:buNone/>
            </a:pPr>
            <a:r>
              <a:rPr lang="en-US" dirty="0" err="1"/>
              <a:t>int</a:t>
            </a:r>
            <a:r>
              <a:rPr lang="en-US" dirty="0"/>
              <a:t> x;</a:t>
            </a:r>
          </a:p>
          <a:p>
            <a:pPr marL="0" indent="684213">
              <a:buNone/>
            </a:pPr>
            <a:r>
              <a:rPr lang="en-US" dirty="0"/>
              <a:t>double y;</a:t>
            </a:r>
          </a:p>
          <a:p>
            <a:pPr marL="0" indent="684213">
              <a:buNone/>
            </a:pPr>
            <a:r>
              <a:rPr lang="en-US" dirty="0"/>
              <a:t>x = 2;</a:t>
            </a:r>
          </a:p>
          <a:p>
            <a:pPr marL="0" indent="684213">
              <a:buNone/>
            </a:pPr>
            <a:r>
              <a:rPr lang="en-US" dirty="0"/>
              <a:t>y = 5.0;</a:t>
            </a:r>
          </a:p>
          <a:p>
            <a:pPr marL="0" indent="684213">
              <a:buNone/>
            </a:pPr>
            <a:r>
              <a:rPr lang="en-US" dirty="0"/>
              <a:t>double z;</a:t>
            </a:r>
          </a:p>
          <a:p>
            <a:pPr marL="0" indent="684213">
              <a:buNone/>
            </a:pPr>
            <a:r>
              <a:rPr lang="en-US" dirty="0"/>
              <a:t>z = y + 1.0;</a:t>
            </a:r>
          </a:p>
          <a:p>
            <a:pPr>
              <a:lnSpc>
                <a:spcPct val="120000"/>
              </a:lnSpc>
            </a:pPr>
            <a:r>
              <a:rPr lang="en-US" dirty="0"/>
              <a:t>Initially, the </a:t>
            </a:r>
            <a:r>
              <a:rPr lang="en-US" dirty="0" err="1"/>
              <a:t>nextOffset</a:t>
            </a:r>
            <a:r>
              <a:rPr lang="en-US" dirty="0"/>
              <a:t> = 0 </a:t>
            </a:r>
          </a:p>
          <a:p>
            <a:pPr>
              <a:lnSpc>
                <a:spcPct val="120000"/>
              </a:lnSpc>
            </a:pPr>
            <a:r>
              <a:rPr lang="en-US" dirty="0"/>
              <a:t>when the compiler sees </a:t>
            </a:r>
            <a:r>
              <a:rPr lang="en-US" dirty="0" err="1"/>
              <a:t>int</a:t>
            </a:r>
            <a:r>
              <a:rPr lang="en-US" dirty="0"/>
              <a:t> x;  it will set the offset of variable x to be 0, at the same time, update </a:t>
            </a:r>
            <a:r>
              <a:rPr lang="en-US" dirty="0" err="1"/>
              <a:t>nextOffset</a:t>
            </a:r>
            <a:r>
              <a:rPr lang="en-US" dirty="0"/>
              <a:t> = </a:t>
            </a:r>
            <a:r>
              <a:rPr lang="en-US" dirty="0" err="1"/>
              <a:t>nextOffset</a:t>
            </a:r>
            <a:r>
              <a:rPr lang="en-US" dirty="0"/>
              <a:t> + size of type (</a:t>
            </a:r>
            <a:r>
              <a:rPr lang="en-US" dirty="0" err="1"/>
              <a:t>int</a:t>
            </a:r>
            <a:r>
              <a:rPr lang="en-US" dirty="0"/>
              <a:t>) =  </a:t>
            </a:r>
            <a:r>
              <a:rPr lang="en-US" dirty="0" err="1"/>
              <a:t>nextOffset</a:t>
            </a:r>
            <a:r>
              <a:rPr lang="en-US" dirty="0"/>
              <a:t> + 4 = 4;</a:t>
            </a:r>
          </a:p>
          <a:p>
            <a:pPr>
              <a:lnSpc>
                <a:spcPct val="120000"/>
              </a:lnSpc>
            </a:pPr>
            <a:r>
              <a:rPr lang="en-US" dirty="0"/>
              <a:t>when the compiler sees   double y ; it will set the offset of variable y to be 4, at the same time, update </a:t>
            </a:r>
            <a:r>
              <a:rPr lang="en-US" dirty="0" err="1"/>
              <a:t>nextOffset</a:t>
            </a:r>
            <a:r>
              <a:rPr lang="en-US" dirty="0"/>
              <a:t> = </a:t>
            </a:r>
            <a:r>
              <a:rPr lang="en-US" dirty="0" err="1"/>
              <a:t>nextOffset</a:t>
            </a:r>
            <a:r>
              <a:rPr lang="en-US" dirty="0"/>
              <a:t> + size of type (double) =  </a:t>
            </a:r>
            <a:r>
              <a:rPr lang="en-US" dirty="0" err="1"/>
              <a:t>nextOffset</a:t>
            </a:r>
            <a:r>
              <a:rPr lang="en-US" dirty="0"/>
              <a:t> + 8 =12;</a:t>
            </a:r>
          </a:p>
          <a:p>
            <a:pPr>
              <a:lnSpc>
                <a:spcPct val="120000"/>
              </a:lnSpc>
            </a:pPr>
            <a:r>
              <a:rPr lang="en-US" dirty="0"/>
              <a:t>when the compiler sees the assignment statements, it will generate code for </a:t>
            </a:r>
          </a:p>
          <a:p>
            <a:pPr marL="0" indent="628650">
              <a:lnSpc>
                <a:spcPct val="120000"/>
              </a:lnSpc>
              <a:buNone/>
            </a:pPr>
            <a:r>
              <a:rPr lang="en-US" dirty="0"/>
              <a:t>x = 2;</a:t>
            </a:r>
          </a:p>
          <a:p>
            <a:pPr marL="0" indent="628650">
              <a:lnSpc>
                <a:spcPct val="120000"/>
              </a:lnSpc>
              <a:buNone/>
            </a:pPr>
            <a:r>
              <a:rPr lang="en-US" dirty="0"/>
              <a:t>y =  5.0;</a:t>
            </a:r>
          </a:p>
          <a:p>
            <a:pPr>
              <a:lnSpc>
                <a:spcPct val="120000"/>
              </a:lnSpc>
            </a:pPr>
            <a:r>
              <a:rPr lang="en-US" dirty="0"/>
              <a:t>when compiler sees   double z ; it will set the offset of variable z to be 12, at the same time, update </a:t>
            </a:r>
            <a:r>
              <a:rPr lang="en-US" dirty="0" err="1"/>
              <a:t>nextOffset</a:t>
            </a:r>
            <a:r>
              <a:rPr lang="en-US" dirty="0"/>
              <a:t> = </a:t>
            </a:r>
            <a:r>
              <a:rPr lang="en-US" dirty="0" err="1"/>
              <a:t>nextOffset</a:t>
            </a:r>
            <a:r>
              <a:rPr lang="en-US" dirty="0"/>
              <a:t> + size of type (double) =  </a:t>
            </a:r>
            <a:r>
              <a:rPr lang="en-US" dirty="0" err="1"/>
              <a:t>nextOffset</a:t>
            </a:r>
            <a:r>
              <a:rPr lang="en-US" dirty="0"/>
              <a:t> + 8 =20;</a:t>
            </a:r>
          </a:p>
          <a:p>
            <a:pPr>
              <a:lnSpc>
                <a:spcPct val="120000"/>
              </a:lnSpc>
            </a:pPr>
            <a:r>
              <a:rPr lang="en-US" dirty="0"/>
              <a:t> when the compiler sees the assignment statements, it will generate code for z = y + 1.0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8 Introduction to Code Optimization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13</a:t>
            </a:fld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EE326C-448E-4A77-82E7-07DCBD16C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17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14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Traditional Three-Phase Compiler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8510" y="2795004"/>
            <a:ext cx="7816850" cy="3538666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Optimization or, more properly, Code Improvement</a:t>
            </a:r>
            <a:endParaRPr lang="en-US" dirty="0"/>
          </a:p>
          <a:p>
            <a:r>
              <a:rPr lang="en-US" dirty="0"/>
              <a:t>Analyze the </a:t>
            </a:r>
            <a:r>
              <a:rPr lang="en-US" b="1" dirty="0"/>
              <a:t>IR</a:t>
            </a:r>
            <a:r>
              <a:rPr lang="en-US" dirty="0"/>
              <a:t> version of the program and rewrite (or transform) it</a:t>
            </a:r>
          </a:p>
          <a:p>
            <a:r>
              <a:rPr lang="en-US" dirty="0"/>
              <a:t>Primary goal is to improve the code</a:t>
            </a:r>
          </a:p>
          <a:p>
            <a:pPr lvl="1"/>
            <a:r>
              <a:rPr lang="en-US" dirty="0"/>
              <a:t>Might be </a:t>
            </a:r>
            <a:r>
              <a:rPr lang="en-US" dirty="0">
                <a:solidFill>
                  <a:srgbClr val="FF0000"/>
                </a:solidFill>
              </a:rPr>
              <a:t>less running time</a:t>
            </a:r>
          </a:p>
          <a:p>
            <a:pPr lvl="1"/>
            <a:r>
              <a:rPr lang="en-US" dirty="0"/>
              <a:t>Might be </a:t>
            </a:r>
            <a:r>
              <a:rPr lang="en-US" dirty="0">
                <a:solidFill>
                  <a:srgbClr val="FF0000"/>
                </a:solidFill>
              </a:rPr>
              <a:t>less memory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lower energy costs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more parallelism</a:t>
            </a:r>
            <a:r>
              <a:rPr lang="en-US" dirty="0"/>
              <a:t>, …</a:t>
            </a:r>
          </a:p>
          <a:p>
            <a:r>
              <a:rPr lang="en-US" dirty="0"/>
              <a:t>Must preserve the “meaning” of the original program</a:t>
            </a:r>
          </a:p>
          <a:p>
            <a:pPr lvl="1"/>
            <a:r>
              <a:rPr lang="en-US" dirty="0"/>
              <a:t>Measure “meaning” by the values of named variables</a:t>
            </a:r>
          </a:p>
          <a:p>
            <a:pPr lvl="1"/>
            <a:r>
              <a:rPr lang="en-US" dirty="0"/>
              <a:t>The subject of “meaning” is a course or two unto itself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12292" y="1511086"/>
            <a:ext cx="5519417" cy="817878"/>
            <a:chOff x="1812292" y="3758986"/>
            <a:chExt cx="5519417" cy="817878"/>
          </a:xfrm>
        </p:grpSpPr>
        <p:sp>
          <p:nvSpPr>
            <p:cNvPr id="7" name="Rounded Rectangle 6"/>
            <p:cNvSpPr/>
            <p:nvPr/>
          </p:nvSpPr>
          <p:spPr>
            <a:xfrm>
              <a:off x="2561590" y="3758986"/>
              <a:ext cx="998211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Front End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728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841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Back End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5598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711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824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485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902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96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2292" y="3860148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2409" y="3852309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78636" y="3813825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038733" y="417404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29313" y="399393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77884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02122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850598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417" y="3761105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23603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22270" y="3847989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20938" y="3850575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3116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15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Optimizer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47492" y="2934704"/>
            <a:ext cx="4546768" cy="3237496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b="1" dirty="0"/>
              <a:t>Typical Transformations</a:t>
            </a:r>
          </a:p>
          <a:p>
            <a:r>
              <a:rPr lang="en-US" dirty="0"/>
              <a:t>Discover &amp; propagate a constant value</a:t>
            </a:r>
          </a:p>
          <a:p>
            <a:r>
              <a:rPr lang="en-US" dirty="0"/>
              <a:t>Find &amp; remove redundant code</a:t>
            </a:r>
          </a:p>
          <a:p>
            <a:r>
              <a:rPr lang="en-US" dirty="0"/>
              <a:t>Remove useless or unreachable code</a:t>
            </a:r>
          </a:p>
          <a:p>
            <a:r>
              <a:rPr lang="en-US" dirty="0"/>
              <a:t>Move evaluation to a less-frequently executed place in the code</a:t>
            </a:r>
          </a:p>
          <a:p>
            <a:r>
              <a:rPr lang="en-US" dirty="0"/>
              <a:t>Specialize code based on context</a:t>
            </a:r>
          </a:p>
          <a:p>
            <a:r>
              <a:rPr lang="en-US" dirty="0"/>
              <a:t>Take advantage of a processor feature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12292" y="1511086"/>
            <a:ext cx="5519417" cy="817878"/>
            <a:chOff x="1812292" y="3758986"/>
            <a:chExt cx="5519417" cy="817878"/>
          </a:xfrm>
        </p:grpSpPr>
        <p:sp>
          <p:nvSpPr>
            <p:cNvPr id="7" name="Rounded Rectangle 6"/>
            <p:cNvSpPr/>
            <p:nvPr/>
          </p:nvSpPr>
          <p:spPr>
            <a:xfrm>
              <a:off x="2561590" y="3758986"/>
              <a:ext cx="998211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Front End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728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5841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</a:rPr>
                <a:t>Back End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35598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50711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5824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20485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5902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1396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812292" y="3860148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582409" y="3852309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code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878636" y="3813825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3038733" y="417404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29313" y="399393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4177884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402122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850598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523417" y="3761105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723603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022270" y="3847989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320938" y="3850575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317501" y="3420477"/>
            <a:ext cx="3641091" cy="1583323"/>
            <a:chOff x="317501" y="3420477"/>
            <a:chExt cx="3641091" cy="1583323"/>
          </a:xfrm>
        </p:grpSpPr>
        <p:grpSp>
          <p:nvGrpSpPr>
            <p:cNvPr id="38" name="Group 37"/>
            <p:cNvGrpSpPr/>
            <p:nvPr/>
          </p:nvGrpSpPr>
          <p:grpSpPr>
            <a:xfrm>
              <a:off x="789478" y="3420477"/>
              <a:ext cx="2770323" cy="1583323"/>
              <a:chOff x="789478" y="3420477"/>
              <a:chExt cx="2770323" cy="158332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789478" y="3420477"/>
                <a:ext cx="2770323" cy="158332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bIns="91440" rtlCol="0" anchor="b" anchorCtr="0"/>
              <a:lstStyle/>
              <a:p>
                <a:pPr algn="ctr"/>
                <a:r>
                  <a:rPr lang="en-US" b="1" dirty="0">
                    <a:solidFill>
                      <a:schemeClr val="tx2"/>
                    </a:solidFill>
                  </a:rPr>
                  <a:t>Optimizer</a:t>
                </a:r>
              </a:p>
            </p:txBody>
          </p:sp>
          <p:grpSp>
            <p:nvGrpSpPr>
              <p:cNvPr id="29" name="Group 28"/>
              <p:cNvGrpSpPr/>
              <p:nvPr/>
            </p:nvGrpSpPr>
            <p:grpSpPr>
              <a:xfrm>
                <a:off x="1025659" y="3560177"/>
                <a:ext cx="2297961" cy="889000"/>
                <a:chOff x="990600" y="3454400"/>
                <a:chExt cx="2297961" cy="889000"/>
              </a:xfrm>
            </p:grpSpPr>
            <p:sp>
              <p:nvSpPr>
                <p:cNvPr id="3" name="Rounded Rectangle 2"/>
                <p:cNvSpPr/>
                <p:nvPr/>
              </p:nvSpPr>
              <p:spPr>
                <a:xfrm>
                  <a:off x="990600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ounded Rectangle 29"/>
                <p:cNvSpPr/>
                <p:nvPr/>
              </p:nvSpPr>
              <p:spPr>
                <a:xfrm>
                  <a:off x="1263685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ounded Rectangle 30"/>
                <p:cNvSpPr/>
                <p:nvPr/>
              </p:nvSpPr>
              <p:spPr>
                <a:xfrm>
                  <a:off x="1536770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2082940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3136161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2356024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1809855" y="3454400"/>
                  <a:ext cx="152400" cy="889000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2444450" y="3729623"/>
                  <a:ext cx="755685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>
                      <a:solidFill>
                        <a:srgbClr val="074073"/>
                      </a:solidFill>
                      <a:latin typeface="Wingdings"/>
                      <a:ea typeface="Wingdings"/>
                      <a:cs typeface="Wingdings"/>
                      <a:sym typeface="Wingdings"/>
                    </a:rPr>
                    <a:t></a:t>
                  </a:r>
                  <a:endParaRPr lang="en-US" sz="1600" dirty="0">
                    <a:solidFill>
                      <a:srgbClr val="074073"/>
                    </a:solidFill>
                  </a:endParaRPr>
                </a:p>
              </p:txBody>
            </p:sp>
          </p:grpSp>
        </p:grpSp>
        <p:cxnSp>
          <p:nvCxnSpPr>
            <p:cNvPr id="40" name="Straight Arrow Connector 39"/>
            <p:cNvCxnSpPr/>
            <p:nvPr/>
          </p:nvCxnSpPr>
          <p:spPr>
            <a:xfrm flipH="1" flipV="1">
              <a:off x="317501" y="4212096"/>
              <a:ext cx="460801" cy="85"/>
            </a:xfrm>
            <a:prstGeom prst="straightConnector1">
              <a:avLst/>
            </a:prstGeom>
            <a:ln>
              <a:solidFill>
                <a:srgbClr val="074073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3559801" y="4212138"/>
              <a:ext cx="398791" cy="0"/>
            </a:xfrm>
            <a:prstGeom prst="straightConnector1">
              <a:avLst/>
            </a:prstGeom>
            <a:ln>
              <a:solidFill>
                <a:srgbClr val="07407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487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the Optimizer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2822"/>
            <a:ext cx="8077200" cy="51847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The compiler can implement a procedure in many ways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The optimizer tries to find an implementation that is “better”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i="1" dirty="0"/>
              <a:t>Speed, code size, data space, …</a:t>
            </a:r>
            <a:endParaRPr lang="en-US" dirty="0"/>
          </a:p>
          <a:p>
            <a:pPr>
              <a:lnSpc>
                <a:spcPct val="120000"/>
              </a:lnSpc>
              <a:spcBef>
                <a:spcPct val="75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To accomplish this, it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Analyzes the code to derive knowledge about run-time behavior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Data-flow analysis, pointer disambiguation, …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General term is “static analysis”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Uses that knowledge in an attempt to improve the code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Literally hundreds of transformations have been proposed</a:t>
            </a:r>
          </a:p>
          <a:p>
            <a:pPr lvl="1"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Large amount of overlap between them</a:t>
            </a:r>
          </a:p>
          <a:p>
            <a:pPr>
              <a:lnSpc>
                <a:spcPct val="120000"/>
              </a:lnSpc>
              <a:spcBef>
                <a:spcPct val="75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Nothing “optimal” about optimization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Proofs of optimality typically assume restrictive &amp; unrealistic conditions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3386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Optimizers Work at Several Different Scopes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solidFill>
                  <a:srgbClr val="073E74"/>
                </a:solidFill>
              </a:rPr>
              <a:t>Local optimization</a:t>
            </a:r>
          </a:p>
          <a:p>
            <a:r>
              <a:rPr lang="en-US" dirty="0"/>
              <a:t>Operates entirely within a single basic block</a:t>
            </a:r>
          </a:p>
          <a:p>
            <a:r>
              <a:rPr lang="en-US" dirty="0"/>
              <a:t>Properties of block lead to strong optimizations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Regional optimization</a:t>
            </a:r>
          </a:p>
          <a:p>
            <a:r>
              <a:rPr lang="en-US" dirty="0"/>
              <a:t>Operate on a region in the </a:t>
            </a:r>
            <a:r>
              <a:rPr lang="en-US" sz="1800" b="1" dirty="0"/>
              <a:t>CFG</a:t>
            </a:r>
            <a:r>
              <a:rPr lang="en-US" dirty="0"/>
              <a:t> that contains multiple blocks</a:t>
            </a:r>
          </a:p>
          <a:p>
            <a:r>
              <a:rPr lang="en-US" dirty="0"/>
              <a:t>Loops, trees, paths, extended basic blocks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Whole procedure optimization </a:t>
            </a:r>
            <a:endParaRPr lang="en-US" dirty="0"/>
          </a:p>
          <a:p>
            <a:r>
              <a:rPr lang="en-US" dirty="0"/>
              <a:t>Operate on entire </a:t>
            </a:r>
            <a:r>
              <a:rPr lang="en-US" sz="1800" b="1" dirty="0"/>
              <a:t>CFG</a:t>
            </a:r>
            <a:r>
              <a:rPr lang="en-US" dirty="0"/>
              <a:t> for a procedure</a:t>
            </a:r>
          </a:p>
          <a:p>
            <a:r>
              <a:rPr lang="en-US" dirty="0"/>
              <a:t>Presence of cyclic paths forces analysis then transformation</a:t>
            </a:r>
          </a:p>
          <a:p>
            <a:pPr>
              <a:spcBef>
                <a:spcPts val="1200"/>
              </a:spcBef>
              <a:buNone/>
            </a:pPr>
            <a:r>
              <a:rPr lang="en-US" b="1" dirty="0">
                <a:solidFill>
                  <a:srgbClr val="073E74"/>
                </a:solidFill>
              </a:rPr>
              <a:t>Whole program optimization</a:t>
            </a:r>
            <a:r>
              <a:rPr lang="en-US" dirty="0"/>
              <a:t>	</a:t>
            </a:r>
          </a:p>
          <a:p>
            <a:r>
              <a:rPr lang="en-US" dirty="0"/>
              <a:t>Operate on some or all of the call graph   (</a:t>
            </a:r>
            <a:r>
              <a:rPr lang="en-US" sz="1800" i="1" dirty="0"/>
              <a:t>multiple procedures</a:t>
            </a:r>
            <a:r>
              <a:rPr lang="en-US" dirty="0"/>
              <a:t>)</a:t>
            </a:r>
          </a:p>
          <a:p>
            <a:r>
              <a:rPr lang="en-US" dirty="0"/>
              <a:t>Must contend with call/return &amp; parameter binding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009900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74073"/>
                </a:solidFill>
              </a:rPr>
              <a:t>Yet another meaning for “scope”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57900" y="6096000"/>
            <a:ext cx="2815231" cy="523220"/>
          </a:xfrm>
          <a:prstGeom prst="rect">
            <a:avLst/>
          </a:prstGeom>
          <a:solidFill>
            <a:srgbClr val="BFBFBF"/>
          </a:solidFill>
          <a:ln w="9525" cmpd="sng"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4073"/>
                </a:solidFill>
              </a:rPr>
              <a:t>A </a:t>
            </a:r>
            <a:r>
              <a:rPr lang="en-US" sz="1400" b="1" dirty="0">
                <a:solidFill>
                  <a:srgbClr val="074073"/>
                </a:solidFill>
              </a:rPr>
              <a:t>call graph </a:t>
            </a:r>
            <a:r>
              <a:rPr lang="en-US" sz="1400" dirty="0">
                <a:solidFill>
                  <a:srgbClr val="074073"/>
                </a:solidFill>
              </a:rPr>
              <a:t>has a node for each procedure and an edge for each call</a:t>
            </a:r>
          </a:p>
        </p:txBody>
      </p:sp>
    </p:spTree>
    <p:extLst>
      <p:ext uri="{BB962C8B-B14F-4D97-AF65-F5344CB8AC3E}">
        <p14:creationId xmlns:p14="http://schemas.microsoft.com/office/powerpoint/2010/main" val="149409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0740" y="2954422"/>
            <a:ext cx="7816850" cy="2988452"/>
          </a:xfrm>
        </p:spPr>
        <p:txBody>
          <a:bodyPr>
            <a:normAutofit fontScale="70000" lnSpcReduction="20000"/>
          </a:bodyPr>
          <a:lstStyle/>
          <a:p>
            <a:pPr marL="1588" indent="-1588">
              <a:buNone/>
            </a:pPr>
            <a:r>
              <a:rPr lang="en-US" b="1" dirty="0">
                <a:solidFill>
                  <a:srgbClr val="073E74"/>
                </a:solidFill>
              </a:rPr>
              <a:t>In optimization “scope” refers to a region of the code that is subject to analysis and transformation.</a:t>
            </a:r>
          </a:p>
          <a:p>
            <a:r>
              <a:rPr lang="en-US" dirty="0"/>
              <a:t>Notions are somewhat related</a:t>
            </a:r>
          </a:p>
          <a:p>
            <a:r>
              <a:rPr lang="en-US" dirty="0"/>
              <a:t>Connection is not necessarily intuitive</a:t>
            </a:r>
          </a:p>
          <a:p>
            <a:pPr marL="1588" indent="-1588">
              <a:buNone/>
            </a:pPr>
            <a:r>
              <a:rPr lang="en-US" dirty="0"/>
              <a:t>Different scopes introduces different challenges &amp; different  opportunities</a:t>
            </a:r>
          </a:p>
          <a:p>
            <a:pPr marL="1588" indent="-1588">
              <a:spcBef>
                <a:spcPts val="3000"/>
              </a:spcBef>
              <a:buNone/>
            </a:pPr>
            <a:r>
              <a:rPr lang="en-US" dirty="0"/>
              <a:t>Historically, optimization has been performed at several distinct scopes.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of Optimization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1309104"/>
            <a:ext cx="7816850" cy="5091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spcBef>
                <a:spcPts val="8400"/>
              </a:spcBef>
              <a:buFont typeface="Arial"/>
              <a:buNone/>
            </a:pPr>
            <a:r>
              <a:rPr lang="en-US" dirty="0"/>
              <a:t>.</a:t>
            </a:r>
          </a:p>
          <a:p>
            <a:pPr>
              <a:buFont typeface="Arial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70740" y="1444379"/>
            <a:ext cx="7816850" cy="13426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8" indent="-1588">
              <a:buFont typeface="Arial"/>
              <a:buNone/>
            </a:pPr>
            <a:r>
              <a:rPr lang="en-US" b="1" dirty="0">
                <a:solidFill>
                  <a:srgbClr val="073E74"/>
                </a:solidFill>
              </a:rPr>
              <a:t>In scanning and parsing, “scope” refers to a region of the code that corresponds to a distinct name space.</a:t>
            </a:r>
          </a:p>
        </p:txBody>
      </p:sp>
    </p:spTree>
    <p:extLst>
      <p:ext uri="{BB962C8B-B14F-4D97-AF65-F5344CB8AC3E}">
        <p14:creationId xmlns:p14="http://schemas.microsoft.com/office/powerpoint/2010/main" val="1690643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45" y="1430657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Local optimizations operate over a local scope –a single basic block: the simplest techniques that the compiler can use.  </a:t>
            </a:r>
          </a:p>
          <a:p>
            <a:r>
              <a:rPr lang="en-US" sz="2400" dirty="0"/>
              <a:t>Some examples of local optimization methods:</a:t>
            </a:r>
          </a:p>
          <a:p>
            <a:pPr lvl="1"/>
            <a:r>
              <a:rPr lang="en-US" sz="2000" dirty="0"/>
              <a:t>Local value numbering: finds redundant expression in a basic block and replaces the redundant evaluations with reuse of a previously computed value</a:t>
            </a:r>
          </a:p>
          <a:p>
            <a:pPr lvl="1"/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Tree-height balancing: reorganizes expression trees to expose more instruction level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6"/>
          <p:cNvGrpSpPr>
            <a:grpSpLocks/>
          </p:cNvGrpSpPr>
          <p:nvPr/>
        </p:nvGrpSpPr>
        <p:grpSpPr bwMode="auto">
          <a:xfrm>
            <a:off x="2911906" y="4044040"/>
            <a:ext cx="2133600" cy="2438546"/>
            <a:chOff x="1143000" y="1752601"/>
            <a:chExt cx="2133600" cy="2438378"/>
          </a:xfrm>
        </p:grpSpPr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2743200" y="1752601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9" name="TextBox 11"/>
            <p:cNvSpPr txBox="1">
              <a:spLocks noChangeArrowheads="1"/>
            </p:cNvSpPr>
            <p:nvPr/>
          </p:nvSpPr>
          <p:spPr bwMode="auto">
            <a:xfrm>
              <a:off x="2514600" y="20544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0" name="TextBox 12"/>
            <p:cNvSpPr txBox="1">
              <a:spLocks noChangeArrowheads="1"/>
            </p:cNvSpPr>
            <p:nvPr/>
          </p:nvSpPr>
          <p:spPr bwMode="auto">
            <a:xfrm>
              <a:off x="2286000" y="2356245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1" name="TextBox 13"/>
            <p:cNvSpPr txBox="1">
              <a:spLocks noChangeArrowheads="1"/>
            </p:cNvSpPr>
            <p:nvPr/>
          </p:nvSpPr>
          <p:spPr bwMode="auto">
            <a:xfrm>
              <a:off x="2057400" y="2658067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2" name="TextBox 14"/>
            <p:cNvSpPr txBox="1">
              <a:spLocks noChangeArrowheads="1"/>
            </p:cNvSpPr>
            <p:nvPr/>
          </p:nvSpPr>
          <p:spPr bwMode="auto">
            <a:xfrm>
              <a:off x="1828800" y="2959889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3" name="TextBox 15"/>
            <p:cNvSpPr txBox="1">
              <a:spLocks noChangeArrowheads="1"/>
            </p:cNvSpPr>
            <p:nvPr/>
          </p:nvSpPr>
          <p:spPr bwMode="auto">
            <a:xfrm>
              <a:off x="1600200" y="3261711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4" name="TextBox 16"/>
            <p:cNvSpPr txBox="1">
              <a:spLocks noChangeArrowheads="1"/>
            </p:cNvSpPr>
            <p:nvPr/>
          </p:nvSpPr>
          <p:spPr bwMode="auto">
            <a:xfrm>
              <a:off x="1371600" y="356353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15" name="TextBox 17"/>
            <p:cNvSpPr txBox="1">
              <a:spLocks noChangeArrowheads="1"/>
            </p:cNvSpPr>
            <p:nvPr/>
          </p:nvSpPr>
          <p:spPr bwMode="auto">
            <a:xfrm>
              <a:off x="1143000" y="38832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a</a:t>
              </a:r>
            </a:p>
          </p:txBody>
        </p:sp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1600200" y="38832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b</a:t>
              </a:r>
            </a:p>
          </p:txBody>
        </p:sp>
        <p:sp>
          <p:nvSpPr>
            <p:cNvPr id="17" name="TextBox 19"/>
            <p:cNvSpPr txBox="1">
              <a:spLocks noChangeArrowheads="1"/>
            </p:cNvSpPr>
            <p:nvPr/>
          </p:nvSpPr>
          <p:spPr bwMode="auto">
            <a:xfrm>
              <a:off x="1828800" y="35784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c</a:t>
              </a:r>
            </a:p>
          </p:txBody>
        </p:sp>
        <p:sp>
          <p:nvSpPr>
            <p:cNvPr id="18" name="TextBox 20"/>
            <p:cNvSpPr txBox="1">
              <a:spLocks noChangeArrowheads="1"/>
            </p:cNvSpPr>
            <p:nvPr/>
          </p:nvSpPr>
          <p:spPr bwMode="auto">
            <a:xfrm>
              <a:off x="2057400" y="32736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d</a:t>
              </a:r>
            </a:p>
          </p:txBody>
        </p:sp>
        <p:sp>
          <p:nvSpPr>
            <p:cNvPr id="19" name="TextBox 21"/>
            <p:cNvSpPr txBox="1">
              <a:spLocks noChangeArrowheads="1"/>
            </p:cNvSpPr>
            <p:nvPr/>
          </p:nvSpPr>
          <p:spPr bwMode="auto">
            <a:xfrm>
              <a:off x="2286000" y="29688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e</a:t>
              </a:r>
            </a:p>
          </p:txBody>
        </p:sp>
        <p:sp>
          <p:nvSpPr>
            <p:cNvPr id="20" name="TextBox 22"/>
            <p:cNvSpPr txBox="1">
              <a:spLocks noChangeArrowheads="1"/>
            </p:cNvSpPr>
            <p:nvPr/>
          </p:nvSpPr>
          <p:spPr bwMode="auto">
            <a:xfrm>
              <a:off x="2514600" y="26640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f</a:t>
              </a:r>
            </a:p>
          </p:txBody>
        </p:sp>
        <p:sp>
          <p:nvSpPr>
            <p:cNvPr id="21" name="TextBox 23"/>
            <p:cNvSpPr txBox="1">
              <a:spLocks noChangeArrowheads="1"/>
            </p:cNvSpPr>
            <p:nvPr/>
          </p:nvSpPr>
          <p:spPr bwMode="auto">
            <a:xfrm>
              <a:off x="2743200" y="23592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g</a:t>
              </a:r>
            </a:p>
          </p:txBody>
        </p:sp>
        <p:sp>
          <p:nvSpPr>
            <p:cNvPr id="22" name="TextBox 24"/>
            <p:cNvSpPr txBox="1">
              <a:spLocks noChangeArrowheads="1"/>
            </p:cNvSpPr>
            <p:nvPr/>
          </p:nvSpPr>
          <p:spPr bwMode="auto">
            <a:xfrm>
              <a:off x="2971800" y="2054423"/>
              <a:ext cx="304800" cy="307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400">
                  <a:solidFill>
                    <a:srgbClr val="074073"/>
                  </a:solidFill>
                  <a:latin typeface="+mn-lt"/>
                  <a:cs typeface="Monaco" charset="0"/>
                </a:rPr>
                <a:t>h</a:t>
              </a:r>
            </a:p>
          </p:txBody>
        </p:sp>
        <p:cxnSp>
          <p:nvCxnSpPr>
            <p:cNvPr id="23" name="Straight Connector 39"/>
            <p:cNvCxnSpPr>
              <a:cxnSpLocks noChangeShapeType="1"/>
            </p:cNvCxnSpPr>
            <p:nvPr/>
          </p:nvCxnSpPr>
          <p:spPr bwMode="auto">
            <a:xfrm rot="16200000" flipH="1">
              <a:off x="2964543" y="1988457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4" name="Straight Connector 43"/>
            <p:cNvCxnSpPr>
              <a:cxnSpLocks noChangeShapeType="1"/>
            </p:cNvCxnSpPr>
            <p:nvPr/>
          </p:nvCxnSpPr>
          <p:spPr bwMode="auto">
            <a:xfrm rot="16200000" flipH="1">
              <a:off x="2726872" y="2295073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5" name="Straight Connector 44"/>
            <p:cNvCxnSpPr>
              <a:cxnSpLocks noChangeShapeType="1"/>
            </p:cNvCxnSpPr>
            <p:nvPr/>
          </p:nvCxnSpPr>
          <p:spPr bwMode="auto">
            <a:xfrm rot="16200000" flipH="1">
              <a:off x="2489201" y="2601689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" name="Straight Connector 45"/>
            <p:cNvCxnSpPr>
              <a:cxnSpLocks noChangeShapeType="1"/>
            </p:cNvCxnSpPr>
            <p:nvPr/>
          </p:nvCxnSpPr>
          <p:spPr bwMode="auto">
            <a:xfrm rot="16200000" flipH="1">
              <a:off x="2251530" y="2908305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46"/>
            <p:cNvCxnSpPr>
              <a:cxnSpLocks noChangeShapeType="1"/>
            </p:cNvCxnSpPr>
            <p:nvPr/>
          </p:nvCxnSpPr>
          <p:spPr bwMode="auto">
            <a:xfrm rot="16200000" flipH="1">
              <a:off x="2030189" y="3205850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47"/>
            <p:cNvCxnSpPr>
              <a:cxnSpLocks noChangeShapeType="1"/>
            </p:cNvCxnSpPr>
            <p:nvPr/>
          </p:nvCxnSpPr>
          <p:spPr bwMode="auto">
            <a:xfrm rot="16200000" flipH="1">
              <a:off x="1808848" y="3521537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48"/>
            <p:cNvCxnSpPr>
              <a:cxnSpLocks noChangeShapeType="1"/>
            </p:cNvCxnSpPr>
            <p:nvPr/>
          </p:nvCxnSpPr>
          <p:spPr bwMode="auto">
            <a:xfrm rot="16200000" flipH="1">
              <a:off x="1569365" y="3810011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49"/>
            <p:cNvCxnSpPr>
              <a:cxnSpLocks noChangeShapeType="1"/>
            </p:cNvCxnSpPr>
            <p:nvPr/>
          </p:nvCxnSpPr>
          <p:spPr bwMode="auto">
            <a:xfrm rot="5400000">
              <a:off x="1366166" y="38263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1" name="Straight Connector 50"/>
            <p:cNvCxnSpPr>
              <a:cxnSpLocks noChangeShapeType="1"/>
            </p:cNvCxnSpPr>
            <p:nvPr/>
          </p:nvCxnSpPr>
          <p:spPr bwMode="auto">
            <a:xfrm rot="5400000">
              <a:off x="1592943" y="35215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2" name="Straight Connector 51"/>
            <p:cNvCxnSpPr>
              <a:cxnSpLocks noChangeShapeType="1"/>
            </p:cNvCxnSpPr>
            <p:nvPr/>
          </p:nvCxnSpPr>
          <p:spPr bwMode="auto">
            <a:xfrm rot="5400000">
              <a:off x="1819720" y="32167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3" name="Straight Connector 52"/>
            <p:cNvCxnSpPr>
              <a:cxnSpLocks noChangeShapeType="1"/>
            </p:cNvCxnSpPr>
            <p:nvPr/>
          </p:nvCxnSpPr>
          <p:spPr bwMode="auto">
            <a:xfrm rot="5400000">
              <a:off x="2046497" y="29119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4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73274" y="26071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5" name="Straight Connector 54"/>
            <p:cNvCxnSpPr>
              <a:cxnSpLocks noChangeShapeType="1"/>
            </p:cNvCxnSpPr>
            <p:nvPr/>
          </p:nvCxnSpPr>
          <p:spPr bwMode="auto">
            <a:xfrm rot="5400000">
              <a:off x="2500051" y="23023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6" name="Straight Connector 55"/>
            <p:cNvCxnSpPr>
              <a:cxnSpLocks noChangeShapeType="1"/>
            </p:cNvCxnSpPr>
            <p:nvPr/>
          </p:nvCxnSpPr>
          <p:spPr bwMode="auto">
            <a:xfrm rot="5400000">
              <a:off x="2726828" y="1997528"/>
              <a:ext cx="114300" cy="997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7" name="Group 90"/>
          <p:cNvGrpSpPr>
            <a:grpSpLocks/>
          </p:cNvGrpSpPr>
          <p:nvPr/>
        </p:nvGrpSpPr>
        <p:grpSpPr bwMode="auto">
          <a:xfrm>
            <a:off x="5767597" y="4345883"/>
            <a:ext cx="2781300" cy="1252360"/>
            <a:chOff x="1485900" y="3048000"/>
            <a:chExt cx="2781300" cy="1253174"/>
          </a:xfrm>
        </p:grpSpPr>
        <p:sp>
          <p:nvSpPr>
            <p:cNvPr id="38" name="TextBox 12"/>
            <p:cNvSpPr txBox="1">
              <a:spLocks noChangeArrowheads="1"/>
            </p:cNvSpPr>
            <p:nvPr/>
          </p:nvSpPr>
          <p:spPr bwMode="auto">
            <a:xfrm>
              <a:off x="2705100" y="30480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+</a:t>
              </a:r>
            </a:p>
          </p:txBody>
        </p:sp>
        <p:sp>
          <p:nvSpPr>
            <p:cNvPr id="39" name="TextBox 17"/>
            <p:cNvSpPr txBox="1">
              <a:spLocks noChangeArrowheads="1"/>
            </p:cNvSpPr>
            <p:nvPr/>
          </p:nvSpPr>
          <p:spPr bwMode="auto">
            <a:xfrm>
              <a:off x="1485900" y="3956447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a</a:t>
              </a:r>
            </a:p>
          </p:txBody>
        </p:sp>
        <p:sp>
          <p:nvSpPr>
            <p:cNvPr id="40" name="TextBox 18"/>
            <p:cNvSpPr txBox="1">
              <a:spLocks noChangeArrowheads="1"/>
            </p:cNvSpPr>
            <p:nvPr/>
          </p:nvSpPr>
          <p:spPr bwMode="auto">
            <a:xfrm>
              <a:off x="1943100" y="3956447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b</a:t>
              </a:r>
            </a:p>
          </p:txBody>
        </p:sp>
        <p:sp>
          <p:nvSpPr>
            <p:cNvPr id="41" name="TextBox 19"/>
            <p:cNvSpPr txBox="1">
              <a:spLocks noChangeArrowheads="1"/>
            </p:cNvSpPr>
            <p:nvPr/>
          </p:nvSpPr>
          <p:spPr bwMode="auto">
            <a:xfrm>
              <a:off x="21717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c</a:t>
              </a:r>
            </a:p>
          </p:txBody>
        </p:sp>
        <p:sp>
          <p:nvSpPr>
            <p:cNvPr id="42" name="TextBox 20"/>
            <p:cNvSpPr txBox="1">
              <a:spLocks noChangeArrowheads="1"/>
            </p:cNvSpPr>
            <p:nvPr/>
          </p:nvSpPr>
          <p:spPr bwMode="auto">
            <a:xfrm>
              <a:off x="25908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d</a:t>
              </a:r>
            </a:p>
          </p:txBody>
        </p:sp>
        <p:sp>
          <p:nvSpPr>
            <p:cNvPr id="43" name="TextBox 21"/>
            <p:cNvSpPr txBox="1">
              <a:spLocks noChangeArrowheads="1"/>
            </p:cNvSpPr>
            <p:nvPr/>
          </p:nvSpPr>
          <p:spPr bwMode="auto">
            <a:xfrm>
              <a:off x="28194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e</a:t>
              </a:r>
            </a:p>
          </p:txBody>
        </p:sp>
        <p:sp>
          <p:nvSpPr>
            <p:cNvPr id="44" name="TextBox 22"/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f</a:t>
              </a:r>
            </a:p>
          </p:txBody>
        </p:sp>
        <p:sp>
          <p:nvSpPr>
            <p:cNvPr id="45" name="TextBox 23"/>
            <p:cNvSpPr txBox="1">
              <a:spLocks noChangeArrowheads="1"/>
            </p:cNvSpPr>
            <p:nvPr/>
          </p:nvSpPr>
          <p:spPr bwMode="auto">
            <a:xfrm>
              <a:off x="35052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g</a:t>
              </a:r>
            </a:p>
          </p:txBody>
        </p:sp>
        <p:sp>
          <p:nvSpPr>
            <p:cNvPr id="46" name="TextBox 24"/>
            <p:cNvSpPr txBox="1">
              <a:spLocks noChangeArrowheads="1"/>
            </p:cNvSpPr>
            <p:nvPr/>
          </p:nvSpPr>
          <p:spPr bwMode="auto">
            <a:xfrm>
              <a:off x="3962400" y="3962400"/>
              <a:ext cx="304800" cy="3387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charset="0"/>
                  <a:ea typeface="ヒラギノ角ゴ Pro W3" charset="0"/>
                  <a:cs typeface="ヒラギノ角ゴ Pro W3" charset="0"/>
                </a:defRPr>
              </a:lvl9pPr>
            </a:lstStyle>
            <a:p>
              <a:pPr algn="ctr"/>
              <a:r>
                <a:rPr lang="en-US" sz="1600">
                  <a:latin typeface="+mn-lt"/>
                  <a:cs typeface="Monaco" charset="0"/>
                </a:rPr>
                <a:t>h</a:t>
              </a:r>
            </a:p>
          </p:txBody>
        </p:sp>
        <p:cxnSp>
          <p:nvCxnSpPr>
            <p:cNvPr id="47" name="Straight Connector 44"/>
            <p:cNvCxnSpPr>
              <a:cxnSpLocks noChangeShapeType="1"/>
            </p:cNvCxnSpPr>
            <p:nvPr/>
          </p:nvCxnSpPr>
          <p:spPr bwMode="auto">
            <a:xfrm>
              <a:off x="2915558" y="3286187"/>
              <a:ext cx="513442" cy="2190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48" name="Group 75"/>
            <p:cNvGrpSpPr>
              <a:grpSpLocks/>
            </p:cNvGrpSpPr>
            <p:nvPr/>
          </p:nvGrpSpPr>
          <p:grpSpPr bwMode="auto">
            <a:xfrm>
              <a:off x="1714500" y="3668762"/>
              <a:ext cx="304808" cy="369838"/>
              <a:chOff x="1714500" y="3636757"/>
              <a:chExt cx="304808" cy="369838"/>
            </a:xfrm>
          </p:grpSpPr>
          <p:sp>
            <p:nvSpPr>
              <p:cNvPr id="70" name="TextBox 16"/>
              <p:cNvSpPr txBox="1">
                <a:spLocks noChangeArrowheads="1"/>
              </p:cNvSpPr>
              <p:nvPr/>
            </p:nvSpPr>
            <p:spPr bwMode="auto">
              <a:xfrm>
                <a:off x="1714500" y="3636757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71" name="Straight Connector 48"/>
              <p:cNvCxnSpPr>
                <a:cxnSpLocks noChangeShapeType="1"/>
              </p:cNvCxnSpPr>
              <p:nvPr/>
            </p:nvCxnSpPr>
            <p:spPr bwMode="auto">
              <a:xfrm rot="16200000" flipH="1">
                <a:off x="1912265" y="3883235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72" name="Straight Connector 49"/>
              <p:cNvCxnSpPr>
                <a:cxnSpLocks noChangeShapeType="1"/>
              </p:cNvCxnSpPr>
              <p:nvPr/>
            </p:nvCxnSpPr>
            <p:spPr bwMode="auto">
              <a:xfrm rot="5400000">
                <a:off x="1709066" y="3899552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49" name="Group 76"/>
            <p:cNvGrpSpPr>
              <a:grpSpLocks/>
            </p:cNvGrpSpPr>
            <p:nvPr/>
          </p:nvGrpSpPr>
          <p:grpSpPr bwMode="auto">
            <a:xfrm>
              <a:off x="2389413" y="3668762"/>
              <a:ext cx="315691" cy="366869"/>
              <a:chOff x="2389413" y="3644518"/>
              <a:chExt cx="315691" cy="366869"/>
            </a:xfrm>
          </p:grpSpPr>
          <p:sp>
            <p:nvSpPr>
              <p:cNvPr id="67" name="TextBox 15"/>
              <p:cNvSpPr txBox="1">
                <a:spLocks noChangeArrowheads="1"/>
              </p:cNvSpPr>
              <p:nvPr/>
            </p:nvSpPr>
            <p:spPr bwMode="auto">
              <a:xfrm>
                <a:off x="2389413" y="36445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68" name="Straight Connector 47"/>
              <p:cNvCxnSpPr>
                <a:cxnSpLocks noChangeShapeType="1"/>
              </p:cNvCxnSpPr>
              <p:nvPr/>
            </p:nvCxnSpPr>
            <p:spPr bwMode="auto">
              <a:xfrm rot="16200000" flipH="1">
                <a:off x="2598061" y="3904344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9" name="Straight Connector 50"/>
              <p:cNvCxnSpPr>
                <a:cxnSpLocks noChangeShapeType="1"/>
              </p:cNvCxnSpPr>
              <p:nvPr/>
            </p:nvCxnSpPr>
            <p:spPr bwMode="auto">
              <a:xfrm rot="5400000">
                <a:off x="2382156" y="3904335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50" name="Group 83"/>
            <p:cNvGrpSpPr>
              <a:grpSpLocks/>
            </p:cNvGrpSpPr>
            <p:nvPr/>
          </p:nvGrpSpPr>
          <p:grpSpPr bwMode="auto">
            <a:xfrm>
              <a:off x="1981200" y="3369918"/>
              <a:ext cx="457200" cy="363882"/>
              <a:chOff x="1981200" y="3369918"/>
              <a:chExt cx="457200" cy="363882"/>
            </a:xfrm>
          </p:grpSpPr>
          <p:sp>
            <p:nvSpPr>
              <p:cNvPr id="64" name="TextBox 14"/>
              <p:cNvSpPr txBox="1">
                <a:spLocks noChangeArrowheads="1"/>
              </p:cNvSpPr>
              <p:nvPr/>
            </p:nvSpPr>
            <p:spPr bwMode="auto">
              <a:xfrm>
                <a:off x="2053768" y="33699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65" name="Straight Connector 46"/>
              <p:cNvCxnSpPr>
                <a:cxnSpLocks noChangeShapeType="1"/>
              </p:cNvCxnSpPr>
              <p:nvPr/>
            </p:nvCxnSpPr>
            <p:spPr bwMode="auto">
              <a:xfrm>
                <a:off x="2262414" y="3608622"/>
                <a:ext cx="175986" cy="125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6" name="Straight Connector 51"/>
              <p:cNvCxnSpPr>
                <a:cxnSpLocks noChangeShapeType="1"/>
              </p:cNvCxnSpPr>
              <p:nvPr/>
            </p:nvCxnSpPr>
            <p:spPr bwMode="auto">
              <a:xfrm rot="10800000" flipV="1">
                <a:off x="1981200" y="3619500"/>
                <a:ext cx="170532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cxnSp>
          <p:nvCxnSpPr>
            <p:cNvPr id="51" name="Straight Connector 53"/>
            <p:cNvCxnSpPr>
              <a:cxnSpLocks noChangeShapeType="1"/>
            </p:cNvCxnSpPr>
            <p:nvPr/>
          </p:nvCxnSpPr>
          <p:spPr bwMode="auto">
            <a:xfrm rot="10800000" flipV="1">
              <a:off x="2286000" y="3285530"/>
              <a:ext cx="480786" cy="2196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grpSp>
          <p:nvGrpSpPr>
            <p:cNvPr id="52" name="Group 74"/>
            <p:cNvGrpSpPr>
              <a:grpSpLocks/>
            </p:cNvGrpSpPr>
            <p:nvPr/>
          </p:nvGrpSpPr>
          <p:grpSpPr bwMode="auto">
            <a:xfrm>
              <a:off x="3037109" y="3668762"/>
              <a:ext cx="315691" cy="366869"/>
              <a:chOff x="3037109" y="3581400"/>
              <a:chExt cx="315691" cy="366869"/>
            </a:xfrm>
          </p:grpSpPr>
          <p:sp>
            <p:nvSpPr>
              <p:cNvPr id="61" name="TextBox 56"/>
              <p:cNvSpPr txBox="1">
                <a:spLocks noChangeArrowheads="1"/>
              </p:cNvSpPr>
              <p:nvPr/>
            </p:nvSpPr>
            <p:spPr bwMode="auto">
              <a:xfrm>
                <a:off x="3037109" y="3581400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62" name="Straight Connector 60"/>
              <p:cNvCxnSpPr>
                <a:cxnSpLocks noChangeShapeType="1"/>
              </p:cNvCxnSpPr>
              <p:nvPr/>
            </p:nvCxnSpPr>
            <p:spPr bwMode="auto">
              <a:xfrm rot="16200000" flipH="1">
                <a:off x="3245757" y="3841226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3" name="Straight Connector 61"/>
              <p:cNvCxnSpPr>
                <a:cxnSpLocks noChangeShapeType="1"/>
              </p:cNvCxnSpPr>
              <p:nvPr/>
            </p:nvCxnSpPr>
            <p:spPr bwMode="auto">
              <a:xfrm rot="5400000">
                <a:off x="3029852" y="3841217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53" name="Group 73"/>
            <p:cNvGrpSpPr>
              <a:grpSpLocks/>
            </p:cNvGrpSpPr>
            <p:nvPr/>
          </p:nvGrpSpPr>
          <p:grpSpPr bwMode="auto">
            <a:xfrm>
              <a:off x="3684805" y="3668762"/>
              <a:ext cx="315691" cy="366869"/>
              <a:chOff x="3684805" y="3518282"/>
              <a:chExt cx="315691" cy="366869"/>
            </a:xfrm>
          </p:grpSpPr>
          <p:sp>
            <p:nvSpPr>
              <p:cNvPr id="58" name="TextBox 62"/>
              <p:cNvSpPr txBox="1">
                <a:spLocks noChangeArrowheads="1"/>
              </p:cNvSpPr>
              <p:nvPr/>
            </p:nvSpPr>
            <p:spPr bwMode="auto">
              <a:xfrm>
                <a:off x="3684805" y="3518282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59" name="Straight Connector 64"/>
              <p:cNvCxnSpPr>
                <a:cxnSpLocks noChangeShapeType="1"/>
              </p:cNvCxnSpPr>
              <p:nvPr/>
            </p:nvCxnSpPr>
            <p:spPr bwMode="auto">
              <a:xfrm rot="16200000" flipH="1">
                <a:off x="3893453" y="3778108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60" name="Straight Connector 71"/>
              <p:cNvCxnSpPr>
                <a:cxnSpLocks noChangeShapeType="1"/>
              </p:cNvCxnSpPr>
              <p:nvPr/>
            </p:nvCxnSpPr>
            <p:spPr bwMode="auto">
              <a:xfrm rot="5400000">
                <a:off x="3677548" y="3778099"/>
                <a:ext cx="114300" cy="997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  <p:grpSp>
          <p:nvGrpSpPr>
            <p:cNvPr id="54" name="Group 84"/>
            <p:cNvGrpSpPr>
              <a:grpSpLocks/>
            </p:cNvGrpSpPr>
            <p:nvPr/>
          </p:nvGrpSpPr>
          <p:grpSpPr bwMode="auto">
            <a:xfrm>
              <a:off x="3276600" y="3369918"/>
              <a:ext cx="457200" cy="363882"/>
              <a:chOff x="1981200" y="3369918"/>
              <a:chExt cx="457200" cy="363882"/>
            </a:xfrm>
          </p:grpSpPr>
          <p:sp>
            <p:nvSpPr>
              <p:cNvPr id="55" name="TextBox 85"/>
              <p:cNvSpPr txBox="1">
                <a:spLocks noChangeArrowheads="1"/>
              </p:cNvSpPr>
              <p:nvPr/>
            </p:nvSpPr>
            <p:spPr bwMode="auto">
              <a:xfrm>
                <a:off x="2053768" y="3369918"/>
                <a:ext cx="304800" cy="338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charset="0"/>
                    <a:ea typeface="ヒラギノ角ゴ Pro W3" charset="0"/>
                    <a:cs typeface="ヒラギノ角ゴ Pro W3" charset="0"/>
                  </a:defRPr>
                </a:lvl9pPr>
              </a:lstStyle>
              <a:p>
                <a:pPr algn="ctr"/>
                <a:r>
                  <a:rPr lang="en-US" sz="1600">
                    <a:latin typeface="+mn-lt"/>
                    <a:cs typeface="Monaco" charset="0"/>
                  </a:rPr>
                  <a:t>+</a:t>
                </a:r>
              </a:p>
            </p:txBody>
          </p:sp>
          <p:cxnSp>
            <p:nvCxnSpPr>
              <p:cNvPr id="56" name="Straight Connector 86"/>
              <p:cNvCxnSpPr>
                <a:cxnSpLocks noChangeShapeType="1"/>
              </p:cNvCxnSpPr>
              <p:nvPr/>
            </p:nvCxnSpPr>
            <p:spPr bwMode="auto">
              <a:xfrm>
                <a:off x="2262414" y="3608622"/>
                <a:ext cx="175986" cy="12517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  <p:cxnSp>
            <p:nvCxnSpPr>
              <p:cNvPr id="57" name="Straight Connector 87"/>
              <p:cNvCxnSpPr>
                <a:cxnSpLocks noChangeShapeType="1"/>
              </p:cNvCxnSpPr>
              <p:nvPr/>
            </p:nvCxnSpPr>
            <p:spPr bwMode="auto">
              <a:xfrm rot="10800000" flipV="1">
                <a:off x="1981200" y="3619500"/>
                <a:ext cx="170532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</p:cxnSp>
        </p:grpSp>
      </p:grpSp>
      <p:sp>
        <p:nvSpPr>
          <p:cNvPr id="73" name="TextBox 72"/>
          <p:cNvSpPr txBox="1"/>
          <p:nvPr/>
        </p:nvSpPr>
        <p:spPr>
          <a:xfrm>
            <a:off x="6447965" y="94569"/>
            <a:ext cx="2654876" cy="523220"/>
          </a:xfrm>
          <a:prstGeom prst="rect">
            <a:avLst/>
          </a:prstGeom>
          <a:solidFill>
            <a:srgbClr val="BFBFBF"/>
          </a:solidFill>
          <a:ln w="9525" cap="flat" cmpd="sng" algn="ctr">
            <a:solidFill>
              <a:srgbClr val="074073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3E74"/>
                </a:solidFill>
              </a:rPr>
              <a:t>A </a:t>
            </a:r>
            <a:r>
              <a:rPr lang="en-US" sz="1400" b="1" dirty="0">
                <a:solidFill>
                  <a:srgbClr val="073E74"/>
                </a:solidFill>
              </a:rPr>
              <a:t>basic</a:t>
            </a:r>
            <a:r>
              <a:rPr lang="en-US" sz="1400" dirty="0">
                <a:solidFill>
                  <a:srgbClr val="073E74"/>
                </a:solidFill>
              </a:rPr>
              <a:t> </a:t>
            </a:r>
            <a:r>
              <a:rPr lang="en-US" sz="1400" b="1" dirty="0">
                <a:solidFill>
                  <a:srgbClr val="073E74"/>
                </a:solidFill>
              </a:rPr>
              <a:t>block</a:t>
            </a:r>
            <a:r>
              <a:rPr lang="en-US" sz="1400" dirty="0">
                <a:solidFill>
                  <a:srgbClr val="073E74"/>
                </a:solidFill>
              </a:rPr>
              <a:t> is a maximal length sequence of straight-line code.</a:t>
            </a:r>
          </a:p>
        </p:txBody>
      </p:sp>
    </p:spTree>
    <p:extLst>
      <p:ext uri="{BB962C8B-B14F-4D97-AF65-F5344CB8AC3E}">
        <p14:creationId xmlns:p14="http://schemas.microsoft.com/office/powerpoint/2010/main" val="203314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Code for </a:t>
            </a:r>
            <a:r>
              <a:rPr lang="en-US" dirty="0"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58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a = a + 2 - b + c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arp</a:t>
            </a:r>
            <a:r>
              <a:rPr lang="en-US" sz="1600" dirty="0" smtClean="0"/>
              <a:t>  </a:t>
            </a:r>
            <a:r>
              <a:rPr lang="en-US" sz="1600" dirty="0"/>
              <a:t>@a 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// load ‘a’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arp</a:t>
            </a:r>
            <a:r>
              <a:rPr lang="en-US" sz="1600" dirty="0" smtClean="0"/>
              <a:t>  </a:t>
            </a:r>
            <a:r>
              <a:rPr lang="en-US" sz="1600" dirty="0"/>
              <a:t>@b  </a:t>
            </a:r>
            <a:r>
              <a:rPr lang="en-US" sz="1600" dirty="0" err="1"/>
              <a:t>r</a:t>
            </a:r>
            <a:r>
              <a:rPr lang="en-US" sz="1600" baseline="-25000" dirty="0" err="1"/>
              <a:t>b</a:t>
            </a:r>
            <a:r>
              <a:rPr lang="en-US" sz="1600" dirty="0"/>
              <a:t>           // load ‘b’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loadAI</a:t>
            </a:r>
            <a:r>
              <a:rPr lang="en-US" sz="1600" dirty="0"/>
              <a:t>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arp</a:t>
            </a:r>
            <a:r>
              <a:rPr lang="en-US" sz="1600" dirty="0" smtClean="0"/>
              <a:t>  </a:t>
            </a:r>
            <a:r>
              <a:rPr lang="en-US" sz="1600" dirty="0"/>
              <a:t>@c   </a:t>
            </a:r>
            <a:r>
              <a:rPr lang="en-US" sz="1600" dirty="0" err="1"/>
              <a:t>r</a:t>
            </a:r>
            <a:r>
              <a:rPr lang="en-US" sz="1600" baseline="-25000" dirty="0" err="1"/>
              <a:t>c</a:t>
            </a:r>
            <a:r>
              <a:rPr lang="en-US" sz="1600" dirty="0"/>
              <a:t>           // load ‘c’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pt-BR" sz="1600" dirty="0">
                <a:solidFill>
                  <a:srgbClr val="FF0000"/>
                </a:solidFill>
              </a:rPr>
              <a:t>addI r</a:t>
            </a:r>
            <a:r>
              <a:rPr lang="pt-BR" sz="1600" baseline="-25000" dirty="0">
                <a:solidFill>
                  <a:srgbClr val="FF0000"/>
                </a:solidFill>
              </a:rPr>
              <a:t>a</a:t>
            </a:r>
            <a:r>
              <a:rPr lang="pt-BR" sz="1600" dirty="0">
                <a:solidFill>
                  <a:srgbClr val="FF0000"/>
                </a:solidFill>
              </a:rPr>
              <a:t>, 2   r</a:t>
            </a:r>
            <a:r>
              <a:rPr lang="pt-BR" sz="1600" baseline="-25000" dirty="0">
                <a:solidFill>
                  <a:srgbClr val="FF0000"/>
                </a:solidFill>
              </a:rPr>
              <a:t>a</a:t>
            </a:r>
            <a:r>
              <a:rPr lang="pt-BR" sz="1600" dirty="0">
                <a:solidFill>
                  <a:srgbClr val="FF0000"/>
                </a:solidFill>
              </a:rPr>
              <a:t>                   </a:t>
            </a:r>
            <a:r>
              <a:rPr lang="pt-BR" sz="1600" dirty="0"/>
              <a:t>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</a:t>
            </a:r>
            <a:r>
              <a:rPr lang="pt-BR" sz="1600" dirty="0"/>
              <a:t> a + 2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/>
              <a:t>sub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</a:t>
            </a:r>
            <a:r>
              <a:rPr lang="en-US" sz="1600" dirty="0" smtClean="0"/>
              <a:t>  </a:t>
            </a:r>
            <a:r>
              <a:rPr lang="en-US" sz="1600" dirty="0" err="1"/>
              <a:t>r</a:t>
            </a:r>
            <a:r>
              <a:rPr lang="en-US" sz="1600" baseline="-25000" dirty="0" err="1"/>
              <a:t>b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        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  a + 2 - b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/>
              <a:t>add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</a:t>
            </a:r>
            <a:r>
              <a:rPr lang="en-US" sz="1600" dirty="0" smtClean="0"/>
              <a:t>  </a:t>
            </a:r>
            <a:r>
              <a:rPr lang="en-US" sz="1600" dirty="0" err="1"/>
              <a:t>r</a:t>
            </a:r>
            <a:r>
              <a:rPr lang="en-US" sz="1600" baseline="-25000" dirty="0" err="1"/>
              <a:t>c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                    //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&lt;-  a + 2 – b +  c</a:t>
            </a:r>
          </a:p>
          <a:p>
            <a:pPr marL="0" indent="628650">
              <a:spcBef>
                <a:spcPts val="600"/>
              </a:spcBef>
              <a:buNone/>
            </a:pPr>
            <a:r>
              <a:rPr lang="en-US" sz="1600" dirty="0" err="1"/>
              <a:t>storeAI</a:t>
            </a:r>
            <a:r>
              <a:rPr lang="en-US" sz="1600" dirty="0"/>
              <a:t>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</a:t>
            </a:r>
            <a:r>
              <a:rPr lang="en-US" sz="1600" dirty="0" err="1" smtClean="0"/>
              <a:t>r</a:t>
            </a:r>
            <a:r>
              <a:rPr lang="en-US" sz="1600" baseline="-25000" dirty="0" err="1" smtClean="0"/>
              <a:t>arp</a:t>
            </a:r>
            <a:r>
              <a:rPr lang="en-US" sz="1600" dirty="0" smtClean="0"/>
              <a:t>  </a:t>
            </a:r>
            <a:r>
              <a:rPr lang="en-US" sz="1600" dirty="0"/>
              <a:t>@a       // write </a:t>
            </a:r>
            <a:r>
              <a:rPr lang="en-US" sz="1600" dirty="0" err="1"/>
              <a:t>r</a:t>
            </a:r>
            <a:r>
              <a:rPr lang="en-US" sz="1600" baseline="-25000" dirty="0" err="1"/>
              <a:t>a</a:t>
            </a:r>
            <a:r>
              <a:rPr lang="en-US" sz="1600" dirty="0"/>
              <a:t> back to ‘a’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4082184"/>
            <a:ext cx="6442364" cy="263929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Alternatively</a:t>
            </a:r>
          </a:p>
          <a:p>
            <a:pPr marL="0" indent="628650">
              <a:buFont typeface="Arial"/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arp</a:t>
            </a:r>
            <a:r>
              <a:rPr lang="en-US" dirty="0" smtClean="0"/>
              <a:t>  </a:t>
            </a:r>
            <a:r>
              <a:rPr lang="en-US" dirty="0"/>
              <a:t>@a 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// load ‘a’</a:t>
            </a:r>
          </a:p>
          <a:p>
            <a:pPr marL="0" indent="628650">
              <a:buFont typeface="Arial"/>
              <a:buNone/>
            </a:pPr>
            <a:r>
              <a:rPr lang="en-US" dirty="0" err="1">
                <a:solidFill>
                  <a:srgbClr val="FF0000"/>
                </a:solidFill>
              </a:rPr>
              <a:t>loadI</a:t>
            </a:r>
            <a:r>
              <a:rPr lang="en-US" dirty="0">
                <a:solidFill>
                  <a:srgbClr val="FF0000"/>
                </a:solidFill>
              </a:rPr>
              <a:t>  2               r2</a:t>
            </a:r>
          </a:p>
          <a:p>
            <a:pPr marL="0" indent="628650"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arp</a:t>
            </a:r>
            <a:r>
              <a:rPr lang="en-US" dirty="0" smtClean="0"/>
              <a:t>  </a:t>
            </a:r>
            <a:r>
              <a:rPr lang="en-US" dirty="0"/>
              <a:t>@b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        // load ‘b’</a:t>
            </a:r>
          </a:p>
          <a:p>
            <a:pPr marL="0" indent="628650">
              <a:buNone/>
            </a:pPr>
            <a:r>
              <a:rPr lang="en-US" dirty="0" err="1"/>
              <a:t>loadAI</a:t>
            </a:r>
            <a:r>
              <a:rPr lang="en-US" dirty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arp</a:t>
            </a:r>
            <a:r>
              <a:rPr lang="en-US" dirty="0" smtClean="0"/>
              <a:t>  </a:t>
            </a:r>
            <a:r>
              <a:rPr lang="en-US" dirty="0"/>
              <a:t>@c   </a:t>
            </a:r>
            <a:r>
              <a:rPr lang="en-US" dirty="0" err="1"/>
              <a:t>rc</a:t>
            </a:r>
            <a:r>
              <a:rPr lang="en-US" dirty="0"/>
              <a:t>        // load ‘c’</a:t>
            </a:r>
          </a:p>
          <a:p>
            <a:pPr marL="0" indent="628650">
              <a:buNone/>
            </a:pPr>
            <a:r>
              <a:rPr lang="pt-BR" dirty="0"/>
              <a:t>add </a:t>
            </a:r>
            <a:r>
              <a:rPr lang="pt-BR" dirty="0" smtClean="0"/>
              <a:t>r</a:t>
            </a:r>
            <a:r>
              <a:rPr lang="pt-BR" baseline="-25000" dirty="0" smtClean="0"/>
              <a:t>a</a:t>
            </a:r>
            <a:r>
              <a:rPr lang="pt-BR" dirty="0" smtClean="0"/>
              <a:t>  </a:t>
            </a:r>
            <a:r>
              <a:rPr lang="pt-BR" dirty="0"/>
              <a:t>r2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pt-BR" dirty="0"/>
              <a:t> 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</a:t>
            </a:r>
            <a:r>
              <a:rPr lang="pt-BR" dirty="0"/>
              <a:t> a + 2</a:t>
            </a:r>
          </a:p>
          <a:p>
            <a:pPr marL="0" indent="628650">
              <a:buNone/>
            </a:pPr>
            <a:r>
              <a:rPr lang="en-US" dirty="0"/>
              <a:t>sub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  </a:t>
            </a:r>
            <a:r>
              <a:rPr lang="en-US" dirty="0" err="1"/>
              <a:t>r</a:t>
            </a:r>
            <a:r>
              <a:rPr lang="en-US" baseline="-25000" dirty="0" err="1"/>
              <a:t>b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  a + 2 - b</a:t>
            </a:r>
          </a:p>
          <a:p>
            <a:pPr marL="0" indent="628650">
              <a:buNone/>
            </a:pPr>
            <a:r>
              <a:rPr lang="en-US" dirty="0"/>
              <a:t>add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a</a:t>
            </a:r>
            <a:r>
              <a:rPr lang="en-US" dirty="0" smtClean="0"/>
              <a:t>  </a:t>
            </a:r>
            <a:r>
              <a:rPr lang="en-US" dirty="0" err="1"/>
              <a:t>r</a:t>
            </a:r>
            <a:r>
              <a:rPr lang="en-US" baseline="-25000" dirty="0" err="1"/>
              <a:t>c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                 //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&lt;-  a + 2 – b  + c</a:t>
            </a:r>
          </a:p>
          <a:p>
            <a:pPr marL="0" indent="628650">
              <a:buNone/>
            </a:pPr>
            <a:r>
              <a:rPr lang="en-US" dirty="0" err="1"/>
              <a:t>storeAI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</a:t>
            </a:r>
            <a:r>
              <a:rPr lang="en-US" dirty="0"/>
              <a:t> </a:t>
            </a:r>
            <a:r>
              <a:rPr lang="en-US" dirty="0" err="1"/>
              <a:t>r</a:t>
            </a:r>
            <a:r>
              <a:rPr lang="en-US" baseline="-25000" dirty="0" err="1"/>
              <a:t>arp</a:t>
            </a:r>
            <a:r>
              <a:rPr lang="en-US" dirty="0"/>
              <a:t>, @a      // write </a:t>
            </a:r>
            <a:r>
              <a:rPr lang="en-US" dirty="0" err="1"/>
              <a:t>ra</a:t>
            </a:r>
            <a:r>
              <a:rPr lang="en-US" dirty="0"/>
              <a:t> back to ‘a’</a:t>
            </a:r>
          </a:p>
        </p:txBody>
      </p:sp>
    </p:spTree>
    <p:extLst>
      <p:ext uri="{BB962C8B-B14F-4D97-AF65-F5344CB8AC3E}">
        <p14:creationId xmlns:p14="http://schemas.microsoft.com/office/powerpoint/2010/main" val="272065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Redundancy Elimination as an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0820" y="1417638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r>
              <a:rPr lang="en-US" sz="2400" dirty="0"/>
              <a:t>An expression </a:t>
            </a:r>
            <a:r>
              <a:rPr lang="en-US" sz="2400" dirty="0">
                <a:latin typeface="Arial" charset="0"/>
              </a:rPr>
              <a:t>x+y</a:t>
            </a:r>
            <a:r>
              <a:rPr lang="en-US" sz="2400" dirty="0"/>
              <a:t> is </a:t>
            </a:r>
            <a:r>
              <a:rPr lang="en-US" sz="2400" i="1" u="sng" dirty="0">
                <a:solidFill>
                  <a:srgbClr val="074073"/>
                </a:solidFill>
              </a:rPr>
              <a:t>redundant</a:t>
            </a:r>
            <a:r>
              <a:rPr lang="en-US" sz="2400" dirty="0">
                <a:solidFill>
                  <a:srgbClr val="074073"/>
                </a:solidFill>
              </a:rPr>
              <a:t> i</a:t>
            </a:r>
            <a:r>
              <a:rPr lang="en-US" sz="2400" dirty="0"/>
              <a:t>f and only if, along every path from the procedure’s entry, it has been evaluated, and its  constituent subexpressions (</a:t>
            </a:r>
            <a:r>
              <a:rPr lang="en-US" sz="2400" dirty="0">
                <a:latin typeface="Arial" charset="0"/>
              </a:rPr>
              <a:t>x</a:t>
            </a:r>
            <a:r>
              <a:rPr lang="en-US" sz="2400" dirty="0"/>
              <a:t> &amp; </a:t>
            </a:r>
            <a:r>
              <a:rPr lang="en-US" sz="2400" dirty="0">
                <a:latin typeface="Arial" charset="0"/>
              </a:rPr>
              <a:t>y</a:t>
            </a:r>
            <a:r>
              <a:rPr lang="en-US" sz="2400" dirty="0"/>
              <a:t>) have </a:t>
            </a:r>
            <a:r>
              <a:rPr lang="en-US" sz="2400" i="1" dirty="0"/>
              <a:t>not</a:t>
            </a:r>
            <a:r>
              <a:rPr lang="en-US" sz="2400" dirty="0"/>
              <a:t> been re-defined.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endParaRPr lang="en-US" sz="2400" dirty="0"/>
          </a:p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r>
              <a:rPr lang="en-US" sz="2400" dirty="0"/>
              <a:t>Which expression is redundant? </a:t>
            </a:r>
          </a:p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64ACE466-67FB-4AEC-A41A-2C89AEEA7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3092" y="3643165"/>
            <a:ext cx="2280213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  original block</a:t>
            </a:r>
          </a:p>
          <a:p>
            <a:pPr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    a </a:t>
            </a:r>
            <a:r>
              <a:rPr lang="en-US" sz="2400" dirty="0">
                <a:sym typeface="Symbol" charset="2"/>
              </a:rPr>
              <a:t>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400" dirty="0">
                <a:sym typeface="Symbol" charset="2"/>
              </a:rPr>
              <a:t>  b  </a:t>
            </a:r>
            <a:r>
              <a:rPr lang="en-US" sz="2400" dirty="0">
                <a:solidFill>
                  <a:srgbClr val="0066FF"/>
                </a:solidFill>
                <a:sym typeface="Symbol" charset="2"/>
              </a:rPr>
              <a:t>a - d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ym typeface="Symbol" charset="2"/>
              </a:rPr>
              <a:t>    c 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400" dirty="0">
                <a:sym typeface="Symbol" charset="2"/>
              </a:rPr>
              <a:t>  d  </a:t>
            </a:r>
            <a:r>
              <a:rPr lang="en-US" sz="2400" dirty="0">
                <a:solidFill>
                  <a:srgbClr val="0066FF"/>
                </a:solidFill>
                <a:sym typeface="Symbol" charset="2"/>
              </a:rPr>
              <a:t>a - d</a:t>
            </a: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C7A03755-1B0C-4DF1-8E64-7F6049396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643165"/>
            <a:ext cx="2280213" cy="2234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  rewritten block</a:t>
            </a:r>
          </a:p>
          <a:p>
            <a:pPr>
              <a:spcBef>
                <a:spcPct val="10000"/>
              </a:spcBef>
              <a:spcAft>
                <a:spcPct val="20000"/>
              </a:spcAft>
            </a:pPr>
            <a:r>
              <a:rPr lang="en-US" sz="2400" dirty="0"/>
              <a:t>    a </a:t>
            </a:r>
            <a:r>
              <a:rPr lang="en-US" sz="2400" dirty="0">
                <a:sym typeface="Symbol" charset="2"/>
              </a:rPr>
              <a:t>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400" dirty="0">
                <a:sym typeface="Symbol" charset="2"/>
              </a:rPr>
              <a:t>  b  </a:t>
            </a:r>
            <a:r>
              <a:rPr lang="en-US" sz="2400" dirty="0">
                <a:solidFill>
                  <a:srgbClr val="0066FF"/>
                </a:solidFill>
                <a:sym typeface="Symbol" charset="2"/>
              </a:rPr>
              <a:t>a - d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ym typeface="Symbol" charset="2"/>
              </a:rPr>
              <a:t>    c  </a:t>
            </a:r>
            <a:r>
              <a:rPr lang="en-US" sz="24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24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2400" dirty="0">
                <a:sym typeface="Symbol" charset="2"/>
              </a:rPr>
              <a:t>  d  </a:t>
            </a:r>
            <a:r>
              <a:rPr lang="en-US" sz="2400" dirty="0">
                <a:solidFill>
                  <a:srgbClr val="0066FF"/>
                </a:solidFill>
                <a:sym typeface="Symbol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2029952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Redundancy Elimination as an Example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Times" charset="0"/>
              <a:buNone/>
            </a:pPr>
            <a:r>
              <a:rPr lang="en-US" dirty="0"/>
              <a:t>If the compiler can prove that an expression is redundant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can preserve the results of earlier evaluations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It can replace the current evaluation with a reference</a:t>
            </a:r>
          </a:p>
          <a:p>
            <a:pPr>
              <a:spcBef>
                <a:spcPct val="100000"/>
              </a:spcBef>
              <a:buFont typeface="Times" charset="0"/>
              <a:buNone/>
            </a:pPr>
            <a:r>
              <a:rPr lang="en-US" dirty="0"/>
              <a:t>Two pieces to the problem</a:t>
            </a:r>
          </a:p>
          <a:p>
            <a:r>
              <a:rPr lang="en-US" dirty="0"/>
              <a:t>Proving that </a:t>
            </a:r>
            <a:r>
              <a:rPr lang="en-US" dirty="0">
                <a:latin typeface="Arial" charset="0"/>
              </a:rPr>
              <a:t>x+y</a:t>
            </a:r>
            <a:r>
              <a:rPr lang="en-US" dirty="0"/>
              <a:t> is redundant, or </a:t>
            </a:r>
            <a:r>
              <a:rPr lang="en-US" i="1" u="sng" dirty="0">
                <a:solidFill>
                  <a:srgbClr val="073E74"/>
                </a:solidFill>
              </a:rPr>
              <a:t>available</a:t>
            </a:r>
            <a:endParaRPr lang="en-US" dirty="0">
              <a:solidFill>
                <a:srgbClr val="073E74"/>
              </a:solidFill>
            </a:endParaRPr>
          </a:p>
          <a:p>
            <a:r>
              <a:rPr lang="en-US" dirty="0"/>
              <a:t>Rewriting the code to eliminate the redundant evaluation</a:t>
            </a:r>
          </a:p>
          <a:p>
            <a:pPr>
              <a:spcBef>
                <a:spcPct val="100000"/>
              </a:spcBef>
              <a:buFont typeface="Times" charset="0"/>
              <a:buNone/>
            </a:pPr>
            <a:r>
              <a:rPr lang="en-US" dirty="0"/>
              <a:t>One technique for accomplishing both is called </a:t>
            </a:r>
            <a:r>
              <a:rPr lang="en-US" i="1" u="sng" dirty="0">
                <a:solidFill>
                  <a:srgbClr val="073E74"/>
                </a:solidFill>
              </a:rPr>
              <a:t>value numbering</a:t>
            </a:r>
            <a:endParaRPr lang="en-US" u="sng" dirty="0">
              <a:solidFill>
                <a:srgbClr val="073E74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67622" y="6248400"/>
            <a:ext cx="3620814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73E74"/>
                </a:solidFill>
              </a:rPr>
              <a:t>Assume a low-level, linear IR such as </a:t>
            </a:r>
            <a:r>
              <a:rPr lang="en-US" sz="1400" b="1" dirty="0">
                <a:solidFill>
                  <a:srgbClr val="073E74"/>
                </a:solidFill>
              </a:rPr>
              <a:t>ILOC</a:t>
            </a:r>
            <a:endParaRPr lang="en-US" sz="1600" b="1" dirty="0">
              <a:solidFill>
                <a:srgbClr val="073E74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093497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81"/>
            <a:ext cx="7816850" cy="666601"/>
          </a:xfrm>
        </p:spPr>
        <p:txBody>
          <a:bodyPr>
            <a:normAutofit fontScale="90000"/>
          </a:bodyPr>
          <a:lstStyle/>
          <a:p>
            <a:pPr>
              <a:spcBef>
                <a:spcPct val="150000"/>
              </a:spcBef>
            </a:pPr>
            <a:r>
              <a:rPr lang="en-US" dirty="0"/>
              <a:t>Value Numbering                       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924800" cy="5118100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ct val="40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The key notion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Assign an identifying number, VN(</a:t>
            </a:r>
            <a:r>
              <a:rPr lang="en-US" dirty="0">
                <a:latin typeface="Arial" charset="0"/>
              </a:rPr>
              <a:t>n</a:t>
            </a:r>
            <a:r>
              <a:rPr lang="en-US" dirty="0"/>
              <a:t>), to each expression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dirty="0"/>
              <a:t>VN(x+y) = VN(j) iff x+y and j always have the same value</a:t>
            </a:r>
            <a:endParaRPr lang="en-US" dirty="0">
              <a:sym typeface="Symbol" charset="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dirty="0">
                <a:sym typeface="Symbol" charset="2"/>
              </a:rPr>
              <a:t>Use hashing over the value numbers to make it efficient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Use these numbers to improve the code</a:t>
            </a:r>
          </a:p>
          <a:p>
            <a:pPr>
              <a:spcBef>
                <a:spcPts val="36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Improving the code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lang="en-US" dirty="0"/>
              <a:t>Replace redundant expressions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lang="en-US" dirty="0"/>
              <a:t>Same VN </a:t>
            </a:r>
            <a:r>
              <a:rPr lang="en-US" dirty="0">
                <a:sym typeface="Symbol" charset="2"/>
              </a:rPr>
              <a:t> refer to prior value rather than </a:t>
            </a:r>
            <a:r>
              <a:rPr lang="en-US" dirty="0" err="1" smtClean="0">
                <a:sym typeface="Symbol" charset="2"/>
              </a:rPr>
              <a:t>recompute</a:t>
            </a:r>
            <a:endParaRPr lang="en-US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6140450" y="12828"/>
            <a:ext cx="30035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>
                <a:solidFill>
                  <a:schemeClr val="tx2"/>
                </a:solidFill>
              </a:rPr>
              <a:t>Local value number algorithm due to Balke (1968) or Ershov (1954)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08630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3563"/>
            <a:ext cx="8229600" cy="3618632"/>
          </a:xfrm>
        </p:spPr>
        <p:txBody>
          <a:bodyPr>
            <a:normAutofit fontScale="77500" lnSpcReduction="20000"/>
          </a:bodyPr>
          <a:lstStyle/>
          <a:p>
            <a:pPr>
              <a:buFont typeface="Times" charset="0"/>
              <a:buNone/>
            </a:pPr>
            <a:r>
              <a:rPr lang="en-US" sz="2600" b="1" dirty="0">
                <a:solidFill>
                  <a:srgbClr val="073E74"/>
                </a:solidFill>
              </a:rPr>
              <a:t>The Algorithm</a:t>
            </a:r>
          </a:p>
          <a:p>
            <a:pPr>
              <a:lnSpc>
                <a:spcPct val="120000"/>
              </a:lnSpc>
              <a:buFont typeface="Times" charset="0"/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operation i in the block,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← L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 order</a:t>
            </a:r>
          </a:p>
          <a:p>
            <a:pPr marL="279400" indent="-279400">
              <a:lnSpc>
                <a:spcPct val="12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value numbers for operands 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hash lookup, 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VN(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VN(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79400">
              <a:lnSpc>
                <a:spcPct val="12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&lt;operator, VN(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VN(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600" b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rgbClr val="074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get a value number 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9400" indent="-279400">
              <a:lnSpc>
                <a:spcPct val="120000"/>
              </a:lnSpc>
              <a:spcBef>
                <a:spcPct val="15000"/>
              </a:spcBef>
              <a:buSzPct val="90000"/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hash key is already present in the table </a:t>
            </a:r>
          </a:p>
          <a:p>
            <a:pPr marL="461963" indent="0">
              <a:lnSpc>
                <a:spcPct val="120000"/>
              </a:lnSpc>
              <a:spcBef>
                <a:spcPct val="15000"/>
              </a:spcBef>
              <a:buSzPct val="90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replace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operation i with a copy of the value into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associate the value number with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ct val="15000"/>
              </a:spcBef>
              <a:buSzPct val="90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Else </a:t>
            </a:r>
          </a:p>
          <a:p>
            <a:pPr marL="395288" indent="0">
              <a:lnSpc>
                <a:spcPct val="120000"/>
              </a:lnSpc>
              <a:spcBef>
                <a:spcPct val="15000"/>
              </a:spcBef>
              <a:buSzPct val="90000"/>
              <a:buNone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new value number into the table at the hash key location record that new value number for </a:t>
            </a:r>
            <a:r>
              <a:rPr lang="en-US" sz="2600" b="1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600" b="1" baseline="-25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ct val="15000"/>
              </a:spcBef>
              <a:buSzPct val="90000"/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164210" y="5386107"/>
            <a:ext cx="57739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75000"/>
              </a:spcBef>
              <a:buFont typeface="Times" charset="0"/>
              <a:buNone/>
            </a:pPr>
            <a:r>
              <a:rPr lang="en-US" dirty="0"/>
              <a:t>If hashing behaves, the algorithm runs in linear time</a:t>
            </a:r>
          </a:p>
        </p:txBody>
      </p:sp>
    </p:spTree>
    <p:extLst>
      <p:ext uri="{BB962C8B-B14F-4D97-AF65-F5344CB8AC3E}">
        <p14:creationId xmlns:p14="http://schemas.microsoft.com/office/powerpoint/2010/main" val="1984300835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Local Value Numbering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A Simple Example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429000" y="1905000"/>
            <a:ext cx="1828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With VNs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b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c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dirty="0">
                <a:sym typeface="Symbol" charset="2"/>
              </a:rPr>
              <a:t> b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 a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- d</a:t>
            </a:r>
            <a:r>
              <a:rPr lang="en-US" baseline="30000" dirty="0">
                <a:sym typeface="Symbol" charset="2"/>
              </a:rPr>
              <a:t>4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c</a:t>
            </a:r>
            <a:r>
              <a:rPr lang="en-US" baseline="30000" dirty="0">
                <a:sym typeface="Symbol" charset="2"/>
              </a:rPr>
              <a:t>6</a:t>
            </a:r>
            <a:r>
              <a:rPr lang="en-US" dirty="0">
                <a:sym typeface="Symbol" charset="2"/>
              </a:rPr>
              <a:t>  b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+ c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d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 a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- d</a:t>
            </a:r>
            <a:r>
              <a:rPr lang="en-US" baseline="30000" dirty="0">
                <a:sym typeface="Symbol" charset="2"/>
              </a:rPr>
              <a:t>4</a:t>
            </a:r>
            <a:endParaRPr lang="en-US" dirty="0">
              <a:sym typeface="Symbol" charset="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905500" y="1830155"/>
            <a:ext cx="2057400" cy="1643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Rewritten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 a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b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c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dirty="0">
                <a:sym typeface="Symbol" charset="2"/>
              </a:rPr>
              <a:t>  b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 a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- d</a:t>
            </a:r>
            <a:r>
              <a:rPr lang="en-US" baseline="30000" dirty="0">
                <a:sym typeface="Symbol" charset="2"/>
              </a:rPr>
              <a:t>4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 c</a:t>
            </a:r>
            <a:r>
              <a:rPr lang="en-US" baseline="30000" dirty="0">
                <a:sym typeface="Symbol" charset="2"/>
              </a:rPr>
              <a:t>6</a:t>
            </a:r>
            <a:r>
              <a:rPr lang="en-US" dirty="0">
                <a:sym typeface="Symbol" charset="2"/>
              </a:rPr>
              <a:t>  b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+ c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 d</a:t>
            </a:r>
            <a:r>
              <a:rPr lang="en-US" baseline="30000" dirty="0">
                <a:sym typeface="Symbol" charset="2"/>
              </a:rPr>
              <a:t>5</a:t>
            </a:r>
            <a:r>
              <a:rPr lang="en-US" dirty="0">
                <a:sym typeface="Symbol" charset="2"/>
              </a:rPr>
              <a:t>  b</a:t>
            </a:r>
            <a:r>
              <a:rPr lang="en-US" baseline="30000" dirty="0">
                <a:sym typeface="Symbol" charset="2"/>
              </a:rPr>
              <a:t>5</a:t>
            </a:r>
            <a:endParaRPr lang="en-US" dirty="0">
              <a:solidFill>
                <a:srgbClr val="FF0065"/>
              </a:solidFill>
              <a:sym typeface="Symbol" charset="2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1828800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Original Code</a:t>
            </a:r>
          </a:p>
          <a:p>
            <a:pPr>
              <a:spcBef>
                <a:spcPct val="10000"/>
              </a:spcBef>
              <a:spcAft>
                <a:spcPct val="20000"/>
              </a:spcAft>
            </a:pPr>
            <a:r>
              <a:rPr lang="en-US" sz="1800" dirty="0"/>
              <a:t>    a </a:t>
            </a:r>
            <a:r>
              <a:rPr lang="en-US" sz="1800" dirty="0">
                <a:sym typeface="Symbol" charset="2"/>
              </a:rPr>
              <a:t> </a:t>
            </a:r>
            <a:r>
              <a:rPr lang="en-US" sz="18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1800" dirty="0">
                <a:solidFill>
                  <a:srgbClr val="FF0000"/>
                </a:solidFill>
                <a:sym typeface="Symbol" charset="2"/>
              </a:rPr>
              <a:t>  </a:t>
            </a:r>
            <a:r>
              <a:rPr lang="en-US" sz="1800" dirty="0">
                <a:sym typeface="Symbol" charset="2"/>
              </a:rPr>
              <a:t>  b  </a:t>
            </a:r>
            <a:r>
              <a:rPr lang="en-US" sz="1800" dirty="0">
                <a:solidFill>
                  <a:srgbClr val="0066FF"/>
                </a:solidFill>
                <a:sym typeface="Symbol" charset="2"/>
              </a:rPr>
              <a:t>a - d</a:t>
            </a:r>
          </a:p>
          <a:p>
            <a:pPr>
              <a:spcBef>
                <a:spcPct val="10000"/>
              </a:spcBef>
            </a:pPr>
            <a:r>
              <a:rPr lang="en-US" sz="1800" dirty="0">
                <a:sym typeface="Symbol" charset="2"/>
              </a:rPr>
              <a:t>    c  </a:t>
            </a:r>
            <a:r>
              <a:rPr lang="en-US" sz="1800" dirty="0">
                <a:solidFill>
                  <a:srgbClr val="FF0000"/>
                </a:solidFill>
                <a:sym typeface="Symbol" charset="2"/>
              </a:rPr>
              <a:t>b + c</a:t>
            </a:r>
          </a:p>
          <a:p>
            <a:pPr>
              <a:spcBef>
                <a:spcPct val="10000"/>
              </a:spcBef>
            </a:pPr>
            <a:r>
              <a:rPr lang="en-US" sz="1800" dirty="0">
                <a:solidFill>
                  <a:srgbClr val="FF0000"/>
                </a:solidFill>
                <a:sym typeface="Symbol" charset="2"/>
              </a:rPr>
              <a:t>* </a:t>
            </a:r>
            <a:r>
              <a:rPr lang="en-US" sz="1800" dirty="0">
                <a:sym typeface="Symbol" charset="2"/>
              </a:rPr>
              <a:t> d  </a:t>
            </a:r>
            <a:r>
              <a:rPr lang="en-US" sz="1800" dirty="0">
                <a:solidFill>
                  <a:srgbClr val="0066FF"/>
                </a:solidFill>
                <a:sym typeface="Symbol" charset="2"/>
              </a:rPr>
              <a:t>a - d</a:t>
            </a:r>
            <a:endParaRPr lang="en-US" dirty="0">
              <a:sym typeface="Symbol" charset="2"/>
            </a:endParaRP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85799" y="3886200"/>
            <a:ext cx="2635485" cy="723275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66688" indent="-166688">
              <a:spcBef>
                <a:spcPct val="25000"/>
              </a:spcBef>
            </a:pPr>
            <a:r>
              <a:rPr lang="en-US" b="1" i="1" dirty="0">
                <a:solidFill>
                  <a:srgbClr val="073E74"/>
                </a:solidFill>
              </a:rPr>
              <a:t>one redundancy</a:t>
            </a:r>
            <a:endParaRPr lang="en-US" b="1" dirty="0">
              <a:solidFill>
                <a:srgbClr val="073E74"/>
              </a:solidFill>
            </a:endParaRPr>
          </a:p>
          <a:p>
            <a:pPr marL="166688" indent="-166688"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Eliminate stmts with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51133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Local Value Numbering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Another Example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429000" y="1905000"/>
            <a:ext cx="1828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With VNs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30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867400" y="1905000"/>
            <a:ext cx="20574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Rewritten</a:t>
            </a:r>
            <a:endParaRPr lang="en-US" b="1" dirty="0"/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30000" dirty="0"/>
              <a:t>3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30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+ y</a:t>
            </a:r>
            <a:r>
              <a:rPr lang="en-US" baseline="30000" dirty="0">
                <a:sym typeface="Symbol" charset="2"/>
              </a:rPr>
              <a:t>2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a</a:t>
            </a:r>
            <a:r>
              <a:rPr lang="en-US" baseline="30000" dirty="0">
                <a:sym typeface="Symbol" charset="2"/>
              </a:rPr>
              <a:t>3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30000" dirty="0">
                <a:sym typeface="Symbol" charset="2"/>
              </a:rPr>
              <a:t>4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30000" dirty="0">
                <a:sym typeface="Symbol" charset="2"/>
              </a:rPr>
              <a:t>3</a:t>
            </a:r>
            <a:r>
              <a:rPr lang="en-US" dirty="0">
                <a:sym typeface="Symbol" charset="2"/>
              </a:rPr>
              <a:t> 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a</a:t>
            </a:r>
            <a:r>
              <a:rPr lang="en-US" baseline="30000" dirty="0">
                <a:solidFill>
                  <a:srgbClr val="FF0000"/>
                </a:solidFill>
                <a:sym typeface="Symbol" charset="2"/>
              </a:rPr>
              <a:t>3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   </a:t>
            </a:r>
            <a:r>
              <a:rPr lang="en-US" sz="1600" dirty="0">
                <a:solidFill>
                  <a:srgbClr val="FF0000"/>
                </a:solidFill>
                <a:sym typeface="Symbol" charset="2"/>
              </a:rPr>
              <a:t>(oops!</a:t>
            </a:r>
            <a:r>
              <a:rPr lang="en-US" sz="1600" dirty="0">
                <a:solidFill>
                  <a:srgbClr val="FF0065"/>
                </a:solidFill>
                <a:sym typeface="Symbol" charset="2"/>
              </a:rPr>
              <a:t>)</a:t>
            </a:r>
            <a:endParaRPr lang="en-US" dirty="0">
              <a:solidFill>
                <a:srgbClr val="FF0065"/>
              </a:solidFill>
              <a:sym typeface="Symbol" charset="2"/>
            </a:endParaRPr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5715000" y="3886200"/>
            <a:ext cx="2438400" cy="1431161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25000"/>
              </a:spcBef>
            </a:pPr>
            <a:r>
              <a:rPr lang="en-US" b="1" i="1" dirty="0">
                <a:solidFill>
                  <a:srgbClr val="073E74"/>
                </a:solidFill>
              </a:rPr>
              <a:t>Options</a:t>
            </a:r>
            <a:endParaRPr lang="en-US" b="1" dirty="0">
              <a:solidFill>
                <a:srgbClr val="073E74"/>
              </a:solidFill>
            </a:endParaRPr>
          </a:p>
          <a:p>
            <a:pPr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 Use c</a:t>
            </a:r>
            <a:r>
              <a:rPr lang="en-US" baseline="30000" dirty="0"/>
              <a:t>3</a:t>
            </a:r>
            <a:r>
              <a:rPr lang="en-US" baseline="-25000" dirty="0"/>
              <a:t> </a:t>
            </a:r>
            <a:r>
              <a:rPr lang="en-US" dirty="0">
                <a:sym typeface="Symbol" charset="2"/>
              </a:rPr>
              <a:t> b</a:t>
            </a:r>
            <a:r>
              <a:rPr lang="en-US" baseline="30000" dirty="0">
                <a:sym typeface="Symbol" charset="2"/>
              </a:rPr>
              <a:t>3</a:t>
            </a:r>
            <a:endParaRPr lang="en-US" dirty="0"/>
          </a:p>
          <a:p>
            <a:pPr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 Save a</a:t>
            </a:r>
            <a:r>
              <a:rPr lang="en-US" baseline="30000" dirty="0"/>
              <a:t>3</a:t>
            </a:r>
            <a:r>
              <a:rPr lang="en-US" dirty="0"/>
              <a:t> in t</a:t>
            </a:r>
            <a:r>
              <a:rPr lang="en-US" baseline="30000" dirty="0"/>
              <a:t>3</a:t>
            </a:r>
            <a:endParaRPr lang="en-US" dirty="0"/>
          </a:p>
          <a:p>
            <a:pPr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 Rename around it</a:t>
            </a:r>
            <a:endParaRPr lang="en-US" baseline="-25000" dirty="0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990600" y="1905000"/>
            <a:ext cx="1828800" cy="1573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Original Code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    a </a:t>
            </a:r>
            <a:r>
              <a:rPr lang="en-US" dirty="0">
                <a:sym typeface="Symbol" charset="2"/>
              </a:rPr>
              <a:t> x + y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  x + y</a:t>
            </a: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  x + y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685799" y="3886200"/>
            <a:ext cx="2635485" cy="1077218"/>
          </a:xfrm>
          <a:prstGeom prst="rect">
            <a:avLst/>
          </a:prstGeom>
          <a:solidFill>
            <a:schemeClr val="bg1"/>
          </a:solidFill>
          <a:ln w="19050" cmpd="sng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166688" indent="-166688">
              <a:spcBef>
                <a:spcPct val="25000"/>
              </a:spcBef>
            </a:pPr>
            <a:r>
              <a:rPr lang="en-US" b="1" i="1" dirty="0">
                <a:solidFill>
                  <a:srgbClr val="073E74"/>
                </a:solidFill>
              </a:rPr>
              <a:t>Two redundancies</a:t>
            </a:r>
            <a:endParaRPr lang="en-US" b="1" dirty="0">
              <a:solidFill>
                <a:srgbClr val="073E74"/>
              </a:solidFill>
            </a:endParaRPr>
          </a:p>
          <a:p>
            <a:pPr marL="166688" indent="-166688"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Eliminate stmts with a </a:t>
            </a: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endParaRPr lang="en-US" dirty="0">
              <a:solidFill>
                <a:srgbClr val="FF0000"/>
              </a:solidFill>
            </a:endParaRPr>
          </a:p>
          <a:p>
            <a:pPr marL="166688" indent="-166688"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Coalesce results ?</a:t>
            </a:r>
            <a:endParaRPr lang="en-US" baseline="-25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520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Local Value Numbering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>
              <a:spcBef>
                <a:spcPct val="400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Example (</a:t>
            </a:r>
            <a:r>
              <a:rPr lang="en-US" sz="1800" b="1" dirty="0">
                <a:solidFill>
                  <a:srgbClr val="073E74"/>
                </a:solidFill>
              </a:rPr>
              <a:t>continued</a:t>
            </a:r>
            <a:r>
              <a:rPr lang="en-US" b="1" dirty="0">
                <a:solidFill>
                  <a:srgbClr val="073E74"/>
                </a:solidFill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29000" y="1905000"/>
            <a:ext cx="2143125" cy="3258473"/>
            <a:chOff x="3429000" y="1905000"/>
            <a:chExt cx="2143125" cy="3258473"/>
          </a:xfrm>
        </p:grpSpPr>
        <p:sp>
          <p:nvSpPr>
            <p:cNvPr id="19460" name="Text Box 4"/>
            <p:cNvSpPr txBox="1">
              <a:spLocks noChangeArrowheads="1"/>
            </p:cNvSpPr>
            <p:nvPr/>
          </p:nvSpPr>
          <p:spPr bwMode="auto">
            <a:xfrm>
              <a:off x="3429000" y="1905000"/>
              <a:ext cx="2057400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10000"/>
                </a:spcBef>
                <a:spcAft>
                  <a:spcPct val="20000"/>
                </a:spcAft>
              </a:pPr>
              <a:r>
                <a:rPr lang="en-US" b="1" u="sng" dirty="0"/>
                <a:t>With VNs</a:t>
              </a:r>
              <a:endParaRPr lang="en-US" b="1" dirty="0"/>
            </a:p>
            <a:p>
              <a:pPr>
                <a:spcBef>
                  <a:spcPct val="10000"/>
                </a:spcBef>
              </a:pPr>
              <a:r>
                <a:rPr lang="en-US" dirty="0"/>
                <a:t>    a</a:t>
              </a:r>
              <a:r>
                <a:rPr lang="en-US" baseline="-25000" dirty="0"/>
                <a:t>0</a:t>
              </a:r>
              <a:r>
                <a:rPr lang="en-US" baseline="30000" dirty="0"/>
                <a:t>3</a:t>
              </a:r>
              <a:r>
                <a:rPr lang="en-US" dirty="0"/>
                <a:t> </a:t>
              </a:r>
              <a:r>
                <a:rPr lang="en-US" dirty="0">
                  <a:sym typeface="Symbol" charset="2"/>
                </a:rPr>
                <a:t> x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1 </a:t>
              </a:r>
              <a:r>
                <a:rPr lang="en-US" dirty="0">
                  <a:sym typeface="Symbol" charset="2"/>
                </a:rPr>
                <a:t>+ y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2</a:t>
              </a:r>
              <a:endParaRPr lang="en-US" dirty="0">
                <a:sym typeface="Symbol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solidFill>
                    <a:srgbClr val="FF0000"/>
                  </a:solidFill>
                  <a:sym typeface="Symbol" charset="2"/>
                </a:rPr>
                <a:t></a:t>
              </a:r>
              <a:r>
                <a:rPr lang="en-US" dirty="0">
                  <a:sym typeface="Symbol" charset="2"/>
                </a:rPr>
                <a:t>  b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3</a:t>
              </a:r>
              <a:r>
                <a:rPr lang="en-US" dirty="0">
                  <a:sym typeface="Symbol" charset="2"/>
                </a:rPr>
                <a:t>  x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1</a:t>
              </a:r>
              <a:r>
                <a:rPr lang="en-US" dirty="0">
                  <a:sym typeface="Symbol" charset="2"/>
                </a:rPr>
                <a:t> + y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2</a:t>
              </a:r>
              <a:endParaRPr lang="en-US" dirty="0">
                <a:sym typeface="Symbol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sym typeface="Symbol" charset="2"/>
                </a:rPr>
                <a:t>    a</a:t>
              </a:r>
              <a:r>
                <a:rPr lang="en-US" baseline="-25000" dirty="0">
                  <a:sym typeface="Symbol" charset="2"/>
                </a:rPr>
                <a:t>1</a:t>
              </a:r>
              <a:r>
                <a:rPr lang="en-US" baseline="30000" dirty="0">
                  <a:sym typeface="Symbol" charset="2"/>
                </a:rPr>
                <a:t>4</a:t>
              </a:r>
              <a:r>
                <a:rPr lang="en-US" dirty="0">
                  <a:sym typeface="Symbol" charset="2"/>
                </a:rPr>
                <a:t>  17</a:t>
              </a:r>
            </a:p>
            <a:p>
              <a:pPr>
                <a:spcBef>
                  <a:spcPct val="10000"/>
                </a:spcBef>
              </a:pPr>
              <a:r>
                <a:rPr lang="en-US" dirty="0">
                  <a:solidFill>
                    <a:srgbClr val="FF0000"/>
                  </a:solidFill>
                  <a:sym typeface="Symbol" charset="2"/>
                </a:rPr>
                <a:t></a:t>
              </a:r>
              <a:r>
                <a:rPr lang="en-US" dirty="0">
                  <a:sym typeface="Symbol" charset="2"/>
                </a:rPr>
                <a:t>  c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3</a:t>
              </a:r>
              <a:r>
                <a:rPr lang="en-US" dirty="0">
                  <a:sym typeface="Symbol" charset="2"/>
                </a:rPr>
                <a:t>  x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1</a:t>
              </a:r>
              <a:r>
                <a:rPr lang="en-US" dirty="0">
                  <a:sym typeface="Symbol" charset="2"/>
                </a:rPr>
                <a:t> + y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2</a:t>
              </a:r>
              <a:endParaRPr lang="en-US" dirty="0">
                <a:sym typeface="Symbol" charset="2"/>
              </a:endParaRPr>
            </a:p>
          </p:txBody>
        </p:sp>
        <p:sp>
          <p:nvSpPr>
            <p:cNvPr id="19461" name="Text Box 5"/>
            <p:cNvSpPr txBox="1">
              <a:spLocks noChangeArrowheads="1"/>
            </p:cNvSpPr>
            <p:nvPr/>
          </p:nvSpPr>
          <p:spPr bwMode="auto">
            <a:xfrm>
              <a:off x="3514725" y="3886200"/>
              <a:ext cx="2057400" cy="1277273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7F7F7F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166688" indent="-166688">
                <a:spcBef>
                  <a:spcPct val="25000"/>
                </a:spcBef>
              </a:pPr>
              <a:r>
                <a:rPr lang="en-US" b="1" dirty="0">
                  <a:solidFill>
                    <a:srgbClr val="073E74"/>
                  </a:solidFill>
                </a:rPr>
                <a:t>Notation</a:t>
              </a:r>
            </a:p>
            <a:p>
              <a:pPr marL="228600" indent="-228600">
                <a:spcBef>
                  <a:spcPts val="600"/>
                </a:spcBef>
                <a:buClr>
                  <a:srgbClr val="073E74"/>
                </a:buClr>
                <a:buSzPct val="120000"/>
                <a:buFont typeface="Times" charset="0"/>
                <a:buChar char="•"/>
              </a:pPr>
              <a:r>
                <a:rPr lang="en-US" dirty="0"/>
                <a:t>While complex, the meaning is clear</a:t>
              </a:r>
              <a:endParaRPr lang="en-US" baseline="-25000" dirty="0"/>
            </a:p>
          </p:txBody>
        </p:sp>
      </p:grp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990600" y="1905000"/>
            <a:ext cx="18288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10000"/>
              </a:spcBef>
              <a:spcAft>
                <a:spcPct val="20000"/>
              </a:spcAft>
            </a:pPr>
            <a:r>
              <a:rPr lang="en-US" b="1" u="sng" dirty="0"/>
              <a:t>Original Code</a:t>
            </a:r>
          </a:p>
          <a:p>
            <a:pPr>
              <a:spcBef>
                <a:spcPct val="10000"/>
              </a:spcBef>
            </a:pPr>
            <a:r>
              <a:rPr lang="en-US" dirty="0"/>
              <a:t>    a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b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  <a:p>
            <a:pPr>
              <a:spcBef>
                <a:spcPct val="10000"/>
              </a:spcBef>
            </a:pPr>
            <a:r>
              <a:rPr lang="en-US" dirty="0">
                <a:sym typeface="Symbol" charset="2"/>
              </a:rPr>
              <a:t>    a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 17</a:t>
            </a:r>
          </a:p>
          <a:p>
            <a:pPr>
              <a:spcBef>
                <a:spcPct val="10000"/>
              </a:spcBef>
            </a:pPr>
            <a:r>
              <a:rPr lang="en-US" dirty="0">
                <a:solidFill>
                  <a:srgbClr val="FF0000"/>
                </a:solidFill>
                <a:sym typeface="Symbol" charset="2"/>
              </a:rPr>
              <a:t></a:t>
            </a:r>
            <a:r>
              <a:rPr lang="en-US" dirty="0">
                <a:sym typeface="Symbol" charset="2"/>
              </a:rPr>
              <a:t>  c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 x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+ y</a:t>
            </a:r>
            <a:r>
              <a:rPr lang="en-US" baseline="-25000" dirty="0">
                <a:sym typeface="Symbol" charset="2"/>
              </a:rPr>
              <a:t>0</a:t>
            </a:r>
            <a:endParaRPr lang="en-US" dirty="0">
              <a:sym typeface="Symbol" charset="2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685800" y="3886200"/>
            <a:ext cx="2438400" cy="1354217"/>
          </a:xfrm>
          <a:prstGeom prst="rect">
            <a:avLst/>
          </a:prstGeom>
          <a:solidFill>
            <a:srgbClr val="FFFFFF"/>
          </a:solidFill>
          <a:ln w="19050">
            <a:solidFill>
              <a:srgbClr val="7F7F7F"/>
            </a:solidFill>
            <a:miter lim="800000"/>
            <a:headEnd/>
            <a:tailEnd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marL="166688" indent="-166688">
              <a:spcBef>
                <a:spcPct val="25000"/>
              </a:spcBef>
            </a:pPr>
            <a:r>
              <a:rPr lang="en-US" b="1" dirty="0">
                <a:solidFill>
                  <a:srgbClr val="073E74"/>
                </a:solidFill>
              </a:rPr>
              <a:t>Renaming</a:t>
            </a:r>
          </a:p>
          <a:p>
            <a:pPr marL="228600" indent="-228600"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Give each value a unique name</a:t>
            </a:r>
          </a:p>
          <a:p>
            <a:pPr marL="228600" indent="-228600">
              <a:spcBef>
                <a:spcPts val="600"/>
              </a:spcBef>
              <a:buClr>
                <a:srgbClr val="073E74"/>
              </a:buClr>
              <a:buSzPct val="120000"/>
              <a:buFont typeface="Times" charset="0"/>
              <a:buChar char="•"/>
            </a:pPr>
            <a:r>
              <a:rPr lang="en-US" dirty="0"/>
              <a:t>Makes it clear</a:t>
            </a:r>
            <a:endParaRPr lang="en-US" baseline="-25000" dirty="0"/>
          </a:p>
        </p:txBody>
      </p:sp>
      <p:grpSp>
        <p:nvGrpSpPr>
          <p:cNvPr id="5" name="Group 4"/>
          <p:cNvGrpSpPr/>
          <p:nvPr/>
        </p:nvGrpSpPr>
        <p:grpSpPr>
          <a:xfrm>
            <a:off x="5867400" y="1905000"/>
            <a:ext cx="2228850" cy="3335417"/>
            <a:chOff x="5867400" y="1905000"/>
            <a:chExt cx="2228850" cy="3335417"/>
          </a:xfrm>
        </p:grpSpPr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5867400" y="1905000"/>
              <a:ext cx="2057400" cy="162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10000"/>
                </a:spcBef>
                <a:spcAft>
                  <a:spcPct val="20000"/>
                </a:spcAft>
              </a:pPr>
              <a:r>
                <a:rPr lang="en-US" b="1" u="sng" dirty="0"/>
                <a:t>Rewritten</a:t>
              </a:r>
              <a:endParaRPr lang="en-US" b="1" dirty="0"/>
            </a:p>
            <a:p>
              <a:pPr>
                <a:spcBef>
                  <a:spcPct val="10000"/>
                </a:spcBef>
              </a:pPr>
              <a:r>
                <a:rPr lang="en-US" dirty="0"/>
                <a:t>    a</a:t>
              </a:r>
              <a:r>
                <a:rPr lang="en-US" baseline="-25000" dirty="0"/>
                <a:t>0</a:t>
              </a:r>
              <a:r>
                <a:rPr lang="en-US" baseline="30000" dirty="0"/>
                <a:t>3</a:t>
              </a:r>
              <a:r>
                <a:rPr lang="en-US" dirty="0"/>
                <a:t> </a:t>
              </a:r>
              <a:r>
                <a:rPr lang="en-US" dirty="0">
                  <a:sym typeface="Symbol" charset="2"/>
                </a:rPr>
                <a:t> x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1 </a:t>
              </a:r>
              <a:r>
                <a:rPr lang="en-US" dirty="0">
                  <a:sym typeface="Symbol" charset="2"/>
                </a:rPr>
                <a:t>+ y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2</a:t>
              </a:r>
              <a:endParaRPr lang="en-US" dirty="0">
                <a:sym typeface="Symbol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solidFill>
                    <a:srgbClr val="FF0000"/>
                  </a:solidFill>
                  <a:sym typeface="Symbol" charset="2"/>
                </a:rPr>
                <a:t></a:t>
              </a:r>
              <a:r>
                <a:rPr lang="en-US" dirty="0">
                  <a:sym typeface="Symbol" charset="2"/>
                </a:rPr>
                <a:t>  b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3</a:t>
              </a:r>
              <a:r>
                <a:rPr lang="en-US" dirty="0">
                  <a:sym typeface="Symbol" charset="2"/>
                </a:rPr>
                <a:t> 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baseline="30000" dirty="0"/>
                <a:t>3</a:t>
              </a:r>
              <a:endParaRPr lang="en-US" dirty="0">
                <a:sym typeface="Symbol" charset="2"/>
              </a:endParaRPr>
            </a:p>
            <a:p>
              <a:pPr>
                <a:spcBef>
                  <a:spcPct val="10000"/>
                </a:spcBef>
              </a:pPr>
              <a:r>
                <a:rPr lang="en-US" dirty="0">
                  <a:sym typeface="Symbol" charset="2"/>
                </a:rPr>
                <a:t>    a</a:t>
              </a:r>
              <a:r>
                <a:rPr lang="en-US" baseline="-25000" dirty="0">
                  <a:sym typeface="Symbol" charset="2"/>
                </a:rPr>
                <a:t>1</a:t>
              </a:r>
              <a:r>
                <a:rPr lang="en-US" baseline="30000" dirty="0">
                  <a:sym typeface="Symbol" charset="2"/>
                </a:rPr>
                <a:t>4</a:t>
              </a:r>
              <a:r>
                <a:rPr lang="en-US" dirty="0">
                  <a:sym typeface="Symbol" charset="2"/>
                </a:rPr>
                <a:t>  17</a:t>
              </a:r>
            </a:p>
            <a:p>
              <a:pPr>
                <a:spcBef>
                  <a:spcPct val="10000"/>
                </a:spcBef>
              </a:pPr>
              <a:r>
                <a:rPr lang="en-US" dirty="0">
                  <a:solidFill>
                    <a:srgbClr val="FF0000"/>
                  </a:solidFill>
                  <a:sym typeface="Symbol" charset="2"/>
                </a:rPr>
                <a:t></a:t>
              </a:r>
              <a:r>
                <a:rPr lang="en-US" dirty="0">
                  <a:sym typeface="Symbol" charset="2"/>
                </a:rPr>
                <a:t>  c</a:t>
              </a:r>
              <a:r>
                <a:rPr lang="en-US" baseline="-25000" dirty="0">
                  <a:sym typeface="Symbol" charset="2"/>
                </a:rPr>
                <a:t>0</a:t>
              </a:r>
              <a:r>
                <a:rPr lang="en-US" baseline="30000" dirty="0">
                  <a:sym typeface="Symbol" charset="2"/>
                </a:rPr>
                <a:t>3</a:t>
              </a:r>
              <a:r>
                <a:rPr lang="en-US" dirty="0">
                  <a:sym typeface="Symbol" charset="2"/>
                </a:rPr>
                <a:t>  </a:t>
              </a: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baseline="30000" dirty="0"/>
                <a:t>3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6038850" y="3886200"/>
              <a:ext cx="2057400" cy="135421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rgbClr val="7F7F7F"/>
              </a:solidFill>
              <a:miter lim="800000"/>
              <a:headEnd/>
              <a:tailEnd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marL="166688" indent="-166688">
                <a:spcBef>
                  <a:spcPct val="25000"/>
                </a:spcBef>
              </a:pPr>
              <a:r>
                <a:rPr lang="en-US" b="1" dirty="0">
                  <a:solidFill>
                    <a:srgbClr val="073E74"/>
                  </a:solidFill>
                </a:rPr>
                <a:t>Result</a:t>
              </a:r>
            </a:p>
            <a:p>
              <a:pPr marL="228600" indent="-228600">
                <a:spcBef>
                  <a:spcPts val="600"/>
                </a:spcBef>
                <a:buClr>
                  <a:srgbClr val="073E74"/>
                </a:buClr>
                <a:buSzPct val="120000"/>
                <a:buFont typeface="Times" charset="0"/>
                <a:buChar char="•"/>
              </a:pPr>
              <a:r>
                <a:rPr lang="en-US" dirty="0"/>
                <a:t>a</a:t>
              </a:r>
              <a:r>
                <a:rPr lang="en-US" baseline="-25000" dirty="0"/>
                <a:t>0</a:t>
              </a:r>
              <a:r>
                <a:rPr lang="en-US" baseline="30000" dirty="0"/>
                <a:t>3</a:t>
              </a:r>
              <a:r>
                <a:rPr lang="en-US" dirty="0"/>
                <a:t> is available</a:t>
              </a:r>
            </a:p>
            <a:p>
              <a:pPr marL="228600" indent="-228600">
                <a:spcBef>
                  <a:spcPts val="600"/>
                </a:spcBef>
                <a:buClr>
                  <a:srgbClr val="073E74"/>
                </a:buClr>
                <a:buSzPct val="120000"/>
                <a:buFont typeface="Times" charset="0"/>
                <a:buChar char="•"/>
              </a:pPr>
              <a:r>
                <a:rPr lang="en-US" dirty="0"/>
                <a:t>Simple rewriting now works </a:t>
              </a:r>
              <a:endParaRPr lang="en-US" baseline="-250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964374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 smtClean="0"/>
              <a:t>Simple </a:t>
            </a:r>
            <a:r>
              <a:rPr lang="en-US" altLang="en-US" dirty="0"/>
              <a:t>Extensions to Value Numbering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spcBef>
                <a:spcPct val="4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Constant folding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Add a bit that records when a value is constant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Evaluate constant values at compile-time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Replace with load immediate or immediate operand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No stronger local algorithm</a:t>
            </a:r>
          </a:p>
          <a:p>
            <a:pPr eaLnBrk="1" hangingPunct="1">
              <a:spcBef>
                <a:spcPct val="200000"/>
              </a:spcBef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Algebraic identities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Must check (many) special cases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Replace result with input VN</a:t>
            </a: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Build a decision tree on operation</a:t>
            </a:r>
          </a:p>
        </p:txBody>
      </p:sp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7F99C7C-1DEF-41FF-A1DB-5B8BEA2330F7}" type="slidenum">
              <a:rPr lang="en-US" altLang="en-US" smtClean="0"/>
              <a:t>27</a:t>
            </a:fld>
            <a:endParaRPr lang="en-US" altLang="en-US" dirty="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334000" y="3860800"/>
            <a:ext cx="3505200" cy="1397000"/>
          </a:xfrm>
          <a:prstGeom prst="rect">
            <a:avLst/>
          </a:prstGeom>
          <a:solidFill>
            <a:srgbClr val="BFBFBF"/>
          </a:solidFill>
          <a:ln w="19050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Identities (on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VNs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)</a:t>
            </a:r>
          </a:p>
          <a:p>
            <a:pPr eaLnBrk="0" hangingPunct="0">
              <a:spcBef>
                <a:spcPct val="30000"/>
              </a:spcBef>
              <a:defRPr/>
            </a:pP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x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y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, x+0, x-0, x1, x÷1,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x-x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, x0,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xx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, x0,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x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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 0x</a:t>
            </a: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FF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…</a:t>
            </a:r>
            <a:r>
              <a:rPr lang="en-US" sz="14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FF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, </a:t>
            </a:r>
          </a:p>
          <a:p>
            <a:pPr eaLnBrk="0" hangingPunct="0">
              <a:spcBef>
                <a:spcPts val="0"/>
              </a:spcBef>
              <a:defRPr/>
            </a:pP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max(x,</a:t>
            </a:r>
            <a:r>
              <a:rPr lang="en-US" sz="14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MAXINT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),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min(x,</a:t>
            </a:r>
            <a:r>
              <a:rPr lang="en-US" sz="14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MININT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),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max(x,x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), </a:t>
            </a:r>
            <a:r>
              <a:rPr lang="en-US" sz="1600" dirty="0" err="1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min(y,y</a:t>
            </a:r>
            <a:r>
              <a:rPr lang="en-US" sz="16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  <a:sym typeface="Symbol" charset="2"/>
              </a:rPr>
              <a:t>), and so on ...</a:t>
            </a:r>
            <a:endParaRPr lang="en-US" sz="1600" dirty="0">
              <a:solidFill>
                <a:srgbClr val="003C75"/>
              </a:solidFill>
              <a:latin typeface="Comic Sans MS" charset="0"/>
              <a:ea typeface="ヒラギノ角ゴ Pro W3" charset="-128"/>
              <a:cs typeface="ヒラギノ角ゴ Pro W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5398047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441703" cy="72098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 Value Numbering with Extensions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34" y="1309391"/>
            <a:ext cx="8806924" cy="47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Local Value Numbering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>
                <a:solidFill>
                  <a:srgbClr val="003C75"/>
                </a:solidFill>
              </a:rPr>
              <a:t>The Algorithm</a:t>
            </a:r>
            <a:endParaRPr lang="en-US" altLang="en-US" dirty="0"/>
          </a:p>
          <a:p>
            <a:pPr eaLnBrk="1" hangingPunct="1">
              <a:buFont typeface="Times" panose="02020603050405020304" pitchFamily="18" charset="0"/>
              <a:buNone/>
            </a:pPr>
            <a:r>
              <a:rPr lang="en-US" altLang="en-US" dirty="0"/>
              <a:t>For each operation </a:t>
            </a:r>
            <a:r>
              <a:rPr lang="en-US" altLang="en-US" i="1" dirty="0">
                <a:solidFill>
                  <a:srgbClr val="FF0065"/>
                </a:solidFill>
              </a:rPr>
              <a:t>o = </a:t>
            </a:r>
            <a:r>
              <a:rPr lang="en-US" altLang="en-US" sz="1800" dirty="0">
                <a:solidFill>
                  <a:srgbClr val="FF0065"/>
                </a:solidFill>
              </a:rPr>
              <a:t>&lt;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operator</a:t>
            </a:r>
            <a:r>
              <a:rPr lang="en-US" altLang="en-US" dirty="0">
                <a:solidFill>
                  <a:srgbClr val="FF0065"/>
                </a:solidFill>
              </a:rPr>
              <a:t>, 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1</a:t>
            </a:r>
            <a:r>
              <a:rPr lang="en-US" altLang="en-US" dirty="0">
                <a:solidFill>
                  <a:srgbClr val="FF0065"/>
                </a:solidFill>
              </a:rPr>
              <a:t>, 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2</a:t>
            </a:r>
            <a:r>
              <a:rPr lang="en-US" altLang="en-US" sz="1800" dirty="0">
                <a:solidFill>
                  <a:srgbClr val="FF0065"/>
                </a:solidFill>
              </a:rPr>
              <a:t>&gt;</a:t>
            </a:r>
            <a:r>
              <a:rPr lang="en-US" altLang="en-US" dirty="0"/>
              <a:t> in the block, in order</a:t>
            </a:r>
          </a:p>
          <a:p>
            <a:pPr eaLnBrk="1" hangingPunct="1">
              <a:spcBef>
                <a:spcPct val="15000"/>
              </a:spcBef>
              <a:buSzPct val="90000"/>
              <a:buFontTx/>
              <a:buChar char="1"/>
            </a:pPr>
            <a:r>
              <a:rPr lang="en-US" altLang="en-US" dirty="0"/>
              <a:t>Get value numbers for operands from hash lookup</a:t>
            </a:r>
          </a:p>
          <a:p>
            <a:pPr eaLnBrk="1" hangingPunct="1">
              <a:spcBef>
                <a:spcPct val="15000"/>
              </a:spcBef>
              <a:buSzPct val="90000"/>
              <a:buFontTx/>
              <a:buChar char="2"/>
            </a:pPr>
            <a:r>
              <a:rPr lang="en-US" altLang="en-US" dirty="0"/>
              <a:t>Hash </a:t>
            </a:r>
            <a:r>
              <a:rPr lang="en-US" altLang="en-US" sz="1800" dirty="0">
                <a:solidFill>
                  <a:srgbClr val="FF0065"/>
                </a:solidFill>
              </a:rPr>
              <a:t>&lt;</a:t>
            </a:r>
            <a:r>
              <a:rPr lang="en-US" altLang="en-US" sz="1800" dirty="0" err="1">
                <a:solidFill>
                  <a:srgbClr val="FF0065"/>
                </a:solidFill>
                <a:latin typeface="Monaco"/>
              </a:rPr>
              <a:t>operator</a:t>
            </a:r>
            <a:r>
              <a:rPr lang="en-US" altLang="en-US" dirty="0" err="1">
                <a:solidFill>
                  <a:srgbClr val="FF0065"/>
                </a:solidFill>
              </a:rPr>
              <a:t>,</a:t>
            </a:r>
            <a:r>
              <a:rPr lang="en-US" altLang="en-US" sz="1800" dirty="0" err="1">
                <a:solidFill>
                  <a:srgbClr val="FF0065"/>
                </a:solidFill>
                <a:latin typeface="Monaco"/>
              </a:rPr>
              <a:t>VN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(o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1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)</a:t>
            </a:r>
            <a:r>
              <a:rPr lang="en-US" altLang="en-US" dirty="0">
                <a:solidFill>
                  <a:srgbClr val="FF0065"/>
                </a:solidFill>
              </a:rPr>
              <a:t>,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VN(o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2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)</a:t>
            </a:r>
            <a:r>
              <a:rPr lang="en-US" altLang="en-US" sz="1800" dirty="0">
                <a:solidFill>
                  <a:srgbClr val="FF0065"/>
                </a:solidFill>
              </a:rPr>
              <a:t>&gt;</a:t>
            </a:r>
            <a:r>
              <a:rPr lang="en-US" altLang="en-US" dirty="0"/>
              <a:t> to get a value number for </a:t>
            </a:r>
            <a:r>
              <a:rPr lang="en-US" altLang="en-US" i="1" dirty="0"/>
              <a:t>o</a:t>
            </a:r>
          </a:p>
          <a:p>
            <a:pPr eaLnBrk="1" hangingPunct="1">
              <a:spcBef>
                <a:spcPct val="15000"/>
              </a:spcBef>
              <a:buSzPct val="90000"/>
              <a:buFontTx/>
              <a:buChar char="3"/>
            </a:pPr>
            <a:r>
              <a:rPr lang="en-US" altLang="en-US" dirty="0"/>
              <a:t>If </a:t>
            </a:r>
            <a:r>
              <a:rPr lang="en-US" altLang="en-US" i="1" dirty="0"/>
              <a:t>o</a:t>
            </a:r>
            <a:r>
              <a:rPr lang="en-US" altLang="en-US" dirty="0"/>
              <a:t> already had a value number, replace </a:t>
            </a:r>
            <a:r>
              <a:rPr lang="en-US" altLang="en-US" i="1" dirty="0"/>
              <a:t>o</a:t>
            </a:r>
            <a:r>
              <a:rPr lang="en-US" altLang="en-US" dirty="0"/>
              <a:t> with a reference</a:t>
            </a:r>
          </a:p>
          <a:p>
            <a:pPr eaLnBrk="1" hangingPunct="1">
              <a:spcBef>
                <a:spcPct val="15000"/>
              </a:spcBef>
              <a:buSzPct val="90000"/>
              <a:buFontTx/>
              <a:buChar char="4"/>
            </a:pPr>
            <a:r>
              <a:rPr lang="en-US" altLang="en-US" dirty="0"/>
              <a:t>If </a:t>
            </a:r>
            <a:r>
              <a:rPr lang="en-US" altLang="en-US" sz="1800" dirty="0">
                <a:latin typeface="Monaco"/>
              </a:rPr>
              <a:t>o</a:t>
            </a:r>
            <a:r>
              <a:rPr lang="en-US" altLang="en-US" sz="1800" baseline="-25000" dirty="0">
                <a:latin typeface="Monaco"/>
              </a:rPr>
              <a:t>1</a:t>
            </a:r>
            <a:r>
              <a:rPr lang="en-US" altLang="en-US" dirty="0"/>
              <a:t> &amp; </a:t>
            </a:r>
            <a:r>
              <a:rPr lang="en-US" altLang="en-US" sz="1800" dirty="0">
                <a:latin typeface="Monaco"/>
              </a:rPr>
              <a:t>o</a:t>
            </a:r>
            <a:r>
              <a:rPr lang="en-US" altLang="en-US" sz="1800" baseline="-25000" dirty="0">
                <a:latin typeface="Monaco"/>
              </a:rPr>
              <a:t>2</a:t>
            </a:r>
            <a:r>
              <a:rPr lang="en-US" altLang="en-US" dirty="0"/>
              <a:t> are constant, evaluate it &amp; replace with a </a:t>
            </a:r>
            <a:r>
              <a:rPr lang="en-US" altLang="en-US" sz="1800" dirty="0" err="1">
                <a:latin typeface="Monaco"/>
              </a:rPr>
              <a:t>loadI</a:t>
            </a:r>
            <a:endParaRPr lang="en-US" altLang="en-US" sz="1800" dirty="0">
              <a:latin typeface="Monaco"/>
            </a:endParaRPr>
          </a:p>
          <a:p>
            <a:pPr eaLnBrk="1" hangingPunct="1">
              <a:spcBef>
                <a:spcPct val="25000"/>
              </a:spcBef>
              <a:buSzPct val="90000"/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25000"/>
              </a:spcBef>
              <a:buSzPct val="90000"/>
              <a:buFontTx/>
              <a:buNone/>
            </a:pPr>
            <a:r>
              <a:rPr lang="en-US" altLang="en-US" dirty="0"/>
              <a:t>Complexity &amp; Speed Issues</a:t>
            </a:r>
          </a:p>
          <a:p>
            <a:pPr eaLnBrk="1" hangingPunct="1">
              <a:spcBef>
                <a:spcPct val="25000"/>
              </a:spcBef>
              <a:buSzPct val="110000"/>
              <a:buFont typeface="Symbol" panose="05050102010706020507" pitchFamily="18" charset="2"/>
              <a:buChar char=""/>
            </a:pPr>
            <a:r>
              <a:rPr lang="en-US" altLang="en-US" dirty="0"/>
              <a:t>“Get value numbers” — linear search versus hash</a:t>
            </a:r>
          </a:p>
          <a:p>
            <a:pPr eaLnBrk="1" hangingPunct="1">
              <a:spcBef>
                <a:spcPct val="25000"/>
              </a:spcBef>
              <a:buSzPct val="110000"/>
              <a:buFont typeface="Symbol" panose="05050102010706020507" pitchFamily="18" charset="2"/>
              <a:buChar char=""/>
            </a:pPr>
            <a:r>
              <a:rPr lang="en-US" altLang="en-US" dirty="0"/>
              <a:t>“</a:t>
            </a:r>
            <a:r>
              <a:rPr lang="en-US" altLang="en-US" dirty="0">
                <a:solidFill>
                  <a:srgbClr val="FF0065"/>
                </a:solidFill>
              </a:rPr>
              <a:t>Hash &lt;</a:t>
            </a:r>
            <a:r>
              <a:rPr lang="en-US" altLang="en-US" sz="1800" dirty="0" err="1">
                <a:solidFill>
                  <a:srgbClr val="FF0065"/>
                </a:solidFill>
                <a:latin typeface="Monaco"/>
              </a:rPr>
              <a:t>op,VN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(o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1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),VN(o</a:t>
            </a:r>
            <a:r>
              <a:rPr lang="en-US" altLang="en-US" sz="1800" baseline="-25000" dirty="0">
                <a:solidFill>
                  <a:srgbClr val="FF0065"/>
                </a:solidFill>
                <a:latin typeface="Monaco"/>
              </a:rPr>
              <a:t>2</a:t>
            </a:r>
            <a:r>
              <a:rPr lang="en-US" altLang="en-US" sz="1800" dirty="0">
                <a:solidFill>
                  <a:srgbClr val="FF0065"/>
                </a:solidFill>
                <a:latin typeface="Monaco"/>
              </a:rPr>
              <a:t>)</a:t>
            </a:r>
            <a:r>
              <a:rPr lang="en-US" altLang="en-US" dirty="0">
                <a:solidFill>
                  <a:srgbClr val="FF0065"/>
                </a:solidFill>
              </a:rPr>
              <a:t>&gt;</a:t>
            </a:r>
            <a:r>
              <a:rPr lang="en-US" altLang="en-US" dirty="0"/>
              <a:t>” — linear search versus hash</a:t>
            </a:r>
          </a:p>
          <a:p>
            <a:pPr eaLnBrk="1" hangingPunct="1">
              <a:spcBef>
                <a:spcPct val="25000"/>
              </a:spcBef>
              <a:buSzPct val="110000"/>
              <a:buFont typeface="Symbol" panose="05050102010706020507" pitchFamily="18" charset="2"/>
              <a:buChar char=""/>
            </a:pPr>
            <a:r>
              <a:rPr lang="en-US" altLang="en-US" dirty="0"/>
              <a:t>Copy folding — set value number of result</a:t>
            </a:r>
          </a:p>
          <a:p>
            <a:pPr eaLnBrk="1" hangingPunct="1">
              <a:spcBef>
                <a:spcPct val="25000"/>
              </a:spcBef>
              <a:buSzPct val="110000"/>
              <a:buFont typeface="Symbol" panose="05050102010706020507" pitchFamily="18" charset="2"/>
              <a:buChar char=""/>
            </a:pPr>
            <a:r>
              <a:rPr lang="en-US" altLang="en-US" dirty="0"/>
              <a:t>Commutative ops — double hash versus sorting the operands</a:t>
            </a:r>
          </a:p>
        </p:txBody>
      </p:sp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1809676B-8AB3-473F-BEE0-7551600A0FAB}" type="slidenum">
              <a:rPr lang="en-US" altLang="en-US" smtClean="0"/>
              <a:t>29</a:t>
            </a:fld>
            <a:endParaRPr lang="en-US" altLang="en-US" dirty="0"/>
          </a:p>
        </p:txBody>
      </p:sp>
      <p:grpSp>
        <p:nvGrpSpPr>
          <p:cNvPr id="33797" name="Group 14"/>
          <p:cNvGrpSpPr>
            <a:grpSpLocks/>
          </p:cNvGrpSpPr>
          <p:nvPr/>
        </p:nvGrpSpPr>
        <p:grpSpPr bwMode="auto">
          <a:xfrm>
            <a:off x="1524000" y="3352800"/>
            <a:ext cx="1482725" cy="404813"/>
            <a:chOff x="1025" y="2069"/>
            <a:chExt cx="957" cy="255"/>
          </a:xfrm>
        </p:grpSpPr>
        <p:sp>
          <p:nvSpPr>
            <p:cNvPr id="21510" name="Text Box 6"/>
            <p:cNvSpPr txBox="1">
              <a:spLocks noChangeArrowheads="1"/>
            </p:cNvSpPr>
            <p:nvPr/>
          </p:nvSpPr>
          <p:spPr bwMode="auto">
            <a:xfrm>
              <a:off x="1273" y="2069"/>
              <a:ext cx="709" cy="194"/>
            </a:xfrm>
            <a:prstGeom prst="rect">
              <a:avLst/>
            </a:prstGeom>
            <a:solidFill>
              <a:srgbClr val="BFBFBF"/>
            </a:solidFill>
            <a:ln w="19050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asymptotic</a:t>
              </a:r>
            </a:p>
          </p:txBody>
        </p:sp>
        <p:sp>
          <p:nvSpPr>
            <p:cNvPr id="33802" name="Freeform 8"/>
            <p:cNvSpPr>
              <a:spLocks/>
            </p:cNvSpPr>
            <p:nvPr/>
          </p:nvSpPr>
          <p:spPr bwMode="auto">
            <a:xfrm>
              <a:off x="1025" y="2120"/>
              <a:ext cx="246" cy="204"/>
            </a:xfrm>
            <a:custGeom>
              <a:avLst/>
              <a:gdLst>
                <a:gd name="T0" fmla="*/ 246 w 246"/>
                <a:gd name="T1" fmla="*/ 0 h 204"/>
                <a:gd name="T2" fmla="*/ 82 w 246"/>
                <a:gd name="T3" fmla="*/ 87 h 204"/>
                <a:gd name="T4" fmla="*/ 129 w 246"/>
                <a:gd name="T5" fmla="*/ 105 h 204"/>
                <a:gd name="T6" fmla="*/ 0 w 246"/>
                <a:gd name="T7" fmla="*/ 204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204"/>
                <a:gd name="T14" fmla="*/ 246 w 246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204">
                  <a:moveTo>
                    <a:pt x="246" y="0"/>
                  </a:moveTo>
                  <a:cubicBezTo>
                    <a:pt x="174" y="35"/>
                    <a:pt x="102" y="70"/>
                    <a:pt x="82" y="87"/>
                  </a:cubicBezTo>
                  <a:cubicBezTo>
                    <a:pt x="62" y="104"/>
                    <a:pt x="143" y="86"/>
                    <a:pt x="129" y="105"/>
                  </a:cubicBezTo>
                  <a:cubicBezTo>
                    <a:pt x="115" y="124"/>
                    <a:pt x="57" y="164"/>
                    <a:pt x="0" y="204"/>
                  </a:cubicBezTo>
                </a:path>
              </a:pathLst>
            </a:custGeom>
            <a:noFill/>
            <a:ln w="9525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grpSp>
        <p:nvGrpSpPr>
          <p:cNvPr id="33798" name="Group 15"/>
          <p:cNvGrpSpPr>
            <a:grpSpLocks/>
          </p:cNvGrpSpPr>
          <p:nvPr/>
        </p:nvGrpSpPr>
        <p:grpSpPr bwMode="auto">
          <a:xfrm>
            <a:off x="3159125" y="3352800"/>
            <a:ext cx="1412875" cy="395288"/>
            <a:chOff x="1942" y="2069"/>
            <a:chExt cx="890" cy="249"/>
          </a:xfrm>
        </p:grpSpPr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2193" y="2069"/>
              <a:ext cx="639" cy="194"/>
            </a:xfrm>
            <a:prstGeom prst="rect">
              <a:avLst/>
            </a:prstGeom>
            <a:solidFill>
              <a:srgbClr val="BFBFBF"/>
            </a:solidFill>
            <a:ln w="19050" cap="flat" cmpd="sng" algn="ctr">
              <a:solidFill>
                <a:schemeClr val="bg1">
                  <a:lumMod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sz="1400" dirty="0">
                  <a:solidFill>
                    <a:srgbClr val="003C75"/>
                  </a:solidFill>
                  <a:latin typeface="Comic Sans MS" charset="0"/>
                  <a:ea typeface="ヒラギノ角ゴ Pro W3" charset="-128"/>
                  <a:cs typeface="ヒラギノ角ゴ Pro W3" charset="-128"/>
                </a:rPr>
                <a:t>constants</a:t>
              </a:r>
            </a:p>
          </p:txBody>
        </p:sp>
        <p:sp>
          <p:nvSpPr>
            <p:cNvPr id="33800" name="Freeform 13"/>
            <p:cNvSpPr>
              <a:spLocks/>
            </p:cNvSpPr>
            <p:nvPr/>
          </p:nvSpPr>
          <p:spPr bwMode="auto">
            <a:xfrm>
              <a:off x="1942" y="2114"/>
              <a:ext cx="246" cy="204"/>
            </a:xfrm>
            <a:custGeom>
              <a:avLst/>
              <a:gdLst>
                <a:gd name="T0" fmla="*/ 246 w 246"/>
                <a:gd name="T1" fmla="*/ 0 h 204"/>
                <a:gd name="T2" fmla="*/ 82 w 246"/>
                <a:gd name="T3" fmla="*/ 87 h 204"/>
                <a:gd name="T4" fmla="*/ 129 w 246"/>
                <a:gd name="T5" fmla="*/ 105 h 204"/>
                <a:gd name="T6" fmla="*/ 0 w 246"/>
                <a:gd name="T7" fmla="*/ 204 h 20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6"/>
                <a:gd name="T13" fmla="*/ 0 h 204"/>
                <a:gd name="T14" fmla="*/ 246 w 246"/>
                <a:gd name="T15" fmla="*/ 204 h 20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6" h="204">
                  <a:moveTo>
                    <a:pt x="246" y="0"/>
                  </a:moveTo>
                  <a:cubicBezTo>
                    <a:pt x="174" y="35"/>
                    <a:pt x="102" y="70"/>
                    <a:pt x="82" y="87"/>
                  </a:cubicBezTo>
                  <a:cubicBezTo>
                    <a:pt x="62" y="104"/>
                    <a:pt x="143" y="86"/>
                    <a:pt x="129" y="105"/>
                  </a:cubicBezTo>
                  <a:cubicBezTo>
                    <a:pt x="115" y="124"/>
                    <a:pt x="57" y="164"/>
                    <a:pt x="0" y="204"/>
                  </a:cubicBezTo>
                </a:path>
              </a:pathLst>
            </a:custGeom>
            <a:noFill/>
            <a:ln w="9525">
              <a:solidFill>
                <a:srgbClr val="7F7F7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91215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Handling Assignment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2861"/>
            <a:ext cx="8229600" cy="4525963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  <a:sym typeface="Symbol" charset="2"/>
              </a:rPr>
              <a:t>What if the compiler cannot determine the type of the rhs?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This issue is a property of the language &amp; the specific program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For type-safety, compiler must insert a </a:t>
            </a:r>
            <a:r>
              <a:rPr lang="en-US" sz="2000" u="sng" dirty="0">
                <a:sym typeface="Symbol" charset="2"/>
              </a:rPr>
              <a:t>run-time</a:t>
            </a:r>
            <a:r>
              <a:rPr lang="en-US" sz="2000" dirty="0">
                <a:sym typeface="Symbol" charset="2"/>
              </a:rPr>
              <a:t> check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Some languages &amp; implementations ignore safety           </a:t>
            </a:r>
            <a:r>
              <a:rPr lang="en-US" sz="2000" dirty="0">
                <a:solidFill>
                  <a:srgbClr val="074073"/>
                </a:solidFill>
                <a:sym typeface="Symbol" charset="2"/>
              </a:rPr>
              <a:t>(</a:t>
            </a:r>
            <a:r>
              <a:rPr lang="en-US" sz="2000" i="1" dirty="0">
                <a:solidFill>
                  <a:srgbClr val="074073"/>
                </a:solidFill>
                <a:sym typeface="Symbol" charset="2"/>
              </a:rPr>
              <a:t>bad idea</a:t>
            </a:r>
            <a:r>
              <a:rPr lang="en-US" sz="2000" dirty="0">
                <a:solidFill>
                  <a:srgbClr val="074073"/>
                </a:solidFill>
                <a:sym typeface="Symbol" charset="2"/>
              </a:rPr>
              <a:t>)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Add a </a:t>
            </a:r>
            <a:r>
              <a:rPr lang="en-US" sz="2000" i="1" dirty="0">
                <a:sym typeface="Symbol" charset="2"/>
              </a:rPr>
              <a:t>tag</a:t>
            </a:r>
            <a:r>
              <a:rPr lang="en-US" sz="2000" dirty="0">
                <a:sym typeface="Symbol" charset="2"/>
              </a:rPr>
              <a:t>  field to the data items to hold type information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Explicitly check tags at runtime</a:t>
            </a:r>
          </a:p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sz="2000" dirty="0">
                <a:sym typeface="Symbol" charset="2"/>
              </a:rPr>
              <a:t>Code for assignment becomes more complex</a:t>
            </a:r>
          </a:p>
        </p:txBody>
      </p:sp>
      <p:sp>
        <p:nvSpPr>
          <p:cNvPr id="39942" name="Text Box 4"/>
          <p:cNvSpPr txBox="1">
            <a:spLocks noChangeArrowheads="1"/>
          </p:cNvSpPr>
          <p:nvPr/>
        </p:nvSpPr>
        <p:spPr bwMode="auto">
          <a:xfrm>
            <a:off x="1066800" y="4602023"/>
            <a:ext cx="2994406" cy="17543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7407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evaluate rhs</a:t>
            </a:r>
          </a:p>
          <a:p>
            <a:r>
              <a:rPr lang="en-US" dirty="0"/>
              <a:t>if type(lhs) </a:t>
            </a:r>
            <a:r>
              <a:rPr lang="en-US" dirty="0">
                <a:sym typeface="Symbol" charset="2"/>
              </a:rPr>
              <a:t></a:t>
            </a:r>
            <a:r>
              <a:rPr lang="en-US" dirty="0"/>
              <a:t> rhs.tag</a:t>
            </a:r>
          </a:p>
          <a:p>
            <a:r>
              <a:rPr lang="en-US" dirty="0"/>
              <a:t>   then </a:t>
            </a:r>
          </a:p>
          <a:p>
            <a:r>
              <a:rPr lang="en-US" dirty="0"/>
              <a:t>      convert rhs to type(lhs) </a:t>
            </a:r>
            <a:r>
              <a:rPr lang="en-US" i="1" dirty="0"/>
              <a:t>or</a:t>
            </a:r>
            <a:r>
              <a:rPr lang="en-US" dirty="0"/>
              <a:t> </a:t>
            </a:r>
          </a:p>
          <a:p>
            <a:r>
              <a:rPr lang="en-US" dirty="0"/>
              <a:t>      signal a run-time error</a:t>
            </a:r>
          </a:p>
          <a:p>
            <a:r>
              <a:rPr lang="en-US" dirty="0"/>
              <a:t>lhs </a:t>
            </a:r>
            <a:r>
              <a:rPr lang="en-US" dirty="0">
                <a:sym typeface="Symbol" charset="2"/>
              </a:rPr>
              <a:t></a:t>
            </a:r>
            <a:r>
              <a:rPr lang="en-US" dirty="0"/>
              <a:t>rhs</a:t>
            </a:r>
          </a:p>
        </p:txBody>
      </p:sp>
      <p:sp>
        <p:nvSpPr>
          <p:cNvPr id="27653" name="Text Box 5"/>
          <p:cNvSpPr txBox="1">
            <a:spLocks noChangeArrowheads="1"/>
          </p:cNvSpPr>
          <p:nvPr/>
        </p:nvSpPr>
        <p:spPr bwMode="auto">
          <a:xfrm>
            <a:off x="4486275" y="4633310"/>
            <a:ext cx="3429000" cy="1692771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flat" cmpd="sng" algn="ctr">
            <a:solidFill>
              <a:srgbClr val="074073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074073"/>
                </a:solidFill>
              </a:rPr>
              <a:t>Choice between conversion &amp; a runtime exception depends on details of language &amp; type system</a:t>
            </a:r>
          </a:p>
          <a:p>
            <a:pPr>
              <a:spcBef>
                <a:spcPct val="50000"/>
              </a:spcBef>
              <a:defRPr/>
            </a:pPr>
            <a:r>
              <a:rPr lang="en-US" sz="1600" dirty="0">
                <a:solidFill>
                  <a:srgbClr val="074073"/>
                </a:solidFill>
              </a:rPr>
              <a:t>Much more complex than static checking, plus costs occur at runtime rather than compile time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40329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591"/>
          </a:xfrm>
        </p:spPr>
        <p:txBody>
          <a:bodyPr/>
          <a:lstStyle/>
          <a:p>
            <a:r>
              <a:rPr lang="en-US" dirty="0"/>
              <a:t>Local Value Numbering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92"/>
            <a:ext cx="8229600" cy="4933971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Performing redundancy elimination in the local context works well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Within a block, compiler understands the execution order</a:t>
            </a:r>
          </a:p>
          <a:p>
            <a:pPr>
              <a:lnSpc>
                <a:spcPct val="120000"/>
              </a:lnSpc>
            </a:pPr>
            <a:r>
              <a:rPr lang="en-US" dirty="0"/>
              <a:t>Much of the available improvement can be caught locally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Redundancy in address expressions, constant folding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Algebraic simplification of expressions</a:t>
            </a:r>
          </a:p>
          <a:p>
            <a:pPr marL="0" indent="0">
              <a:lnSpc>
                <a:spcPct val="120000"/>
              </a:lnSpc>
              <a:spcBef>
                <a:spcPts val="18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What, then, is the role of larger scopes?</a:t>
            </a:r>
          </a:p>
          <a:p>
            <a:pPr>
              <a:lnSpc>
                <a:spcPct val="120000"/>
              </a:lnSpc>
            </a:pPr>
            <a:r>
              <a:rPr lang="en-US" dirty="0"/>
              <a:t>Some opportunities need more context than a block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Code motion &amp; placement are clearly non-local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Regional optimizations, such as improving a loop nest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dirty="0"/>
              <a:t>Discovering and using knowledge about the “uncertain territory”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Serious opportunities exist, but compiler should get local ones first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37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0591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Redundancy Elimination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2192"/>
            <a:ext cx="8229600" cy="4933971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Performing redundancy elimination in the local context works well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Within a block, compiler understands the execution order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Blocks that execute before are uncertain territory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Blocks that execute after are uncertain territory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Any value created inside the block is certain</a:t>
            </a:r>
          </a:p>
          <a:p>
            <a:pPr>
              <a:lnSpc>
                <a:spcPct val="120000"/>
              </a:lnSpc>
            </a:pPr>
            <a:r>
              <a:rPr lang="en-US" dirty="0"/>
              <a:t>Much of the available improvement can be caught locally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Redundancy in address expressions, constant folding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Algebraic simplification of expressions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Handling Assignment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03350"/>
            <a:ext cx="7924800" cy="4953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Compile-time type-checking</a:t>
            </a:r>
          </a:p>
          <a:p>
            <a:pPr eaLnBrk="1" hangingPunct="1"/>
            <a:r>
              <a:rPr lang="en-US" dirty="0">
                <a:sym typeface="Symbol" charset="2"/>
              </a:rPr>
              <a:t>Goal is to eliminate the need for both tags &amp; runtime checks </a:t>
            </a:r>
          </a:p>
          <a:p>
            <a:pPr eaLnBrk="1" hangingPunct="1"/>
            <a:r>
              <a:rPr lang="en-US" dirty="0">
                <a:sym typeface="Symbol" charset="2"/>
              </a:rPr>
              <a:t>Determine, at compile time, the type of each subexpression</a:t>
            </a:r>
          </a:p>
          <a:p>
            <a:pPr eaLnBrk="1" hangingPunct="1"/>
            <a:r>
              <a:rPr lang="en-US" dirty="0">
                <a:sym typeface="Symbol" charset="2"/>
              </a:rPr>
              <a:t>Use runtime check only if compiler cannot determine types</a:t>
            </a:r>
          </a:p>
          <a:p>
            <a:pPr eaLnBrk="1" hangingPunct="1">
              <a:spcBef>
                <a:spcPct val="100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Optimization strategy</a:t>
            </a:r>
          </a:p>
          <a:p>
            <a:pPr eaLnBrk="1" hangingPunct="1"/>
            <a:r>
              <a:rPr lang="en-US" dirty="0">
                <a:sym typeface="Symbol" charset="2"/>
              </a:rPr>
              <a:t>If compiler knows the type, move the check to compile-time</a:t>
            </a:r>
          </a:p>
          <a:p>
            <a:pPr eaLnBrk="1" hangingPunct="1"/>
            <a:r>
              <a:rPr lang="en-US" dirty="0">
                <a:sym typeface="Symbol" charset="2"/>
              </a:rPr>
              <a:t>Unless tags are needed for garbage collection, eliminate them</a:t>
            </a:r>
          </a:p>
          <a:p>
            <a:pPr eaLnBrk="1" hangingPunct="1"/>
            <a:r>
              <a:rPr lang="en-US" dirty="0">
                <a:sym typeface="Symbol" charset="2"/>
              </a:rPr>
              <a:t>If check is needed, try to overlap it with other computation</a:t>
            </a:r>
          </a:p>
          <a:p>
            <a:pPr eaLnBrk="1" hangingPunct="1">
              <a:spcBef>
                <a:spcPct val="150000"/>
              </a:spcBef>
              <a:buFont typeface="Times" charset="0"/>
              <a:buNone/>
            </a:pPr>
            <a:r>
              <a:rPr lang="en-US" dirty="0">
                <a:sym typeface="Symbol" charset="2"/>
              </a:rPr>
              <a:t>Can </a:t>
            </a:r>
            <a:r>
              <a:rPr lang="en-US" b="1" i="1" dirty="0">
                <a:sym typeface="Symbol" charset="2"/>
              </a:rPr>
              <a:t>design</a:t>
            </a:r>
            <a:r>
              <a:rPr lang="en-US" i="1" dirty="0">
                <a:sym typeface="Symbol" charset="2"/>
              </a:rPr>
              <a:t> </a:t>
            </a:r>
            <a:r>
              <a:rPr lang="en-US" dirty="0">
                <a:sym typeface="Symbol" charset="2"/>
              </a:rPr>
              <a:t>the language so all checks are static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269575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2550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Extending the Schemes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06404"/>
            <a:ext cx="7816850" cy="5091696"/>
          </a:xfrm>
        </p:spPr>
        <p:txBody>
          <a:bodyPr>
            <a:normAutofit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sz="2000" b="1" dirty="0">
                <a:solidFill>
                  <a:schemeClr val="tx2"/>
                </a:solidFill>
                <a:sym typeface="Symbol" charset="2"/>
              </a:rPr>
              <a:t>Adding other operators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Evaluate the operands, then perform the operation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Complex operations (</a:t>
            </a:r>
            <a:r>
              <a:rPr lang="en-US" sz="2000" i="1" dirty="0">
                <a:sym typeface="Symbol" charset="2"/>
              </a:rPr>
              <a:t>e.g.</a:t>
            </a:r>
            <a:r>
              <a:rPr lang="en-US" sz="2000" dirty="0">
                <a:sym typeface="Symbol" charset="2"/>
              </a:rPr>
              <a:t>, sin, **) may turn into library calls</a:t>
            </a:r>
          </a:p>
          <a:p>
            <a:pPr eaLnBrk="1" hangingPunct="1">
              <a:spcBef>
                <a:spcPts val="1200"/>
              </a:spcBef>
              <a:buFont typeface="Times" charset="0"/>
              <a:buNone/>
            </a:pPr>
            <a:r>
              <a:rPr lang="en-US" sz="2000" b="1" dirty="0">
                <a:solidFill>
                  <a:srgbClr val="074073"/>
                </a:solidFill>
                <a:sym typeface="Symbol" charset="2"/>
              </a:rPr>
              <a:t>Mixed-type expressions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Insert conversions as needed from conversion table</a:t>
            </a:r>
          </a:p>
          <a:p>
            <a:pPr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Most languages have symmetric &amp; rational conversion tables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sz="2000" dirty="0">
                <a:sym typeface="Symbol" charset="2"/>
              </a:rPr>
              <a:t>Original </a:t>
            </a:r>
            <a:r>
              <a:rPr lang="en-US" sz="2000" b="1" dirty="0">
                <a:sym typeface="Symbol" charset="2"/>
              </a:rPr>
              <a:t>PL/I</a:t>
            </a:r>
            <a:r>
              <a:rPr lang="en-US" sz="2000" dirty="0">
                <a:sym typeface="Symbol" charset="2"/>
              </a:rPr>
              <a:t> had asymmetric tables for </a:t>
            </a:r>
            <a:r>
              <a:rPr lang="en-US" sz="2000" b="1" dirty="0">
                <a:sym typeface="Symbol" charset="2"/>
              </a:rPr>
              <a:t>BCD</a:t>
            </a:r>
            <a:r>
              <a:rPr lang="en-US" sz="2000" dirty="0">
                <a:sym typeface="Symbol" charset="2"/>
              </a:rPr>
              <a:t> &amp; binary integers</a:t>
            </a:r>
          </a:p>
        </p:txBody>
      </p:sp>
      <p:sp>
        <p:nvSpPr>
          <p:cNvPr id="29702" name="Text Box 5"/>
          <p:cNvSpPr txBox="1">
            <a:spLocks noChangeArrowheads="1"/>
          </p:cNvSpPr>
          <p:nvPr/>
        </p:nvSpPr>
        <p:spPr bwMode="auto">
          <a:xfrm>
            <a:off x="1295400" y="5125022"/>
            <a:ext cx="11430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dirty="0"/>
              <a:t>Typical Table for Addition</a:t>
            </a:r>
          </a:p>
        </p:txBody>
      </p:sp>
      <p:graphicFrame>
        <p:nvGraphicFramePr>
          <p:cNvPr id="17553" name="Group 145"/>
          <p:cNvGraphicFramePr>
            <a:graphicFrameLocks noGrp="1"/>
          </p:cNvGraphicFramePr>
          <p:nvPr/>
        </p:nvGraphicFramePr>
        <p:xfrm>
          <a:off x="3223492" y="4335082"/>
          <a:ext cx="4788260" cy="1615440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957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6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+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Integer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Integer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Integer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7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Real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Real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Double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65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ts val="18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3C75"/>
                        </a:buClr>
                        <a:buSzPct val="120000"/>
                        <a:buFont typeface="Times" charset="0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ヒラギノ角ゴ Pro W3" charset="-128"/>
                          <a:cs typeface="ヒラギノ角ゴ Pro W3" charset="-128"/>
                        </a:rPr>
                        <a:t>Complex</a:t>
                      </a:r>
                    </a:p>
                  </a:txBody>
                  <a:tcPr horzOverflow="overflow">
                    <a:lnL>
                      <a:noFill/>
                    </a:lnL>
                    <a:lnR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prstClr val="white">
                          <a:lumMod val="50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28509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>
                <a:sym typeface="Symbol" charset="2"/>
              </a:rPr>
              <a:t>Extending the Schemes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21186"/>
            <a:ext cx="8001000" cy="4953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What about evaluation order?</a:t>
            </a:r>
          </a:p>
          <a:p>
            <a:pPr eaLnBrk="1" hangingPunct="1"/>
            <a:r>
              <a:rPr lang="en-US" dirty="0">
                <a:sym typeface="Symbol" charset="2"/>
              </a:rPr>
              <a:t>The language may dictate some aspects of evaluation order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b="1" dirty="0">
                <a:solidFill>
                  <a:srgbClr val="074073"/>
                </a:solidFill>
                <a:sym typeface="Symbol" charset="2"/>
              </a:rPr>
              <a:t>Evaluation order is encoded into the translation mechanism</a:t>
            </a:r>
          </a:p>
          <a:p>
            <a:pPr eaLnBrk="1" hangingPunct="1"/>
            <a:r>
              <a:rPr lang="en-US" dirty="0">
                <a:sym typeface="Symbol" charset="2"/>
              </a:rPr>
              <a:t>Our treewalk scheme uses fixed evaluation order (</a:t>
            </a:r>
            <a:r>
              <a:rPr lang="en-US" sz="1800" i="1" dirty="0">
                <a:sym typeface="Symbol" charset="2"/>
              </a:rPr>
              <a:t>left-leaning, postorder</a:t>
            </a:r>
            <a:r>
              <a:rPr lang="en-US" dirty="0">
                <a:sym typeface="Symbol" charset="2"/>
              </a:rPr>
              <a:t>)</a:t>
            </a:r>
          </a:p>
          <a:p>
            <a:pPr marL="0" indent="0" eaLnBrk="1" hangingPunct="1">
              <a:spcBef>
                <a:spcPts val="1800"/>
              </a:spcBef>
              <a:buNone/>
            </a:pPr>
            <a:r>
              <a:rPr lang="en-US" b="1" dirty="0">
                <a:solidFill>
                  <a:schemeClr val="tx2"/>
                </a:solidFill>
                <a:sym typeface="Symbol" charset="2"/>
              </a:rPr>
              <a:t>The compiler can use commutativity &amp; associativity to improve code</a:t>
            </a:r>
          </a:p>
          <a:p>
            <a:pPr eaLnBrk="1" hangingPunct="1"/>
            <a:r>
              <a:rPr lang="en-US" dirty="0">
                <a:sym typeface="Symbol" charset="2"/>
              </a:rPr>
              <a:t>Algebraic reassociation</a:t>
            </a:r>
          </a:p>
          <a:p>
            <a:pPr eaLnBrk="1" hangingPunct="1"/>
            <a:r>
              <a:rPr lang="en-US" dirty="0">
                <a:sym typeface="Symbol" charset="2"/>
              </a:rPr>
              <a:t>This problem is truly hard</a:t>
            </a:r>
          </a:p>
          <a:p>
            <a:pPr lvl="1"/>
            <a:r>
              <a:rPr lang="en-US" dirty="0">
                <a:sym typeface="Symbol" charset="2"/>
              </a:rPr>
              <a:t>Number of rearrangements is worse than exponential</a:t>
            </a:r>
          </a:p>
          <a:p>
            <a:pPr lvl="1"/>
            <a:r>
              <a:rPr lang="en-US" dirty="0">
                <a:sym typeface="Symbol" charset="2"/>
              </a:rPr>
              <a:t>Cannot enumerate them &amp; pick the best</a:t>
            </a:r>
          </a:p>
          <a:p>
            <a:r>
              <a:rPr lang="en-US" dirty="0">
                <a:sym typeface="Symbol" charset="2"/>
              </a:rPr>
              <a:t>A couple of published approximation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07200" y="4689876"/>
            <a:ext cx="2095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4073"/>
                </a:solidFill>
              </a:rPr>
              <a:t>This problem is harder than register allocation!</a:t>
            </a:r>
          </a:p>
        </p:txBody>
      </p:sp>
    </p:spTree>
    <p:extLst>
      <p:ext uri="{BB962C8B-B14F-4D97-AF65-F5344CB8AC3E}">
        <p14:creationId xmlns:p14="http://schemas.microsoft.com/office/powerpoint/2010/main" val="2998344918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87516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Extending the Schemes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257800"/>
          </a:xfrm>
        </p:spPr>
        <p:txBody>
          <a:bodyPr>
            <a:normAutofit fontScale="55000" lnSpcReduction="20000"/>
          </a:bodyPr>
          <a:lstStyle/>
          <a:p>
            <a:pPr eaLnBrk="1" hangingPunct="1">
              <a:spcBef>
                <a:spcPct val="25000"/>
              </a:spcBef>
              <a:buFont typeface="Times" charset="0"/>
              <a:buNone/>
            </a:pPr>
            <a:r>
              <a:rPr lang="en-US" b="1" dirty="0">
                <a:solidFill>
                  <a:schemeClr val="tx2"/>
                </a:solidFill>
              </a:rPr>
              <a:t>More complex cases for </a:t>
            </a:r>
            <a:r>
              <a:rPr lang="en-US" sz="1800" b="1" dirty="0">
                <a:solidFill>
                  <a:schemeClr val="tx2"/>
                </a:solidFill>
              </a:rPr>
              <a:t>IDENTIFIER</a:t>
            </a:r>
            <a:endParaRPr lang="en-US" b="1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What about values that reside in registers?  </a:t>
            </a:r>
            <a:endParaRPr lang="en-US" dirty="0" smtClean="0"/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/>
              <a:t>Modify </a:t>
            </a:r>
            <a:r>
              <a:rPr lang="en-US" dirty="0"/>
              <a:t>the </a:t>
            </a:r>
            <a:r>
              <a:rPr lang="en-US" sz="1200" b="1" dirty="0"/>
              <a:t>IDENTIFIER</a:t>
            </a:r>
            <a:r>
              <a:rPr lang="en-US" dirty="0"/>
              <a:t> case</a:t>
            </a:r>
          </a:p>
          <a:p>
            <a:pPr marL="914400" lvl="2" indent="-285750">
              <a:lnSpc>
                <a:spcPct val="120000"/>
              </a:lnSpc>
              <a:spcBef>
                <a:spcPts val="600"/>
              </a:spcBef>
            </a:pPr>
            <a:r>
              <a:rPr lang="en-US" dirty="0"/>
              <a:t>Already in a register </a:t>
            </a:r>
            <a:r>
              <a:rPr lang="en-US" dirty="0">
                <a:sym typeface="Symbol" charset="2"/>
              </a:rPr>
              <a:t> return the register name</a:t>
            </a:r>
          </a:p>
          <a:p>
            <a:pPr marL="914400" lvl="2" indent="-285750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Not in a register  load it as before, but record the register number for subsequent uses (</a:t>
            </a:r>
            <a:r>
              <a:rPr lang="en-US" sz="2300" dirty="0">
                <a:sym typeface="Symbol" charset="2"/>
              </a:rPr>
              <a:t>in the appropriate symbol table entry</a:t>
            </a:r>
            <a:r>
              <a:rPr lang="en-US" dirty="0">
                <a:sym typeface="Symbol" charset="2"/>
              </a:rPr>
              <a:t>)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ym typeface="Symbol" charset="2"/>
              </a:rPr>
              <a:t>What </a:t>
            </a:r>
            <a:r>
              <a:rPr lang="en-US" dirty="0">
                <a:sym typeface="Symbol" charset="2"/>
              </a:rPr>
              <a:t>about function calls in expressions? 	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 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Generate the calling sequence &amp; load the return value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Severely limits compiler’s ability to reorder operations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What about parameter values?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>
                <a:sym typeface="Symbol" charset="2"/>
              </a:rPr>
              <a:t>The compiler treats each actual </a:t>
            </a:r>
            <a:r>
              <a:rPr lang="en-US" dirty="0" smtClean="0">
                <a:sym typeface="Symbol" charset="2"/>
              </a:rPr>
              <a:t>parameter as </a:t>
            </a:r>
            <a:r>
              <a:rPr lang="en-US" dirty="0">
                <a:sym typeface="Symbol" charset="2"/>
              </a:rPr>
              <a:t>an </a:t>
            </a:r>
            <a:r>
              <a:rPr lang="en-US" dirty="0" smtClean="0">
                <a:sym typeface="Symbol" charset="2"/>
              </a:rPr>
              <a:t>expression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ym typeface="Symbol" charset="2"/>
              </a:rPr>
              <a:t>Call-by-value </a:t>
            </a:r>
            <a:r>
              <a:rPr lang="en-US" dirty="0">
                <a:sym typeface="Symbol" charset="2"/>
              </a:rPr>
              <a:t> </a:t>
            </a:r>
            <a:r>
              <a:rPr lang="en-US" dirty="0" smtClean="0">
                <a:sym typeface="Symbol" charset="2"/>
              </a:rPr>
              <a:t>the pre-call </a:t>
            </a:r>
            <a:r>
              <a:rPr lang="en-US" dirty="0">
                <a:sym typeface="Symbol" charset="2"/>
              </a:rPr>
              <a:t>sequence evaluates the expression and stores its value in a location designated for </a:t>
            </a:r>
            <a:r>
              <a:rPr lang="en-US" dirty="0" smtClean="0">
                <a:sym typeface="Symbol" charset="2"/>
              </a:rPr>
              <a:t>that parameter—either </a:t>
            </a:r>
            <a:r>
              <a:rPr lang="en-US" dirty="0">
                <a:sym typeface="Symbol" charset="2"/>
              </a:rPr>
              <a:t>in a register or in the </a:t>
            </a:r>
            <a:r>
              <a:rPr lang="en-US" dirty="0" err="1">
                <a:sym typeface="Symbol" charset="2"/>
              </a:rPr>
              <a:t>callee’s</a:t>
            </a:r>
            <a:r>
              <a:rPr lang="en-US" dirty="0">
                <a:sym typeface="Symbol" charset="2"/>
              </a:rPr>
              <a:t> </a:t>
            </a:r>
            <a:r>
              <a:rPr lang="en-US" dirty="0" smtClean="0">
                <a:sym typeface="Symbol" charset="2"/>
              </a:rPr>
              <a:t>AR. </a:t>
            </a:r>
            <a:endParaRPr lang="en-US" dirty="0">
              <a:sym typeface="Symbol" charset="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en-US" dirty="0" smtClean="0">
                <a:sym typeface="Symbol" charset="2"/>
              </a:rPr>
              <a:t>Call-by-reference </a:t>
            </a:r>
            <a:r>
              <a:rPr lang="en-US" dirty="0">
                <a:sym typeface="Symbol" charset="2"/>
              </a:rPr>
              <a:t> the </a:t>
            </a:r>
            <a:r>
              <a:rPr lang="en-US" dirty="0" smtClean="0">
                <a:sym typeface="Symbol" charset="2"/>
              </a:rPr>
              <a:t>pre-call </a:t>
            </a:r>
            <a:r>
              <a:rPr lang="en-US" dirty="0">
                <a:sym typeface="Symbol" charset="2"/>
              </a:rPr>
              <a:t>sequence evaluates the parameter to an address </a:t>
            </a:r>
            <a:r>
              <a:rPr lang="en-US" dirty="0" smtClean="0">
                <a:sym typeface="Symbol" charset="2"/>
              </a:rPr>
              <a:t>and stores </a:t>
            </a:r>
            <a:r>
              <a:rPr lang="en-US" dirty="0">
                <a:sym typeface="Symbol" charset="2"/>
              </a:rPr>
              <a:t>the address in a location designated for that parameter. If a </a:t>
            </a:r>
            <a:r>
              <a:rPr lang="en-US" dirty="0" smtClean="0">
                <a:sym typeface="Symbol" charset="2"/>
              </a:rPr>
              <a:t>call-by-reference parameter </a:t>
            </a:r>
            <a:r>
              <a:rPr lang="en-US" dirty="0">
                <a:sym typeface="Symbol" charset="2"/>
              </a:rPr>
              <a:t>has no storage location, then the compiler may need </a:t>
            </a:r>
            <a:r>
              <a:rPr lang="en-US" dirty="0" smtClean="0">
                <a:sym typeface="Symbol" charset="2"/>
              </a:rPr>
              <a:t>to allocate </a:t>
            </a:r>
            <a:r>
              <a:rPr lang="en-US" dirty="0">
                <a:sym typeface="Symbol" charset="2"/>
              </a:rPr>
              <a:t>space to hold the parameter’s value so that it has an address to </a:t>
            </a:r>
            <a:r>
              <a:rPr lang="en-US" dirty="0" smtClean="0">
                <a:sym typeface="Symbol" charset="2"/>
              </a:rPr>
              <a:t>pass to </a:t>
            </a:r>
            <a:r>
              <a:rPr lang="en-US" dirty="0">
                <a:sym typeface="Symbol" charset="2"/>
              </a:rPr>
              <a:t>the </a:t>
            </a:r>
            <a:r>
              <a:rPr lang="en-US" dirty="0" err="1">
                <a:sym typeface="Symbol" charset="2"/>
              </a:rPr>
              <a:t>callee</a:t>
            </a:r>
            <a:r>
              <a:rPr lang="en-US" dirty="0">
                <a:sym typeface="Symbol" charset="2"/>
              </a:rPr>
              <a:t>.</a:t>
            </a:r>
          </a:p>
          <a:p>
            <a:pPr lvl="1" eaLnBrk="1" hangingPunct="1">
              <a:lnSpc>
                <a:spcPct val="120000"/>
              </a:lnSpc>
              <a:spcBef>
                <a:spcPts val="600"/>
              </a:spcBef>
            </a:pPr>
            <a:endParaRPr lang="en-US" dirty="0">
              <a:sym typeface="Symbol" charset="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114963" y="6400800"/>
            <a:ext cx="5715000" cy="561692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mpd="sng">
            <a:solidFill>
              <a:srgbClr val="074073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74073"/>
                </a:solidFill>
              </a:rPr>
              <a:t>Parameters are typically stored at a negative offset from the local data area.</a:t>
            </a:r>
          </a:p>
          <a:p>
            <a:pPr>
              <a:spcBef>
                <a:spcPts val="300"/>
              </a:spcBef>
            </a:pPr>
            <a:r>
              <a:rPr lang="en-US" sz="1400" dirty="0">
                <a:solidFill>
                  <a:srgbClr val="074073"/>
                </a:solidFill>
              </a:rPr>
              <a:t>Code will have a pointer to that data area.</a:t>
            </a:r>
          </a:p>
        </p:txBody>
      </p:sp>
    </p:spTree>
    <p:extLst>
      <p:ext uri="{BB962C8B-B14F-4D97-AF65-F5344CB8AC3E}">
        <p14:creationId xmlns:p14="http://schemas.microsoft.com/office/powerpoint/2010/main" val="3849099396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id="{A7F62A79-88A5-4B46-984B-E5FE08B678F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DCDC0FE9-D72C-4A51-A590-6BB1D5E51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1764" y="454819"/>
            <a:ext cx="8238836" cy="533400"/>
          </a:xfrm>
        </p:spPr>
        <p:txBody>
          <a:bodyPr>
            <a:normAutofit fontScale="90000"/>
          </a:bodyPr>
          <a:lstStyle/>
          <a:p>
            <a:pPr>
              <a:spcBef>
                <a:spcPct val="25000"/>
              </a:spcBef>
            </a:pPr>
            <a:r>
              <a:rPr lang="en-US" altLang="en-US" dirty="0"/>
              <a:t>Recursive </a:t>
            </a:r>
            <a:r>
              <a:rPr lang="en-US" altLang="en-US" dirty="0" err="1"/>
              <a:t>Treewalk</a:t>
            </a:r>
            <a:r>
              <a:rPr lang="en-US" altLang="en-US" dirty="0"/>
              <a:t> versus Ad-hoc SDT</a:t>
            </a:r>
          </a:p>
        </p:txBody>
      </p:sp>
      <p:sp>
        <p:nvSpPr>
          <p:cNvPr id="35846" name="Text Box 4">
            <a:extLst>
              <a:ext uri="{FF2B5EF4-FFF2-40B4-BE49-F238E27FC236}">
                <a16:creationId xmlns:a16="http://schemas.microsoft.com/office/drawing/2014/main" id="{DC432F8A-3933-4EF5-8255-92693AD401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980" y="1943100"/>
            <a:ext cx="4267200" cy="491490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expr(node)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</a:t>
            </a:r>
            <a:r>
              <a:rPr lang="en-US" sz="1600" dirty="0" err="1" smtClean="0">
                <a:latin typeface="Arial Narrow Bold" charset="0"/>
                <a:ea typeface="ヒラギノ角ゴ Pro W3" charset="-128"/>
                <a:cs typeface="ヒラギノ角ゴ Pro W3" charset="-128"/>
              </a:rPr>
              <a:t>int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result, t1, t2;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switch (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type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(node)) {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      case 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,,, 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t1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left child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expr(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right child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  <a:endParaRPr lang="en-US" sz="1600" dirty="0" smtClean="0">
              <a:latin typeface="Arial Narrow Bold" charset="0"/>
              <a:ea typeface="ヒラギノ角ゴ Pro W3" charset="-128"/>
              <a:cs typeface="ヒラギノ角ゴ Pro W3" charset="-128"/>
            </a:endParaRP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emit 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(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op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(node),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      case IDENTIFIER: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</a:rPr>
              <a:t>              t1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base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t2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offset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</a:t>
            </a:r>
            <a:r>
              <a:rPr lang="en-US" sz="1600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loadAO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, t1, t2,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case NUMBER: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result </a:t>
            </a:r>
            <a:r>
              <a:rPr lang="en-US" sz="14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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</a:t>
            </a:r>
            <a:r>
              <a:rPr lang="en-US" sz="1600" i="1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NextRegister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</a:t>
            </a:r>
            <a:r>
              <a:rPr lang="en-US" sz="1600" i="1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emit 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</a:t>
            </a:r>
            <a:r>
              <a:rPr lang="en-US" sz="1600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loadI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, </a:t>
            </a:r>
            <a:r>
              <a:rPr lang="en-US" sz="1600" i="1" dirty="0" err="1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val</a:t>
            </a: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(node), none, result);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    break;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}</a:t>
            </a:r>
          </a:p>
          <a:p>
            <a:pPr eaLnBrk="0" hangingPunct="0">
              <a:lnSpc>
                <a:spcPct val="9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        return result;</a:t>
            </a:r>
          </a:p>
          <a:p>
            <a:pPr eaLnBrk="0" hangingPunct="0">
              <a:lnSpc>
                <a:spcPct val="80000"/>
              </a:lnSpc>
              <a:defRPr/>
            </a:pPr>
            <a:r>
              <a:rPr lang="en-US" sz="1600" dirty="0" smtClean="0">
                <a:latin typeface="Arial Narrow Bold" charset="0"/>
                <a:ea typeface="ヒラギノ角ゴ Pro W3" charset="-128"/>
                <a:cs typeface="ヒラギノ角ゴ Pro W3" charset="-128"/>
                <a:sym typeface="Symbol" charset="2"/>
              </a:rPr>
              <a:t>  }</a:t>
            </a:r>
            <a:endParaRPr lang="en-US" sz="1600" dirty="0">
              <a:latin typeface="Arial Narrow Bold" charset="0"/>
              <a:ea typeface="ヒラギノ角ゴ Pro W3" charset="-128"/>
              <a:cs typeface="ヒラギノ角ゴ Pro W3" charset="-128"/>
              <a:sym typeface="Symbol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D5E550-687D-4858-8496-5A9FA4A894AF}"/>
              </a:ext>
            </a:extLst>
          </p:cNvPr>
          <p:cNvSpPr txBox="1"/>
          <p:nvPr/>
        </p:nvSpPr>
        <p:spPr>
          <a:xfrm>
            <a:off x="5997864" y="6245225"/>
            <a:ext cx="1981200" cy="46037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200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Some details omitted for space; see Chapter 4.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C30E06-867A-4290-87A8-BAA7859F7FFB}"/>
              </a:ext>
            </a:extLst>
          </p:cNvPr>
          <p:cNvGrpSpPr/>
          <p:nvPr/>
        </p:nvGrpSpPr>
        <p:grpSpPr>
          <a:xfrm>
            <a:off x="2739577" y="1126368"/>
            <a:ext cx="6404423" cy="1940650"/>
            <a:chOff x="1514764" y="3832701"/>
            <a:chExt cx="6404423" cy="1940650"/>
          </a:xfrm>
        </p:grpSpPr>
        <p:sp>
          <p:nvSpPr>
            <p:cNvPr id="11" name="Rounded Rectangle 1">
              <a:extLst>
                <a:ext uri="{FF2B5EF4-FFF2-40B4-BE49-F238E27FC236}">
                  <a16:creationId xmlns:a16="http://schemas.microsoft.com/office/drawing/2014/main" id="{4B948A8B-549F-4EF7-90BA-7EED408671FD}"/>
                </a:ext>
              </a:extLst>
            </p:cNvPr>
            <p:cNvSpPr/>
            <p:nvPr/>
          </p:nvSpPr>
          <p:spPr>
            <a:xfrm>
              <a:off x="2482916" y="3873049"/>
              <a:ext cx="1282486" cy="641316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Front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12" name="Rounded Rectangle 4">
              <a:extLst>
                <a:ext uri="{FF2B5EF4-FFF2-40B4-BE49-F238E27FC236}">
                  <a16:creationId xmlns:a16="http://schemas.microsoft.com/office/drawing/2014/main" id="{1421E728-5DAC-4975-8005-89576E913F05}"/>
                </a:ext>
              </a:extLst>
            </p:cNvPr>
            <p:cNvSpPr/>
            <p:nvPr/>
          </p:nvSpPr>
          <p:spPr>
            <a:xfrm>
              <a:off x="4144122" y="3873049"/>
              <a:ext cx="1282486" cy="641316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High-level Optimizer</a:t>
              </a:r>
            </a:p>
          </p:txBody>
        </p:sp>
        <p:sp>
          <p:nvSpPr>
            <p:cNvPr id="13" name="Rounded Rectangle 5">
              <a:extLst>
                <a:ext uri="{FF2B5EF4-FFF2-40B4-BE49-F238E27FC236}">
                  <a16:creationId xmlns:a16="http://schemas.microsoft.com/office/drawing/2014/main" id="{DA5FFE87-833E-47A0-88DE-981202D2C7ED}"/>
                </a:ext>
              </a:extLst>
            </p:cNvPr>
            <p:cNvSpPr/>
            <p:nvPr/>
          </p:nvSpPr>
          <p:spPr>
            <a:xfrm>
              <a:off x="5805329" y="3873049"/>
              <a:ext cx="1282486" cy="641316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Low</a:t>
              </a:r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Level </a:t>
              </a:r>
              <a:r>
                <a:rPr lang="en-US" dirty="0">
                  <a:solidFill>
                    <a:schemeClr val="tx1"/>
                  </a:solidFill>
                </a:rPr>
                <a:t>IR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D66E60-ACBE-4654-BA2E-5849E9C7A4F3}"/>
                </a:ext>
              </a:extLst>
            </p:cNvPr>
            <p:cNvCxnSpPr>
              <a:stCxn id="11" idx="3"/>
              <a:endCxn id="12" idx="1"/>
            </p:cNvCxnSpPr>
            <p:nvPr/>
          </p:nvCxnSpPr>
          <p:spPr>
            <a:xfrm>
              <a:off x="3765402" y="4193707"/>
              <a:ext cx="378720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12DA285-4D5A-4106-B88B-033A607863F5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5426608" y="4193707"/>
              <a:ext cx="378721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7AA407AD-C7FF-4C2F-941F-6CED405DF182}"/>
                </a:ext>
              </a:extLst>
            </p:cNvPr>
            <p:cNvSpPr/>
            <p:nvPr/>
          </p:nvSpPr>
          <p:spPr>
            <a:xfrm>
              <a:off x="3655279" y="5132035"/>
              <a:ext cx="1282486" cy="641316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Low-level Optimizer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B7D10883-0AFC-4BC2-AEE1-6CE975570B47}"/>
                </a:ext>
              </a:extLst>
            </p:cNvPr>
            <p:cNvSpPr/>
            <p:nvPr/>
          </p:nvSpPr>
          <p:spPr>
            <a:xfrm>
              <a:off x="5414035" y="5132035"/>
              <a:ext cx="1282486" cy="641316"/>
            </a:xfrm>
            <a:prstGeom prst="round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Back End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AEB7D56-CE47-4E5A-B4E4-3378C5C6CF9F}"/>
                </a:ext>
              </a:extLst>
            </p:cNvPr>
            <p:cNvCxnSpPr>
              <a:stCxn id="16" idx="3"/>
              <a:endCxn id="17" idx="1"/>
            </p:cNvCxnSpPr>
            <p:nvPr/>
          </p:nvCxnSpPr>
          <p:spPr>
            <a:xfrm>
              <a:off x="4937765" y="5452693"/>
              <a:ext cx="476270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urved Connector 20">
              <a:extLst>
                <a:ext uri="{FF2B5EF4-FFF2-40B4-BE49-F238E27FC236}">
                  <a16:creationId xmlns:a16="http://schemas.microsoft.com/office/drawing/2014/main" id="{1F1F80DA-2FC6-4AE0-9CE4-3638F50DD31D}"/>
                </a:ext>
              </a:extLst>
            </p:cNvPr>
            <p:cNvCxnSpPr>
              <a:stCxn id="13" idx="3"/>
              <a:endCxn id="16" idx="1"/>
            </p:cNvCxnSpPr>
            <p:nvPr/>
          </p:nvCxnSpPr>
          <p:spPr>
            <a:xfrm flipH="1">
              <a:off x="3655279" y="4193707"/>
              <a:ext cx="3432536" cy="1258986"/>
            </a:xfrm>
            <a:prstGeom prst="curvedConnector5">
              <a:avLst>
                <a:gd name="adj1" fmla="val -11056"/>
                <a:gd name="adj2" fmla="val 50000"/>
                <a:gd name="adj3" fmla="val 119481"/>
              </a:avLst>
            </a:prstGeom>
            <a:ln w="952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CF6C9EB-C284-4C60-B463-0F344E2451D9}"/>
                </a:ext>
              </a:extLst>
            </p:cNvPr>
            <p:cNvCxnSpPr>
              <a:endCxn id="11" idx="1"/>
            </p:cNvCxnSpPr>
            <p:nvPr/>
          </p:nvCxnSpPr>
          <p:spPr>
            <a:xfrm>
              <a:off x="2055421" y="4193707"/>
              <a:ext cx="427495" cy="0"/>
            </a:xfrm>
            <a:prstGeom prst="straightConnector1">
              <a:avLst/>
            </a:prstGeom>
            <a:ln w="952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2625488-41E4-40A4-92CA-F717CADD401F}"/>
                </a:ext>
              </a:extLst>
            </p:cNvPr>
            <p:cNvCxnSpPr>
              <a:stCxn id="17" idx="3"/>
            </p:cNvCxnSpPr>
            <p:nvPr/>
          </p:nvCxnSpPr>
          <p:spPr>
            <a:xfrm>
              <a:off x="6696521" y="5452693"/>
              <a:ext cx="392059" cy="0"/>
            </a:xfrm>
            <a:prstGeom prst="straightConnector1">
              <a:avLst/>
            </a:prstGeom>
            <a:ln w="9525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BC92FD-FBB5-4844-B0A0-1C582FD79A68}"/>
                </a:ext>
              </a:extLst>
            </p:cNvPr>
            <p:cNvSpPr txBox="1"/>
            <p:nvPr/>
          </p:nvSpPr>
          <p:spPr>
            <a:xfrm>
              <a:off x="1514764" y="3894372"/>
              <a:ext cx="968152" cy="5514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Source Code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59A424-A3E0-4F7E-A9B7-A4CF137646C4}"/>
                </a:ext>
              </a:extLst>
            </p:cNvPr>
            <p:cNvSpPr txBox="1"/>
            <p:nvPr/>
          </p:nvSpPr>
          <p:spPr>
            <a:xfrm>
              <a:off x="3465158" y="3832701"/>
              <a:ext cx="968152" cy="3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AST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A1F10-801A-45AA-A8D5-33F0DC696A5B}"/>
                </a:ext>
              </a:extLst>
            </p:cNvPr>
            <p:cNvSpPr txBox="1"/>
            <p:nvPr/>
          </p:nvSpPr>
          <p:spPr>
            <a:xfrm>
              <a:off x="5138946" y="3832701"/>
              <a:ext cx="968152" cy="3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AST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AADEE11-F7B9-469C-B75C-135982603EEB}"/>
                </a:ext>
              </a:extLst>
            </p:cNvPr>
            <p:cNvSpPr txBox="1"/>
            <p:nvPr/>
          </p:nvSpPr>
          <p:spPr>
            <a:xfrm>
              <a:off x="6951035" y="3905826"/>
              <a:ext cx="968152" cy="3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ILOC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56F7B20-EA9A-4F01-B139-420B6ECCB120}"/>
                </a:ext>
              </a:extLst>
            </p:cNvPr>
            <p:cNvSpPr txBox="1"/>
            <p:nvPr/>
          </p:nvSpPr>
          <p:spPr>
            <a:xfrm>
              <a:off x="4680788" y="5093161"/>
              <a:ext cx="968152" cy="3206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8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ILOC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742C26-0DA6-4748-834D-CF8595B0DB89}"/>
                </a:ext>
              </a:extLst>
            </p:cNvPr>
            <p:cNvSpPr txBox="1"/>
            <p:nvPr/>
          </p:nvSpPr>
          <p:spPr>
            <a:xfrm>
              <a:off x="6604504" y="5093161"/>
              <a:ext cx="968152" cy="621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00"/>
                </a:lnSpc>
              </a:pPr>
              <a:r>
                <a:rPr lang="en-US" sz="1400" b="1" dirty="0">
                  <a:solidFill>
                    <a:schemeClr val="tx2"/>
                  </a:solidFill>
                </a:rPr>
                <a:t>Machine Code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4518796" y="3466771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en-US" altLang="en-US" dirty="0" smtClean="0">
                <a:sym typeface="Symbol" panose="05050102010706020507" pitchFamily="18" charset="2"/>
              </a:rPr>
              <a:t>Generate an </a:t>
            </a:r>
            <a:r>
              <a:rPr lang="en-US" altLang="en-US" dirty="0">
                <a:sym typeface="Symbol" panose="05050102010706020507" pitchFamily="18" charset="2"/>
              </a:rPr>
              <a:t>A</a:t>
            </a:r>
            <a:r>
              <a:rPr lang="en-US" altLang="en-US" sz="1100" dirty="0">
                <a:sym typeface="Symbol" panose="05050102010706020507" pitchFamily="18" charset="2"/>
              </a:rPr>
              <a:t>ST</a:t>
            </a:r>
            <a:r>
              <a:rPr lang="en-US" altLang="en-US" dirty="0">
                <a:sym typeface="Symbol" panose="05050102010706020507" pitchFamily="18" charset="2"/>
              </a:rPr>
              <a:t>, use it for some high-level, near-source work such as type checking and optimization, then traverse it and emit a </a:t>
            </a:r>
            <a:r>
              <a:rPr lang="en-US" altLang="en-US" dirty="0" smtClean="0">
                <a:sym typeface="Symbol" panose="05050102010706020507" pitchFamily="18" charset="2"/>
              </a:rPr>
              <a:t>low-level </a:t>
            </a:r>
            <a:r>
              <a:rPr lang="en-US" altLang="en-US" dirty="0">
                <a:sym typeface="Symbol" panose="05050102010706020507" pitchFamily="18" charset="2"/>
              </a:rPr>
              <a:t>IR similar to I</a:t>
            </a:r>
            <a:r>
              <a:rPr lang="en-US" altLang="en-US" b="1" dirty="0">
                <a:sym typeface="Symbol" panose="05050102010706020507" pitchFamily="18" charset="2"/>
              </a:rPr>
              <a:t>LOC</a:t>
            </a:r>
            <a:r>
              <a:rPr lang="en-US" altLang="en-US" dirty="0">
                <a:sym typeface="Symbol" panose="05050102010706020507" pitchFamily="18" charset="2"/>
              </a:rPr>
              <a:t> for further optimization and code generation</a:t>
            </a:r>
          </a:p>
        </p:txBody>
      </p:sp>
    </p:spTree>
    <p:extLst>
      <p:ext uri="{BB962C8B-B14F-4D97-AF65-F5344CB8AC3E}">
        <p14:creationId xmlns:p14="http://schemas.microsoft.com/office/powerpoint/2010/main" val="11126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id="{E6B0E81B-B8B9-43D1-96CF-EA30A1A2F1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F91A232-789F-4C62-AA89-E91DEA88D8BA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7C723C3-A4C9-4A8A-AA13-B3FC70C22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40065"/>
          </a:xfrm>
        </p:spPr>
        <p:txBody>
          <a:bodyPr>
            <a:normAutofit fontScale="90000"/>
          </a:bodyPr>
          <a:lstStyle/>
          <a:p>
            <a:pPr>
              <a:spcBef>
                <a:spcPct val="25000"/>
              </a:spcBef>
            </a:pPr>
            <a:r>
              <a:rPr lang="en-US" altLang="en-US" dirty="0"/>
              <a:t>Recursive </a:t>
            </a:r>
            <a:r>
              <a:rPr lang="en-US" altLang="en-US" dirty="0" err="1"/>
              <a:t>Treewalk</a:t>
            </a:r>
            <a:r>
              <a:rPr lang="en-US" altLang="en-US" dirty="0"/>
              <a:t> versus Ad-hoc SDT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E8513D3E-2E19-4B63-8037-38164B24DF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2673" y="898033"/>
            <a:ext cx="4643582" cy="5257800"/>
          </a:xfrm>
        </p:spPr>
        <p:txBody>
          <a:bodyPr>
            <a:normAutofit/>
          </a:bodyPr>
          <a:lstStyle/>
          <a:p>
            <a:pPr marL="0" indent="0">
              <a:spcBef>
                <a:spcPct val="25000"/>
              </a:spcBef>
              <a:buNone/>
            </a:pPr>
            <a:r>
              <a:rPr lang="en-US" altLang="en-US" sz="1800" dirty="0" smtClean="0">
                <a:sym typeface="Symbol" panose="05050102010706020507" pitchFamily="18" charset="2"/>
              </a:rPr>
              <a:t>Ad-hoc </a:t>
            </a:r>
            <a:r>
              <a:rPr lang="en-US" altLang="en-US" sz="1800" dirty="0">
                <a:sym typeface="Symbol" panose="05050102010706020507" pitchFamily="18" charset="2"/>
              </a:rPr>
              <a:t>SDT (Syntax Directed Translation) </a:t>
            </a:r>
            <a:r>
              <a:rPr lang="en-US" altLang="en-US" sz="1800" dirty="0" smtClean="0">
                <a:sym typeface="Symbol" panose="05050102010706020507" pitchFamily="18" charset="2"/>
              </a:rPr>
              <a:t>scheme: </a:t>
            </a:r>
          </a:p>
          <a:p>
            <a:pPr>
              <a:spcBef>
                <a:spcPct val="25000"/>
              </a:spcBef>
            </a:pPr>
            <a:r>
              <a:rPr lang="en-US" sz="1500" dirty="0" smtClean="0"/>
              <a:t>provides </a:t>
            </a:r>
            <a:r>
              <a:rPr lang="en-US" sz="1500" dirty="0"/>
              <a:t>snippets of code that </a:t>
            </a:r>
            <a:r>
              <a:rPr lang="en-US" sz="1500" dirty="0" smtClean="0"/>
              <a:t>execute at </a:t>
            </a:r>
            <a:r>
              <a:rPr lang="en-US" sz="1500" dirty="0"/>
              <a:t>parse time</a:t>
            </a:r>
            <a:r>
              <a:rPr lang="en-US" sz="1500" dirty="0" smtClean="0"/>
              <a:t>.</a:t>
            </a:r>
          </a:p>
          <a:p>
            <a:pPr>
              <a:spcBef>
                <a:spcPct val="25000"/>
              </a:spcBef>
            </a:pPr>
            <a:r>
              <a:rPr lang="en-US" sz="1500" dirty="0" smtClean="0"/>
              <a:t>Each </a:t>
            </a:r>
            <a:r>
              <a:rPr lang="en-US" sz="1500" dirty="0"/>
              <a:t>snippet, or action, is directly tied to a </a:t>
            </a:r>
            <a:r>
              <a:rPr lang="en-US" sz="1500" dirty="0" smtClean="0"/>
              <a:t>production </a:t>
            </a:r>
            <a:r>
              <a:rPr lang="en-US" sz="1500" dirty="0"/>
              <a:t>in </a:t>
            </a:r>
            <a:r>
              <a:rPr lang="en-US" sz="1500" dirty="0" smtClean="0"/>
              <a:t>the grammar</a:t>
            </a:r>
            <a:r>
              <a:rPr lang="en-US" sz="1500" dirty="0"/>
              <a:t>. </a:t>
            </a:r>
            <a:endParaRPr lang="en-US" sz="1500" dirty="0" smtClean="0"/>
          </a:p>
          <a:p>
            <a:pPr>
              <a:spcBef>
                <a:spcPct val="25000"/>
              </a:spcBef>
            </a:pPr>
            <a:r>
              <a:rPr lang="en-US" sz="1500" dirty="0" smtClean="0"/>
              <a:t>Each </a:t>
            </a:r>
            <a:r>
              <a:rPr lang="en-US" sz="1500" dirty="0"/>
              <a:t>time the parser recognizes that it is at a particular place in </a:t>
            </a:r>
            <a:r>
              <a:rPr lang="en-US" sz="1500" dirty="0" smtClean="0"/>
              <a:t>the grammar</a:t>
            </a:r>
            <a:r>
              <a:rPr lang="en-US" sz="1500" dirty="0"/>
              <a:t>, the corresponding action is invoked to perform its </a:t>
            </a:r>
            <a:r>
              <a:rPr lang="en-US" sz="1500" dirty="0" smtClean="0"/>
              <a:t>task</a:t>
            </a:r>
            <a:endParaRPr lang="en-US" altLang="en-US" sz="1500" dirty="0">
              <a:sym typeface="Symbol" panose="05050102010706020507" pitchFamily="18" charset="2"/>
            </a:endParaRPr>
          </a:p>
        </p:txBody>
      </p:sp>
      <p:sp>
        <p:nvSpPr>
          <p:cNvPr id="24" name="Text Box 3">
            <a:extLst>
              <a:ext uri="{FF2B5EF4-FFF2-40B4-BE49-F238E27FC236}">
                <a16:creationId xmlns:a16="http://schemas.microsoft.com/office/drawing/2014/main" id="{AACF6BB7-41EE-4D75-B516-13FFCC9DA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1728" y="898033"/>
            <a:ext cx="3733800" cy="484466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Expr: Expr </a:t>
            </a: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PLUS Term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 {$$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= NextRegister();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emit(add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,$1,$3, $$);}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|  Expr </a:t>
            </a: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MINUS Term</a:t>
            </a:r>
            <a:r>
              <a:rPr lang="en-US" sz="1600" dirty="0">
                <a:solidFill>
                  <a:srgbClr val="003C7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…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|  Term    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{ $$ = $1; } 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Term:  Term </a:t>
            </a: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TIMES Factor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{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$$ = NextRegister();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emit(mult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,$1,$3,$$); };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| Term </a:t>
            </a: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DIVIDES Factor   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{</a:t>
            </a:r>
            <a:r>
              <a:rPr lang="en-US" sz="1600" dirty="0">
                <a:solidFill>
                  <a:srgbClr val="FF0000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…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| Factor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{ $$ = $1; };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Factor: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(</a:t>
            </a: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expr)  	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</a:t>
            </a:r>
            <a:endParaRPr lang="en-US" sz="1600" dirty="0" smtClean="0"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        {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$$ = $2; } </a:t>
            </a:r>
            <a:endParaRPr lang="en-US" sz="1600" dirty="0">
              <a:solidFill>
                <a:srgbClr val="FF0065"/>
              </a:solidFill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|  NUMBER</a:t>
            </a:r>
            <a:endParaRPr lang="en-US" sz="1600" dirty="0">
              <a:solidFill>
                <a:srgbClr val="FF0065"/>
              </a:solidFill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 {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$$ = NextRegister();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emit(</a:t>
            </a:r>
            <a:r>
              <a:rPr lang="en-US" sz="1600" dirty="0" err="1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loadI,val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($1),none,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$$);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   </a:t>
            </a:r>
            <a:r>
              <a:rPr lang="en-US" sz="1600" dirty="0" smtClean="0">
                <a:solidFill>
                  <a:srgbClr val="FF0065"/>
                </a:solidFill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|   ID  </a:t>
            </a:r>
            <a:endParaRPr lang="en-US" sz="1600" dirty="0">
              <a:solidFill>
                <a:srgbClr val="FF0065"/>
              </a:solidFill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{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t1 = base($1);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t2 = offset($1);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</a:t>
            </a: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$$ = NextRegister();</a:t>
            </a: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  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emit(loadAO,t1,t2,$$); </a:t>
            </a:r>
            <a:endParaRPr lang="en-US" sz="1600" dirty="0"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  <a:p>
            <a:pPr eaLnBrk="0" hangingPunct="0">
              <a:lnSpc>
                <a:spcPct val="90000"/>
              </a:lnSpc>
              <a:spcBef>
                <a:spcPct val="2000"/>
              </a:spcBef>
              <a:spcAft>
                <a:spcPct val="30000"/>
              </a:spcAft>
              <a:defRPr/>
            </a:pPr>
            <a:r>
              <a:rPr lang="en-US" sz="1600" dirty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	</a:t>
            </a:r>
            <a:r>
              <a:rPr lang="en-US" sz="1600" dirty="0" smtClean="0">
                <a:latin typeface="Arial" panose="020B0604020202020204" pitchFamily="34" charset="0"/>
                <a:ea typeface="ヒラギノ角ゴ Pro W3" charset="-128"/>
                <a:cs typeface="Arial" panose="020B0604020202020204" pitchFamily="34" charset="0"/>
                <a:sym typeface="Symbol" charset="2"/>
              </a:rPr>
              <a:t>     }</a:t>
            </a:r>
            <a:endParaRPr lang="en-US" sz="1600" dirty="0">
              <a:latin typeface="Arial" panose="020B0604020202020204" pitchFamily="34" charset="0"/>
              <a:ea typeface="ヒラギノ角ゴ Pro W3" charset="-128"/>
              <a:cs typeface="Arial" panose="020B0604020202020204" pitchFamily="34" charset="0"/>
              <a:sym typeface="Symbol" charset="2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57200" y="4142707"/>
            <a:ext cx="443634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-Roman"/>
              </a:rPr>
              <a:t>$$ refers to the result location for the current production.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457200" y="4766364"/>
            <a:ext cx="43641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-Roman"/>
              </a:rPr>
              <a:t>The symbols $</a:t>
            </a:r>
            <a:r>
              <a:rPr lang="en-US" sz="1400" dirty="0">
                <a:latin typeface="LetterGothic-Slant_167"/>
              </a:rPr>
              <a:t>1, </a:t>
            </a:r>
            <a:r>
              <a:rPr lang="en-US" sz="1400" dirty="0">
                <a:latin typeface="Times-Roman"/>
              </a:rPr>
              <a:t>$</a:t>
            </a:r>
            <a:r>
              <a:rPr lang="en-US" sz="1400" dirty="0">
                <a:latin typeface="LetterGothic-Slant_167"/>
              </a:rPr>
              <a:t>2</a:t>
            </a:r>
            <a:r>
              <a:rPr lang="en-US" sz="1400" dirty="0">
                <a:latin typeface="Times-Roman"/>
              </a:rPr>
              <a:t>, . . . , $</a:t>
            </a:r>
            <a:r>
              <a:rPr lang="en-US" sz="1400" dirty="0">
                <a:latin typeface="LetterGothic-Slant_167"/>
              </a:rPr>
              <a:t>n </a:t>
            </a:r>
            <a:r>
              <a:rPr lang="en-US" sz="1400" dirty="0">
                <a:latin typeface="Times-Roman"/>
              </a:rPr>
              <a:t>refer to the locations for the first, second, through </a:t>
            </a:r>
            <a:r>
              <a:rPr lang="en-US" sz="1400" dirty="0">
                <a:latin typeface="LetterGothic-Slant_167"/>
              </a:rPr>
              <a:t>n</a:t>
            </a:r>
            <a:r>
              <a:rPr lang="en-US" sz="1400" i="1" dirty="0">
                <a:latin typeface="Times-Italic"/>
              </a:rPr>
              <a:t>th </a:t>
            </a:r>
            <a:r>
              <a:rPr lang="en-US" sz="1400" dirty="0">
                <a:latin typeface="Times-Roman"/>
              </a:rPr>
              <a:t>symbols in the right-hand side</a:t>
            </a:r>
            <a:endParaRPr lang="en-US" sz="1400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3057</TotalTime>
  <Words>3350</Words>
  <Application>Microsoft Office PowerPoint</Application>
  <PresentationFormat>On-screen Show (4:3)</PresentationFormat>
  <Paragraphs>595</Paragraphs>
  <Slides>31</Slides>
  <Notes>20</Notes>
  <HiddenSlides>2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7" baseType="lpstr">
      <vt:lpstr>Geneva</vt:lpstr>
      <vt:lpstr>LetterGothic-Slant_167</vt:lpstr>
      <vt:lpstr>Monaco</vt:lpstr>
      <vt:lpstr>Times-Italic</vt:lpstr>
      <vt:lpstr>Times-Roman</vt:lpstr>
      <vt:lpstr>ヒラギノ角ゴ Pro W3</vt:lpstr>
      <vt:lpstr>Arial</vt:lpstr>
      <vt:lpstr>Arial Narrow Bold</vt:lpstr>
      <vt:lpstr>Arial Rounded MT Bold</vt:lpstr>
      <vt:lpstr>Calibri</vt:lpstr>
      <vt:lpstr>Comic Sans MS</vt:lpstr>
      <vt:lpstr>Symbol</vt:lpstr>
      <vt:lpstr>Times</vt:lpstr>
      <vt:lpstr>Times New Roman</vt:lpstr>
      <vt:lpstr>Wingdings</vt:lpstr>
      <vt:lpstr>Office Theme</vt:lpstr>
      <vt:lpstr>Last Lecture: Generating Code for Expressions</vt:lpstr>
      <vt:lpstr>Code for Assignment</vt:lpstr>
      <vt:lpstr>Handling Assignment</vt:lpstr>
      <vt:lpstr>Handling Assignment</vt:lpstr>
      <vt:lpstr>Extending the Schemes</vt:lpstr>
      <vt:lpstr>Extending the Schemes</vt:lpstr>
      <vt:lpstr>Extending the Schemes</vt:lpstr>
      <vt:lpstr>Recursive Treewalk versus Ad-hoc SDT</vt:lpstr>
      <vt:lpstr>Recursive Treewalk versus Ad-hoc SDT</vt:lpstr>
      <vt:lpstr>Beyond Expression &amp; Assignment</vt:lpstr>
      <vt:lpstr>CS51530 Project 3  </vt:lpstr>
      <vt:lpstr>CS51530 Project 3 </vt:lpstr>
      <vt:lpstr>Chapter 8 Introduction to Code Optimization</vt:lpstr>
      <vt:lpstr>Traditional Three-Phase Compiler </vt:lpstr>
      <vt:lpstr>The Optimizer </vt:lpstr>
      <vt:lpstr>The Role of the Optimizer</vt:lpstr>
      <vt:lpstr>Optimizers Work at Several Different Scopes</vt:lpstr>
      <vt:lpstr>Scope of Optimization</vt:lpstr>
      <vt:lpstr>Local Optimization</vt:lpstr>
      <vt:lpstr>Redundancy Elimination as an Example</vt:lpstr>
      <vt:lpstr>Redundancy Elimination as an Example</vt:lpstr>
      <vt:lpstr>Value Numbering                        </vt:lpstr>
      <vt:lpstr>Local Value Numbering</vt:lpstr>
      <vt:lpstr>Local Value Numbering</vt:lpstr>
      <vt:lpstr>Local Value Numbering</vt:lpstr>
      <vt:lpstr>Local Value Numbering</vt:lpstr>
      <vt:lpstr>Simple Extensions to Value Numbering</vt:lpstr>
      <vt:lpstr>Local Value Numbering with Extensions</vt:lpstr>
      <vt:lpstr>Local Value Numbering</vt:lpstr>
      <vt:lpstr>Local Value Numbering</vt:lpstr>
      <vt:lpstr>Redundancy Elimination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274</cp:revision>
  <dcterms:created xsi:type="dcterms:W3CDTF">2015-08-23T14:27:08Z</dcterms:created>
  <dcterms:modified xsi:type="dcterms:W3CDTF">2023-04-06T20:41:53Z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2023-03-02T19:03:42Z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c8adcddb-b720-4f54-bb32-996e4b0eacf5</vt:lpwstr>
  </property>
  <property fmtid="{D5CDD505-2E9C-101B-9397-08002B2CF9AE}" pid="8" name="MSIP_Label_4044bd30-2ed7-4c9d-9d12-46200872a97b_ContentBits">
    <vt:lpwstr>0</vt:lpwstr>
  </property>
</Properties>
</file>