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66" r:id="rId3"/>
    <p:sldId id="320" r:id="rId4"/>
    <p:sldId id="322" r:id="rId5"/>
    <p:sldId id="323" r:id="rId6"/>
    <p:sldId id="294" r:id="rId7"/>
    <p:sldId id="293" r:id="rId8"/>
    <p:sldId id="296" r:id="rId9"/>
    <p:sldId id="327" r:id="rId10"/>
    <p:sldId id="325" r:id="rId11"/>
    <p:sldId id="297" r:id="rId12"/>
    <p:sldId id="299" r:id="rId13"/>
    <p:sldId id="305" r:id="rId14"/>
    <p:sldId id="298" r:id="rId15"/>
    <p:sldId id="306" r:id="rId16"/>
    <p:sldId id="324" r:id="rId17"/>
    <p:sldId id="301" r:id="rId18"/>
    <p:sldId id="302" r:id="rId19"/>
    <p:sldId id="303" r:id="rId20"/>
    <p:sldId id="304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E863B-D0BD-4E4B-9F74-614246455590}" v="378" dt="2023-04-06T00:15:02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5" autoAdjust="0"/>
  </p:normalViewPr>
  <p:slideViewPr>
    <p:cSldViewPr snapToGrid="0" snapToObjects="1">
      <p:cViewPr varScale="1">
        <p:scale>
          <a:sx n="74" d="100"/>
          <a:sy n="74" d="100"/>
        </p:scale>
        <p:origin x="6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56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52A4F834-9BFF-4AA0-B3B0-A4694B77847A}"/>
    <pc:docChg chg="undo custSel addSld modSld sldOrd">
      <pc:chgData name="Hairong Zhao" userId="836876fe-804d-4bd9-9d0e-c259ce8ab2ed" providerId="ADAL" clId="{52A4F834-9BFF-4AA0-B3B0-A4694B77847A}" dt="2022-04-11T01:45:28.555" v="323" actId="1076"/>
      <pc:docMkLst>
        <pc:docMk/>
      </pc:docMkLst>
      <pc:sldChg chg="addSp delSp modSp mod">
        <pc:chgData name="Hairong Zhao" userId="836876fe-804d-4bd9-9d0e-c259ce8ab2ed" providerId="ADAL" clId="{52A4F834-9BFF-4AA0-B3B0-A4694B77847A}" dt="2022-04-10T19:40:30.597" v="0" actId="478"/>
        <pc:sldMkLst>
          <pc:docMk/>
          <pc:sldMk cId="904129372" sldId="256"/>
        </pc:sldMkLst>
        <pc:spChg chg="del">
          <ac:chgData name="Hairong Zhao" userId="836876fe-804d-4bd9-9d0e-c259ce8ab2ed" providerId="ADAL" clId="{52A4F834-9BFF-4AA0-B3B0-A4694B77847A}" dt="2022-04-10T19:40:30.597" v="0" actId="478"/>
          <ac:spMkLst>
            <pc:docMk/>
            <pc:sldMk cId="904129372" sldId="256"/>
            <ac:spMk id="3" creationId="{00000000-0000-0000-0000-000000000000}"/>
          </ac:spMkLst>
        </pc:spChg>
        <pc:spChg chg="add mod">
          <ac:chgData name="Hairong Zhao" userId="836876fe-804d-4bd9-9d0e-c259ce8ab2ed" providerId="ADAL" clId="{52A4F834-9BFF-4AA0-B3B0-A4694B77847A}" dt="2022-04-10T19:40:30.597" v="0" actId="478"/>
          <ac:spMkLst>
            <pc:docMk/>
            <pc:sldMk cId="904129372" sldId="256"/>
            <ac:spMk id="5" creationId="{43EE326C-448E-4A77-82E7-07DCBD16CFC3}"/>
          </ac:spMkLst>
        </pc:spChg>
      </pc:sldChg>
      <pc:sldChg chg="modAnim">
        <pc:chgData name="Hairong Zhao" userId="836876fe-804d-4bd9-9d0e-c259ce8ab2ed" providerId="ADAL" clId="{52A4F834-9BFF-4AA0-B3B0-A4694B77847A}" dt="2022-04-11T01:30:31.528" v="284"/>
        <pc:sldMkLst>
          <pc:docMk/>
          <pc:sldMk cId="1264622264" sldId="263"/>
        </pc:sldMkLst>
      </pc:sldChg>
      <pc:sldChg chg="modSp modAnim">
        <pc:chgData name="Hairong Zhao" userId="836876fe-804d-4bd9-9d0e-c259ce8ab2ed" providerId="ADAL" clId="{52A4F834-9BFF-4AA0-B3B0-A4694B77847A}" dt="2022-04-11T01:31:42.755" v="289" actId="20578"/>
        <pc:sldMkLst>
          <pc:docMk/>
          <pc:sldMk cId="641043183" sldId="264"/>
        </pc:sldMkLst>
        <pc:spChg chg="mod">
          <ac:chgData name="Hairong Zhao" userId="836876fe-804d-4bd9-9d0e-c259ce8ab2ed" providerId="ADAL" clId="{52A4F834-9BFF-4AA0-B3B0-A4694B77847A}" dt="2022-04-11T01:31:42.755" v="289" actId="20578"/>
          <ac:spMkLst>
            <pc:docMk/>
            <pc:sldMk cId="641043183" sldId="264"/>
            <ac:spMk id="125955" creationId="{00000000-0000-0000-0000-000000000000}"/>
          </ac:spMkLst>
        </pc:spChg>
      </pc:sldChg>
      <pc:sldChg chg="modSp mod">
        <pc:chgData name="Hairong Zhao" userId="836876fe-804d-4bd9-9d0e-c259ce8ab2ed" providerId="ADAL" clId="{52A4F834-9BFF-4AA0-B3B0-A4694B77847A}" dt="2022-04-11T01:32:33.262" v="291" actId="27636"/>
        <pc:sldMkLst>
          <pc:docMk/>
          <pc:sldMk cId="2502101957" sldId="265"/>
        </pc:sldMkLst>
        <pc:spChg chg="mod">
          <ac:chgData name="Hairong Zhao" userId="836876fe-804d-4bd9-9d0e-c259ce8ab2ed" providerId="ADAL" clId="{52A4F834-9BFF-4AA0-B3B0-A4694B77847A}" dt="2022-04-11T01:32:33.262" v="291" actId="27636"/>
          <ac:spMkLst>
            <pc:docMk/>
            <pc:sldMk cId="2502101957" sldId="265"/>
            <ac:spMk id="9219" creationId="{00000000-0000-0000-0000-000000000000}"/>
          </ac:spMkLst>
        </pc:spChg>
      </pc:sldChg>
      <pc:sldChg chg="modSp mod">
        <pc:chgData name="Hairong Zhao" userId="836876fe-804d-4bd9-9d0e-c259ce8ab2ed" providerId="ADAL" clId="{52A4F834-9BFF-4AA0-B3B0-A4694B77847A}" dt="2022-04-11T01:34:27.890" v="296" actId="27636"/>
        <pc:sldMkLst>
          <pc:docMk/>
          <pc:sldMk cId="1070918905" sldId="273"/>
        </pc:sldMkLst>
        <pc:spChg chg="mod">
          <ac:chgData name="Hairong Zhao" userId="836876fe-804d-4bd9-9d0e-c259ce8ab2ed" providerId="ADAL" clId="{52A4F834-9BFF-4AA0-B3B0-A4694B77847A}" dt="2022-04-11T01:34:27.890" v="296" actId="27636"/>
          <ac:spMkLst>
            <pc:docMk/>
            <pc:sldMk cId="1070918905" sldId="273"/>
            <ac:spMk id="11267" creationId="{00000000-0000-0000-0000-000000000000}"/>
          </ac:spMkLst>
        </pc:spChg>
      </pc:sldChg>
      <pc:sldChg chg="modSp mod">
        <pc:chgData name="Hairong Zhao" userId="836876fe-804d-4bd9-9d0e-c259ce8ab2ed" providerId="ADAL" clId="{52A4F834-9BFF-4AA0-B3B0-A4694B77847A}" dt="2022-04-11T01:11:04.130" v="155" actId="14100"/>
        <pc:sldMkLst>
          <pc:docMk/>
          <pc:sldMk cId="2543871042" sldId="274"/>
        </pc:sldMkLst>
        <pc:spChg chg="mod">
          <ac:chgData name="Hairong Zhao" userId="836876fe-804d-4bd9-9d0e-c259ce8ab2ed" providerId="ADAL" clId="{52A4F834-9BFF-4AA0-B3B0-A4694B77847A}" dt="2022-04-11T01:11:04.130" v="155" actId="14100"/>
          <ac:spMkLst>
            <pc:docMk/>
            <pc:sldMk cId="2543871042" sldId="274"/>
            <ac:spMk id="3" creationId="{00000000-0000-0000-0000-000000000000}"/>
          </ac:spMkLst>
        </pc:spChg>
      </pc:sldChg>
      <pc:sldChg chg="modSp mod modAnim">
        <pc:chgData name="Hairong Zhao" userId="836876fe-804d-4bd9-9d0e-c259ce8ab2ed" providerId="ADAL" clId="{52A4F834-9BFF-4AA0-B3B0-A4694B77847A}" dt="2022-04-11T01:37:32.645" v="302"/>
        <pc:sldMkLst>
          <pc:docMk/>
          <pc:sldMk cId="3869258553" sldId="275"/>
        </pc:sldMkLst>
        <pc:spChg chg="mod">
          <ac:chgData name="Hairong Zhao" userId="836876fe-804d-4bd9-9d0e-c259ce8ab2ed" providerId="ADAL" clId="{52A4F834-9BFF-4AA0-B3B0-A4694B77847A}" dt="2022-04-11T01:11:38.027" v="170" actId="20577"/>
          <ac:spMkLst>
            <pc:docMk/>
            <pc:sldMk cId="3869258553" sldId="275"/>
            <ac:spMk id="13316" creationId="{00000000-0000-0000-0000-000000000000}"/>
          </ac:spMkLst>
        </pc:spChg>
        <pc:spChg chg="mod">
          <ac:chgData name="Hairong Zhao" userId="836876fe-804d-4bd9-9d0e-c259ce8ab2ed" providerId="ADAL" clId="{52A4F834-9BFF-4AA0-B3B0-A4694B77847A}" dt="2022-04-11T01:36:27.899" v="300" actId="948"/>
          <ac:spMkLst>
            <pc:docMk/>
            <pc:sldMk cId="3869258553" sldId="275"/>
            <ac:spMk id="13318" creationId="{00000000-0000-0000-0000-000000000000}"/>
          </ac:spMkLst>
        </pc:spChg>
        <pc:grpChg chg="mod">
          <ac:chgData name="Hairong Zhao" userId="836876fe-804d-4bd9-9d0e-c259ce8ab2ed" providerId="ADAL" clId="{52A4F834-9BFF-4AA0-B3B0-A4694B77847A}" dt="2022-04-11T01:36:17.966" v="299" actId="14100"/>
          <ac:grpSpMkLst>
            <pc:docMk/>
            <pc:sldMk cId="3869258553" sldId="275"/>
            <ac:grpSpMk id="13317" creationId="{00000000-0000-0000-0000-000000000000}"/>
          </ac:grpSpMkLst>
        </pc:grpChg>
      </pc:sldChg>
      <pc:sldChg chg="modSp mod modAnim">
        <pc:chgData name="Hairong Zhao" userId="836876fe-804d-4bd9-9d0e-c259ce8ab2ed" providerId="ADAL" clId="{52A4F834-9BFF-4AA0-B3B0-A4694B77847A}" dt="2022-04-11T01:38:44.193" v="305"/>
        <pc:sldMkLst>
          <pc:docMk/>
          <pc:sldMk cId="1203013942" sldId="276"/>
        </pc:sldMkLst>
        <pc:spChg chg="mod">
          <ac:chgData name="Hairong Zhao" userId="836876fe-804d-4bd9-9d0e-c259ce8ab2ed" providerId="ADAL" clId="{52A4F834-9BFF-4AA0-B3B0-A4694B77847A}" dt="2022-04-10T20:34:13.780" v="1" actId="1076"/>
          <ac:spMkLst>
            <pc:docMk/>
            <pc:sldMk cId="1203013942" sldId="276"/>
            <ac:spMk id="4" creationId="{00000000-0000-0000-0000-000000000000}"/>
          </ac:spMkLst>
        </pc:spChg>
      </pc:sldChg>
      <pc:sldChg chg="delSp modSp mod modAnim">
        <pc:chgData name="Hairong Zhao" userId="836876fe-804d-4bd9-9d0e-c259ce8ab2ed" providerId="ADAL" clId="{52A4F834-9BFF-4AA0-B3B0-A4694B77847A}" dt="2022-04-11T01:41:58.924" v="322"/>
        <pc:sldMkLst>
          <pc:docMk/>
          <pc:sldMk cId="1234271330" sldId="277"/>
        </pc:sldMkLst>
        <pc:spChg chg="mod">
          <ac:chgData name="Hairong Zhao" userId="836876fe-804d-4bd9-9d0e-c259ce8ab2ed" providerId="ADAL" clId="{52A4F834-9BFF-4AA0-B3B0-A4694B77847A}" dt="2022-04-11T01:28:40.961" v="281" actId="20577"/>
          <ac:spMkLst>
            <pc:docMk/>
            <pc:sldMk cId="1234271330" sldId="277"/>
            <ac:spMk id="17411" creationId="{00000000-0000-0000-0000-000000000000}"/>
          </ac:spMkLst>
        </pc:spChg>
        <pc:spChg chg="mod topLvl">
          <ac:chgData name="Hairong Zhao" userId="836876fe-804d-4bd9-9d0e-c259ce8ab2ed" providerId="ADAL" clId="{52A4F834-9BFF-4AA0-B3B0-A4694B77847A}" dt="2022-04-11T01:41:03.369" v="316" actId="165"/>
          <ac:spMkLst>
            <pc:docMk/>
            <pc:sldMk cId="1234271330" sldId="277"/>
            <ac:spMk id="17413" creationId="{00000000-0000-0000-0000-000000000000}"/>
          </ac:spMkLst>
        </pc:spChg>
        <pc:spChg chg="mod topLvl">
          <ac:chgData name="Hairong Zhao" userId="836876fe-804d-4bd9-9d0e-c259ce8ab2ed" providerId="ADAL" clId="{52A4F834-9BFF-4AA0-B3B0-A4694B77847A}" dt="2022-04-11T01:41:03.369" v="316" actId="165"/>
          <ac:spMkLst>
            <pc:docMk/>
            <pc:sldMk cId="1234271330" sldId="277"/>
            <ac:spMk id="17414" creationId="{00000000-0000-0000-0000-000000000000}"/>
          </ac:spMkLst>
        </pc:spChg>
        <pc:grpChg chg="del">
          <ac:chgData name="Hairong Zhao" userId="836876fe-804d-4bd9-9d0e-c259ce8ab2ed" providerId="ADAL" clId="{52A4F834-9BFF-4AA0-B3B0-A4694B77847A}" dt="2022-04-11T01:41:03.369" v="316" actId="165"/>
          <ac:grpSpMkLst>
            <pc:docMk/>
            <pc:sldMk cId="1234271330" sldId="277"/>
            <ac:grpSpMk id="4" creationId="{00000000-0000-0000-0000-000000000000}"/>
          </ac:grpSpMkLst>
        </pc:grpChg>
      </pc:sldChg>
      <pc:sldChg chg="modSp mod">
        <pc:chgData name="Hairong Zhao" userId="836876fe-804d-4bd9-9d0e-c259ce8ab2ed" providerId="ADAL" clId="{52A4F834-9BFF-4AA0-B3B0-A4694B77847A}" dt="2022-04-11T01:45:28.555" v="323" actId="1076"/>
        <pc:sldMkLst>
          <pc:docMk/>
          <pc:sldMk cId="3942444649" sldId="286"/>
        </pc:sldMkLst>
        <pc:spChg chg="mod">
          <ac:chgData name="Hairong Zhao" userId="836876fe-804d-4bd9-9d0e-c259ce8ab2ed" providerId="ADAL" clId="{52A4F834-9BFF-4AA0-B3B0-A4694B77847A}" dt="2022-04-11T01:45:28.555" v="323" actId="1076"/>
          <ac:spMkLst>
            <pc:docMk/>
            <pc:sldMk cId="3942444649" sldId="286"/>
            <ac:spMk id="23556" creationId="{00000000-0000-0000-0000-000000000000}"/>
          </ac:spMkLst>
        </pc:spChg>
      </pc:sldChg>
      <pc:sldChg chg="addSp delSp modSp add mod ord modAnim">
        <pc:chgData name="Hairong Zhao" userId="836876fe-804d-4bd9-9d0e-c259ce8ab2ed" providerId="ADAL" clId="{52A4F834-9BFF-4AA0-B3B0-A4694B77847A}" dt="2022-04-11T01:34:09.366" v="294"/>
        <pc:sldMkLst>
          <pc:docMk/>
          <pc:sldMk cId="145209340" sldId="287"/>
        </pc:sldMkLst>
        <pc:spChg chg="del">
          <ac:chgData name="Hairong Zhao" userId="836876fe-804d-4bd9-9d0e-c259ce8ab2ed" providerId="ADAL" clId="{52A4F834-9BFF-4AA0-B3B0-A4694B77847A}" dt="2022-04-11T01:01:46.209" v="6" actId="478"/>
          <ac:spMkLst>
            <pc:docMk/>
            <pc:sldMk cId="145209340" sldId="287"/>
            <ac:spMk id="6" creationId="{00000000-0000-0000-0000-000000000000}"/>
          </ac:spMkLst>
        </pc:spChg>
        <pc:spChg chg="add mod">
          <ac:chgData name="Hairong Zhao" userId="836876fe-804d-4bd9-9d0e-c259ce8ab2ed" providerId="ADAL" clId="{52A4F834-9BFF-4AA0-B3B0-A4694B77847A}" dt="2022-04-11T01:07:42.920" v="131" actId="1076"/>
          <ac:spMkLst>
            <pc:docMk/>
            <pc:sldMk cId="145209340" sldId="287"/>
            <ac:spMk id="7" creationId="{64ACE466-67FB-4AEC-A41A-2C89AEEA759F}"/>
          </ac:spMkLst>
        </pc:spChg>
        <pc:spChg chg="add mod">
          <ac:chgData name="Hairong Zhao" userId="836876fe-804d-4bd9-9d0e-c259ce8ab2ed" providerId="ADAL" clId="{52A4F834-9BFF-4AA0-B3B0-A4694B77847A}" dt="2022-04-11T01:07:55.967" v="152" actId="20577"/>
          <ac:spMkLst>
            <pc:docMk/>
            <pc:sldMk cId="145209340" sldId="287"/>
            <ac:spMk id="8" creationId="{C7A03755-1B0C-4DF1-8E64-7F6049396332}"/>
          </ac:spMkLst>
        </pc:spChg>
        <pc:spChg chg="mod">
          <ac:chgData name="Hairong Zhao" userId="836876fe-804d-4bd9-9d0e-c259ce8ab2ed" providerId="ADAL" clId="{52A4F834-9BFF-4AA0-B3B0-A4694B77847A}" dt="2022-04-11T01:06:40.712" v="112" actId="20577"/>
          <ac:spMkLst>
            <pc:docMk/>
            <pc:sldMk cId="145209340" sldId="287"/>
            <ac:spMk id="11267" creationId="{00000000-0000-0000-0000-000000000000}"/>
          </ac:spMkLst>
        </pc:spChg>
      </pc:sldChg>
      <pc:sldChg chg="addSp delSp modSp add mod delAnim modAnim">
        <pc:chgData name="Hairong Zhao" userId="836876fe-804d-4bd9-9d0e-c259ce8ab2ed" providerId="ADAL" clId="{52A4F834-9BFF-4AA0-B3B0-A4694B77847A}" dt="2022-04-11T01:40:03.229" v="310"/>
        <pc:sldMkLst>
          <pc:docMk/>
          <pc:sldMk cId="3800840938" sldId="288"/>
        </pc:sldMkLst>
        <pc:spChg chg="add del mod">
          <ac:chgData name="Hairong Zhao" userId="836876fe-804d-4bd9-9d0e-c259ce8ab2ed" providerId="ADAL" clId="{52A4F834-9BFF-4AA0-B3B0-A4694B77847A}" dt="2022-04-11T01:26:00.789" v="242"/>
          <ac:spMkLst>
            <pc:docMk/>
            <pc:sldMk cId="3800840938" sldId="288"/>
            <ac:spMk id="11" creationId="{CBF9902B-ECE4-481D-96B2-5880882C3DFF}"/>
          </ac:spMkLst>
        </pc:spChg>
        <pc:spChg chg="mod">
          <ac:chgData name="Hairong Zhao" userId="836876fe-804d-4bd9-9d0e-c259ce8ab2ed" providerId="ADAL" clId="{52A4F834-9BFF-4AA0-B3B0-A4694B77847A}" dt="2022-04-11T01:28:33.508" v="272" actId="20577"/>
          <ac:spMkLst>
            <pc:docMk/>
            <pc:sldMk cId="3800840938" sldId="288"/>
            <ac:spMk id="17411" creationId="{00000000-0000-0000-0000-000000000000}"/>
          </ac:spMkLst>
        </pc:spChg>
        <pc:spChg chg="mod">
          <ac:chgData name="Hairong Zhao" userId="836876fe-804d-4bd9-9d0e-c259ce8ab2ed" providerId="ADAL" clId="{52A4F834-9BFF-4AA0-B3B0-A4694B77847A}" dt="2022-04-11T01:28:02.801" v="264" actId="20577"/>
          <ac:spMkLst>
            <pc:docMk/>
            <pc:sldMk cId="3800840938" sldId="288"/>
            <ac:spMk id="17412" creationId="{00000000-0000-0000-0000-000000000000}"/>
          </ac:spMkLst>
        </pc:spChg>
        <pc:spChg chg="mod topLvl">
          <ac:chgData name="Hairong Zhao" userId="836876fe-804d-4bd9-9d0e-c259ce8ab2ed" providerId="ADAL" clId="{52A4F834-9BFF-4AA0-B3B0-A4694B77847A}" dt="2022-04-11T01:27:45.440" v="263" actId="20577"/>
          <ac:spMkLst>
            <pc:docMk/>
            <pc:sldMk cId="3800840938" sldId="288"/>
            <ac:spMk id="17413" creationId="{00000000-0000-0000-0000-000000000000}"/>
          </ac:spMkLst>
        </pc:spChg>
        <pc:spChg chg="del topLvl">
          <ac:chgData name="Hairong Zhao" userId="836876fe-804d-4bd9-9d0e-c259ce8ab2ed" providerId="ADAL" clId="{52A4F834-9BFF-4AA0-B3B0-A4694B77847A}" dt="2022-04-11T01:22:17.935" v="199" actId="478"/>
          <ac:spMkLst>
            <pc:docMk/>
            <pc:sldMk cId="3800840938" sldId="288"/>
            <ac:spMk id="17414" creationId="{00000000-0000-0000-0000-000000000000}"/>
          </ac:spMkLst>
        </pc:spChg>
        <pc:spChg chg="mod">
          <ac:chgData name="Hairong Zhao" userId="836876fe-804d-4bd9-9d0e-c259ce8ab2ed" providerId="ADAL" clId="{52A4F834-9BFF-4AA0-B3B0-A4694B77847A}" dt="2022-04-11T01:21:49.157" v="185" actId="20577"/>
          <ac:spMkLst>
            <pc:docMk/>
            <pc:sldMk cId="3800840938" sldId="288"/>
            <ac:spMk id="17415" creationId="{00000000-0000-0000-0000-000000000000}"/>
          </ac:spMkLst>
        </pc:spChg>
        <pc:spChg chg="mod">
          <ac:chgData name="Hairong Zhao" userId="836876fe-804d-4bd9-9d0e-c259ce8ab2ed" providerId="ADAL" clId="{52A4F834-9BFF-4AA0-B3B0-A4694B77847A}" dt="2022-04-11T01:22:10.707" v="198" actId="20577"/>
          <ac:spMkLst>
            <pc:docMk/>
            <pc:sldMk cId="3800840938" sldId="288"/>
            <ac:spMk id="17416" creationId="{00000000-0000-0000-0000-000000000000}"/>
          </ac:spMkLst>
        </pc:spChg>
        <pc:grpChg chg="del">
          <ac:chgData name="Hairong Zhao" userId="836876fe-804d-4bd9-9d0e-c259ce8ab2ed" providerId="ADAL" clId="{52A4F834-9BFF-4AA0-B3B0-A4694B77847A}" dt="2022-04-11T01:22:17.935" v="199" actId="478"/>
          <ac:grpSpMkLst>
            <pc:docMk/>
            <pc:sldMk cId="3800840938" sldId="288"/>
            <ac:grpSpMk id="4" creationId="{00000000-0000-0000-0000-000000000000}"/>
          </ac:grpSpMkLst>
        </pc:grpChg>
      </pc:sldChg>
    </pc:docChg>
  </pc:docChgLst>
  <pc:docChgLst>
    <pc:chgData name="Zhao, Hairong" userId="S::hairong@purdue.edu::836876fe-804d-4bd9-9d0e-c259ce8ab2ed" providerId="AD" clId="Web-{E0812D80-4EC1-E01D-9856-7FF9CCB8C7D5}"/>
    <pc:docChg chg="mod">
      <pc:chgData name="Zhao, Hairong" userId="S::hairong@purdue.edu::836876fe-804d-4bd9-9d0e-c259ce8ab2ed" providerId="AD" clId="Web-{E0812D80-4EC1-E01D-9856-7FF9CCB8C7D5}" dt="2023-03-02T19:08:02.206" v="0" actId="33475"/>
      <pc:docMkLst>
        <pc:docMk/>
      </pc:docMkLst>
    </pc:docChg>
  </pc:docChgLst>
  <pc:docChgLst>
    <pc:chgData name="Zhao, Hairong" userId="836876fe-804d-4bd9-9d0e-c259ce8ab2ed" providerId="ADAL" clId="{94BE863B-D0BD-4E4B-9F74-614246455590}"/>
    <pc:docChg chg="undo custSel addSld delSld modSld sldOrd">
      <pc:chgData name="Zhao, Hairong" userId="836876fe-804d-4bd9-9d0e-c259ce8ab2ed" providerId="ADAL" clId="{94BE863B-D0BD-4E4B-9F74-614246455590}" dt="2023-04-06T00:15:02.410" v="412" actId="20577"/>
      <pc:docMkLst>
        <pc:docMk/>
      </pc:docMkLst>
      <pc:sldChg chg="modSp mod">
        <pc:chgData name="Zhao, Hairong" userId="836876fe-804d-4bd9-9d0e-c259ce8ab2ed" providerId="ADAL" clId="{94BE863B-D0BD-4E4B-9F74-614246455590}" dt="2023-04-05T21:32:07.904" v="0" actId="113"/>
        <pc:sldMkLst>
          <pc:docMk/>
          <pc:sldMk cId="904129372" sldId="256"/>
        </pc:sldMkLst>
        <pc:spChg chg="mod">
          <ac:chgData name="Zhao, Hairong" userId="836876fe-804d-4bd9-9d0e-c259ce8ab2ed" providerId="ADAL" clId="{94BE863B-D0BD-4E4B-9F74-614246455590}" dt="2023-04-05T21:32:07.904" v="0" actId="113"/>
          <ac:spMkLst>
            <pc:docMk/>
            <pc:sldMk cId="904129372" sldId="256"/>
            <ac:spMk id="2" creationId="{00000000-0000-0000-0000-000000000000}"/>
          </ac:spMkLst>
        </pc:spChg>
      </pc:sldChg>
      <pc:sldChg chg="modAnim">
        <pc:chgData name="Zhao, Hairong" userId="836876fe-804d-4bd9-9d0e-c259ce8ab2ed" providerId="ADAL" clId="{94BE863B-D0BD-4E4B-9F74-614246455590}" dt="2023-04-05T21:50:30.048" v="6"/>
        <pc:sldMkLst>
          <pc:docMk/>
          <pc:sldMk cId="1070918905" sldId="273"/>
        </pc:sldMkLst>
      </pc:sldChg>
      <pc:sldChg chg="modSp mod ord">
        <pc:chgData name="Zhao, Hairong" userId="836876fe-804d-4bd9-9d0e-c259ce8ab2ed" providerId="ADAL" clId="{94BE863B-D0BD-4E4B-9F74-614246455590}" dt="2023-04-05T21:57:45.145" v="16"/>
        <pc:sldMkLst>
          <pc:docMk/>
          <pc:sldMk cId="2543871042" sldId="274"/>
        </pc:sldMkLst>
        <pc:spChg chg="mod">
          <ac:chgData name="Zhao, Hairong" userId="836876fe-804d-4bd9-9d0e-c259ce8ab2ed" providerId="ADAL" clId="{94BE863B-D0BD-4E4B-9F74-614246455590}" dt="2023-04-05T21:53:07.013" v="14" actId="20577"/>
          <ac:spMkLst>
            <pc:docMk/>
            <pc:sldMk cId="2543871042" sldId="274"/>
            <ac:spMk id="2" creationId="{00000000-0000-0000-0000-000000000000}"/>
          </ac:spMkLst>
        </pc:spChg>
        <pc:spChg chg="mod">
          <ac:chgData name="Zhao, Hairong" userId="836876fe-804d-4bd9-9d0e-c259ce8ab2ed" providerId="ADAL" clId="{94BE863B-D0BD-4E4B-9F74-614246455590}" dt="2023-04-05T21:52:36.902" v="11" actId="27636"/>
          <ac:spMkLst>
            <pc:docMk/>
            <pc:sldMk cId="2543871042" sldId="274"/>
            <ac:spMk id="3" creationId="{00000000-0000-0000-0000-000000000000}"/>
          </ac:spMkLst>
        </pc:spChg>
      </pc:sldChg>
      <pc:sldChg chg="modSp mod">
        <pc:chgData name="Zhao, Hairong" userId="836876fe-804d-4bd9-9d0e-c259ce8ab2ed" providerId="ADAL" clId="{94BE863B-D0BD-4E4B-9F74-614246455590}" dt="2023-04-05T21:58:35.589" v="21" actId="1076"/>
        <pc:sldMkLst>
          <pc:docMk/>
          <pc:sldMk cId="3869258553" sldId="275"/>
        </pc:sldMkLst>
        <pc:grpChg chg="mod">
          <ac:chgData name="Zhao, Hairong" userId="836876fe-804d-4bd9-9d0e-c259ce8ab2ed" providerId="ADAL" clId="{94BE863B-D0BD-4E4B-9F74-614246455590}" dt="2023-04-05T21:58:35.589" v="21" actId="1076"/>
          <ac:grpSpMkLst>
            <pc:docMk/>
            <pc:sldMk cId="3869258553" sldId="275"/>
            <ac:grpSpMk id="13317" creationId="{00000000-0000-0000-0000-000000000000}"/>
          </ac:grpSpMkLst>
        </pc:grpChg>
      </pc:sldChg>
      <pc:sldChg chg="addSp delSp modSp mod modAnim">
        <pc:chgData name="Zhao, Hairong" userId="836876fe-804d-4bd9-9d0e-c259ce8ab2ed" providerId="ADAL" clId="{94BE863B-D0BD-4E4B-9F74-614246455590}" dt="2023-04-06T00:15:02.410" v="412" actId="20577"/>
        <pc:sldMkLst>
          <pc:docMk/>
          <pc:sldMk cId="1203013942" sldId="276"/>
        </pc:sldMkLst>
        <pc:spChg chg="mod">
          <ac:chgData name="Zhao, Hairong" userId="836876fe-804d-4bd9-9d0e-c259ce8ab2ed" providerId="ADAL" clId="{94BE863B-D0BD-4E4B-9F74-614246455590}" dt="2023-04-06T00:15:02.410" v="412" actId="20577"/>
          <ac:spMkLst>
            <pc:docMk/>
            <pc:sldMk cId="1203013942" sldId="276"/>
            <ac:spMk id="15363" creationId="{00000000-0000-0000-0000-000000000000}"/>
          </ac:spMkLst>
        </pc:spChg>
        <pc:picChg chg="add del mod">
          <ac:chgData name="Zhao, Hairong" userId="836876fe-804d-4bd9-9d0e-c259ce8ab2ed" providerId="ADAL" clId="{94BE863B-D0BD-4E4B-9F74-614246455590}" dt="2023-04-06T00:13:06.045" v="400" actId="478"/>
          <ac:picMkLst>
            <pc:docMk/>
            <pc:sldMk cId="1203013942" sldId="276"/>
            <ac:picMk id="2" creationId="{0246409A-E97B-0DFE-AD69-419F1BF95BC7}"/>
          </ac:picMkLst>
        </pc:picChg>
      </pc:sldChg>
      <pc:sldChg chg="modAnim">
        <pc:chgData name="Zhao, Hairong" userId="836876fe-804d-4bd9-9d0e-c259ce8ab2ed" providerId="ADAL" clId="{94BE863B-D0BD-4E4B-9F74-614246455590}" dt="2023-04-05T21:49:57.808" v="4"/>
        <pc:sldMkLst>
          <pc:docMk/>
          <pc:sldMk cId="2626836951" sldId="320"/>
        </pc:sldMkLst>
      </pc:sldChg>
      <pc:sldChg chg="delSp modSp del mod">
        <pc:chgData name="Zhao, Hairong" userId="836876fe-804d-4bd9-9d0e-c259ce8ab2ed" providerId="ADAL" clId="{94BE863B-D0BD-4E4B-9F74-614246455590}" dt="2023-04-06T00:13:21.791" v="401" actId="47"/>
        <pc:sldMkLst>
          <pc:docMk/>
          <pc:sldMk cId="1703805970" sldId="321"/>
        </pc:sldMkLst>
        <pc:spChg chg="del">
          <ac:chgData name="Zhao, Hairong" userId="836876fe-804d-4bd9-9d0e-c259ce8ab2ed" providerId="ADAL" clId="{94BE863B-D0BD-4E4B-9F74-614246455590}" dt="2023-04-05T23:54:38.723" v="22" actId="478"/>
          <ac:spMkLst>
            <pc:docMk/>
            <pc:sldMk cId="1703805970" sldId="321"/>
            <ac:spMk id="3" creationId="{00000000-0000-0000-0000-000000000000}"/>
          </ac:spMkLst>
        </pc:spChg>
        <pc:picChg chg="mod">
          <ac:chgData name="Zhao, Hairong" userId="836876fe-804d-4bd9-9d0e-c259ce8ab2ed" providerId="ADAL" clId="{94BE863B-D0BD-4E4B-9F74-614246455590}" dt="2023-04-05T23:54:44.033" v="23" actId="1076"/>
          <ac:picMkLst>
            <pc:docMk/>
            <pc:sldMk cId="1703805970" sldId="321"/>
            <ac:picMk id="5" creationId="{00000000-0000-0000-0000-000000000000}"/>
          </ac:picMkLst>
        </pc:picChg>
        <pc:picChg chg="mod">
          <ac:chgData name="Zhao, Hairong" userId="836876fe-804d-4bd9-9d0e-c259ce8ab2ed" providerId="ADAL" clId="{94BE863B-D0BD-4E4B-9F74-614246455590}" dt="2023-04-05T23:55:49.498" v="25" actId="1076"/>
          <ac:picMkLst>
            <pc:docMk/>
            <pc:sldMk cId="1703805970" sldId="321"/>
            <ac:picMk id="6" creationId="{00000000-0000-0000-0000-000000000000}"/>
          </ac:picMkLst>
        </pc:picChg>
      </pc:sldChg>
      <pc:sldChg chg="modSp add mod">
        <pc:chgData name="Zhao, Hairong" userId="836876fe-804d-4bd9-9d0e-c259ce8ab2ed" providerId="ADAL" clId="{94BE863B-D0BD-4E4B-9F74-614246455590}" dt="2023-04-05T21:51:45.065" v="9" actId="27636"/>
        <pc:sldMkLst>
          <pc:docMk/>
          <pc:sldMk cId="1925774152" sldId="325"/>
        </pc:sldMkLst>
        <pc:spChg chg="mod">
          <ac:chgData name="Zhao, Hairong" userId="836876fe-804d-4bd9-9d0e-c259ce8ab2ed" providerId="ADAL" clId="{94BE863B-D0BD-4E4B-9F74-614246455590}" dt="2023-04-05T21:51:45.065" v="9" actId="27636"/>
          <ac:spMkLst>
            <pc:docMk/>
            <pc:sldMk cId="1925774152" sldId="325"/>
            <ac:spMk id="3" creationId="{00000000-0000-0000-0000-000000000000}"/>
          </ac:spMkLst>
        </pc:spChg>
      </pc:sldChg>
      <pc:sldChg chg="addSp delSp modSp new mod chgLayout">
        <pc:chgData name="Zhao, Hairong" userId="836876fe-804d-4bd9-9d0e-c259ce8ab2ed" providerId="ADAL" clId="{94BE863B-D0BD-4E4B-9F74-614246455590}" dt="2023-04-05T21:58:02.816" v="20"/>
        <pc:sldMkLst>
          <pc:docMk/>
          <pc:sldMk cId="1051841496" sldId="326"/>
        </pc:sldMkLst>
        <pc:spChg chg="del">
          <ac:chgData name="Zhao, Hairong" userId="836876fe-804d-4bd9-9d0e-c259ce8ab2ed" providerId="ADAL" clId="{94BE863B-D0BD-4E4B-9F74-614246455590}" dt="2023-04-05T21:57:57.751" v="18" actId="700"/>
          <ac:spMkLst>
            <pc:docMk/>
            <pc:sldMk cId="1051841496" sldId="326"/>
            <ac:spMk id="2" creationId="{849A8C1B-0638-B743-EE75-7EE9E18F825E}"/>
          </ac:spMkLst>
        </pc:spChg>
        <pc:spChg chg="del">
          <ac:chgData name="Zhao, Hairong" userId="836876fe-804d-4bd9-9d0e-c259ce8ab2ed" providerId="ADAL" clId="{94BE863B-D0BD-4E4B-9F74-614246455590}" dt="2023-04-05T21:57:57.751" v="18" actId="700"/>
          <ac:spMkLst>
            <pc:docMk/>
            <pc:sldMk cId="1051841496" sldId="326"/>
            <ac:spMk id="3" creationId="{F0ACFCCF-629F-989C-99B2-82DFB01BE105}"/>
          </ac:spMkLst>
        </pc:spChg>
        <pc:spChg chg="mod ord">
          <ac:chgData name="Zhao, Hairong" userId="836876fe-804d-4bd9-9d0e-c259ce8ab2ed" providerId="ADAL" clId="{94BE863B-D0BD-4E4B-9F74-614246455590}" dt="2023-04-05T21:57:57.751" v="18" actId="700"/>
          <ac:spMkLst>
            <pc:docMk/>
            <pc:sldMk cId="1051841496" sldId="326"/>
            <ac:spMk id="4" creationId="{4704DF73-5EEA-4B22-4204-014C8A9DFA0F}"/>
          </ac:spMkLst>
        </pc:spChg>
        <pc:spChg chg="add mod ord">
          <ac:chgData name="Zhao, Hairong" userId="836876fe-804d-4bd9-9d0e-c259ce8ab2ed" providerId="ADAL" clId="{94BE863B-D0BD-4E4B-9F74-614246455590}" dt="2023-04-05T21:57:57.751" v="18" actId="700"/>
          <ac:spMkLst>
            <pc:docMk/>
            <pc:sldMk cId="1051841496" sldId="326"/>
            <ac:spMk id="5" creationId="{E8EBFCF8-DD15-5830-8D5B-103D765A11E5}"/>
          </ac:spMkLst>
        </pc:spChg>
        <pc:spChg chg="add mod ord">
          <ac:chgData name="Zhao, Hairong" userId="836876fe-804d-4bd9-9d0e-c259ce8ab2ed" providerId="ADAL" clId="{94BE863B-D0BD-4E4B-9F74-614246455590}" dt="2023-04-05T21:58:02.816" v="20"/>
          <ac:spMkLst>
            <pc:docMk/>
            <pc:sldMk cId="1051841496" sldId="326"/>
            <ac:spMk id="6" creationId="{02753F40-4643-F4A5-23C1-877948E277C8}"/>
          </ac:spMkLst>
        </pc:spChg>
      </pc:sldChg>
      <pc:sldChg chg="modSp new mod">
        <pc:chgData name="Zhao, Hairong" userId="836876fe-804d-4bd9-9d0e-c259ce8ab2ed" providerId="ADAL" clId="{94BE863B-D0BD-4E4B-9F74-614246455590}" dt="2023-04-06T00:14:30.856" v="406"/>
        <pc:sldMkLst>
          <pc:docMk/>
          <pc:sldMk cId="4257625457" sldId="327"/>
        </pc:sldMkLst>
        <pc:spChg chg="mod">
          <ac:chgData name="Zhao, Hairong" userId="836876fe-804d-4bd9-9d0e-c259ce8ab2ed" providerId="ADAL" clId="{94BE863B-D0BD-4E4B-9F74-614246455590}" dt="2023-04-06T00:14:30.856" v="406"/>
          <ac:spMkLst>
            <pc:docMk/>
            <pc:sldMk cId="4257625457" sldId="327"/>
            <ac:spMk id="3" creationId="{A272BDC4-2FAD-3581-A2D7-4ED0DE830D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13823AF-9239-4FC9-9B96-0DB63F61EE6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253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7536191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622F875-0F15-4940-84D1-65C4A9356CB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58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939579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105F31F-94D2-46FA-B8D2-A6C9EEC00FC0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860015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93C93B5-4D8F-402C-B867-F36AB495E729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99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38392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E0A238B-23D8-44D3-A88D-EAF3E3A53819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03621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588020F-3901-4EB8-BBC8-3F49DB7D2556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2566288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588020F-3901-4EB8-BBC8-3F49DB7D255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3465417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588020F-3901-4EB8-BBC8-3F49DB7D255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76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40704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30D3F45-7037-4333-8762-C55DC9F37E7E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27706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1F43065-B4AA-49F3-92ED-02D996E6D33A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174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27489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7BDDE47-A9AF-4FC7-A08D-31A52EA87B4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958501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105F31F-94D2-46FA-B8D2-A6C9EEC00FC0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78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261313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651C-E213-4603-8DC6-4543965DC73A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ECABF-3D41-43E4-866D-162EAF636E13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B87AC5-24A5-4BD0-A623-92A28573257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2186F-D385-4F1B-B01F-363B82E9E3F7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74D14-4335-4EAB-BCD8-EEF1339C6CBD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9E5B2-9BF2-4B58-A713-6E969EB9D74F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B1840-559F-457E-8B69-003092D7918D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9E85-F6F5-4909-AB2E-BFCEBEBDD9D6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2409F-133F-4C2C-B8CE-EA4AB68BA7C0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89FE-9CFA-46F6-BF9D-7F77405EB15B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10931-A0B9-4FE0-BE9D-95D85AEBB16D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848F0-D5B5-4308-96D7-0A77EE06F993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412, Fall 2014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8 Introduction to Code Optimization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EE326C-448E-4A77-82E7-07DCBD16C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030B759-92F4-4C16-B983-B7D7F24922B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662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</a:t>
            </a:r>
            <a:r>
              <a:rPr lang="en-US" altLang="en-US" dirty="0" smtClean="0"/>
              <a:t>Numbering (SVN)</a:t>
            </a:r>
            <a:endParaRPr lang="en-US" altLang="en-US" dirty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266700" y="1641475"/>
            <a:ext cx="5715000" cy="4117975"/>
            <a:chOff x="480" y="768"/>
            <a:chExt cx="3600" cy="2594"/>
          </a:xfrm>
        </p:grpSpPr>
        <p:sp>
          <p:nvSpPr>
            <p:cNvPr id="26635" name="Text Box 17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26636" name="Text Box 18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26637" name="Group 19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26661" name="Text Box 20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p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62" name="Text Box 21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26638" name="Group 22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26659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y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26660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26639" name="Line 25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" name="Group 26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2665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solidFill>
                      <a:srgbClr val="FF0000"/>
                    </a:solidFill>
                    <a:latin typeface="Courier"/>
                  </a:rPr>
                  <a:t>q </a:t>
                </a:r>
                <a:r>
                  <a:rPr lang="en-US" altLang="en-US" sz="1400" dirty="0">
                    <a:solidFill>
                      <a:srgbClr val="FF0000"/>
                    </a:solidFill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58" name="Text Box 28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26641" name="Group 29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26655" name="Text Box 30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e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 dirty="0">
                    <a:solidFill>
                      <a:srgbClr val="FF0000"/>
                    </a:solidFill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26656" name="Text Box 31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26642" name="Group 32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26653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6654" name="Text Box 34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26643" name="Line 35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36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37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38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7" name="Group 39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26651" name="Text Box 40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v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26652" name="Text Box 41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6648" name="Line 42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43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44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342900" y="1562099"/>
            <a:ext cx="7525204" cy="2614613"/>
            <a:chOff x="381000" y="1143000"/>
            <a:chExt cx="7525204" cy="2614931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381000" y="1143000"/>
              <a:ext cx="5791200" cy="2614931"/>
            </a:xfrm>
            <a:prstGeom prst="roundRect">
              <a:avLst>
                <a:gd name="adj" fmla="val 10637"/>
              </a:avLst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477000" y="1712028"/>
              <a:ext cx="1429204" cy="36937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dirty="0" smtClean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Path(A,C,D) </a:t>
              </a:r>
              <a:endPara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9" name="Rectangle 8"/>
          <p:cNvSpPr/>
          <p:nvPr/>
        </p:nvSpPr>
        <p:spPr>
          <a:xfrm>
            <a:off x="6134100" y="1440805"/>
            <a:ext cx="310699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6688" indent="-166688" eaLnBrk="0" hangingPunct="0">
              <a:lnSpc>
                <a:spcPct val="9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Apply local method to paths through the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EBBs</a:t>
            </a:r>
          </a:p>
        </p:txBody>
      </p:sp>
      <p:sp>
        <p:nvSpPr>
          <p:cNvPr id="48" name="Rectangle 47"/>
          <p:cNvSpPr/>
          <p:nvPr/>
        </p:nvSpPr>
        <p:spPr>
          <a:xfrm>
            <a:off x="5257800" y="4391790"/>
            <a:ext cx="3516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-Roman"/>
              </a:rPr>
              <a:t>In (A, C, D), LVN find the assignment to n is redundant, SVN also finds that the assignment to q and </a:t>
            </a:r>
            <a:r>
              <a:rPr lang="en-US" dirty="0" smtClean="0">
                <a:latin typeface="Times-Roman"/>
              </a:rPr>
              <a:t>s </a:t>
            </a:r>
            <a:r>
              <a:rPr lang="en-US" dirty="0">
                <a:latin typeface="Times-Roman"/>
              </a:rPr>
              <a:t>are redundant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Times-Roman"/>
              </a:rPr>
              <a:t>In (</a:t>
            </a:r>
            <a:r>
              <a:rPr lang="en-US" i="1" dirty="0" smtClean="0">
                <a:latin typeface="Times-Italic"/>
              </a:rPr>
              <a:t>A,B</a:t>
            </a:r>
            <a:r>
              <a:rPr lang="en-US" dirty="0" smtClean="0">
                <a:latin typeface="Times-Roman"/>
              </a:rPr>
              <a:t>), </a:t>
            </a:r>
            <a:r>
              <a:rPr lang="en-US" dirty="0" smtClean="0">
                <a:latin typeface="Times-RomanSC"/>
              </a:rPr>
              <a:t>SVN </a:t>
            </a:r>
            <a:r>
              <a:rPr lang="en-US" dirty="0">
                <a:latin typeface="Times-Roman"/>
              </a:rPr>
              <a:t>discovers the same </a:t>
            </a:r>
            <a:r>
              <a:rPr lang="en-US" dirty="0" smtClean="0">
                <a:latin typeface="Times-Roman"/>
              </a:rPr>
              <a:t>redundancies as LVN.</a:t>
            </a:r>
          </a:p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0" y="2578961"/>
            <a:ext cx="1429204" cy="177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5FCEC6D-5EE3-40D3-B4B6-689DD80A81E9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1981200" y="4800600"/>
            <a:ext cx="1752600" cy="5334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352800" y="3810000"/>
            <a:ext cx="1676400" cy="76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09600" y="1295400"/>
            <a:ext cx="2590800" cy="1371600"/>
            <a:chOff x="384" y="816"/>
            <a:chExt cx="1632" cy="864"/>
          </a:xfrm>
        </p:grpSpPr>
        <p:sp>
          <p:nvSpPr>
            <p:cNvPr id="28719" name="Rectangle 5"/>
            <p:cNvSpPr>
              <a:spLocks noChangeArrowheads="1"/>
            </p:cNvSpPr>
            <p:nvPr/>
          </p:nvSpPr>
          <p:spPr bwMode="auto">
            <a:xfrm>
              <a:off x="384" y="1344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720" name="Rectangle 6"/>
            <p:cNvSpPr>
              <a:spLocks noChangeArrowheads="1"/>
            </p:cNvSpPr>
            <p:nvPr/>
          </p:nvSpPr>
          <p:spPr bwMode="auto">
            <a:xfrm>
              <a:off x="1152" y="816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1828800" y="1295400"/>
            <a:ext cx="2895600" cy="2362200"/>
            <a:chOff x="1152" y="816"/>
            <a:chExt cx="1824" cy="1488"/>
          </a:xfrm>
        </p:grpSpPr>
        <p:sp>
          <p:nvSpPr>
            <p:cNvPr id="28716" name="Rectangle 8"/>
            <p:cNvSpPr>
              <a:spLocks noChangeArrowheads="1"/>
            </p:cNvSpPr>
            <p:nvPr/>
          </p:nvSpPr>
          <p:spPr bwMode="auto">
            <a:xfrm>
              <a:off x="1152" y="816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717" name="Rectangle 9"/>
            <p:cNvSpPr>
              <a:spLocks noChangeArrowheads="1"/>
            </p:cNvSpPr>
            <p:nvPr/>
          </p:nvSpPr>
          <p:spPr bwMode="auto">
            <a:xfrm>
              <a:off x="2112" y="1344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718" name="Rectangle 10"/>
            <p:cNvSpPr>
              <a:spLocks noChangeArrowheads="1"/>
            </p:cNvSpPr>
            <p:nvPr/>
          </p:nvSpPr>
          <p:spPr bwMode="auto">
            <a:xfrm>
              <a:off x="1392" y="1824"/>
              <a:ext cx="912" cy="48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828800" y="1295400"/>
            <a:ext cx="4178300" cy="2339975"/>
            <a:chOff x="1152" y="816"/>
            <a:chExt cx="2632" cy="1474"/>
          </a:xfrm>
        </p:grpSpPr>
        <p:sp>
          <p:nvSpPr>
            <p:cNvPr id="28713" name="Rectangle 12"/>
            <p:cNvSpPr>
              <a:spLocks noChangeArrowheads="1"/>
            </p:cNvSpPr>
            <p:nvPr/>
          </p:nvSpPr>
          <p:spPr bwMode="auto">
            <a:xfrm>
              <a:off x="1152" y="816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714" name="Rectangle 13"/>
            <p:cNvSpPr>
              <a:spLocks noChangeArrowheads="1"/>
            </p:cNvSpPr>
            <p:nvPr/>
          </p:nvSpPr>
          <p:spPr bwMode="auto">
            <a:xfrm>
              <a:off x="2112" y="1344"/>
              <a:ext cx="864" cy="33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  <p:sp>
          <p:nvSpPr>
            <p:cNvPr id="28715" name="Rectangle 14"/>
            <p:cNvSpPr>
              <a:spLocks noChangeArrowheads="1"/>
            </p:cNvSpPr>
            <p:nvPr/>
          </p:nvSpPr>
          <p:spPr bwMode="auto">
            <a:xfrm>
              <a:off x="2880" y="1824"/>
              <a:ext cx="904" cy="466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28680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Numbering</a:t>
            </a:r>
          </a:p>
        </p:txBody>
      </p:sp>
      <p:grpSp>
        <p:nvGrpSpPr>
          <p:cNvPr id="28681" name="Group 16"/>
          <p:cNvGrpSpPr>
            <a:grpSpLocks/>
          </p:cNvGrpSpPr>
          <p:nvPr/>
        </p:nvGrpSpPr>
        <p:grpSpPr bwMode="auto">
          <a:xfrm>
            <a:off x="304800" y="1219200"/>
            <a:ext cx="5715000" cy="4117975"/>
            <a:chOff x="480" y="768"/>
            <a:chExt cx="3600" cy="2594"/>
          </a:xfrm>
        </p:grpSpPr>
        <p:sp>
          <p:nvSpPr>
            <p:cNvPr id="28685" name="Text Box 17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28686" name="Text Box 18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28687" name="Group 19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28711" name="Text Box 20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8712" name="Text Box 21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28688" name="Group 22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28709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y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28710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28689" name="Line 25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0" name="Group 26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2870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q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8708" name="Text Box 28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28691" name="Group 29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28705" name="Text Box 30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28706" name="Text Box 31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28692" name="Group 32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28703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8704" name="Text Box 34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28693" name="Line 35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4" name="Line 36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5" name="Line 37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6" name="Line 38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8697" name="Group 39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28701" name="Text Box 40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v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28702" name="Text Box 41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8698" name="Line 42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Line 43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Line 44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41" name="Text Box 45"/>
          <p:cNvSpPr txBox="1">
            <a:spLocks noChangeArrowheads="1"/>
          </p:cNvSpPr>
          <p:nvPr/>
        </p:nvSpPr>
        <p:spPr bwMode="auto">
          <a:xfrm>
            <a:off x="3979862" y="4873977"/>
            <a:ext cx="4706938" cy="590931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marL="166688" indent="-166688"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Avoid re-analyzing A &amp;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C in (A, C, D) and (A, C, E)</a:t>
            </a:r>
          </a:p>
        </p:txBody>
      </p:sp>
    </p:spTree>
    <p:extLst>
      <p:ext uri="{BB962C8B-B14F-4D97-AF65-F5344CB8AC3E}">
        <p14:creationId xmlns:p14="http://schemas.microsoft.com/office/powerpoint/2010/main" val="95958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nimBg="1"/>
      <p:bldP spid="296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909C82C-15EE-417B-9799-A0406811139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Superlocal Value Numbering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1800" dirty="0">
                <a:solidFill>
                  <a:srgbClr val="003C75"/>
                </a:solidFill>
              </a:rPr>
              <a:t>Efficiency</a:t>
            </a:r>
          </a:p>
          <a:p>
            <a:pPr eaLnBrk="1" hangingPunct="1"/>
            <a:r>
              <a:rPr lang="en-US" altLang="en-US" sz="1800" dirty="0"/>
              <a:t>Use A’s table to initialize tables for B &amp; C</a:t>
            </a:r>
          </a:p>
          <a:p>
            <a:pPr eaLnBrk="1" hangingPunct="1"/>
            <a:r>
              <a:rPr lang="en-US" altLang="en-US" sz="1800" dirty="0"/>
              <a:t>To avoid duplication, use a </a:t>
            </a:r>
            <a:r>
              <a:rPr lang="en-US" altLang="en-US" sz="1800" dirty="0">
                <a:solidFill>
                  <a:srgbClr val="FF0065"/>
                </a:solidFill>
              </a:rPr>
              <a:t>scoped hash table</a:t>
            </a:r>
          </a:p>
          <a:p>
            <a:pPr lvl="1" eaLnBrk="1" hangingPunct="1"/>
            <a:r>
              <a:rPr lang="en-US" altLang="en-US" sz="1800" dirty="0"/>
              <a:t>A, AB, A, AC, ACD, AC, ACE, F, G</a:t>
            </a:r>
          </a:p>
          <a:p>
            <a:pPr eaLnBrk="1" hangingPunct="1"/>
            <a:r>
              <a:rPr lang="en-US" altLang="en-US" sz="1800" dirty="0"/>
              <a:t>Need a </a:t>
            </a:r>
            <a:r>
              <a:rPr lang="en-US" altLang="en-US" sz="1800" dirty="0">
                <a:solidFill>
                  <a:srgbClr val="003C75"/>
                </a:solidFill>
              </a:rPr>
              <a:t>VN </a:t>
            </a:r>
            <a:r>
              <a:rPr lang="en-US" altLang="en-US" sz="1800" dirty="0">
                <a:solidFill>
                  <a:srgbClr val="003C75"/>
                </a:solidFill>
                <a:sym typeface="Symbol" panose="05050102010706020507" pitchFamily="18" charset="2"/>
              </a:rPr>
              <a:t> name </a:t>
            </a:r>
            <a:r>
              <a:rPr lang="en-US" altLang="en-US" sz="1800" dirty="0">
                <a:sym typeface="Symbol" panose="05050102010706020507" pitchFamily="18" charset="2"/>
              </a:rPr>
              <a:t>mapping to handle kills</a:t>
            </a:r>
            <a:endParaRPr lang="en-US" altLang="en-US" sz="1800" dirty="0"/>
          </a:p>
          <a:p>
            <a:pPr lvl="1" eaLnBrk="1" hangingPunct="1"/>
            <a:r>
              <a:rPr lang="en-US" altLang="en-US" sz="1800" dirty="0">
                <a:sym typeface="Symbol" panose="05050102010706020507" pitchFamily="18" charset="2"/>
              </a:rPr>
              <a:t>Must restore map with scope</a:t>
            </a:r>
          </a:p>
          <a:p>
            <a:pPr lvl="1" eaLnBrk="1" hangingPunct="1"/>
            <a:r>
              <a:rPr lang="en-US" altLang="en-US" sz="1800" dirty="0"/>
              <a:t>Adds complication, not cost</a:t>
            </a:r>
          </a:p>
          <a:p>
            <a:pPr lvl="1" eaLnBrk="1" hangingPunct="1"/>
            <a:endParaRPr lang="en-US" altLang="en-US" sz="1800" dirty="0"/>
          </a:p>
        </p:txBody>
      </p:sp>
      <p:grpSp>
        <p:nvGrpSpPr>
          <p:cNvPr id="30725" name="Group 5"/>
          <p:cNvGrpSpPr>
            <a:grpSpLocks/>
          </p:cNvGrpSpPr>
          <p:nvPr/>
        </p:nvGrpSpPr>
        <p:grpSpPr bwMode="auto">
          <a:xfrm>
            <a:off x="4572000" y="2971800"/>
            <a:ext cx="4287838" cy="3095625"/>
            <a:chOff x="480" y="768"/>
            <a:chExt cx="2701" cy="1950"/>
          </a:xfrm>
        </p:grpSpPr>
        <p:sp>
          <p:nvSpPr>
            <p:cNvPr id="30729" name="Text Box 6"/>
            <p:cNvSpPr txBox="1">
              <a:spLocks noChangeAspect="1" noChangeArrowheads="1"/>
            </p:cNvSpPr>
            <p:nvPr/>
          </p:nvSpPr>
          <p:spPr bwMode="auto">
            <a:xfrm>
              <a:off x="1200" y="804"/>
              <a:ext cx="64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m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2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30730" name="Text Box 7"/>
            <p:cNvSpPr txBox="1">
              <a:spLocks noChangeAspect="1" noChangeArrowheads="1"/>
            </p:cNvSpPr>
            <p:nvPr/>
          </p:nvSpPr>
          <p:spPr bwMode="auto">
            <a:xfrm>
              <a:off x="1056" y="76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A</a:t>
              </a:r>
            </a:p>
          </p:txBody>
        </p:sp>
        <p:sp>
          <p:nvSpPr>
            <p:cNvPr id="30731" name="Text Box 8"/>
            <p:cNvSpPr txBox="1">
              <a:spLocks noChangeAspect="1" noChangeArrowheads="1"/>
            </p:cNvSpPr>
            <p:nvPr/>
          </p:nvSpPr>
          <p:spPr bwMode="auto">
            <a:xfrm>
              <a:off x="624" y="1200"/>
              <a:ext cx="64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p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c + d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r  c + d</a:t>
              </a:r>
              <a:endParaRPr lang="en-US" altLang="en-US" sz="12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30732" name="Text Box 9"/>
            <p:cNvSpPr txBox="1">
              <a:spLocks noChangeAspect="1" noChangeArrowheads="1"/>
            </p:cNvSpPr>
            <p:nvPr/>
          </p:nvSpPr>
          <p:spPr bwMode="auto">
            <a:xfrm>
              <a:off x="480" y="116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B</a:t>
              </a:r>
            </a:p>
          </p:txBody>
        </p:sp>
        <p:sp>
          <p:nvSpPr>
            <p:cNvPr id="30733" name="Text Box 10"/>
            <p:cNvSpPr txBox="1">
              <a:spLocks noChangeAspect="1" noChangeArrowheads="1"/>
            </p:cNvSpPr>
            <p:nvPr/>
          </p:nvSpPr>
          <p:spPr bwMode="auto">
            <a:xfrm>
              <a:off x="1272" y="2460"/>
              <a:ext cx="82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y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z  c + d</a:t>
              </a:r>
            </a:p>
          </p:txBody>
        </p:sp>
        <p:sp>
          <p:nvSpPr>
            <p:cNvPr id="30734" name="Text Box 11"/>
            <p:cNvSpPr txBox="1">
              <a:spLocks noChangeAspect="1" noChangeArrowheads="1"/>
            </p:cNvSpPr>
            <p:nvPr/>
          </p:nvSpPr>
          <p:spPr bwMode="auto">
            <a:xfrm>
              <a:off x="1128" y="24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G</a:t>
              </a:r>
            </a:p>
          </p:txBody>
        </p:sp>
        <p:sp>
          <p:nvSpPr>
            <p:cNvPr id="30735" name="Line 12"/>
            <p:cNvSpPr>
              <a:spLocks noChangeAspect="1" noChangeShapeType="1"/>
            </p:cNvSpPr>
            <p:nvPr/>
          </p:nvSpPr>
          <p:spPr bwMode="auto">
            <a:xfrm flipH="1">
              <a:off x="1236" y="1056"/>
              <a:ext cx="104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6" name="Text Box 13"/>
            <p:cNvSpPr txBox="1">
              <a:spLocks noChangeAspect="1" noChangeArrowheads="1"/>
            </p:cNvSpPr>
            <p:nvPr/>
          </p:nvSpPr>
          <p:spPr bwMode="auto">
            <a:xfrm>
              <a:off x="1920" y="1200"/>
              <a:ext cx="64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 dirty="0">
                  <a:latin typeface="Courier"/>
                </a:rPr>
                <a:t>q </a:t>
              </a:r>
              <a:r>
                <a:rPr lang="en-US" altLang="en-US" sz="1000" dirty="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 dirty="0">
                  <a:latin typeface="Courier"/>
                  <a:sym typeface="Symbol" panose="05050102010706020507" pitchFamily="18" charset="2"/>
                </a:rPr>
                <a:t>r  c + d</a:t>
              </a:r>
              <a:endParaRPr lang="en-US" altLang="en-US" sz="1200" b="1" dirty="0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30737" name="Text Box 14"/>
            <p:cNvSpPr txBox="1">
              <a:spLocks noChangeAspect="1" noChangeArrowheads="1"/>
            </p:cNvSpPr>
            <p:nvPr/>
          </p:nvSpPr>
          <p:spPr bwMode="auto">
            <a:xfrm>
              <a:off x="1776" y="116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C</a:t>
              </a:r>
            </a:p>
          </p:txBody>
        </p:sp>
        <p:sp>
          <p:nvSpPr>
            <p:cNvPr id="30738" name="Text Box 15"/>
            <p:cNvSpPr txBox="1">
              <a:spLocks noChangeAspect="1" noChangeArrowheads="1"/>
            </p:cNvSpPr>
            <p:nvPr/>
          </p:nvSpPr>
          <p:spPr bwMode="auto">
            <a:xfrm>
              <a:off x="1380" y="1560"/>
              <a:ext cx="685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e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b + 18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s 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u  e + f</a:t>
              </a:r>
            </a:p>
          </p:txBody>
        </p:sp>
        <p:sp>
          <p:nvSpPr>
            <p:cNvPr id="30739" name="Text Box 16"/>
            <p:cNvSpPr txBox="1">
              <a:spLocks noChangeAspect="1" noChangeArrowheads="1"/>
            </p:cNvSpPr>
            <p:nvPr/>
          </p:nvSpPr>
          <p:spPr bwMode="auto">
            <a:xfrm>
              <a:off x="1236" y="15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D</a:t>
              </a:r>
            </a:p>
          </p:txBody>
        </p:sp>
        <p:sp>
          <p:nvSpPr>
            <p:cNvPr id="30740" name="Text Box 17"/>
            <p:cNvSpPr txBox="1">
              <a:spLocks noChangeAspect="1" noChangeArrowheads="1"/>
            </p:cNvSpPr>
            <p:nvPr/>
          </p:nvSpPr>
          <p:spPr bwMode="auto">
            <a:xfrm>
              <a:off x="2497" y="1560"/>
              <a:ext cx="684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e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+ 17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t  c + d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u  e + f</a:t>
              </a:r>
              <a:endParaRPr lang="en-US" altLang="en-US" sz="1200">
                <a:latin typeface="Courier"/>
                <a:sym typeface="Symbol" panose="05050102010706020507" pitchFamily="18" charset="2"/>
              </a:endParaRPr>
            </a:p>
          </p:txBody>
        </p:sp>
        <p:sp>
          <p:nvSpPr>
            <p:cNvPr id="30741" name="Text Box 18"/>
            <p:cNvSpPr txBox="1">
              <a:spLocks noChangeAspect="1" noChangeArrowheads="1"/>
            </p:cNvSpPr>
            <p:nvPr/>
          </p:nvSpPr>
          <p:spPr bwMode="auto">
            <a:xfrm>
              <a:off x="2353" y="15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30742" name="Line 19"/>
            <p:cNvSpPr>
              <a:spLocks noChangeAspect="1" noChangeShapeType="1"/>
            </p:cNvSpPr>
            <p:nvPr/>
          </p:nvSpPr>
          <p:spPr bwMode="auto">
            <a:xfrm flipH="1">
              <a:off x="1993" y="1452"/>
              <a:ext cx="108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3" name="Line 20"/>
            <p:cNvSpPr>
              <a:spLocks noChangeAspect="1" noChangeShapeType="1"/>
            </p:cNvSpPr>
            <p:nvPr/>
          </p:nvSpPr>
          <p:spPr bwMode="auto">
            <a:xfrm>
              <a:off x="2497" y="1452"/>
              <a:ext cx="108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4" name="Line 21"/>
            <p:cNvSpPr>
              <a:spLocks noChangeAspect="1" noChangeShapeType="1"/>
            </p:cNvSpPr>
            <p:nvPr/>
          </p:nvSpPr>
          <p:spPr bwMode="auto">
            <a:xfrm>
              <a:off x="1812" y="1056"/>
              <a:ext cx="253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5" name="Line 22"/>
            <p:cNvSpPr>
              <a:spLocks noChangeAspect="1" noChangeShapeType="1"/>
            </p:cNvSpPr>
            <p:nvPr/>
          </p:nvSpPr>
          <p:spPr bwMode="auto">
            <a:xfrm>
              <a:off x="1164" y="1452"/>
              <a:ext cx="252" cy="10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6" name="Text Box 23"/>
            <p:cNvSpPr txBox="1">
              <a:spLocks noChangeAspect="1" noChangeArrowheads="1"/>
            </p:cNvSpPr>
            <p:nvPr/>
          </p:nvSpPr>
          <p:spPr bwMode="auto">
            <a:xfrm>
              <a:off x="1920" y="1998"/>
              <a:ext cx="793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v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w  c + d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x  e + f</a:t>
              </a:r>
            </a:p>
          </p:txBody>
        </p:sp>
        <p:sp>
          <p:nvSpPr>
            <p:cNvPr id="30747" name="Text Box 24"/>
            <p:cNvSpPr txBox="1">
              <a:spLocks noChangeAspect="1" noChangeArrowheads="1"/>
            </p:cNvSpPr>
            <p:nvPr/>
          </p:nvSpPr>
          <p:spPr bwMode="auto">
            <a:xfrm>
              <a:off x="1776" y="1962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F</a:t>
              </a:r>
            </a:p>
          </p:txBody>
        </p:sp>
        <p:sp>
          <p:nvSpPr>
            <p:cNvPr id="30748" name="Line 25"/>
            <p:cNvSpPr>
              <a:spLocks noChangeAspect="1" noChangeShapeType="1"/>
            </p:cNvSpPr>
            <p:nvPr/>
          </p:nvSpPr>
          <p:spPr bwMode="auto">
            <a:xfrm>
              <a:off x="1957" y="1921"/>
              <a:ext cx="36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Line 26"/>
            <p:cNvSpPr>
              <a:spLocks noChangeAspect="1" noChangeShapeType="1"/>
            </p:cNvSpPr>
            <p:nvPr/>
          </p:nvSpPr>
          <p:spPr bwMode="auto">
            <a:xfrm flipH="1">
              <a:off x="2497" y="1921"/>
              <a:ext cx="14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0" name="Line 27"/>
            <p:cNvSpPr>
              <a:spLocks noChangeAspect="1" noChangeShapeType="1"/>
            </p:cNvSpPr>
            <p:nvPr/>
          </p:nvSpPr>
          <p:spPr bwMode="auto">
            <a:xfrm flipH="1">
              <a:off x="2029" y="2353"/>
              <a:ext cx="72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35"/>
          <p:cNvGrpSpPr>
            <a:grpSpLocks/>
          </p:cNvGrpSpPr>
          <p:nvPr/>
        </p:nvGrpSpPr>
        <p:grpSpPr bwMode="auto">
          <a:xfrm>
            <a:off x="5943600" y="1922463"/>
            <a:ext cx="3200400" cy="827087"/>
            <a:chOff x="6025931" y="1905000"/>
            <a:chExt cx="2889469" cy="827690"/>
          </a:xfrm>
        </p:grpSpPr>
        <p:sp>
          <p:nvSpPr>
            <p:cNvPr id="34" name="TextBox 33"/>
            <p:cNvSpPr txBox="1"/>
            <p:nvPr/>
          </p:nvSpPr>
          <p:spPr>
            <a:xfrm>
              <a:off x="7162667" y="1905000"/>
              <a:ext cx="1752733" cy="462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 cap="flat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defRPr/>
              </a:pPr>
              <a:r>
                <a:rPr lang="en-US" sz="12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“kill” is a re-definition of some name</a:t>
              </a:r>
            </a:p>
          </p:txBody>
        </p:sp>
        <p:sp>
          <p:nvSpPr>
            <p:cNvPr id="30728" name="Freeform 34"/>
            <p:cNvSpPr>
              <a:spLocks noChangeArrowheads="1"/>
            </p:cNvSpPr>
            <p:nvPr/>
          </p:nvSpPr>
          <p:spPr bwMode="auto">
            <a:xfrm>
              <a:off x="6025931" y="2014483"/>
              <a:ext cx="1129862" cy="718207"/>
            </a:xfrm>
            <a:custGeom>
              <a:avLst/>
              <a:gdLst>
                <a:gd name="T0" fmla="*/ 1129862 w 1129862"/>
                <a:gd name="T1" fmla="*/ 0 h 718207"/>
                <a:gd name="T2" fmla="*/ 481724 w 1129862"/>
                <a:gd name="T3" fmla="*/ 289034 h 718207"/>
                <a:gd name="T4" fmla="*/ 700690 w 1129862"/>
                <a:gd name="T5" fmla="*/ 332827 h 718207"/>
                <a:gd name="T6" fmla="*/ 0 w 1129862"/>
                <a:gd name="T7" fmla="*/ 718207 h 7182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29862"/>
                <a:gd name="T13" fmla="*/ 0 h 718207"/>
                <a:gd name="T14" fmla="*/ 1129862 w 1129862"/>
                <a:gd name="T15" fmla="*/ 718207 h 7182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29862" h="718207">
                  <a:moveTo>
                    <a:pt x="1129862" y="0"/>
                  </a:moveTo>
                  <a:cubicBezTo>
                    <a:pt x="841557" y="116781"/>
                    <a:pt x="553253" y="233563"/>
                    <a:pt x="481724" y="289034"/>
                  </a:cubicBezTo>
                  <a:cubicBezTo>
                    <a:pt x="410195" y="344505"/>
                    <a:pt x="780977" y="261298"/>
                    <a:pt x="700690" y="332827"/>
                  </a:cubicBezTo>
                  <a:cubicBezTo>
                    <a:pt x="620403" y="404356"/>
                    <a:pt x="0" y="718207"/>
                    <a:pt x="0" y="718207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46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Numbering Algorithm 			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49D09A7-5055-4C6A-BC47-48D45B934B23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22067" y="1070263"/>
            <a:ext cx="7315200" cy="463203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1600" i="1" dirty="0" err="1">
                <a:latin typeface="Geneva"/>
                <a:ea typeface="Geneva"/>
                <a:cs typeface="Geneva"/>
              </a:rPr>
              <a:t>WorkList</a:t>
            </a:r>
            <a:r>
              <a:rPr lang="en-US" altLang="en-US" sz="1600" i="1" dirty="0">
                <a:latin typeface="Geneva"/>
                <a:ea typeface="Geneva"/>
                <a:cs typeface="Geneva"/>
              </a:rPr>
              <a:t> ← { entry block }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Empty ← new table</a:t>
            </a:r>
          </a:p>
          <a:p>
            <a:pPr>
              <a:spcBef>
                <a:spcPts val="6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while (</a:t>
            </a:r>
            <a:r>
              <a:rPr lang="en-US" altLang="en-US" sz="1600" i="1" dirty="0" err="1">
                <a:latin typeface="Geneva"/>
                <a:ea typeface="Geneva"/>
                <a:cs typeface="Geneva"/>
              </a:rPr>
              <a:t>WorkList</a:t>
            </a:r>
            <a:r>
              <a:rPr lang="en-US" altLang="en-US" sz="1600" i="1" dirty="0">
                <a:latin typeface="Geneva"/>
                <a:ea typeface="Geneva"/>
                <a:cs typeface="Geneva"/>
              </a:rPr>
              <a:t> is not empty)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remove a block b from </a:t>
            </a:r>
            <a:r>
              <a:rPr lang="en-US" altLang="en-US" sz="1600" i="1" dirty="0" err="1">
                <a:latin typeface="Geneva"/>
                <a:ea typeface="Geneva"/>
                <a:cs typeface="Geneva"/>
              </a:rPr>
              <a:t>WorkList</a:t>
            </a:r>
            <a:endParaRPr lang="en-US" altLang="en-US" sz="1600" i="1" dirty="0">
              <a:latin typeface="Geneva"/>
              <a:ea typeface="Geneva"/>
              <a:cs typeface="Geneva"/>
            </a:endParaRP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SVN(b, Empty)</a:t>
            </a:r>
          </a:p>
          <a:p>
            <a:pPr>
              <a:spcBef>
                <a:spcPts val="18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SVN( Block, Table)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t ← new table for Block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        link Table linked as surrounding scope for t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LVN( Block, t)</a:t>
            </a:r>
          </a:p>
          <a:p>
            <a:pPr>
              <a:spcBef>
                <a:spcPts val="6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for each successor s of Block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         if s has just 1 predecessor 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 	then SVN( s, t )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    else if s has not been processed </a:t>
            </a:r>
          </a:p>
          <a:p>
            <a:pPr>
              <a:spcBef>
                <a:spcPts val="3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	then add s to </a:t>
            </a:r>
            <a:r>
              <a:rPr lang="en-US" altLang="en-US" sz="1600" i="1" dirty="0" err="1">
                <a:latin typeface="Geneva"/>
                <a:ea typeface="Geneva"/>
                <a:cs typeface="Geneva"/>
              </a:rPr>
              <a:t>WorkList</a:t>
            </a:r>
            <a:endParaRPr lang="en-US" altLang="en-US" sz="1600" i="1" dirty="0">
              <a:latin typeface="Geneva"/>
              <a:ea typeface="Geneva"/>
              <a:cs typeface="Geneva"/>
            </a:endParaRPr>
          </a:p>
          <a:p>
            <a:pPr>
              <a:spcBef>
                <a:spcPts val="600"/>
              </a:spcBef>
              <a:buSzPct val="90000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	deallocate 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400800" y="2019300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Table for base 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0" y="1701800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Blocks to process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3914775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Use LVN for the work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419600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In the same EBB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00800" y="4981575"/>
            <a:ext cx="18288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 Starts a new EBB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660900" y="6146800"/>
            <a:ext cx="3429000" cy="5238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Assumes LVN has been parameterized around block and table</a:t>
            </a:r>
          </a:p>
        </p:txBody>
      </p:sp>
    </p:spTree>
    <p:extLst>
      <p:ext uri="{BB962C8B-B14F-4D97-AF65-F5344CB8AC3E}">
        <p14:creationId xmlns:p14="http://schemas.microsoft.com/office/powerpoint/2010/main" val="3590020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BD88-8467-4E2C-828D-C407BCDDD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869940"/>
          </a:xfrm>
        </p:spPr>
        <p:txBody>
          <a:bodyPr/>
          <a:lstStyle/>
          <a:p>
            <a:r>
              <a:rPr lang="en-US" altLang="en-US" dirty="0" err="1"/>
              <a:t>Superlocal</a:t>
            </a:r>
            <a:r>
              <a:rPr lang="en-US" altLang="en-US" dirty="0"/>
              <a:t> Value Numbering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B65E8-4540-498A-8F39-CB104E1C0C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287C7-E505-4242-B501-936BBB2C5515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F729D-84B9-438B-BA0A-EF776929A902}"/>
              </a:ext>
            </a:extLst>
          </p:cNvPr>
          <p:cNvSpPr txBox="1"/>
          <p:nvPr/>
        </p:nvSpPr>
        <p:spPr>
          <a:xfrm>
            <a:off x="3592210" y="2117715"/>
            <a:ext cx="27258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Create scope for A</a:t>
            </a:r>
          </a:p>
          <a:p>
            <a:r>
              <a:rPr lang="en-US" dirty="0"/>
              <a:t>2. Apply LVN to A</a:t>
            </a:r>
          </a:p>
          <a:p>
            <a:r>
              <a:rPr lang="en-US" dirty="0"/>
              <a:t>3. Create scope for B</a:t>
            </a:r>
          </a:p>
          <a:p>
            <a:r>
              <a:rPr lang="en-US" dirty="0"/>
              <a:t>4. Apply LVN to B</a:t>
            </a:r>
          </a:p>
          <a:p>
            <a:r>
              <a:rPr lang="en-US" dirty="0"/>
              <a:t>5. </a:t>
            </a:r>
            <a:r>
              <a:rPr lang="en-US" dirty="0">
                <a:solidFill>
                  <a:srgbClr val="FF0065"/>
                </a:solidFill>
              </a:rPr>
              <a:t>Add G to </a:t>
            </a:r>
            <a:r>
              <a:rPr lang="en-US" dirty="0" err="1">
                <a:solidFill>
                  <a:srgbClr val="FF0065"/>
                </a:solidFill>
              </a:rPr>
              <a:t>WorkList</a:t>
            </a:r>
            <a:endParaRPr lang="en-US" dirty="0">
              <a:solidFill>
                <a:srgbClr val="FF0065"/>
              </a:solidFill>
            </a:endParaRPr>
          </a:p>
          <a:p>
            <a:r>
              <a:rPr lang="en-US" dirty="0"/>
              <a:t>6. </a:t>
            </a:r>
            <a:r>
              <a:rPr lang="en-US" dirty="0">
                <a:solidFill>
                  <a:srgbClr val="FF0065"/>
                </a:solidFill>
              </a:rPr>
              <a:t>Delete B’s scope</a:t>
            </a:r>
          </a:p>
          <a:p>
            <a:r>
              <a:rPr lang="en-US" dirty="0"/>
              <a:t>7. Create scope for C</a:t>
            </a:r>
          </a:p>
          <a:p>
            <a:r>
              <a:rPr lang="en-US" dirty="0"/>
              <a:t>8. Apply LVN to C</a:t>
            </a:r>
          </a:p>
          <a:p>
            <a:r>
              <a:rPr lang="en-US" dirty="0"/>
              <a:t>9. Create scope for D</a:t>
            </a:r>
          </a:p>
          <a:p>
            <a:r>
              <a:rPr lang="en-US" dirty="0"/>
              <a:t>10. Apply LVN to D</a:t>
            </a:r>
          </a:p>
          <a:p>
            <a:r>
              <a:rPr lang="en-US" dirty="0"/>
              <a:t>11. </a:t>
            </a:r>
            <a:r>
              <a:rPr lang="en-US" dirty="0">
                <a:solidFill>
                  <a:srgbClr val="FF0065"/>
                </a:solidFill>
              </a:rPr>
              <a:t>Add F to </a:t>
            </a:r>
            <a:r>
              <a:rPr lang="en-US" dirty="0" err="1">
                <a:solidFill>
                  <a:srgbClr val="FF0065"/>
                </a:solidFill>
              </a:rPr>
              <a:t>WorkList</a:t>
            </a:r>
            <a:endParaRPr lang="en-US" dirty="0">
              <a:solidFill>
                <a:srgbClr val="FF0065"/>
              </a:solidFill>
            </a:endParaRPr>
          </a:p>
          <a:p>
            <a:r>
              <a:rPr lang="en-US" dirty="0"/>
              <a:t>12. Delete D’s 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8F34FB-F897-4AF7-BA3D-5D1246AAAD97}"/>
              </a:ext>
            </a:extLst>
          </p:cNvPr>
          <p:cNvSpPr txBox="1"/>
          <p:nvPr/>
        </p:nvSpPr>
        <p:spPr>
          <a:xfrm>
            <a:off x="6189562" y="2137303"/>
            <a:ext cx="27258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13. Create scope for E</a:t>
            </a:r>
          </a:p>
          <a:p>
            <a:r>
              <a:rPr lang="en-US" dirty="0"/>
              <a:t>14. Apply LVN to E</a:t>
            </a:r>
          </a:p>
          <a:p>
            <a:r>
              <a:rPr lang="en-US" dirty="0"/>
              <a:t>15. Delete E’s scope</a:t>
            </a:r>
          </a:p>
          <a:p>
            <a:r>
              <a:rPr lang="en-US" dirty="0"/>
              <a:t>16. Delete C’s scope</a:t>
            </a:r>
          </a:p>
          <a:p>
            <a:r>
              <a:rPr lang="en-US" dirty="0"/>
              <a:t>17. </a:t>
            </a:r>
            <a:r>
              <a:rPr lang="en-US" dirty="0">
                <a:solidFill>
                  <a:srgbClr val="FF0065"/>
                </a:solidFill>
              </a:rPr>
              <a:t>Delete A’s scope</a:t>
            </a:r>
          </a:p>
          <a:p>
            <a:r>
              <a:rPr lang="en-US" dirty="0"/>
              <a:t>18. Create scope for F</a:t>
            </a:r>
          </a:p>
          <a:p>
            <a:r>
              <a:rPr lang="en-US" dirty="0"/>
              <a:t>19. Apply LVN to F</a:t>
            </a:r>
          </a:p>
          <a:p>
            <a:r>
              <a:rPr lang="en-US" dirty="0"/>
              <a:t>20. Delete F’s scope</a:t>
            </a:r>
          </a:p>
          <a:p>
            <a:r>
              <a:rPr lang="en-US" dirty="0"/>
              <a:t>21. Create scope for G</a:t>
            </a:r>
          </a:p>
          <a:p>
            <a:r>
              <a:rPr lang="en-US" dirty="0"/>
              <a:t>22. Apply LVN to G</a:t>
            </a:r>
          </a:p>
          <a:p>
            <a:r>
              <a:rPr lang="en-US" dirty="0"/>
              <a:t>23. Delete G’s scope</a:t>
            </a:r>
          </a:p>
        </p:txBody>
      </p:sp>
      <p:grpSp>
        <p:nvGrpSpPr>
          <p:cNvPr id="10" name="Group 16">
            <a:extLst>
              <a:ext uri="{FF2B5EF4-FFF2-40B4-BE49-F238E27FC236}">
                <a16:creationId xmlns:a16="http://schemas.microsoft.com/office/drawing/2014/main" id="{9918955B-CCB2-469F-BE5E-B4AD4ED51B64}"/>
              </a:ext>
            </a:extLst>
          </p:cNvPr>
          <p:cNvGrpSpPr>
            <a:grpSpLocks/>
          </p:cNvGrpSpPr>
          <p:nvPr/>
        </p:nvGrpSpPr>
        <p:grpSpPr bwMode="auto">
          <a:xfrm>
            <a:off x="487684" y="1600200"/>
            <a:ext cx="2878138" cy="3403600"/>
            <a:chOff x="1115" y="787"/>
            <a:chExt cx="1813" cy="2144"/>
          </a:xfrm>
        </p:grpSpPr>
        <p:sp>
          <p:nvSpPr>
            <p:cNvPr id="11" name="Text Box 17">
              <a:extLst>
                <a:ext uri="{FF2B5EF4-FFF2-40B4-BE49-F238E27FC236}">
                  <a16:creationId xmlns:a16="http://schemas.microsoft.com/office/drawing/2014/main" id="{86BB8043-90E1-40CD-B779-854FA5840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16"/>
              <a:ext cx="366" cy="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US" altLang="en-US" sz="1600" b="1" dirty="0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12" name="Text Box 18">
              <a:extLst>
                <a:ext uri="{FF2B5EF4-FFF2-40B4-BE49-F238E27FC236}">
                  <a16:creationId xmlns:a16="http://schemas.microsoft.com/office/drawing/2014/main" id="{CC35576D-B7E8-4B13-9543-2DE20E82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78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13" name="Group 19">
              <a:extLst>
                <a:ext uri="{FF2B5EF4-FFF2-40B4-BE49-F238E27FC236}">
                  <a16:creationId xmlns:a16="http://schemas.microsoft.com/office/drawing/2014/main" id="{87C2C379-263E-429E-AFA4-D879DFAC3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1198"/>
              <a:ext cx="336" cy="212"/>
              <a:chOff x="1115" y="1303"/>
              <a:chExt cx="336" cy="212"/>
            </a:xfrm>
          </p:grpSpPr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F324420B-D73A-45A2-8ADF-EBD084981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1353"/>
                <a:ext cx="336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EBEDC3EC-98D8-4A44-A1C9-5A3DF4CD2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" y="130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14" name="Group 22">
              <a:extLst>
                <a:ext uri="{FF2B5EF4-FFF2-40B4-BE49-F238E27FC236}">
                  <a16:creationId xmlns:a16="http://schemas.microsoft.com/office/drawing/2014/main" id="{36C363FA-CDCB-476E-B523-92453A560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5" y="2701"/>
              <a:ext cx="1104" cy="230"/>
              <a:chOff x="1215" y="3037"/>
              <a:chExt cx="1104" cy="230"/>
            </a:xfrm>
          </p:grpSpPr>
          <p:sp>
            <p:nvSpPr>
              <p:cNvPr id="35" name="Text Box 23">
                <a:extLst>
                  <a:ext uri="{FF2B5EF4-FFF2-40B4-BE49-F238E27FC236}">
                    <a16:creationId xmlns:a16="http://schemas.microsoft.com/office/drawing/2014/main" id="{1DE39EAF-E721-4D09-929D-6FF4855FB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037"/>
                <a:ext cx="1104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36" name="Text Box 24">
                <a:extLst>
                  <a:ext uri="{FF2B5EF4-FFF2-40B4-BE49-F238E27FC236}">
                    <a16:creationId xmlns:a16="http://schemas.microsoft.com/office/drawing/2014/main" id="{C0C74000-7A81-4125-8641-520B0783A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" y="3055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15" name="Line 25">
              <a:extLst>
                <a:ext uri="{FF2B5EF4-FFF2-40B4-BE49-F238E27FC236}">
                  <a16:creationId xmlns:a16="http://schemas.microsoft.com/office/drawing/2014/main" id="{CC47B576-DFBE-4A76-9459-133ED7FB7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1038"/>
              <a:ext cx="215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" name="Group 26">
              <a:extLst>
                <a:ext uri="{FF2B5EF4-FFF2-40B4-BE49-F238E27FC236}">
                  <a16:creationId xmlns:a16="http://schemas.microsoft.com/office/drawing/2014/main" id="{993C3AC8-1520-4C01-959F-54D3DF557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222"/>
              <a:ext cx="377" cy="213"/>
              <a:chOff x="966" y="790"/>
              <a:chExt cx="377" cy="213"/>
            </a:xfrm>
          </p:grpSpPr>
          <p:sp>
            <p:nvSpPr>
              <p:cNvPr id="33" name="Text Box 27">
                <a:extLst>
                  <a:ext uri="{FF2B5EF4-FFF2-40B4-BE49-F238E27FC236}">
                    <a16:creationId xmlns:a16="http://schemas.microsoft.com/office/drawing/2014/main" id="{CC4E252B-2179-4D8C-B2E8-DD8E3B76D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840"/>
                <a:ext cx="377" cy="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34" name="Text Box 28">
                <a:extLst>
                  <a:ext uri="{FF2B5EF4-FFF2-40B4-BE49-F238E27FC236}">
                    <a16:creationId xmlns:a16="http://schemas.microsoft.com/office/drawing/2014/main" id="{7B940AE6-F8FC-4C0E-9DEC-EA12A4E6F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790"/>
                <a:ext cx="2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17" name="Group 29">
              <a:extLst>
                <a:ext uri="{FF2B5EF4-FFF2-40B4-BE49-F238E27FC236}">
                  <a16:creationId xmlns:a16="http://schemas.microsoft.com/office/drawing/2014/main" id="{B192E7CF-0E1E-4750-B113-1A37EE1FB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1580"/>
              <a:ext cx="377" cy="212"/>
              <a:chOff x="1945" y="1677"/>
              <a:chExt cx="377" cy="212"/>
            </a:xfrm>
          </p:grpSpPr>
          <p:sp>
            <p:nvSpPr>
              <p:cNvPr id="31" name="Text Box 30">
                <a:extLst>
                  <a:ext uri="{FF2B5EF4-FFF2-40B4-BE49-F238E27FC236}">
                    <a16:creationId xmlns:a16="http://schemas.microsoft.com/office/drawing/2014/main" id="{EBBF679F-F4DB-421C-B7A7-82F462B90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5" y="1706"/>
                <a:ext cx="377" cy="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32" name="Text Box 31">
                <a:extLst>
                  <a:ext uri="{FF2B5EF4-FFF2-40B4-BE49-F238E27FC236}">
                    <a16:creationId xmlns:a16="http://schemas.microsoft.com/office/drawing/2014/main" id="{CB6D3F87-282A-4FA2-BB97-8F75899B9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677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18" name="Group 32">
              <a:extLst>
                <a:ext uri="{FF2B5EF4-FFF2-40B4-BE49-F238E27FC236}">
                  <a16:creationId xmlns:a16="http://schemas.microsoft.com/office/drawing/2014/main" id="{BE0EBA0D-E1E4-4B6D-B014-64AE0CB6C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3" y="1594"/>
              <a:ext cx="299" cy="230"/>
              <a:chOff x="1207" y="1842"/>
              <a:chExt cx="299" cy="230"/>
            </a:xfrm>
          </p:grpSpPr>
          <p:sp>
            <p:nvSpPr>
              <p:cNvPr id="29" name="Text Box 33">
                <a:extLst>
                  <a:ext uri="{FF2B5EF4-FFF2-40B4-BE49-F238E27FC236}">
                    <a16:creationId xmlns:a16="http://schemas.microsoft.com/office/drawing/2014/main" id="{7CA94FC5-6FF8-417D-ACA5-3D5897E5E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" y="1859"/>
                <a:ext cx="299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30" name="Text Box 34">
                <a:extLst>
                  <a:ext uri="{FF2B5EF4-FFF2-40B4-BE49-F238E27FC236}">
                    <a16:creationId xmlns:a16="http://schemas.microsoft.com/office/drawing/2014/main" id="{1B987C54-55A9-462F-99D3-3017BC036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" y="18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1A08D9CF-A501-4E9B-AF15-8ED4B9B2F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3" y="1413"/>
              <a:ext cx="123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6">
              <a:extLst>
                <a:ext uri="{FF2B5EF4-FFF2-40B4-BE49-F238E27FC236}">
                  <a16:creationId xmlns:a16="http://schemas.microsoft.com/office/drawing/2014/main" id="{6651A25C-5A2E-4487-B666-7CD1F3CD2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1439"/>
              <a:ext cx="288" cy="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878C16E0-9113-4C41-ABE1-65A5F067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988"/>
              <a:ext cx="467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2F98CD28-872C-4161-AF95-C2630AE9D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386"/>
              <a:ext cx="187" cy="1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" name="Group 39">
              <a:extLst>
                <a:ext uri="{FF2B5EF4-FFF2-40B4-BE49-F238E27FC236}">
                  <a16:creationId xmlns:a16="http://schemas.microsoft.com/office/drawing/2014/main" id="{C57F2302-3072-4E5D-8288-DABA776F9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999"/>
              <a:ext cx="1056" cy="237"/>
              <a:chOff x="1872" y="1999"/>
              <a:chExt cx="1056" cy="237"/>
            </a:xfrm>
          </p:grpSpPr>
          <p:sp>
            <p:nvSpPr>
              <p:cNvPr id="27" name="Text Box 40">
                <a:extLst>
                  <a:ext uri="{FF2B5EF4-FFF2-40B4-BE49-F238E27FC236}">
                    <a16:creationId xmlns:a16="http://schemas.microsoft.com/office/drawing/2014/main" id="{CC82BA23-2C33-4EA0-B261-FD6BAEB80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999"/>
                <a:ext cx="1056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8" name="Text Box 41">
                <a:extLst>
                  <a:ext uri="{FF2B5EF4-FFF2-40B4-BE49-F238E27FC236}">
                    <a16:creationId xmlns:a16="http://schemas.microsoft.com/office/drawing/2014/main" id="{17D66884-D02C-494F-A5BE-7E5AB8F0B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4" name="Line 42">
              <a:extLst>
                <a:ext uri="{FF2B5EF4-FFF2-40B4-BE49-F238E27FC236}">
                  <a16:creationId xmlns:a16="http://schemas.microsoft.com/office/drawing/2014/main" id="{C989D8F1-2FE9-4D74-8331-C2100C1D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1766"/>
              <a:ext cx="242" cy="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43">
              <a:extLst>
                <a:ext uri="{FF2B5EF4-FFF2-40B4-BE49-F238E27FC236}">
                  <a16:creationId xmlns:a16="http://schemas.microsoft.com/office/drawing/2014/main" id="{D30B44ED-250D-4813-80BE-5BFADD963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7" y="1824"/>
              <a:ext cx="22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44">
              <a:extLst>
                <a:ext uri="{FF2B5EF4-FFF2-40B4-BE49-F238E27FC236}">
                  <a16:creationId xmlns:a16="http://schemas.microsoft.com/office/drawing/2014/main" id="{82CA1290-3A29-412D-8788-4DE5557C2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6" y="2189"/>
              <a:ext cx="421" cy="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9023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632305F-5B03-4749-B38C-8055DE4D2C0A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302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Numbering</a:t>
            </a:r>
            <a:endParaRPr lang="en-US" altLang="en-US" sz="2000" dirty="0"/>
          </a:p>
        </p:txBody>
      </p:sp>
      <p:grpSp>
        <p:nvGrpSpPr>
          <p:cNvPr id="41988" name="Group 7"/>
          <p:cNvGrpSpPr>
            <a:grpSpLocks/>
          </p:cNvGrpSpPr>
          <p:nvPr/>
        </p:nvGrpSpPr>
        <p:grpSpPr bwMode="auto">
          <a:xfrm>
            <a:off x="457200" y="1308100"/>
            <a:ext cx="5715000" cy="4562475"/>
            <a:chOff x="480" y="768"/>
            <a:chExt cx="3600" cy="2874"/>
          </a:xfrm>
        </p:grpSpPr>
        <p:sp>
          <p:nvSpPr>
            <p:cNvPr id="41991" name="Text Box 8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</a:t>
              </a:r>
              <a:r>
                <a:rPr lang="en-US" altLang="en-US" sz="1400" baseline="-25000">
                  <a:latin typeface="Courier"/>
                </a:rPr>
                <a:t>0</a:t>
              </a:r>
              <a:r>
                <a:rPr lang="en-US" altLang="en-US" sz="1400">
                  <a:latin typeface="Courier"/>
                </a:rPr>
                <a:t>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 b="1">
                  <a:solidFill>
                    <a:srgbClr val="FF0065"/>
                  </a:solidFill>
                  <a:latin typeface="Courier"/>
                  <a:sym typeface="Symbol" panose="05050102010706020507" pitchFamily="18" charset="2"/>
                </a:rPr>
                <a:t>n</a:t>
              </a:r>
              <a:r>
                <a:rPr lang="en-US" altLang="en-US" sz="1400" b="1" baseline="-25000">
                  <a:solidFill>
                    <a:srgbClr val="FF0065"/>
                  </a:solidFill>
                  <a:latin typeface="Courier"/>
                  <a:sym typeface="Symbol" panose="05050102010706020507" pitchFamily="18" charset="2"/>
                </a:rPr>
                <a:t>0</a:t>
              </a:r>
              <a:r>
                <a:rPr lang="en-US" altLang="en-US" sz="1400" b="1">
                  <a:solidFill>
                    <a:srgbClr val="FF0065"/>
                  </a:solidFill>
                  <a:latin typeface="Courier"/>
                  <a:sym typeface="Symbol" panose="05050102010706020507" pitchFamily="18" charset="2"/>
                </a:rPr>
                <a:t>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41992" name="Text Box 9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41993" name="Group 10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42017" name="Text Box 11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</a:t>
                </a:r>
                <a:r>
                  <a:rPr lang="en-US" altLang="en-US" sz="1400" baseline="-25000">
                    <a:latin typeface="Courier"/>
                  </a:rPr>
                  <a:t>0</a:t>
                </a:r>
                <a:r>
                  <a:rPr lang="en-US" altLang="en-US" sz="1400">
                    <a:latin typeface="Courier"/>
                  </a:rPr>
                  <a:t>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r</a:t>
                </a:r>
                <a:r>
                  <a:rPr lang="en-US" altLang="en-US" sz="1400" b="1" baseline="-25000">
                    <a:solidFill>
                      <a:srgbClr val="FF0065"/>
                    </a:solidFill>
                    <a:latin typeface="Courier"/>
                  </a:rPr>
                  <a:t>0</a:t>
                </a:r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  c + d</a:t>
                </a:r>
                <a:endParaRPr lang="en-US" altLang="en-US" sz="1400">
                  <a:solidFill>
                    <a:srgbClr val="888888"/>
                  </a:solidFill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42018" name="Text Box 12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41994" name="Group 13"/>
            <p:cNvGrpSpPr>
              <a:grpSpLocks/>
            </p:cNvGrpSpPr>
            <p:nvPr/>
          </p:nvGrpSpPr>
          <p:grpSpPr bwMode="auto">
            <a:xfrm>
              <a:off x="1344" y="3264"/>
              <a:ext cx="1296" cy="378"/>
              <a:chOff x="1344" y="3312"/>
              <a:chExt cx="1296" cy="378"/>
            </a:xfrm>
          </p:grpSpPr>
          <p:sp>
            <p:nvSpPr>
              <p:cNvPr id="42015" name="Text Box 14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 smtClean="0">
                    <a:latin typeface="Courier"/>
                  </a:rPr>
                  <a:t>y</a:t>
                </a:r>
                <a:r>
                  <a:rPr lang="en-US" altLang="en-US" sz="1400" baseline="-25000" dirty="0" smtClean="0">
                    <a:latin typeface="Courier"/>
                  </a:rPr>
                  <a:t>0</a:t>
                </a:r>
                <a:r>
                  <a:rPr lang="en-US" altLang="en-US" sz="1400" dirty="0" smtClean="0">
                    <a:latin typeface="Courier"/>
                  </a:rPr>
                  <a:t>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z</a:t>
                </a:r>
                <a:r>
                  <a:rPr lang="en-US" altLang="en-US" sz="1400" baseline="-25000" dirty="0">
                    <a:latin typeface="Courier"/>
                  </a:rPr>
                  <a:t>0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  c + d</a:t>
                </a:r>
              </a:p>
            </p:txBody>
          </p:sp>
          <p:sp>
            <p:nvSpPr>
              <p:cNvPr id="42016" name="Text Box 15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41995" name="Line 16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996" name="Group 17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42013" name="Text Box 18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</a:rPr>
                  <a:t>q</a:t>
                </a:r>
                <a:r>
                  <a:rPr lang="en-US" altLang="en-US" sz="1400" b="1" baseline="-25000">
                    <a:solidFill>
                      <a:srgbClr val="FF0065"/>
                    </a:solidFill>
                    <a:latin typeface="Courier"/>
                  </a:rPr>
                  <a:t>0</a:t>
                </a:r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</a:rPr>
                  <a:t> </a:t>
                </a:r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 a + b</a:t>
                </a:r>
                <a:endParaRPr lang="en-US" altLang="en-US" sz="1400">
                  <a:latin typeface="Courier"/>
                  <a:sym typeface="Symbol" panose="05050102010706020507" pitchFamily="18" charset="2"/>
                </a:endParaRP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</a:t>
                </a:r>
                <a:r>
                  <a:rPr lang="en-US" altLang="en-US" sz="1400" baseline="-25000">
                    <a:latin typeface="Courier"/>
                  </a:rPr>
                  <a:t>1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  c + d</a:t>
                </a:r>
              </a:p>
            </p:txBody>
          </p:sp>
          <p:sp>
            <p:nvSpPr>
              <p:cNvPr id="42014" name="Text Box 19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41997" name="Group 20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42011" name="Text Box 21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</a:t>
                </a:r>
                <a:r>
                  <a:rPr lang="en-US" altLang="en-US" sz="1400" baseline="-25000">
                    <a:latin typeface="Courier"/>
                  </a:rPr>
                  <a:t>0</a:t>
                </a:r>
                <a:r>
                  <a:rPr lang="en-US" altLang="en-US" sz="1400">
                    <a:latin typeface="Courier"/>
                  </a:rPr>
                  <a:t>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s</a:t>
                </a:r>
                <a:r>
                  <a:rPr lang="en-US" altLang="en-US" sz="1400" b="1" baseline="-25000">
                    <a:solidFill>
                      <a:srgbClr val="FF0065"/>
                    </a:solidFill>
                    <a:latin typeface="Courier"/>
                  </a:rPr>
                  <a:t>0</a:t>
                </a:r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  a + b</a:t>
                </a:r>
                <a:endParaRPr lang="en-US" altLang="en-US" sz="1400">
                  <a:latin typeface="Courier"/>
                  <a:sym typeface="Symbol" panose="05050102010706020507" pitchFamily="18" charset="2"/>
                </a:endParaRP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</a:t>
                </a:r>
                <a:r>
                  <a:rPr lang="en-US" altLang="en-US" sz="1400" baseline="-25000">
                    <a:latin typeface="Courier"/>
                  </a:rPr>
                  <a:t>0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  e + f</a:t>
                </a:r>
              </a:p>
            </p:txBody>
          </p:sp>
          <p:sp>
            <p:nvSpPr>
              <p:cNvPr id="42012" name="Text Box 22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41998" name="Group 23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42009" name="Text Box 24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</a:t>
                </a:r>
                <a:r>
                  <a:rPr lang="en-US" altLang="en-US" sz="1400" baseline="-25000">
                    <a:latin typeface="Courier"/>
                  </a:rPr>
                  <a:t>1</a:t>
                </a:r>
                <a:r>
                  <a:rPr lang="en-US" altLang="en-US" sz="1400">
                    <a:latin typeface="Courier"/>
                  </a:rPr>
                  <a:t>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t</a:t>
                </a:r>
                <a:r>
                  <a:rPr lang="en-US" altLang="en-US" sz="1400" b="1" baseline="-25000">
                    <a:solidFill>
                      <a:srgbClr val="FF0065"/>
                    </a:solidFill>
                    <a:latin typeface="Courier"/>
                  </a:rPr>
                  <a:t>0</a:t>
                </a:r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  c + d</a:t>
                </a:r>
                <a:endParaRPr lang="en-US" altLang="en-US" sz="1400">
                  <a:latin typeface="Courier"/>
                  <a:sym typeface="Symbol" panose="05050102010706020507" pitchFamily="18" charset="2"/>
                </a:endParaRP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</a:t>
                </a:r>
                <a:r>
                  <a:rPr lang="en-US" altLang="en-US" sz="1400" baseline="-25000">
                    <a:latin typeface="Courier"/>
                  </a:rPr>
                  <a:t>1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  e + f</a:t>
                </a:r>
              </a:p>
            </p:txBody>
          </p:sp>
          <p:sp>
            <p:nvSpPr>
              <p:cNvPr id="42010" name="Text Box 25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41999" name="Line 26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0" name="Line 27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28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29"/>
            <p:cNvSpPr>
              <a:spLocks noChangeShapeType="1"/>
            </p:cNvSpPr>
            <p:nvPr/>
          </p:nvSpPr>
          <p:spPr bwMode="auto">
            <a:xfrm>
              <a:off x="1392" y="1680"/>
              <a:ext cx="336" cy="16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003" name="Group 30"/>
            <p:cNvGrpSpPr>
              <a:grpSpLocks/>
            </p:cNvGrpSpPr>
            <p:nvPr/>
          </p:nvGrpSpPr>
          <p:grpSpPr bwMode="auto">
            <a:xfrm>
              <a:off x="2208" y="2360"/>
              <a:ext cx="1248" cy="513"/>
              <a:chOff x="2208" y="2360"/>
              <a:chExt cx="1248" cy="513"/>
            </a:xfrm>
          </p:grpSpPr>
          <p:sp>
            <p:nvSpPr>
              <p:cNvPr id="42007" name="Text Box 31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6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 smtClean="0">
                    <a:latin typeface="Courier"/>
                  </a:rPr>
                  <a:t>v</a:t>
                </a:r>
                <a:r>
                  <a:rPr lang="en-US" altLang="en-US" sz="1400" baseline="-25000" dirty="0" smtClean="0">
                    <a:latin typeface="Courier"/>
                  </a:rPr>
                  <a:t>0</a:t>
                </a:r>
                <a:r>
                  <a:rPr lang="en-US" altLang="en-US" sz="1400" dirty="0" smtClean="0">
                    <a:latin typeface="Courier"/>
                  </a:rPr>
                  <a:t>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w</a:t>
                </a:r>
                <a:r>
                  <a:rPr lang="en-US" altLang="en-US" sz="1400" baseline="-25000" dirty="0">
                    <a:latin typeface="Courier"/>
                  </a:rPr>
                  <a:t>0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  c + d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x</a:t>
                </a:r>
                <a:r>
                  <a:rPr lang="en-US" altLang="en-US" sz="1400" baseline="-25000" dirty="0">
                    <a:latin typeface="Courier"/>
                  </a:rPr>
                  <a:t>0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  e + f</a:t>
                </a:r>
              </a:p>
            </p:txBody>
          </p:sp>
          <p:sp>
            <p:nvSpPr>
              <p:cNvPr id="42008" name="Text Box 32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42004" name="Line 33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5" name="Line 34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6" name="Line 35"/>
            <p:cNvSpPr>
              <a:spLocks noChangeShapeType="1"/>
            </p:cNvSpPr>
            <p:nvPr/>
          </p:nvSpPr>
          <p:spPr bwMode="auto">
            <a:xfrm flipH="1">
              <a:off x="2544" y="3168"/>
              <a:ext cx="33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5410200" y="1306513"/>
            <a:ext cx="3473450" cy="1195387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174625" indent="-174625" eaLnBrk="0" hangingPunct="0">
              <a:lnSpc>
                <a:spcPct val="80000"/>
              </a:lnSpc>
              <a:spcBef>
                <a:spcPct val="25000"/>
              </a:spcBef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With all the bells &amp; whistles</a:t>
            </a:r>
          </a:p>
          <a:p>
            <a:pPr marL="174625" indent="-174625" eaLnBrk="0" hangingPunct="0">
              <a:lnSpc>
                <a:spcPct val="8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Find more </a:t>
            </a:r>
            <a:r>
              <a:rPr lang="en-US" dirty="0">
                <a:solidFill>
                  <a:srgbClr val="FF006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redundancy</a:t>
            </a:r>
          </a:p>
          <a:p>
            <a:pPr marL="174625" indent="-174625" eaLnBrk="0" hangingPunct="0">
              <a:lnSpc>
                <a:spcPct val="8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Pay minimal extra cost</a:t>
            </a:r>
          </a:p>
          <a:p>
            <a:pPr marL="174625" indent="-174625" eaLnBrk="0" hangingPunct="0">
              <a:lnSpc>
                <a:spcPct val="8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Still does nothing for F &amp; G</a:t>
            </a:r>
          </a:p>
        </p:txBody>
      </p:sp>
      <p:sp>
        <p:nvSpPr>
          <p:cNvPr id="37926" name="Text Box 38"/>
          <p:cNvSpPr txBox="1">
            <a:spLocks noChangeArrowheads="1"/>
          </p:cNvSpPr>
          <p:nvPr/>
        </p:nvSpPr>
        <p:spPr bwMode="auto">
          <a:xfrm>
            <a:off x="5386388" y="4419600"/>
            <a:ext cx="3657600" cy="153511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223838" indent="-223838" eaLnBrk="0" hangingPunct="0">
              <a:lnSpc>
                <a:spcPct val="90000"/>
              </a:lnSpc>
              <a:spcBef>
                <a:spcPct val="25000"/>
              </a:spcBef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Superlocal techniques </a:t>
            </a:r>
          </a:p>
          <a:p>
            <a:pPr marL="223838" indent="-223838" eaLnBrk="0" hangingPunct="0">
              <a:lnSpc>
                <a:spcPct val="9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Some local methods extend cleanly to superlocal scopes</a:t>
            </a:r>
          </a:p>
          <a:p>
            <a:pPr marL="223838" indent="-223838" eaLnBrk="0" hangingPunct="0">
              <a:lnSpc>
                <a:spcPct val="9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VN does not back up</a:t>
            </a:r>
          </a:p>
          <a:p>
            <a:pPr marL="223838" indent="-223838" eaLnBrk="0" hangingPunct="0">
              <a:lnSpc>
                <a:spcPct val="9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>
                <a:latin typeface="Comic Sans MS" charset="0"/>
                <a:ea typeface="ヒラギノ角ゴ Pro W3" charset="-128"/>
                <a:cs typeface="ヒラギノ角ゴ Pro W3" charset="-128"/>
              </a:rPr>
              <a:t>Backward motion causes probs</a:t>
            </a:r>
            <a:endParaRPr lang="en-US" sz="1600">
              <a:latin typeface="Arial Rounded MT Bold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581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Complication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746"/>
            <a:ext cx="8229600" cy="4525963"/>
          </a:xfrm>
        </p:spPr>
        <p:txBody>
          <a:bodyPr>
            <a:normAutofit/>
          </a:bodyPr>
          <a:lstStyle/>
          <a:p>
            <a:pPr marL="514350" indent="-457200"/>
            <a:r>
              <a:rPr lang="en-US" sz="2400" dirty="0"/>
              <a:t>A name’s value number is recorded in the value table associated with the first operation in the EBB that defines it. </a:t>
            </a:r>
          </a:p>
          <a:p>
            <a:pPr marL="514350" indent="-457200"/>
            <a:r>
              <a:rPr lang="en-US" sz="2400" dirty="0"/>
              <a:t>This effect can defeat our use of the scoping mechanism. </a:t>
            </a:r>
          </a:p>
          <a:p>
            <a:pPr marL="457200" lvl="1" indent="0">
              <a:buNone/>
            </a:pPr>
            <a:r>
              <a:rPr lang="en-US" sz="1600" dirty="0"/>
              <a:t>If a name </a:t>
            </a:r>
            <a:r>
              <a:rPr lang="en-US" sz="1600" i="1" dirty="0"/>
              <a:t>x </a:t>
            </a:r>
            <a:r>
              <a:rPr lang="en-US" sz="1600" dirty="0"/>
              <a:t>were defined in each of </a:t>
            </a:r>
            <a:r>
              <a:rPr lang="en-US" sz="1600" i="1" dirty="0"/>
              <a:t>A</a:t>
            </a:r>
            <a:r>
              <a:rPr lang="en-US" sz="1600" dirty="0"/>
              <a:t>, </a:t>
            </a:r>
            <a:r>
              <a:rPr lang="en-US" sz="1600" i="1" dirty="0"/>
              <a:t>D</a:t>
            </a:r>
            <a:r>
              <a:rPr lang="en-US" sz="1600" dirty="0"/>
              <a:t>, and </a:t>
            </a:r>
            <a:r>
              <a:rPr lang="en-US" sz="1600" i="1" dirty="0"/>
              <a:t>E</a:t>
            </a:r>
            <a:r>
              <a:rPr lang="en-US" sz="1600" dirty="0"/>
              <a:t>, its value number would be recorded in the scoped table for </a:t>
            </a:r>
            <a:r>
              <a:rPr lang="en-US" sz="1600" i="1" dirty="0"/>
              <a:t>A</a:t>
            </a:r>
            <a:r>
              <a:rPr lang="en-US" sz="1600" dirty="0"/>
              <a:t>. When SVN processed </a:t>
            </a:r>
            <a:r>
              <a:rPr lang="en-US" sz="1600" i="1" dirty="0"/>
              <a:t>D</a:t>
            </a:r>
            <a:r>
              <a:rPr lang="en-US" sz="1600" dirty="0"/>
              <a:t>, it would record </a:t>
            </a:r>
            <a:r>
              <a:rPr lang="en-US" sz="1600" i="1" dirty="0"/>
              <a:t>x</a:t>
            </a:r>
            <a:r>
              <a:rPr lang="en-US" sz="1600" dirty="0"/>
              <a:t>’s new value number from </a:t>
            </a:r>
            <a:r>
              <a:rPr lang="en-US" sz="1600" i="1" dirty="0"/>
              <a:t>D</a:t>
            </a:r>
            <a:r>
              <a:rPr lang="en-US" sz="1600" dirty="0"/>
              <a:t>  in the table for </a:t>
            </a:r>
            <a:r>
              <a:rPr lang="en-US" sz="1600" i="1" dirty="0"/>
              <a:t>A</a:t>
            </a:r>
            <a:r>
              <a:rPr lang="en-US" sz="1600" dirty="0"/>
              <a:t>. When SVN deleted the table for </a:t>
            </a:r>
            <a:r>
              <a:rPr lang="en-US" sz="1600" i="1" dirty="0"/>
              <a:t>D </a:t>
            </a:r>
            <a:r>
              <a:rPr lang="en-US" sz="1600" dirty="0"/>
              <a:t>and created a new table for E, the value number from the definition in </a:t>
            </a:r>
            <a:r>
              <a:rPr lang="en-US" sz="1600" i="1" dirty="0"/>
              <a:t>D </a:t>
            </a:r>
            <a:r>
              <a:rPr lang="en-US" sz="1600" dirty="0"/>
              <a:t>would remain.</a:t>
            </a:r>
          </a:p>
          <a:p>
            <a:pPr marL="57150" indent="0">
              <a:buNone/>
            </a:pPr>
            <a:endParaRPr lang="en-US" sz="2000" dirty="0"/>
          </a:p>
          <a:p>
            <a:r>
              <a:rPr lang="en-US" altLang="en-US" sz="2200" dirty="0">
                <a:solidFill>
                  <a:srgbClr val="003C75"/>
                </a:solidFill>
              </a:rPr>
              <a:t>To simplify matters</a:t>
            </a:r>
          </a:p>
          <a:p>
            <a:pPr lvl="1"/>
            <a:r>
              <a:rPr lang="en-US" altLang="en-US" sz="1800" dirty="0"/>
              <a:t>Need</a:t>
            </a:r>
            <a:r>
              <a:rPr lang="en-US" altLang="en-US" sz="1800" i="1" dirty="0"/>
              <a:t> unique name </a:t>
            </a:r>
            <a:r>
              <a:rPr lang="en-US" altLang="en-US" sz="1800" dirty="0"/>
              <a:t>for each definition</a:t>
            </a:r>
          </a:p>
          <a:p>
            <a:pPr lvl="1"/>
            <a:r>
              <a:rPr lang="en-US" altLang="en-US" sz="1800" dirty="0">
                <a:sym typeface="Symbol" panose="05050102010706020507" pitchFamily="18" charset="2"/>
              </a:rPr>
              <a:t>Use the SSA name space</a:t>
            </a:r>
          </a:p>
          <a:p>
            <a:endParaRPr lang="en-US" altLang="en-US" sz="66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9918955B-CCB2-469F-BE5E-B4AD4ED51B64}"/>
              </a:ext>
            </a:extLst>
          </p:cNvPr>
          <p:cNvGrpSpPr>
            <a:grpSpLocks/>
          </p:cNvGrpSpPr>
          <p:nvPr/>
        </p:nvGrpSpPr>
        <p:grpSpPr bwMode="auto">
          <a:xfrm>
            <a:off x="6310644" y="3424353"/>
            <a:ext cx="2108201" cy="2931997"/>
            <a:chOff x="1115" y="787"/>
            <a:chExt cx="1813" cy="2144"/>
          </a:xfrm>
        </p:grpSpPr>
        <p:sp>
          <p:nvSpPr>
            <p:cNvPr id="6" name="Text Box 17">
              <a:extLst>
                <a:ext uri="{FF2B5EF4-FFF2-40B4-BE49-F238E27FC236}">
                  <a16:creationId xmlns:a16="http://schemas.microsoft.com/office/drawing/2014/main" id="{86BB8043-90E1-40CD-B779-854FA5840B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816"/>
              <a:ext cx="366" cy="17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US" altLang="en-US" sz="1600" b="1" dirty="0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7" name="Text Box 18">
              <a:extLst>
                <a:ext uri="{FF2B5EF4-FFF2-40B4-BE49-F238E27FC236}">
                  <a16:creationId xmlns:a16="http://schemas.microsoft.com/office/drawing/2014/main" id="{CC35576D-B7E8-4B13-9543-2DE20E827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3" y="787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8" name="Group 19">
              <a:extLst>
                <a:ext uri="{FF2B5EF4-FFF2-40B4-BE49-F238E27FC236}">
                  <a16:creationId xmlns:a16="http://schemas.microsoft.com/office/drawing/2014/main" id="{87C2C379-263E-429E-AFA4-D879DFAC3E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5" y="1198"/>
              <a:ext cx="336" cy="212"/>
              <a:chOff x="1115" y="1303"/>
              <a:chExt cx="336" cy="212"/>
            </a:xfrm>
          </p:grpSpPr>
          <p:sp>
            <p:nvSpPr>
              <p:cNvPr id="32" name="Text Box 20">
                <a:extLst>
                  <a:ext uri="{FF2B5EF4-FFF2-40B4-BE49-F238E27FC236}">
                    <a16:creationId xmlns:a16="http://schemas.microsoft.com/office/drawing/2014/main" id="{F324420B-D73A-45A2-8ADF-EBD084981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1353"/>
                <a:ext cx="336" cy="14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33" name="Text Box 21">
                <a:extLst>
                  <a:ext uri="{FF2B5EF4-FFF2-40B4-BE49-F238E27FC236}">
                    <a16:creationId xmlns:a16="http://schemas.microsoft.com/office/drawing/2014/main" id="{EBEDC3EC-98D8-4A44-A1C9-5A3DF4CD2C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73" y="130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9" name="Group 22">
              <a:extLst>
                <a:ext uri="{FF2B5EF4-FFF2-40B4-BE49-F238E27FC236}">
                  <a16:creationId xmlns:a16="http://schemas.microsoft.com/office/drawing/2014/main" id="{36C363FA-CDCB-476E-B523-92453A560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15" y="2701"/>
              <a:ext cx="1104" cy="230"/>
              <a:chOff x="1215" y="3037"/>
              <a:chExt cx="1104" cy="230"/>
            </a:xfrm>
          </p:grpSpPr>
          <p:sp>
            <p:nvSpPr>
              <p:cNvPr id="30" name="Text Box 23">
                <a:extLst>
                  <a:ext uri="{FF2B5EF4-FFF2-40B4-BE49-F238E27FC236}">
                    <a16:creationId xmlns:a16="http://schemas.microsoft.com/office/drawing/2014/main" id="{1DE39EAF-E721-4D09-929D-6FF4855FB1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5" y="3037"/>
                <a:ext cx="1104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31" name="Text Box 24">
                <a:extLst>
                  <a:ext uri="{FF2B5EF4-FFF2-40B4-BE49-F238E27FC236}">
                    <a16:creationId xmlns:a16="http://schemas.microsoft.com/office/drawing/2014/main" id="{C0C74000-7A81-4125-8641-520B0783AC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5" y="3055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10" name="Line 25">
              <a:extLst>
                <a:ext uri="{FF2B5EF4-FFF2-40B4-BE49-F238E27FC236}">
                  <a16:creationId xmlns:a16="http://schemas.microsoft.com/office/drawing/2014/main" id="{CC47B576-DFBE-4A76-9459-133ED7FB7B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7" y="1038"/>
              <a:ext cx="215" cy="18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" name="Group 26">
              <a:extLst>
                <a:ext uri="{FF2B5EF4-FFF2-40B4-BE49-F238E27FC236}">
                  <a16:creationId xmlns:a16="http://schemas.microsoft.com/office/drawing/2014/main" id="{993C3AC8-1520-4C01-959F-54D3DF557F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6" y="1222"/>
              <a:ext cx="377" cy="213"/>
              <a:chOff x="966" y="790"/>
              <a:chExt cx="377" cy="213"/>
            </a:xfrm>
          </p:grpSpPr>
          <p:sp>
            <p:nvSpPr>
              <p:cNvPr id="28" name="Text Box 27">
                <a:extLst>
                  <a:ext uri="{FF2B5EF4-FFF2-40B4-BE49-F238E27FC236}">
                    <a16:creationId xmlns:a16="http://schemas.microsoft.com/office/drawing/2014/main" id="{CC4E252B-2179-4D8C-B2E8-DD8E3B76D0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6" y="840"/>
                <a:ext cx="377" cy="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9" name="Text Box 28">
                <a:extLst>
                  <a:ext uri="{FF2B5EF4-FFF2-40B4-BE49-F238E27FC236}">
                    <a16:creationId xmlns:a16="http://schemas.microsoft.com/office/drawing/2014/main" id="{7B940AE6-F8FC-4C0E-9DEC-EA12A4E6F1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34" y="790"/>
                <a:ext cx="239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12" name="Group 29">
              <a:extLst>
                <a:ext uri="{FF2B5EF4-FFF2-40B4-BE49-F238E27FC236}">
                  <a16:creationId xmlns:a16="http://schemas.microsoft.com/office/drawing/2014/main" id="{B192E7CF-0E1E-4750-B113-1A37EE1FB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3" y="1580"/>
              <a:ext cx="377" cy="212"/>
              <a:chOff x="1945" y="1677"/>
              <a:chExt cx="377" cy="212"/>
            </a:xfrm>
          </p:grpSpPr>
          <p:sp>
            <p:nvSpPr>
              <p:cNvPr id="26" name="Text Box 30">
                <a:extLst>
                  <a:ext uri="{FF2B5EF4-FFF2-40B4-BE49-F238E27FC236}">
                    <a16:creationId xmlns:a16="http://schemas.microsoft.com/office/drawing/2014/main" id="{EBBF679F-F4DB-421C-B7A7-82F462B90E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5" y="1706"/>
                <a:ext cx="377" cy="1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7" name="Text Box 31">
                <a:extLst>
                  <a:ext uri="{FF2B5EF4-FFF2-40B4-BE49-F238E27FC236}">
                    <a16:creationId xmlns:a16="http://schemas.microsoft.com/office/drawing/2014/main" id="{CB6D3F87-282A-4FA2-BB97-8F75899B9D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98" y="1677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13" name="Group 32">
              <a:extLst>
                <a:ext uri="{FF2B5EF4-FFF2-40B4-BE49-F238E27FC236}">
                  <a16:creationId xmlns:a16="http://schemas.microsoft.com/office/drawing/2014/main" id="{BE0EBA0D-E1E4-4B6D-B014-64AE0CB6C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3" y="1594"/>
              <a:ext cx="299" cy="230"/>
              <a:chOff x="1207" y="1842"/>
              <a:chExt cx="299" cy="230"/>
            </a:xfrm>
          </p:grpSpPr>
          <p:sp>
            <p:nvSpPr>
              <p:cNvPr id="24" name="Text Box 33">
                <a:extLst>
                  <a:ext uri="{FF2B5EF4-FFF2-40B4-BE49-F238E27FC236}">
                    <a16:creationId xmlns:a16="http://schemas.microsoft.com/office/drawing/2014/main" id="{7CA94FC5-6FF8-417D-ACA5-3D5897E5ED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7" y="1859"/>
                <a:ext cx="299" cy="213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6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5" name="Text Box 34">
                <a:extLst>
                  <a:ext uri="{FF2B5EF4-FFF2-40B4-BE49-F238E27FC236}">
                    <a16:creationId xmlns:a16="http://schemas.microsoft.com/office/drawing/2014/main" id="{1B987C54-55A9-462F-99D3-3017BC036F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6" y="184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14" name="Line 35">
              <a:extLst>
                <a:ext uri="{FF2B5EF4-FFF2-40B4-BE49-F238E27FC236}">
                  <a16:creationId xmlns:a16="http://schemas.microsoft.com/office/drawing/2014/main" id="{1A08D9CF-A501-4E9B-AF15-8ED4B9B2F5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93" y="1413"/>
              <a:ext cx="123" cy="1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6">
              <a:extLst>
                <a:ext uri="{FF2B5EF4-FFF2-40B4-BE49-F238E27FC236}">
                  <a16:creationId xmlns:a16="http://schemas.microsoft.com/office/drawing/2014/main" id="{6651A25C-5A2E-4487-B666-7CD1F3CD2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8" y="1439"/>
              <a:ext cx="288" cy="1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7">
              <a:extLst>
                <a:ext uri="{FF2B5EF4-FFF2-40B4-BE49-F238E27FC236}">
                  <a16:creationId xmlns:a16="http://schemas.microsoft.com/office/drawing/2014/main" id="{878C16E0-9113-4C41-ABE1-65A5F0674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63" y="988"/>
              <a:ext cx="467" cy="2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8">
              <a:extLst>
                <a:ext uri="{FF2B5EF4-FFF2-40B4-BE49-F238E27FC236}">
                  <a16:creationId xmlns:a16="http://schemas.microsoft.com/office/drawing/2014/main" id="{2F98CD28-872C-4161-AF95-C2630AE9DC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5" y="1386"/>
              <a:ext cx="187" cy="12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8" name="Group 39">
              <a:extLst>
                <a:ext uri="{FF2B5EF4-FFF2-40B4-BE49-F238E27FC236}">
                  <a16:creationId xmlns:a16="http://schemas.microsoft.com/office/drawing/2014/main" id="{C57F2302-3072-4E5D-8288-DABA776F91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999"/>
              <a:ext cx="1056" cy="237"/>
              <a:chOff x="1872" y="1999"/>
              <a:chExt cx="1056" cy="237"/>
            </a:xfrm>
          </p:grpSpPr>
          <p:sp>
            <p:nvSpPr>
              <p:cNvPr id="22" name="Text Box 40">
                <a:extLst>
                  <a:ext uri="{FF2B5EF4-FFF2-40B4-BE49-F238E27FC236}">
                    <a16:creationId xmlns:a16="http://schemas.microsoft.com/office/drawing/2014/main" id="{CC82BA23-2C33-4EA0-B261-FD6BAEB80E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1999"/>
                <a:ext cx="1056" cy="19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endParaRPr lang="en-US" altLang="en-US" sz="1400" dirty="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3" name="Text Box 41">
                <a:extLst>
                  <a:ext uri="{FF2B5EF4-FFF2-40B4-BE49-F238E27FC236}">
                    <a16:creationId xmlns:a16="http://schemas.microsoft.com/office/drawing/2014/main" id="{17D66884-D02C-494F-A5BE-7E5AB8F0BC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3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 dirty="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C989D8F1-2FE9-4D74-8331-C2100C1D0C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6" y="1766"/>
              <a:ext cx="242" cy="2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D30B44ED-250D-4813-80BE-5BFADD9639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97" y="1824"/>
              <a:ext cx="225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44">
              <a:extLst>
                <a:ext uri="{FF2B5EF4-FFF2-40B4-BE49-F238E27FC236}">
                  <a16:creationId xmlns:a16="http://schemas.microsoft.com/office/drawing/2014/main" id="{82CA1290-3A29-412D-8788-4DE5557C25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6" y="2189"/>
              <a:ext cx="421" cy="4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0221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3105BEF-809C-4001-9C09-EECDC9A9DC3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SSA Name Space 			       (</a:t>
            </a:r>
            <a:r>
              <a:rPr lang="en-US" altLang="en-US" sz="2000" dirty="0"/>
              <a:t>in general</a:t>
            </a:r>
            <a:r>
              <a:rPr lang="en-US" altLang="en-US" dirty="0"/>
              <a:t>)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83704"/>
            <a:ext cx="8229600" cy="454246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Static Single Assignment </a:t>
            </a:r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Two principles</a:t>
            </a:r>
          </a:p>
          <a:p>
            <a:pPr eaLnBrk="1" hangingPunct="1"/>
            <a:r>
              <a:rPr lang="en-US" altLang="en-US" dirty="0"/>
              <a:t>Each name is defined by exactly one operation</a:t>
            </a:r>
          </a:p>
          <a:p>
            <a:pPr eaLnBrk="1" hangingPunct="1"/>
            <a:r>
              <a:rPr lang="en-US" altLang="en-US" dirty="0"/>
              <a:t>Each operand refers to exactly one definition</a:t>
            </a:r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To reconcile these principles with real code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Insert 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-functions at merge points </a:t>
            </a:r>
            <a:r>
              <a:rPr lang="en-US" altLang="en-US" dirty="0">
                <a:sym typeface="Symbol" panose="05050102010706020507" pitchFamily="18" charset="2"/>
              </a:rPr>
              <a:t>to reconcile name space</a:t>
            </a:r>
            <a:endParaRPr lang="en-US" altLang="en-US" dirty="0"/>
          </a:p>
          <a:p>
            <a:pPr eaLnBrk="1" hangingPunct="1"/>
            <a:r>
              <a:rPr lang="en-US" altLang="en-US" dirty="0"/>
              <a:t>Add subscripts to variable names for uniqueness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sz="2000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The subscripted names from the earlier example are an instance of the SSA name space.</a:t>
            </a:r>
          </a:p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18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FD97C6B-63F9-4C52-B9D7-C4DC92B6BDF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/>
              <a:t>SSA Name Space 				(locally)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70793"/>
            <a:ext cx="8229600" cy="4525963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buFont typeface="Times" panose="02020603050405020304" pitchFamily="18" charset="0"/>
              <a:buNone/>
            </a:pPr>
            <a:r>
              <a:rPr lang="en-US" altLang="en-US" dirty="0"/>
              <a:t>Example (</a:t>
            </a:r>
            <a:r>
              <a:rPr lang="en-US" altLang="en-US" sz="1800" dirty="0"/>
              <a:t>from earlier</a:t>
            </a:r>
            <a:r>
              <a:rPr lang="en-US" altLang="en-US" dirty="0"/>
              <a:t>):</a:t>
            </a: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429000" y="1905000"/>
            <a:ext cx="2057400" cy="3259138"/>
            <a:chOff x="3429000" y="1905000"/>
            <a:chExt cx="2057400" cy="3259138"/>
          </a:xfrm>
        </p:grpSpPr>
        <p:sp>
          <p:nvSpPr>
            <p:cNvPr id="34827" name="Text Box 4"/>
            <p:cNvSpPr txBox="1">
              <a:spLocks noChangeArrowheads="1"/>
            </p:cNvSpPr>
            <p:nvPr/>
          </p:nvSpPr>
          <p:spPr bwMode="auto">
            <a:xfrm>
              <a:off x="3429000" y="1905000"/>
              <a:ext cx="2057400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10000"/>
                </a:spcBef>
                <a:spcAft>
                  <a:spcPct val="20000"/>
                </a:spcAft>
              </a:pPr>
              <a:r>
                <a:rPr lang="en-US" altLang="en-US" u="sng">
                  <a:latin typeface="Arial Rounded MT Bold" panose="020F0704030504030204" pitchFamily="34" charset="0"/>
                </a:rPr>
                <a:t>With VNs</a:t>
              </a:r>
              <a:endParaRPr lang="en-US" altLang="en-US">
                <a:latin typeface="Arial" panose="020B0604020202020204" pitchFamily="34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    a</a:t>
              </a:r>
              <a:r>
                <a:rPr lang="en-US" altLang="en-US" baseline="-25000">
                  <a:latin typeface="Arial" panose="020B0604020202020204" pitchFamily="34" charset="0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</a:rPr>
                <a:t>3</a:t>
              </a: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 x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+ y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FF006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b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x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+ y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  a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4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17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FF006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c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x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+ y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3797" name="Text Box 5"/>
            <p:cNvSpPr txBox="1">
              <a:spLocks noChangeArrowheads="1"/>
            </p:cNvSpPr>
            <p:nvPr/>
          </p:nvSpPr>
          <p:spPr bwMode="auto">
            <a:xfrm>
              <a:off x="3429000" y="3886200"/>
              <a:ext cx="2057400" cy="1277938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166688" indent="-166688" eaLnBrk="0" hangingPunct="0">
                <a:spcBef>
                  <a:spcPct val="25000"/>
                </a:spcBef>
                <a:defRPr/>
              </a:pP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Notation:</a:t>
              </a:r>
            </a:p>
            <a:p>
              <a:pPr marL="166688" indent="-166688" eaLnBrk="0" hangingPunct="0">
                <a:spcBef>
                  <a:spcPct val="25000"/>
                </a:spcBef>
                <a:buClr>
                  <a:srgbClr val="003C75"/>
                </a:buClr>
                <a:buSzPct val="120000"/>
                <a:buFont typeface="Times" charset="0"/>
                <a:buChar char="•"/>
                <a:defRPr/>
              </a:pP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While complex, the meaning is clear</a:t>
              </a:r>
              <a:endParaRPr lang="en-US" baseline="-250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  <p:sp>
        <p:nvSpPr>
          <p:cNvPr id="34822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18288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altLang="en-US" u="sng">
                <a:latin typeface="Arial Rounded MT Bold" panose="020F0704030504030204" pitchFamily="34" charset="0"/>
              </a:rPr>
              <a:t>Original Code</a:t>
            </a:r>
          </a:p>
          <a:p>
            <a:pPr>
              <a:spcBef>
                <a:spcPct val="10000"/>
              </a:spcBef>
            </a:pPr>
            <a:r>
              <a:rPr lang="en-US" altLang="en-US">
                <a:latin typeface="Arial" panose="020B0604020202020204" pitchFamily="34" charset="0"/>
              </a:rPr>
              <a:t>    a</a:t>
            </a:r>
            <a:r>
              <a:rPr lang="en-US" altLang="en-US" baseline="-25000">
                <a:latin typeface="Arial" panose="020B0604020202020204" pitchFamily="34" charset="0"/>
              </a:rPr>
              <a:t>0</a:t>
            </a:r>
            <a:r>
              <a:rPr lang="en-US" altLang="en-US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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+ y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>
                <a:solidFill>
                  <a:srgbClr val="FF006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 b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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+ y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spcBef>
                <a:spcPct val="10000"/>
              </a:spcBef>
            </a:pP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   a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1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altLang="en-US">
                <a:solidFill>
                  <a:srgbClr val="FF0065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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 c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 x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r>
              <a:rPr lang="en-US" altLang="en-US">
                <a:latin typeface="Arial" panose="020B0604020202020204" pitchFamily="34" charset="0"/>
                <a:sym typeface="Symbol" panose="05050102010706020507" pitchFamily="18" charset="2"/>
              </a:rPr>
              <a:t> + y</a:t>
            </a:r>
            <a:r>
              <a:rPr lang="en-US" altLang="en-US" baseline="-25000">
                <a:latin typeface="Arial" panose="020B0604020202020204" pitchFamily="34" charset="0"/>
                <a:sym typeface="Symbol" panose="05050102010706020507" pitchFamily="18" charset="2"/>
              </a:rPr>
              <a:t>0</a:t>
            </a:r>
            <a:endParaRPr lang="en-US" altLang="en-US">
              <a:latin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33800" name="Text Box 8"/>
          <p:cNvSpPr txBox="1">
            <a:spLocks noChangeArrowheads="1"/>
          </p:cNvSpPr>
          <p:nvPr/>
        </p:nvSpPr>
        <p:spPr bwMode="auto">
          <a:xfrm>
            <a:off x="685800" y="3886200"/>
            <a:ext cx="2438400" cy="13462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marL="166688" indent="-166688" eaLnBrk="0" hangingPunct="0">
              <a:spcBef>
                <a:spcPct val="25000"/>
              </a:spcBef>
              <a:defRPr/>
            </a:pPr>
            <a:r>
              <a:rPr lang="en-US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Renaming:</a:t>
            </a:r>
          </a:p>
          <a:p>
            <a:pPr marL="166688" indent="-166688" eaLnBrk="0" hangingPunct="0">
              <a:spcBef>
                <a:spcPct val="25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Give each value a unique name</a:t>
            </a:r>
          </a:p>
          <a:p>
            <a:pPr marL="166688" indent="-166688" eaLnBrk="0" hangingPunct="0">
              <a:spcBef>
                <a:spcPct val="25000"/>
              </a:spcBef>
              <a:buClr>
                <a:srgbClr val="003C75"/>
              </a:buClr>
              <a:buSzPct val="120000"/>
              <a:buFont typeface="Times" charset="0"/>
              <a:buChar char="•"/>
              <a:defRPr/>
            </a:pPr>
            <a:r>
              <a:rPr lang="en-US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Makes it clear</a:t>
            </a:r>
            <a:endParaRPr lang="en-US" baseline="-2500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5867400" y="1905000"/>
            <a:ext cx="2057400" cy="3327400"/>
            <a:chOff x="5867400" y="1905000"/>
            <a:chExt cx="2057400" cy="3327400"/>
          </a:xfrm>
        </p:grpSpPr>
        <p:sp>
          <p:nvSpPr>
            <p:cNvPr id="34825" name="Text Box 9"/>
            <p:cNvSpPr txBox="1">
              <a:spLocks noChangeArrowheads="1"/>
            </p:cNvSpPr>
            <p:nvPr/>
          </p:nvSpPr>
          <p:spPr bwMode="auto">
            <a:xfrm>
              <a:off x="5867400" y="1905000"/>
              <a:ext cx="2057400" cy="1628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10000"/>
                </a:spcBef>
                <a:spcAft>
                  <a:spcPct val="20000"/>
                </a:spcAft>
              </a:pPr>
              <a:r>
                <a:rPr lang="en-US" altLang="en-US" u="sng">
                  <a:latin typeface="Arial Rounded MT Bold" panose="020F0704030504030204" pitchFamily="34" charset="0"/>
                </a:rPr>
                <a:t>Rewritten</a:t>
              </a:r>
              <a:endParaRPr lang="en-US" altLang="en-US">
                <a:latin typeface="Arial" panose="020B0604020202020204" pitchFamily="34" charset="0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</a:rPr>
                <a:t>    a</a:t>
              </a:r>
              <a:r>
                <a:rPr lang="en-US" altLang="en-US" baseline="-25000">
                  <a:latin typeface="Arial" panose="020B0604020202020204" pitchFamily="34" charset="0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</a:rPr>
                <a:t>3</a:t>
              </a:r>
              <a:r>
                <a:rPr lang="en-US" altLang="en-US">
                  <a:latin typeface="Arial" panose="020B0604020202020204" pitchFamily="34" charset="0"/>
                </a:rPr>
                <a:t>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 x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1 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+ y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2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FF006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b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</a:t>
              </a:r>
              <a:r>
                <a:rPr lang="en-US" altLang="en-US">
                  <a:latin typeface="Arial" panose="020B0604020202020204" pitchFamily="34" charset="0"/>
                </a:rPr>
                <a:t>a</a:t>
              </a:r>
              <a:r>
                <a:rPr lang="en-US" altLang="en-US" baseline="-25000">
                  <a:latin typeface="Arial" panose="020B0604020202020204" pitchFamily="34" charset="0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</a:rPr>
                <a:t>3</a:t>
              </a:r>
              <a:endParaRPr lang="en-US" altLang="en-US">
                <a:latin typeface="Arial" panose="020B0604020202020204" pitchFamily="34" charset="0"/>
                <a:sym typeface="Symbol" panose="05050102010706020507" pitchFamily="18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  a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1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4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17</a:t>
              </a:r>
            </a:p>
            <a:p>
              <a:pPr>
                <a:spcBef>
                  <a:spcPct val="10000"/>
                </a:spcBef>
              </a:pPr>
              <a:r>
                <a:rPr lang="en-US" altLang="en-US">
                  <a:solidFill>
                    <a:srgbClr val="FF0065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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 c</a:t>
              </a:r>
              <a:r>
                <a:rPr lang="en-US" altLang="en-US" baseline="-25000">
                  <a:latin typeface="Arial" panose="020B0604020202020204" pitchFamily="34" charset="0"/>
                  <a:sym typeface="Symbol" panose="05050102010706020507" pitchFamily="18" charset="2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  <a:sym typeface="Symbol" panose="05050102010706020507" pitchFamily="18" charset="2"/>
                </a:rPr>
                <a:t>3</a:t>
              </a:r>
              <a:r>
                <a:rPr lang="en-US" altLang="en-US">
                  <a:latin typeface="Arial" panose="020B0604020202020204" pitchFamily="34" charset="0"/>
                  <a:sym typeface="Symbol" panose="05050102010706020507" pitchFamily="18" charset="2"/>
                </a:rPr>
                <a:t>  </a:t>
              </a:r>
              <a:r>
                <a:rPr lang="en-US" altLang="en-US">
                  <a:latin typeface="Arial" panose="020B0604020202020204" pitchFamily="34" charset="0"/>
                </a:rPr>
                <a:t>a</a:t>
              </a:r>
              <a:r>
                <a:rPr lang="en-US" altLang="en-US" baseline="-25000">
                  <a:latin typeface="Arial" panose="020B0604020202020204" pitchFamily="34" charset="0"/>
                </a:rPr>
                <a:t>0</a:t>
              </a:r>
              <a:r>
                <a:rPr lang="en-US" altLang="en-US" baseline="3000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5867400" y="3886200"/>
              <a:ext cx="2057400" cy="1346200"/>
            </a:xfrm>
            <a:prstGeom prst="rect">
              <a:avLst/>
            </a:prstGeom>
            <a:solidFill>
              <a:srgbClr val="FFFFFF"/>
            </a:solidFill>
            <a:ln w="19050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marL="166688" indent="-166688" eaLnBrk="0" hangingPunct="0">
                <a:spcBef>
                  <a:spcPct val="25000"/>
                </a:spcBef>
                <a:defRPr/>
              </a:pP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Result:</a:t>
              </a:r>
            </a:p>
            <a:p>
              <a:pPr marL="166688" indent="-166688" eaLnBrk="0" hangingPunct="0">
                <a:spcBef>
                  <a:spcPct val="25000"/>
                </a:spcBef>
                <a:buClr>
                  <a:srgbClr val="003C75"/>
                </a:buClr>
                <a:buSzPct val="120000"/>
                <a:buFont typeface="Times" charset="0"/>
                <a:buChar char="•"/>
                <a:defRPr/>
              </a:pP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</a:t>
              </a:r>
              <a:r>
                <a:rPr lang="en-US" baseline="-2500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0</a:t>
              </a:r>
              <a:r>
                <a:rPr lang="en-US" baseline="3000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3</a:t>
              </a: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 is available</a:t>
              </a:r>
            </a:p>
            <a:p>
              <a:pPr marL="166688" indent="-166688" eaLnBrk="0" hangingPunct="0">
                <a:spcBef>
                  <a:spcPct val="25000"/>
                </a:spcBef>
                <a:buClr>
                  <a:srgbClr val="003C75"/>
                </a:buClr>
                <a:buSzPct val="120000"/>
                <a:buFont typeface="Times" charset="0"/>
                <a:buChar char="•"/>
                <a:defRPr/>
              </a:pPr>
              <a:r>
                <a:rPr lang="en-US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Rewriting just works </a:t>
              </a:r>
              <a:endParaRPr lang="en-US" baseline="-2500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2174779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3105BEF-809C-4001-9C09-EECDC9A9DC3F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SSA Name Space 			       (</a:t>
            </a:r>
            <a:r>
              <a:rPr lang="en-US" altLang="en-US" sz="2000"/>
              <a:t>in general</a:t>
            </a:r>
            <a:r>
              <a:rPr lang="en-US" altLang="en-US"/>
              <a:t>)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sz="2000" dirty="0"/>
              <a:t>Two principles</a:t>
            </a:r>
          </a:p>
          <a:p>
            <a:pPr eaLnBrk="1" hangingPunct="1"/>
            <a:r>
              <a:rPr lang="en-US" altLang="en-US" sz="2000" dirty="0"/>
              <a:t>Each name is defined by exactly one operation</a:t>
            </a:r>
          </a:p>
          <a:p>
            <a:pPr eaLnBrk="1" hangingPunct="1"/>
            <a:r>
              <a:rPr lang="en-US" altLang="en-US" sz="2000" dirty="0"/>
              <a:t>Each operand refers to exactly one definition</a:t>
            </a:r>
          </a:p>
          <a:p>
            <a:pPr eaLnBrk="1" hangingPunct="1">
              <a:spcBef>
                <a:spcPct val="150000"/>
              </a:spcBef>
              <a:buFont typeface="Times" panose="02020603050405020304" pitchFamily="18" charset="0"/>
              <a:buNone/>
            </a:pPr>
            <a:r>
              <a:rPr lang="en-US" altLang="en-US" sz="2000" dirty="0"/>
              <a:t>To reconcile these principles with real code</a:t>
            </a:r>
          </a:p>
          <a:p>
            <a:pPr eaLnBrk="1" hangingPunct="1"/>
            <a:r>
              <a:rPr lang="en-US" altLang="en-US" sz="2000" dirty="0"/>
              <a:t>Insert </a:t>
            </a:r>
            <a:r>
              <a:rPr lang="en-US" altLang="en-US" sz="2000" dirty="0">
                <a:sym typeface="Symbol" panose="05050102010706020507" pitchFamily="18" charset="2"/>
              </a:rPr>
              <a:t>-functions at merge points to reconcile name space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Add subscripts to variable names for uniqueness</a:t>
            </a:r>
          </a:p>
        </p:txBody>
      </p:sp>
      <p:grpSp>
        <p:nvGrpSpPr>
          <p:cNvPr id="36869" name="Group 19"/>
          <p:cNvGrpSpPr>
            <a:grpSpLocks/>
          </p:cNvGrpSpPr>
          <p:nvPr/>
        </p:nvGrpSpPr>
        <p:grpSpPr bwMode="auto">
          <a:xfrm>
            <a:off x="685800" y="4262438"/>
            <a:ext cx="7772400" cy="1376362"/>
            <a:chOff x="432" y="2685"/>
            <a:chExt cx="4896" cy="867"/>
          </a:xfrm>
        </p:grpSpPr>
        <p:grpSp>
          <p:nvGrpSpPr>
            <p:cNvPr id="36870" name="Group 6"/>
            <p:cNvGrpSpPr>
              <a:grpSpLocks/>
            </p:cNvGrpSpPr>
            <p:nvPr/>
          </p:nvGrpSpPr>
          <p:grpSpPr bwMode="auto">
            <a:xfrm>
              <a:off x="432" y="2769"/>
              <a:ext cx="1680" cy="218"/>
              <a:chOff x="2160" y="2496"/>
              <a:chExt cx="1680" cy="218"/>
            </a:xfrm>
          </p:grpSpPr>
          <p:sp>
            <p:nvSpPr>
              <p:cNvPr id="36880" name="Text Box 7"/>
              <p:cNvSpPr txBox="1">
                <a:spLocks noChangeArrowheads="1"/>
              </p:cNvSpPr>
              <p:nvPr/>
            </p:nvSpPr>
            <p:spPr bwMode="auto">
              <a:xfrm>
                <a:off x="2160" y="2496"/>
                <a:ext cx="720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x</a:t>
                </a:r>
                <a:r>
                  <a:rPr lang="en-US" altLang="en-US" sz="1600">
                    <a:latin typeface="Arial Rounded MT Bold" panose="020F0704030504030204" pitchFamily="34" charset="0"/>
                  </a:rPr>
                  <a:t> </a:t>
                </a:r>
                <a:r>
                  <a:rPr lang="en-US" altLang="en-US" sz="1600" i="1">
                    <a:latin typeface="Times" panose="02020603050405020304" pitchFamily="18" charset="0"/>
                    <a:sym typeface="Symbol" panose="05050102010706020507" pitchFamily="18" charset="2"/>
                  </a:rPr>
                  <a:t> ...</a:t>
                </a:r>
                <a:r>
                  <a:rPr lang="en-US" altLang="en-US" sz="1600">
                    <a:latin typeface="Arial Rounded MT Bold" panose="020F0704030504030204" pitchFamily="34" charset="0"/>
                  </a:rPr>
                  <a:t> </a:t>
                </a:r>
              </a:p>
            </p:txBody>
          </p:sp>
          <p:sp>
            <p:nvSpPr>
              <p:cNvPr id="36881" name="Text Box 8"/>
              <p:cNvSpPr txBox="1">
                <a:spLocks noChangeArrowheads="1"/>
              </p:cNvSpPr>
              <p:nvPr/>
            </p:nvSpPr>
            <p:spPr bwMode="auto">
              <a:xfrm>
                <a:off x="3120" y="2496"/>
                <a:ext cx="720" cy="21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 sz="1600">
                    <a:latin typeface="Courier"/>
                  </a:rPr>
                  <a:t>x</a:t>
                </a:r>
                <a:r>
                  <a:rPr lang="en-US" altLang="en-US" sz="1600"/>
                  <a:t> </a:t>
                </a:r>
                <a:r>
                  <a:rPr lang="en-US" altLang="en-US" sz="1600" i="1">
                    <a:latin typeface="Times" panose="02020603050405020304" pitchFamily="18" charset="0"/>
                    <a:sym typeface="Symbol" panose="05050102010706020507" pitchFamily="18" charset="2"/>
                  </a:rPr>
                  <a:t> ...</a:t>
                </a:r>
                <a:r>
                  <a:rPr lang="en-US" altLang="en-US" sz="1600">
                    <a:latin typeface="Arial Rounded MT Bold" panose="020F0704030504030204" pitchFamily="34" charset="0"/>
                  </a:rPr>
                  <a:t> </a:t>
                </a:r>
              </a:p>
            </p:txBody>
          </p:sp>
        </p:grpSp>
        <p:sp>
          <p:nvSpPr>
            <p:cNvPr id="36871" name="Text Box 9"/>
            <p:cNvSpPr txBox="1">
              <a:spLocks noChangeArrowheads="1"/>
            </p:cNvSpPr>
            <p:nvPr/>
          </p:nvSpPr>
          <p:spPr bwMode="auto">
            <a:xfrm>
              <a:off x="864" y="3249"/>
              <a:ext cx="816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... </a:t>
              </a:r>
              <a:r>
                <a:rPr lang="en-US" altLang="en-US" sz="1600" i="1">
                  <a:latin typeface="Times" panose="02020603050405020304" pitchFamily="18" charset="0"/>
                  <a:sym typeface="Symbol" panose="05050102010706020507" pitchFamily="18" charset="2"/>
                </a:rPr>
                <a:t> </a:t>
              </a: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  <a:r>
                <a:rPr lang="en-US" altLang="en-US" sz="1600">
                  <a:latin typeface="Courier"/>
                </a:rPr>
                <a:t>+</a:t>
              </a:r>
              <a:r>
                <a:rPr lang="en-US" altLang="en-US" sz="1600">
                  <a:latin typeface="Arial Rounded MT Bold" panose="020F0704030504030204" pitchFamily="34" charset="0"/>
                </a:rPr>
                <a:t> ... </a:t>
              </a:r>
            </a:p>
          </p:txBody>
        </p:sp>
        <p:sp>
          <p:nvSpPr>
            <p:cNvPr id="36872" name="Line 10"/>
            <p:cNvSpPr>
              <a:spLocks noChangeShapeType="1"/>
            </p:cNvSpPr>
            <p:nvPr/>
          </p:nvSpPr>
          <p:spPr bwMode="auto">
            <a:xfrm>
              <a:off x="864" y="3009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 flipH="1">
              <a:off x="1440" y="3009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13"/>
            <p:cNvSpPr txBox="1">
              <a:spLocks noChangeArrowheads="1"/>
            </p:cNvSpPr>
            <p:nvPr/>
          </p:nvSpPr>
          <p:spPr bwMode="auto">
            <a:xfrm>
              <a:off x="3648" y="2685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0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  <a:r>
                <a:rPr lang="en-US" altLang="en-US" sz="1600" i="1">
                  <a:latin typeface="Times" panose="02020603050405020304" pitchFamily="18" charset="0"/>
                  <a:sym typeface="Symbol" panose="05050102010706020507" pitchFamily="18" charset="2"/>
                </a:rPr>
                <a:t> ...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4608" y="2685"/>
              <a:ext cx="720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1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  <a:r>
                <a:rPr lang="en-US" altLang="en-US" sz="1600" i="1">
                  <a:latin typeface="Times" panose="02020603050405020304" pitchFamily="18" charset="0"/>
                  <a:sym typeface="Symbol" panose="05050102010706020507" pitchFamily="18" charset="2"/>
                </a:rPr>
                <a:t> ...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</a:p>
          </p:txBody>
        </p:sp>
        <p:sp>
          <p:nvSpPr>
            <p:cNvPr id="36876" name="Text Box 15"/>
            <p:cNvSpPr txBox="1">
              <a:spLocks noChangeArrowheads="1"/>
            </p:cNvSpPr>
            <p:nvPr/>
          </p:nvSpPr>
          <p:spPr bwMode="auto">
            <a:xfrm>
              <a:off x="4032" y="3165"/>
              <a:ext cx="936" cy="3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2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  <a:r>
                <a:rPr lang="en-US" altLang="en-US" sz="1600">
                  <a:latin typeface="Arial Rounded MT Bold" panose="020F0704030504030204" pitchFamily="34" charset="0"/>
                  <a:sym typeface="Symbol" panose="05050102010706020507" pitchFamily="18" charset="2"/>
                </a:rPr>
                <a:t>(</a:t>
              </a: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0</a:t>
              </a:r>
              <a:r>
                <a:rPr lang="en-US" altLang="en-US" sz="1600"/>
                <a:t>,</a:t>
              </a: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1</a:t>
              </a:r>
              <a:r>
                <a:rPr lang="en-US" altLang="en-US" sz="1600">
                  <a:latin typeface="Arial Rounded MT Bold" panose="020F0704030504030204" pitchFamily="34" charset="0"/>
                  <a:sym typeface="Symbol" panose="05050102010706020507" pitchFamily="18" charset="2"/>
                </a:rPr>
                <a:t>)</a:t>
              </a:r>
            </a:p>
            <a:p>
              <a:pPr>
                <a:spcBef>
                  <a:spcPct val="1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     </a:t>
              </a:r>
              <a:r>
                <a:rPr lang="en-US" altLang="en-US" sz="1600" i="1">
                  <a:latin typeface="Times" panose="02020603050405020304" pitchFamily="18" charset="0"/>
                  <a:sym typeface="Symbol" panose="05050102010706020507" pitchFamily="18" charset="2"/>
                </a:rPr>
                <a:t> </a:t>
              </a:r>
              <a:r>
                <a:rPr lang="en-US" altLang="en-US" sz="1600">
                  <a:latin typeface="Courier"/>
                </a:rPr>
                <a:t>x</a:t>
              </a:r>
              <a:r>
                <a:rPr lang="en-US" altLang="en-US" sz="1600" baseline="-25000">
                  <a:latin typeface="Courier"/>
                </a:rPr>
                <a:t>2</a:t>
              </a:r>
              <a:r>
                <a:rPr lang="en-US" altLang="en-US" sz="1600">
                  <a:latin typeface="Arial Rounded MT Bold" panose="020F0704030504030204" pitchFamily="34" charset="0"/>
                </a:rPr>
                <a:t> </a:t>
              </a:r>
              <a:r>
                <a:rPr lang="en-US" altLang="en-US" sz="1600">
                  <a:latin typeface="Courier"/>
                </a:rPr>
                <a:t>+</a:t>
              </a:r>
              <a:r>
                <a:rPr lang="en-US" altLang="en-US" sz="1600">
                  <a:latin typeface="Arial Rounded MT Bold" panose="020F0704030504030204" pitchFamily="34" charset="0"/>
                </a:rPr>
                <a:t> ... </a:t>
              </a:r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>
              <a:off x="4080" y="2925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 flipH="1">
              <a:off x="4656" y="2925"/>
              <a:ext cx="144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AutoShape 18"/>
            <p:cNvSpPr>
              <a:spLocks noChangeArrowheads="1"/>
            </p:cNvSpPr>
            <p:nvPr/>
          </p:nvSpPr>
          <p:spPr bwMode="auto">
            <a:xfrm>
              <a:off x="2520" y="2973"/>
              <a:ext cx="720" cy="384"/>
            </a:xfrm>
            <a:prstGeom prst="rightArrow">
              <a:avLst>
                <a:gd name="adj1" fmla="val 50000"/>
                <a:gd name="adj2" fmla="val 46875"/>
              </a:avLst>
            </a:prstGeom>
            <a:solidFill>
              <a:schemeClr val="bg1">
                <a:lumMod val="75000"/>
              </a:schemeClr>
            </a:solidFill>
            <a:ln w="28575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 algn="ctr" eaLnBrk="0" hangingPunct="0">
                <a:defRPr/>
              </a:pPr>
              <a:r>
                <a:rPr lang="en-US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becomes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489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Last Lecture: Optimizers </a:t>
            </a:r>
            <a:r>
              <a:rPr lang="en-US" dirty="0"/>
              <a:t>Work at Several Different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73E74"/>
                </a:solidFill>
              </a:rPr>
              <a:t>Local optimization</a:t>
            </a:r>
          </a:p>
          <a:p>
            <a:r>
              <a:rPr lang="en-US" dirty="0"/>
              <a:t>Operates entirely within a single basic block</a:t>
            </a:r>
          </a:p>
          <a:p>
            <a:r>
              <a:rPr lang="en-US" dirty="0"/>
              <a:t>Properties of block lead to strong optimizations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Regional optimization</a:t>
            </a:r>
          </a:p>
          <a:p>
            <a:r>
              <a:rPr lang="en-US" dirty="0"/>
              <a:t>Operate on a region in the </a:t>
            </a:r>
            <a:r>
              <a:rPr lang="en-US" sz="1800" b="1" dirty="0"/>
              <a:t>CFG</a:t>
            </a:r>
            <a:r>
              <a:rPr lang="en-US" dirty="0"/>
              <a:t> that contains multiple blocks</a:t>
            </a:r>
          </a:p>
          <a:p>
            <a:r>
              <a:rPr lang="en-US" dirty="0"/>
              <a:t>Loops, trees, paths, extended basic blocks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Whole procedure optimization </a:t>
            </a:r>
            <a:endParaRPr lang="en-US" dirty="0"/>
          </a:p>
          <a:p>
            <a:r>
              <a:rPr lang="en-US" dirty="0"/>
              <a:t>Operate on entire </a:t>
            </a:r>
            <a:r>
              <a:rPr lang="en-US" sz="1800" b="1" dirty="0"/>
              <a:t>CFG</a:t>
            </a:r>
            <a:r>
              <a:rPr lang="en-US" dirty="0"/>
              <a:t> for a procedure</a:t>
            </a:r>
          </a:p>
          <a:p>
            <a:r>
              <a:rPr lang="en-US" dirty="0"/>
              <a:t>Presence of cyclic paths forces analysis then transformation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Whole program optimization</a:t>
            </a:r>
            <a:r>
              <a:rPr lang="en-US" dirty="0"/>
              <a:t>	</a:t>
            </a:r>
          </a:p>
          <a:p>
            <a:r>
              <a:rPr lang="en-US" dirty="0"/>
              <a:t>Operate on some or all of the call graph   (</a:t>
            </a:r>
            <a:r>
              <a:rPr lang="en-US" sz="1800" i="1" dirty="0"/>
              <a:t>multiple procedures</a:t>
            </a:r>
            <a:r>
              <a:rPr lang="en-US" dirty="0"/>
              <a:t>)</a:t>
            </a:r>
          </a:p>
          <a:p>
            <a:r>
              <a:rPr lang="en-US" dirty="0"/>
              <a:t>Must contend with call/return &amp; parameter binding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003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B628CD7-832E-41E9-94CE-36BFEB930D34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38917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340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Numbering</a:t>
            </a:r>
            <a:endParaRPr lang="en-US" altLang="en-US"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1DBD20-FEB0-4722-BA13-ADFEF4E7A958}"/>
              </a:ext>
            </a:extLst>
          </p:cNvPr>
          <p:cNvGrpSpPr/>
          <p:nvPr/>
        </p:nvGrpSpPr>
        <p:grpSpPr>
          <a:xfrm>
            <a:off x="3404393" y="1695278"/>
            <a:ext cx="5715000" cy="4787900"/>
            <a:chOff x="457200" y="1308100"/>
            <a:chExt cx="5715000" cy="4787900"/>
          </a:xfrm>
        </p:grpSpPr>
        <p:sp>
          <p:nvSpPr>
            <p:cNvPr id="38915" name="Rectangle 4"/>
            <p:cNvSpPr>
              <a:spLocks noChangeArrowheads="1"/>
            </p:cNvSpPr>
            <p:nvPr/>
          </p:nvSpPr>
          <p:spPr bwMode="auto">
            <a:xfrm>
              <a:off x="3606800" y="3962400"/>
              <a:ext cx="1447800" cy="4572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8916" name="Rectangle 5"/>
            <p:cNvSpPr>
              <a:spLocks noChangeArrowheads="1"/>
            </p:cNvSpPr>
            <p:nvPr/>
          </p:nvSpPr>
          <p:spPr bwMode="auto">
            <a:xfrm>
              <a:off x="2286000" y="5410200"/>
              <a:ext cx="1447800" cy="228600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endParaRPr lang="en-GB" altLang="en-US" sz="1600">
                <a:latin typeface="Arial Rounded MT Bold" panose="020F0704030504030204" pitchFamily="34" charset="0"/>
              </a:endParaRPr>
            </a:p>
          </p:txBody>
        </p:sp>
        <p:grpSp>
          <p:nvGrpSpPr>
            <p:cNvPr id="38918" name="Group 7"/>
            <p:cNvGrpSpPr>
              <a:grpSpLocks/>
            </p:cNvGrpSpPr>
            <p:nvPr/>
          </p:nvGrpSpPr>
          <p:grpSpPr bwMode="auto">
            <a:xfrm>
              <a:off x="457200" y="1308100"/>
              <a:ext cx="5715000" cy="4787900"/>
              <a:chOff x="480" y="768"/>
              <a:chExt cx="3600" cy="3016"/>
            </a:xfrm>
          </p:grpSpPr>
          <p:sp>
            <p:nvSpPr>
              <p:cNvPr id="38920" name="Text Box 8"/>
              <p:cNvSpPr txBox="1">
                <a:spLocks noChangeArrowheads="1"/>
              </p:cNvSpPr>
              <p:nvPr/>
            </p:nvSpPr>
            <p:spPr bwMode="auto">
              <a:xfrm>
                <a:off x="1440" y="816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m</a:t>
                </a:r>
                <a:r>
                  <a:rPr lang="en-US" altLang="en-US" sz="1400" baseline="-25000">
                    <a:latin typeface="Courier"/>
                  </a:rPr>
                  <a:t>0</a:t>
                </a:r>
                <a:r>
                  <a:rPr lang="en-US" altLang="en-US" sz="1400">
                    <a:latin typeface="Courier"/>
                  </a:rPr>
                  <a:t>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n</a:t>
                </a:r>
                <a:r>
                  <a:rPr lang="en-US" altLang="en-US" sz="1400" baseline="-25000">
                    <a:latin typeface="Courier"/>
                    <a:sym typeface="Symbol" panose="05050102010706020507" pitchFamily="18" charset="2"/>
                  </a:rPr>
                  <a:t>0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  a + b</a:t>
                </a:r>
                <a:endParaRPr lang="en-US" altLang="en-US" sz="160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38921" name="Text Box 9"/>
              <p:cNvSpPr txBox="1">
                <a:spLocks noChangeArrowheads="1"/>
              </p:cNvSpPr>
              <p:nvPr/>
            </p:nvSpPr>
            <p:spPr bwMode="auto">
              <a:xfrm>
                <a:off x="1248" y="768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A</a:t>
                </a:r>
              </a:p>
            </p:txBody>
          </p:sp>
          <p:grpSp>
            <p:nvGrpSpPr>
              <p:cNvPr id="38922" name="Group 10"/>
              <p:cNvGrpSpPr>
                <a:grpSpLocks/>
              </p:cNvGrpSpPr>
              <p:nvPr/>
            </p:nvGrpSpPr>
            <p:grpSpPr bwMode="auto">
              <a:xfrm>
                <a:off x="480" y="1296"/>
                <a:ext cx="1056" cy="386"/>
                <a:chOff x="480" y="1401"/>
                <a:chExt cx="1056" cy="386"/>
              </a:xfrm>
            </p:grpSpPr>
            <p:sp>
              <p:nvSpPr>
                <p:cNvPr id="389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672" y="1449"/>
                  <a:ext cx="864" cy="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>
                      <a:latin typeface="Courier"/>
                    </a:rPr>
                    <a:t>p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</a:rPr>
                    <a:t> 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 c + d</a:t>
                  </a:r>
                </a:p>
                <a:p>
                  <a:pPr algn="ctr"/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r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  c + d</a:t>
                  </a:r>
                </a:p>
              </p:txBody>
            </p:sp>
            <p:sp>
              <p:nvSpPr>
                <p:cNvPr id="38947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480" y="1401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B</a:t>
                  </a:r>
                </a:p>
              </p:txBody>
            </p:sp>
          </p:grpSp>
          <p:grpSp>
            <p:nvGrpSpPr>
              <p:cNvPr id="38923" name="Group 13"/>
              <p:cNvGrpSpPr>
                <a:grpSpLocks/>
              </p:cNvGrpSpPr>
              <p:nvPr/>
            </p:nvGrpSpPr>
            <p:grpSpPr bwMode="auto">
              <a:xfrm>
                <a:off x="1344" y="3264"/>
                <a:ext cx="1296" cy="520"/>
                <a:chOff x="1344" y="3312"/>
                <a:chExt cx="1296" cy="520"/>
              </a:xfrm>
            </p:grpSpPr>
            <p:sp>
              <p:nvSpPr>
                <p:cNvPr id="3894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536" y="3360"/>
                  <a:ext cx="1104" cy="4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>
                      <a:latin typeface="Courier"/>
                    </a:rPr>
                    <a:t>r</a:t>
                  </a:r>
                  <a:r>
                    <a:rPr lang="en-US" altLang="en-US" sz="1400" baseline="-25000">
                      <a:latin typeface="Courier"/>
                    </a:rPr>
                    <a:t>2</a:t>
                  </a:r>
                  <a:r>
                    <a:rPr lang="en-US" altLang="en-US" sz="1400">
                      <a:latin typeface="Courier"/>
                    </a:rPr>
                    <a:t> 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</a:t>
                  </a:r>
                  <a:r>
                    <a:rPr lang="en-US" altLang="en-US" sz="1400">
                      <a:latin typeface="Courier"/>
                    </a:rPr>
                    <a:t>  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(r</a:t>
                  </a:r>
                  <a:r>
                    <a:rPr lang="en-US" altLang="en-US" sz="1400" baseline="-25000">
                      <a:latin typeface="Courier"/>
                      <a:sym typeface="Symbol" panose="05050102010706020507" pitchFamily="18" charset="2"/>
                    </a:rPr>
                    <a:t>0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,r</a:t>
                  </a:r>
                  <a:r>
                    <a:rPr lang="en-US" altLang="en-US" sz="1400" baseline="-25000">
                      <a:latin typeface="Courier"/>
                      <a:sym typeface="Symbol" panose="05050102010706020507" pitchFamily="18" charset="2"/>
                    </a:rPr>
                    <a:t>1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)</a:t>
                  </a:r>
                  <a:endParaRPr lang="en-US" altLang="en-US" sz="1400" baseline="-25000">
                    <a:latin typeface="Courier"/>
                  </a:endParaRPr>
                </a:p>
                <a:p>
                  <a:pPr algn="ctr"/>
                  <a:r>
                    <a:rPr lang="en-US" altLang="en-US" sz="1400">
                      <a:latin typeface="Courier"/>
                    </a:rPr>
                    <a:t>y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</a:rPr>
                    <a:t> 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 a + b</a:t>
                  </a:r>
                </a:p>
                <a:p>
                  <a:pPr algn="ctr"/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z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  c + d</a:t>
                  </a:r>
                </a:p>
              </p:txBody>
            </p:sp>
            <p:sp>
              <p:nvSpPr>
                <p:cNvPr id="3894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44" y="3312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G</a:t>
                  </a:r>
                </a:p>
              </p:txBody>
            </p:sp>
          </p:grpSp>
          <p:sp>
            <p:nvSpPr>
              <p:cNvPr id="38924" name="Line 16"/>
              <p:cNvSpPr>
                <a:spLocks noChangeShapeType="1"/>
              </p:cNvSpPr>
              <p:nvPr/>
            </p:nvSpPr>
            <p:spPr bwMode="auto">
              <a:xfrm flipH="1">
                <a:off x="1488" y="1152"/>
                <a:ext cx="138" cy="1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5" name="Group 17"/>
              <p:cNvGrpSpPr>
                <a:grpSpLocks/>
              </p:cNvGrpSpPr>
              <p:nvPr/>
            </p:nvGrpSpPr>
            <p:grpSpPr bwMode="auto">
              <a:xfrm>
                <a:off x="2208" y="1296"/>
                <a:ext cx="1056" cy="386"/>
                <a:chOff x="1248" y="864"/>
                <a:chExt cx="1056" cy="386"/>
              </a:xfrm>
            </p:grpSpPr>
            <p:sp>
              <p:nvSpPr>
                <p:cNvPr id="38942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440" y="912"/>
                  <a:ext cx="864" cy="338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 dirty="0">
                      <a:latin typeface="Courier"/>
                    </a:rPr>
                    <a:t>q</a:t>
                  </a:r>
                  <a:r>
                    <a:rPr lang="en-US" altLang="en-US" sz="1400" baseline="-25000" dirty="0">
                      <a:latin typeface="Courier"/>
                    </a:rPr>
                    <a:t>0</a:t>
                  </a:r>
                  <a:r>
                    <a:rPr lang="en-US" altLang="en-US" sz="1400" dirty="0">
                      <a:latin typeface="Courier"/>
                    </a:rPr>
                    <a:t> 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 a + b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r</a:t>
                  </a:r>
                  <a:r>
                    <a:rPr lang="en-US" altLang="en-US" sz="1400" baseline="-25000" dirty="0">
                      <a:latin typeface="Courier"/>
                    </a:rPr>
                    <a:t>1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 c + d</a:t>
                  </a:r>
                </a:p>
              </p:txBody>
            </p:sp>
            <p:sp>
              <p:nvSpPr>
                <p:cNvPr id="38943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248" y="864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C</a:t>
                  </a:r>
                </a:p>
              </p:txBody>
            </p:sp>
          </p:grpSp>
          <p:grpSp>
            <p:nvGrpSpPr>
              <p:cNvPr id="38926" name="Group 20"/>
              <p:cNvGrpSpPr>
                <a:grpSpLocks/>
              </p:cNvGrpSpPr>
              <p:nvPr/>
            </p:nvGrpSpPr>
            <p:grpSpPr bwMode="auto">
              <a:xfrm>
                <a:off x="1488" y="1776"/>
                <a:ext cx="1104" cy="520"/>
                <a:chOff x="1680" y="1873"/>
                <a:chExt cx="1104" cy="520"/>
              </a:xfrm>
            </p:grpSpPr>
            <p:sp>
              <p:nvSpPr>
                <p:cNvPr id="3894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72" y="1921"/>
                  <a:ext cx="912" cy="4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>
                      <a:latin typeface="Courier"/>
                    </a:rPr>
                    <a:t>e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</a:rPr>
                    <a:t> 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 b + 18</a:t>
                  </a:r>
                </a:p>
                <a:p>
                  <a:pPr algn="ctr"/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s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  a + b</a:t>
                  </a:r>
                </a:p>
                <a:p>
                  <a:pPr algn="ctr"/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u</a:t>
                  </a:r>
                  <a:r>
                    <a:rPr lang="en-US" altLang="en-US" sz="1400" baseline="-25000">
                      <a:latin typeface="Courier"/>
                    </a:rPr>
                    <a:t>0</a:t>
                  </a:r>
                  <a:r>
                    <a:rPr lang="en-US" altLang="en-US" sz="1400">
                      <a:latin typeface="Courier"/>
                      <a:sym typeface="Symbol" panose="05050102010706020507" pitchFamily="18" charset="2"/>
                    </a:rPr>
                    <a:t>  e + f</a:t>
                  </a:r>
                </a:p>
              </p:txBody>
            </p:sp>
            <p:sp>
              <p:nvSpPr>
                <p:cNvPr id="38941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1680" y="1873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D</a:t>
                  </a:r>
                </a:p>
              </p:txBody>
            </p:sp>
          </p:grpSp>
          <p:grpSp>
            <p:nvGrpSpPr>
              <p:cNvPr id="38927" name="Group 23"/>
              <p:cNvGrpSpPr>
                <a:grpSpLocks/>
              </p:cNvGrpSpPr>
              <p:nvPr/>
            </p:nvGrpSpPr>
            <p:grpSpPr bwMode="auto">
              <a:xfrm>
                <a:off x="2976" y="1776"/>
                <a:ext cx="1104" cy="520"/>
                <a:chOff x="1680" y="2024"/>
                <a:chExt cx="1104" cy="520"/>
              </a:xfrm>
            </p:grpSpPr>
            <p:sp>
              <p:nvSpPr>
                <p:cNvPr id="38938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1872" y="2072"/>
                  <a:ext cx="912" cy="47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 dirty="0">
                      <a:latin typeface="Courier"/>
                    </a:rPr>
                    <a:t>e</a:t>
                  </a:r>
                  <a:r>
                    <a:rPr lang="en-US" altLang="en-US" sz="1400" baseline="-25000" dirty="0">
                      <a:latin typeface="Courier"/>
                    </a:rPr>
                    <a:t>1</a:t>
                  </a:r>
                  <a:r>
                    <a:rPr lang="en-US" altLang="en-US" sz="1400" dirty="0">
                      <a:latin typeface="Courier"/>
                    </a:rPr>
                    <a:t> 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 a + 17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t</a:t>
                  </a:r>
                  <a:r>
                    <a:rPr lang="en-US" altLang="en-US" sz="1400" baseline="-25000" dirty="0">
                      <a:latin typeface="Courier"/>
                    </a:rPr>
                    <a:t>0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 c + d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u</a:t>
                  </a:r>
                  <a:r>
                    <a:rPr lang="en-US" altLang="en-US" sz="1400" baseline="-25000" dirty="0">
                      <a:latin typeface="Courier"/>
                    </a:rPr>
                    <a:t>1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 e + f</a:t>
                  </a:r>
                </a:p>
              </p:txBody>
            </p:sp>
            <p:sp>
              <p:nvSpPr>
                <p:cNvPr id="38939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680" y="2024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E</a:t>
                  </a:r>
                </a:p>
              </p:txBody>
            </p:sp>
          </p:grpSp>
          <p:sp>
            <p:nvSpPr>
              <p:cNvPr id="38928" name="Line 26"/>
              <p:cNvSpPr>
                <a:spLocks noChangeShapeType="1"/>
              </p:cNvSpPr>
              <p:nvPr/>
            </p:nvSpPr>
            <p:spPr bwMode="auto">
              <a:xfrm flipH="1">
                <a:off x="2496" y="1680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9" name="Line 27"/>
              <p:cNvSpPr>
                <a:spLocks noChangeShapeType="1"/>
              </p:cNvSpPr>
              <p:nvPr/>
            </p:nvSpPr>
            <p:spPr bwMode="auto">
              <a:xfrm>
                <a:off x="3168" y="1680"/>
                <a:ext cx="144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0" name="Line 28"/>
              <p:cNvSpPr>
                <a:spLocks noChangeShapeType="1"/>
              </p:cNvSpPr>
              <p:nvPr/>
            </p:nvSpPr>
            <p:spPr bwMode="auto">
              <a:xfrm>
                <a:off x="2256" y="1152"/>
                <a:ext cx="336" cy="19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1" name="Line 29"/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336" cy="16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32" name="Group 30"/>
              <p:cNvGrpSpPr>
                <a:grpSpLocks/>
              </p:cNvGrpSpPr>
              <p:nvPr/>
            </p:nvGrpSpPr>
            <p:grpSpPr bwMode="auto">
              <a:xfrm>
                <a:off x="2208" y="2360"/>
                <a:ext cx="1248" cy="808"/>
                <a:chOff x="2208" y="2360"/>
                <a:chExt cx="1248" cy="808"/>
              </a:xfrm>
            </p:grpSpPr>
            <p:sp>
              <p:nvSpPr>
                <p:cNvPr id="38936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400" y="2408"/>
                  <a:ext cx="1056" cy="760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/>
                  <a:r>
                    <a:rPr lang="en-US" altLang="en-US" sz="1400" dirty="0">
                      <a:latin typeface="Courier"/>
                    </a:rPr>
                    <a:t>e</a:t>
                  </a:r>
                  <a:r>
                    <a:rPr lang="en-US" altLang="en-US" sz="1400" baseline="-25000" dirty="0">
                      <a:latin typeface="Courier"/>
                    </a:rPr>
                    <a:t>3</a:t>
                  </a:r>
                  <a:r>
                    <a:rPr lang="en-US" altLang="en-US" sz="1400" dirty="0">
                      <a:latin typeface="Courier"/>
                    </a:rPr>
                    <a:t> 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 (e</a:t>
                  </a:r>
                  <a:r>
                    <a:rPr lang="en-US" altLang="en-US" sz="1400" baseline="-25000" dirty="0">
                      <a:latin typeface="Courier"/>
                      <a:sym typeface="Symbol" panose="05050102010706020507" pitchFamily="18" charset="2"/>
                    </a:rPr>
                    <a:t>0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,e</a:t>
                  </a:r>
                  <a:r>
                    <a:rPr lang="en-US" altLang="en-US" sz="1400" baseline="-25000" dirty="0">
                      <a:latin typeface="Courier"/>
                      <a:sym typeface="Symbol" panose="05050102010706020507" pitchFamily="18" charset="2"/>
                    </a:rPr>
                    <a:t>1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)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u</a:t>
                  </a:r>
                  <a:r>
                    <a:rPr lang="en-US" altLang="en-US" sz="1400" baseline="-25000" dirty="0">
                      <a:latin typeface="Courier"/>
                      <a:sym typeface="Symbol" panose="05050102010706020507" pitchFamily="18" charset="2"/>
                    </a:rPr>
                    <a:t>2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</a:t>
                  </a:r>
                  <a:r>
                    <a:rPr lang="en-US" altLang="en-US" sz="1600" dirty="0">
                      <a:latin typeface="Courier"/>
                      <a:sym typeface="Symbol" panose="05050102010706020507" pitchFamily="18" charset="2"/>
                    </a:rPr>
                    <a:t> 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(u</a:t>
                  </a:r>
                  <a:r>
                    <a:rPr lang="en-US" altLang="en-US" sz="1400" baseline="-25000" dirty="0">
                      <a:latin typeface="Courier"/>
                      <a:sym typeface="Symbol" panose="05050102010706020507" pitchFamily="18" charset="2"/>
                    </a:rPr>
                    <a:t>0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,u</a:t>
                  </a:r>
                  <a:r>
                    <a:rPr lang="en-US" altLang="en-US" sz="1400" baseline="-25000" dirty="0">
                      <a:latin typeface="Courier"/>
                      <a:sym typeface="Symbol" panose="05050102010706020507" pitchFamily="18" charset="2"/>
                    </a:rPr>
                    <a:t>1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)</a:t>
                  </a:r>
                  <a:endParaRPr lang="en-US" altLang="en-US" sz="1400" dirty="0">
                    <a:latin typeface="Courier"/>
                  </a:endParaRPr>
                </a:p>
                <a:p>
                  <a:pPr algn="ctr"/>
                  <a:r>
                    <a:rPr lang="en-US" altLang="en-US" sz="1400" dirty="0">
                      <a:latin typeface="Courier"/>
                    </a:rPr>
                    <a:t>v</a:t>
                  </a:r>
                  <a:r>
                    <a:rPr lang="en-US" altLang="en-US" sz="1400" baseline="-25000" dirty="0">
                      <a:latin typeface="Courier"/>
                    </a:rPr>
                    <a:t>0</a:t>
                  </a:r>
                  <a:r>
                    <a:rPr lang="en-US" altLang="en-US" sz="1400" dirty="0">
                      <a:latin typeface="Courier"/>
                    </a:rPr>
                    <a:t> 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 a + b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w</a:t>
                  </a:r>
                  <a:r>
                    <a:rPr lang="en-US" altLang="en-US" sz="1400" baseline="-25000" dirty="0">
                      <a:latin typeface="Courier"/>
                    </a:rPr>
                    <a:t>0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 c + d</a:t>
                  </a:r>
                </a:p>
                <a:p>
                  <a:pPr algn="ctr"/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x</a:t>
                  </a:r>
                  <a:r>
                    <a:rPr lang="en-US" altLang="en-US" sz="1400" baseline="-25000" dirty="0">
                      <a:latin typeface="Courier"/>
                    </a:rPr>
                    <a:t>0</a:t>
                  </a:r>
                  <a:r>
                    <a:rPr lang="en-US" altLang="en-US" sz="1400" dirty="0">
                      <a:latin typeface="Courier"/>
                      <a:sym typeface="Symbol" panose="05050102010706020507" pitchFamily="18" charset="2"/>
                    </a:rPr>
                    <a:t>  e + f</a:t>
                  </a:r>
                </a:p>
              </p:txBody>
            </p:sp>
            <p:sp>
              <p:nvSpPr>
                <p:cNvPr id="38937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208" y="2360"/>
                  <a:ext cx="240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ヒラギノ角ゴ Pro W3"/>
                      <a:cs typeface="ヒラギノ角ゴ Pro W3"/>
                    </a:defRPr>
                  </a:lvl9pPr>
                </a:lstStyle>
                <a:p>
                  <a:pPr algn="ctr">
                    <a:spcBef>
                      <a:spcPct val="50000"/>
                    </a:spcBef>
                  </a:pPr>
                  <a:r>
                    <a:rPr lang="en-US" altLang="en-US" sz="1600">
                      <a:latin typeface="Arial Rounded MT Bold" panose="020F0704030504030204" pitchFamily="34" charset="0"/>
                    </a:rPr>
                    <a:t>F</a:t>
                  </a:r>
                </a:p>
              </p:txBody>
            </p:sp>
          </p:grpSp>
          <p:sp>
            <p:nvSpPr>
              <p:cNvPr id="38933" name="Line 33"/>
              <p:cNvSpPr>
                <a:spLocks noChangeShapeType="1"/>
              </p:cNvSpPr>
              <p:nvPr/>
            </p:nvSpPr>
            <p:spPr bwMode="auto">
              <a:xfrm>
                <a:off x="2448" y="2304"/>
                <a:ext cx="48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4" name="Line 34"/>
              <p:cNvSpPr>
                <a:spLocks noChangeShapeType="1"/>
              </p:cNvSpPr>
              <p:nvPr/>
            </p:nvSpPr>
            <p:spPr bwMode="auto">
              <a:xfrm flipH="1">
                <a:off x="3168" y="2304"/>
                <a:ext cx="192" cy="9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Line 35"/>
              <p:cNvSpPr>
                <a:spLocks noChangeShapeType="1"/>
              </p:cNvSpPr>
              <p:nvPr/>
            </p:nvSpPr>
            <p:spPr bwMode="auto">
              <a:xfrm flipH="1">
                <a:off x="2544" y="3168"/>
                <a:ext cx="336" cy="14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5726" y="1159669"/>
            <a:ext cx="4465467" cy="111973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>
            <a:lvl1pPr marL="174625" indent="-174625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en-US" dirty="0"/>
              <a:t>Our example in SSA form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sz="1600" i="1" dirty="0">
                <a:latin typeface="Geneva"/>
                <a:ea typeface="Geneva"/>
                <a:cs typeface="Geneva"/>
              </a:rPr>
              <a:t>Φ</a:t>
            </a:r>
            <a:r>
              <a:rPr lang="en-US" altLang="en-US" dirty="0"/>
              <a:t>-functions at join points for names that need them</a:t>
            </a:r>
          </a:p>
          <a:p>
            <a:pPr>
              <a:lnSpc>
                <a:spcPct val="80000"/>
              </a:lnSpc>
              <a:spcBef>
                <a:spcPct val="25000"/>
              </a:spcBef>
              <a:buClr>
                <a:srgbClr val="003C75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altLang="en-US" dirty="0"/>
              <a:t>Minimal set of </a:t>
            </a:r>
            <a:r>
              <a:rPr lang="en-US" altLang="en-US" sz="1600" i="1" dirty="0">
                <a:latin typeface="Geneva"/>
                <a:ea typeface="Geneva"/>
                <a:cs typeface="Geneva"/>
              </a:rPr>
              <a:t>Φ</a:t>
            </a:r>
            <a:r>
              <a:rPr lang="en-US" altLang="en-US" dirty="0"/>
              <a:t>-functions (Ch 9 )</a:t>
            </a:r>
          </a:p>
        </p:txBody>
      </p:sp>
      <p:grpSp>
        <p:nvGrpSpPr>
          <p:cNvPr id="36" name="Group 5">
            <a:extLst>
              <a:ext uri="{FF2B5EF4-FFF2-40B4-BE49-F238E27FC236}">
                <a16:creationId xmlns:a16="http://schemas.microsoft.com/office/drawing/2014/main" id="{73113ABD-688E-4BFC-88CE-0D81F10A75E0}"/>
              </a:ext>
            </a:extLst>
          </p:cNvPr>
          <p:cNvGrpSpPr>
            <a:grpSpLocks/>
          </p:cNvGrpSpPr>
          <p:nvPr/>
        </p:nvGrpSpPr>
        <p:grpSpPr bwMode="auto">
          <a:xfrm>
            <a:off x="138905" y="2910423"/>
            <a:ext cx="4287838" cy="3095625"/>
            <a:chOff x="480" y="768"/>
            <a:chExt cx="2701" cy="1950"/>
          </a:xfrm>
        </p:grpSpPr>
        <p:sp>
          <p:nvSpPr>
            <p:cNvPr id="37" name="Text Box 6">
              <a:extLst>
                <a:ext uri="{FF2B5EF4-FFF2-40B4-BE49-F238E27FC236}">
                  <a16:creationId xmlns:a16="http://schemas.microsoft.com/office/drawing/2014/main" id="{434C708A-DD53-470D-BEAC-A3412657A57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00" y="804"/>
              <a:ext cx="64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m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2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38" name="Text Box 7">
              <a:extLst>
                <a:ext uri="{FF2B5EF4-FFF2-40B4-BE49-F238E27FC236}">
                  <a16:creationId xmlns:a16="http://schemas.microsoft.com/office/drawing/2014/main" id="{01930DC0-6884-4F29-96BA-86F12C137AC9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056" y="768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A</a:t>
              </a:r>
            </a:p>
          </p:txBody>
        </p:sp>
        <p:sp>
          <p:nvSpPr>
            <p:cNvPr id="39" name="Text Box 8">
              <a:extLst>
                <a:ext uri="{FF2B5EF4-FFF2-40B4-BE49-F238E27FC236}">
                  <a16:creationId xmlns:a16="http://schemas.microsoft.com/office/drawing/2014/main" id="{737E1081-F044-4A8A-9435-CC9CC70F353E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624" y="1200"/>
              <a:ext cx="648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 dirty="0">
                  <a:latin typeface="Courier"/>
                </a:rPr>
                <a:t>p </a:t>
              </a:r>
              <a:r>
                <a:rPr lang="en-US" altLang="en-US" sz="1000" dirty="0">
                  <a:latin typeface="Courier"/>
                  <a:sym typeface="Symbol" panose="05050102010706020507" pitchFamily="18" charset="2"/>
                </a:rPr>
                <a:t> c + d</a:t>
              </a:r>
            </a:p>
            <a:p>
              <a:pPr algn="ctr"/>
              <a:r>
                <a:rPr lang="en-US" altLang="en-US" sz="1000" dirty="0">
                  <a:latin typeface="Courier"/>
                  <a:sym typeface="Symbol" panose="05050102010706020507" pitchFamily="18" charset="2"/>
                </a:rPr>
                <a:t>r  c + d</a:t>
              </a:r>
              <a:endParaRPr lang="en-US" altLang="en-US" sz="1200" b="1" dirty="0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40" name="Text Box 9">
              <a:extLst>
                <a:ext uri="{FF2B5EF4-FFF2-40B4-BE49-F238E27FC236}">
                  <a16:creationId xmlns:a16="http://schemas.microsoft.com/office/drawing/2014/main" id="{07334B4E-4837-4B28-980A-41C681F7613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80" y="116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B</a:t>
              </a:r>
            </a:p>
          </p:txBody>
        </p:sp>
        <p:sp>
          <p:nvSpPr>
            <p:cNvPr id="41" name="Text Box 10">
              <a:extLst>
                <a:ext uri="{FF2B5EF4-FFF2-40B4-BE49-F238E27FC236}">
                  <a16:creationId xmlns:a16="http://schemas.microsoft.com/office/drawing/2014/main" id="{F80904C9-1481-4041-8DA1-7D72F4D65A4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72" y="2460"/>
              <a:ext cx="82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y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z  c + d</a:t>
              </a:r>
            </a:p>
          </p:txBody>
        </p:sp>
        <p:sp>
          <p:nvSpPr>
            <p:cNvPr id="42" name="Text Box 11">
              <a:extLst>
                <a:ext uri="{FF2B5EF4-FFF2-40B4-BE49-F238E27FC236}">
                  <a16:creationId xmlns:a16="http://schemas.microsoft.com/office/drawing/2014/main" id="{8551241A-067F-4A4F-9F88-28D3A7E59976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128" y="24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G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A61C9027-5B79-46D5-9B27-D901B057D37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236" y="1056"/>
              <a:ext cx="104" cy="13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Text Box 13">
              <a:extLst>
                <a:ext uri="{FF2B5EF4-FFF2-40B4-BE49-F238E27FC236}">
                  <a16:creationId xmlns:a16="http://schemas.microsoft.com/office/drawing/2014/main" id="{958000CF-5D8B-4AB0-BAD5-2D0E851EF3C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20" y="1200"/>
              <a:ext cx="649" cy="25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q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r  c + d</a:t>
              </a:r>
              <a:endParaRPr lang="en-US" altLang="en-US" sz="12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45" name="Text Box 14">
              <a:extLst>
                <a:ext uri="{FF2B5EF4-FFF2-40B4-BE49-F238E27FC236}">
                  <a16:creationId xmlns:a16="http://schemas.microsoft.com/office/drawing/2014/main" id="{B543F59E-0937-4C13-BFC0-A36E43EA63CF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76" y="116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C</a:t>
              </a:r>
            </a:p>
          </p:txBody>
        </p:sp>
        <p:sp>
          <p:nvSpPr>
            <p:cNvPr id="46" name="Text Box 15">
              <a:extLst>
                <a:ext uri="{FF2B5EF4-FFF2-40B4-BE49-F238E27FC236}">
                  <a16:creationId xmlns:a16="http://schemas.microsoft.com/office/drawing/2014/main" id="{0F9A11E1-9CAD-4129-A4B0-92584D7B000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380" y="1560"/>
              <a:ext cx="685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e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b + 18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s 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u  e + f</a:t>
              </a:r>
            </a:p>
          </p:txBody>
        </p:sp>
        <p:sp>
          <p:nvSpPr>
            <p:cNvPr id="47" name="Text Box 16">
              <a:extLst>
                <a:ext uri="{FF2B5EF4-FFF2-40B4-BE49-F238E27FC236}">
                  <a16:creationId xmlns:a16="http://schemas.microsoft.com/office/drawing/2014/main" id="{BC089089-3257-4FB8-91DD-38DC4EE1AAE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236" y="15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D</a:t>
              </a:r>
            </a:p>
          </p:txBody>
        </p:sp>
        <p:sp>
          <p:nvSpPr>
            <p:cNvPr id="48" name="Text Box 17">
              <a:extLst>
                <a:ext uri="{FF2B5EF4-FFF2-40B4-BE49-F238E27FC236}">
                  <a16:creationId xmlns:a16="http://schemas.microsoft.com/office/drawing/2014/main" id="{5C076A71-3584-4ABC-8328-B75DBDD461B3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497" y="1560"/>
              <a:ext cx="684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e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+ 17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t  c + d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u  e + f</a:t>
              </a:r>
              <a:endParaRPr lang="en-US" altLang="en-US" sz="1200">
                <a:latin typeface="Courier"/>
                <a:sym typeface="Symbol" panose="05050102010706020507" pitchFamily="18" charset="2"/>
              </a:endParaRPr>
            </a:p>
          </p:txBody>
        </p:sp>
        <p:sp>
          <p:nvSpPr>
            <p:cNvPr id="49" name="Text Box 18">
              <a:extLst>
                <a:ext uri="{FF2B5EF4-FFF2-40B4-BE49-F238E27FC236}">
                  <a16:creationId xmlns:a16="http://schemas.microsoft.com/office/drawing/2014/main" id="{E68765B5-6A2C-472F-88F7-B4064C1A58BB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353" y="1524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E</a:t>
              </a:r>
            </a:p>
          </p:txBody>
        </p:sp>
        <p:sp>
          <p:nvSpPr>
            <p:cNvPr id="50" name="Line 19">
              <a:extLst>
                <a:ext uri="{FF2B5EF4-FFF2-40B4-BE49-F238E27FC236}">
                  <a16:creationId xmlns:a16="http://schemas.microsoft.com/office/drawing/2014/main" id="{691F83FC-C207-4318-8F50-998EEB3A404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1993" y="1452"/>
              <a:ext cx="108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8776DABA-F1D4-48D5-AB99-415B7E1EA1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497" y="1452"/>
              <a:ext cx="108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21">
              <a:extLst>
                <a:ext uri="{FF2B5EF4-FFF2-40B4-BE49-F238E27FC236}">
                  <a16:creationId xmlns:a16="http://schemas.microsoft.com/office/drawing/2014/main" id="{C769F197-34D5-4FD5-ADB9-046CF8A53A3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812" y="1056"/>
              <a:ext cx="253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22">
              <a:extLst>
                <a:ext uri="{FF2B5EF4-FFF2-40B4-BE49-F238E27FC236}">
                  <a16:creationId xmlns:a16="http://schemas.microsoft.com/office/drawing/2014/main" id="{DE35A25B-B6A0-4F95-9CE7-35B413FCD9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164" y="1452"/>
              <a:ext cx="252" cy="10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7F6E1FD1-D84B-4C0C-85F4-9A4C7469562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920" y="1998"/>
              <a:ext cx="793" cy="35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000">
                  <a:latin typeface="Courier"/>
                </a:rPr>
                <a:t>v </a:t>
              </a:r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w  c + d</a:t>
              </a:r>
            </a:p>
            <a:p>
              <a:pPr algn="ctr"/>
              <a:r>
                <a:rPr lang="en-US" altLang="en-US" sz="1000">
                  <a:latin typeface="Courier"/>
                  <a:sym typeface="Symbol" panose="05050102010706020507" pitchFamily="18" charset="2"/>
                </a:rPr>
                <a:t>x  e + f</a:t>
              </a:r>
            </a:p>
          </p:txBody>
        </p:sp>
        <p:sp>
          <p:nvSpPr>
            <p:cNvPr id="55" name="Text Box 24">
              <a:extLst>
                <a:ext uri="{FF2B5EF4-FFF2-40B4-BE49-F238E27FC236}">
                  <a16:creationId xmlns:a16="http://schemas.microsoft.com/office/drawing/2014/main" id="{00EB9258-844B-4531-8604-3BE37AA6D5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776" y="1962"/>
              <a:ext cx="1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200">
                  <a:latin typeface="Arial Rounded MT Bold" panose="020F0704030504030204" pitchFamily="34" charset="0"/>
                </a:rPr>
                <a:t>F</a:t>
              </a:r>
            </a:p>
          </p:txBody>
        </p:sp>
        <p:sp>
          <p:nvSpPr>
            <p:cNvPr id="56" name="Line 25">
              <a:extLst>
                <a:ext uri="{FF2B5EF4-FFF2-40B4-BE49-F238E27FC236}">
                  <a16:creationId xmlns:a16="http://schemas.microsoft.com/office/drawing/2014/main" id="{41035576-701C-4AA1-B9F6-CE0765D0BA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1957" y="1921"/>
              <a:ext cx="36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26">
              <a:extLst>
                <a:ext uri="{FF2B5EF4-FFF2-40B4-BE49-F238E27FC236}">
                  <a16:creationId xmlns:a16="http://schemas.microsoft.com/office/drawing/2014/main" id="{2995B0B3-31D5-4C6C-8067-31F310579D6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497" y="1921"/>
              <a:ext cx="144" cy="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27">
              <a:extLst>
                <a:ext uri="{FF2B5EF4-FFF2-40B4-BE49-F238E27FC236}">
                  <a16:creationId xmlns:a16="http://schemas.microsoft.com/office/drawing/2014/main" id="{2F340F47-C868-4FDA-B01B-51C8E8FCCD0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2029" y="2353"/>
              <a:ext cx="72" cy="1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7523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Applications spend a lot of time in loops</a:t>
            </a:r>
          </a:p>
          <a:p>
            <a:pPr eaLnBrk="1" hangingPunct="1"/>
            <a:r>
              <a:rPr lang="en-US" altLang="en-US"/>
              <a:t>We can reduce loop overhead by unrolling the loop</a:t>
            </a:r>
          </a:p>
          <a:p>
            <a:pPr eaLnBrk="1" hangingPunct="1">
              <a:spcBef>
                <a:spcPts val="16800"/>
              </a:spcBef>
            </a:pPr>
            <a:r>
              <a:rPr lang="en-US" altLang="en-US"/>
              <a:t>Eliminated additions, tests, and branches</a:t>
            </a:r>
          </a:p>
          <a:p>
            <a:pPr lvl="1" eaLnBrk="1" hangingPunct="1"/>
            <a:r>
              <a:rPr lang="en-US" altLang="en-US" i="1"/>
              <a:t>Can subject resulting code to strong local optimization!</a:t>
            </a:r>
          </a:p>
          <a:p>
            <a:pPr eaLnBrk="1" hangingPunct="1"/>
            <a:r>
              <a:rPr lang="en-US" altLang="en-US"/>
              <a:t>Only works with fixed loop bounds &amp; few iterations</a:t>
            </a:r>
          </a:p>
          <a:p>
            <a:pPr eaLnBrk="1" hangingPunct="1"/>
            <a:r>
              <a:rPr lang="en-US" altLang="en-US"/>
              <a:t>The principle, however, is sound</a:t>
            </a:r>
          </a:p>
          <a:p>
            <a:pPr eaLnBrk="1" hangingPunct="1"/>
            <a:r>
              <a:rPr lang="en-US" altLang="en-US"/>
              <a:t>Unrolling is always safe, as long as we get the bounds right</a:t>
            </a:r>
          </a:p>
        </p:txBody>
      </p:sp>
      <p:sp>
        <p:nvSpPr>
          <p:cNvPr id="440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2B87104-80B2-4EA9-B19D-32A2B5546935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190500"/>
            <a:ext cx="2438400" cy="36988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 Regional Technique</a:t>
            </a:r>
          </a:p>
        </p:txBody>
      </p:sp>
      <p:sp>
        <p:nvSpPr>
          <p:cNvPr id="44038" name="TextBox 6"/>
          <p:cNvSpPr txBox="1">
            <a:spLocks noChangeArrowheads="1"/>
          </p:cNvSpPr>
          <p:nvPr/>
        </p:nvSpPr>
        <p:spPr bwMode="auto">
          <a:xfrm>
            <a:off x="838200" y="22860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do i = 1 to 100 by 1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44039" name="TextBox 7"/>
          <p:cNvSpPr txBox="1">
            <a:spLocks noChangeArrowheads="1"/>
          </p:cNvSpPr>
          <p:nvPr/>
        </p:nvSpPr>
        <p:spPr bwMode="auto">
          <a:xfrm>
            <a:off x="5181600" y="2286000"/>
            <a:ext cx="32766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a(1)     ← b(1) * c(1)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a(2)     ← b(2) * c(2)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a(2)     ← b(3) * c(3)</a:t>
            </a:r>
          </a:p>
          <a:p>
            <a:pPr>
              <a:lnSpc>
                <a:spcPts val="1500"/>
              </a:lnSpc>
            </a:pPr>
            <a:r>
              <a:rPr lang="en-US" altLang="en-US" i="1">
                <a:latin typeface="Geneva"/>
                <a:ea typeface="Geneva"/>
                <a:cs typeface="Geneva"/>
              </a:rPr>
              <a:t>  …</a:t>
            </a:r>
          </a:p>
          <a:p>
            <a:pPr>
              <a:spcBef>
                <a:spcPts val="600"/>
              </a:spcBef>
            </a:pPr>
            <a:r>
              <a:rPr lang="en-US" altLang="en-US" i="1">
                <a:latin typeface="Geneva"/>
                <a:ea typeface="Geneva"/>
                <a:cs typeface="Geneva"/>
              </a:rPr>
              <a:t>a(100) ← b(100) * c(100)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3810000" y="2514600"/>
            <a:ext cx="10668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81400" y="3048000"/>
            <a:ext cx="152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Complete unrolling</a:t>
            </a:r>
          </a:p>
        </p:txBody>
      </p:sp>
    </p:spTree>
    <p:extLst>
      <p:ext uri="{BB962C8B-B14F-4D97-AF65-F5344CB8AC3E}">
        <p14:creationId xmlns:p14="http://schemas.microsoft.com/office/powerpoint/2010/main" val="415857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Unrolling by smaller factors can achieve much of the benefit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Example: unroll by 4</a:t>
            </a:r>
          </a:p>
          <a:p>
            <a:pPr eaLnBrk="1" hangingPunct="1">
              <a:spcBef>
                <a:spcPts val="16200"/>
              </a:spcBef>
              <a:buFont typeface="Times" panose="02020603050405020304" pitchFamily="18" charset="0"/>
              <a:buNone/>
            </a:pPr>
            <a:r>
              <a:rPr lang="en-US" altLang="en-US"/>
              <a:t>Achieves much of the savings with lower code growth</a:t>
            </a:r>
          </a:p>
          <a:p>
            <a:pPr eaLnBrk="1" hangingPunct="1"/>
            <a:r>
              <a:rPr lang="en-US" altLang="en-US"/>
              <a:t>Reduces tests &amp; branches by 25%</a:t>
            </a:r>
          </a:p>
          <a:p>
            <a:pPr eaLnBrk="1" hangingPunct="1"/>
            <a:r>
              <a:rPr lang="en-US" altLang="en-US"/>
              <a:t>LVN will eliminate duplicate adds and redundant expressions</a:t>
            </a:r>
          </a:p>
          <a:p>
            <a:pPr eaLnBrk="1" hangingPunct="1"/>
            <a:r>
              <a:rPr lang="en-US" altLang="en-US"/>
              <a:t>Less overhead per useful operation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But, it relied on knowledge of the loop bounds…</a:t>
            </a:r>
          </a:p>
        </p:txBody>
      </p:sp>
      <p:sp>
        <p:nvSpPr>
          <p:cNvPr id="450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23EB516-CE73-41F3-8F96-38295C5A375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45061" name="TextBox 5"/>
          <p:cNvSpPr txBox="1">
            <a:spLocks noChangeArrowheads="1"/>
          </p:cNvSpPr>
          <p:nvPr/>
        </p:nvSpPr>
        <p:spPr bwMode="auto">
          <a:xfrm>
            <a:off x="838200" y="22860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do i = 1 to 100 by 1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45062" name="TextBox 6"/>
          <p:cNvSpPr txBox="1">
            <a:spLocks noChangeArrowheads="1"/>
          </p:cNvSpPr>
          <p:nvPr/>
        </p:nvSpPr>
        <p:spPr bwMode="auto">
          <a:xfrm>
            <a:off x="5181600" y="2286000"/>
            <a:ext cx="3276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do i = 1 to 100 by 4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   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a(i+1) ← b(i+1) * c(i+1)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a(i+2) ← b(i+2) * c(i+2)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a(i+3) ← b(i+3) * c(i+3)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10000" y="2514600"/>
            <a:ext cx="10668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048000"/>
            <a:ext cx="152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Unroll by 4</a:t>
            </a:r>
          </a:p>
        </p:txBody>
      </p:sp>
    </p:spTree>
    <p:extLst>
      <p:ext uri="{BB962C8B-B14F-4D97-AF65-F5344CB8AC3E}">
        <p14:creationId xmlns:p14="http://schemas.microsoft.com/office/powerpoint/2010/main" val="1311963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</a:p>
        </p:txBody>
      </p:sp>
      <p:sp>
        <p:nvSpPr>
          <p:cNvPr id="4608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Unrolling with unknown bounds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Need to generate guard loops</a:t>
            </a:r>
          </a:p>
          <a:p>
            <a:pPr eaLnBrk="1" hangingPunct="1">
              <a:spcBef>
                <a:spcPts val="16200"/>
              </a:spcBef>
              <a:buFont typeface="Times" panose="02020603050405020304" pitchFamily="18" charset="0"/>
              <a:buNone/>
            </a:pPr>
            <a:r>
              <a:rPr lang="en-US" altLang="en-US"/>
              <a:t>Achieves most of the savings</a:t>
            </a:r>
          </a:p>
          <a:p>
            <a:pPr eaLnBrk="1" hangingPunct="1"/>
            <a:r>
              <a:rPr lang="en-US" altLang="en-US"/>
              <a:t>Reduces tests &amp; branches by 25%</a:t>
            </a:r>
          </a:p>
          <a:p>
            <a:pPr eaLnBrk="1" hangingPunct="1"/>
            <a:r>
              <a:rPr lang="en-US" altLang="en-US"/>
              <a:t>LVN still works on loop body</a:t>
            </a:r>
          </a:p>
          <a:p>
            <a:pPr eaLnBrk="1" hangingPunct="1"/>
            <a:r>
              <a:rPr lang="en-US" altLang="en-US"/>
              <a:t>Guard loop takes some space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Can generalize to arbitrary upper &amp; lower bounds, unroll factors</a:t>
            </a:r>
          </a:p>
        </p:txBody>
      </p:sp>
      <p:sp>
        <p:nvSpPr>
          <p:cNvPr id="460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5927D3E-7240-4923-92C2-3C5F5A303726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46085" name="TextBox 5"/>
          <p:cNvSpPr txBox="1">
            <a:spLocks noChangeArrowheads="1"/>
          </p:cNvSpPr>
          <p:nvPr/>
        </p:nvSpPr>
        <p:spPr bwMode="auto">
          <a:xfrm>
            <a:off x="838200" y="2286000"/>
            <a:ext cx="27432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do i = 1 to n by 1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46086" name="TextBox 6"/>
          <p:cNvSpPr txBox="1">
            <a:spLocks noChangeArrowheads="1"/>
          </p:cNvSpPr>
          <p:nvPr/>
        </p:nvSpPr>
        <p:spPr bwMode="auto">
          <a:xfrm>
            <a:off x="5257800" y="1219200"/>
            <a:ext cx="32766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42900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>
                <a:latin typeface="Geneva"/>
                <a:ea typeface="Geneva"/>
                <a:cs typeface="Geneva"/>
              </a:rPr>
              <a:t>i ← 1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do while (i+3 &lt; n 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   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a(i+1) ← b(i+1) * c(i+1)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a(i+2) ← b(i+2) * c(i+2)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a(i+3) ← b(i+3) * c(i+3)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i ←i + 4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  <a:p>
            <a:pPr>
              <a:spcBef>
                <a:spcPts val="600"/>
              </a:spcBef>
            </a:pPr>
            <a:r>
              <a:rPr lang="en-US" altLang="en-US" i="1">
                <a:latin typeface="Geneva"/>
                <a:ea typeface="Geneva"/>
                <a:cs typeface="Geneva"/>
              </a:rPr>
              <a:t>do while (i &lt; n)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a(i)     ← b(i) * c(i)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i ← i + 1</a:t>
            </a:r>
          </a:p>
          <a:p>
            <a:r>
              <a:rPr lang="en-US" altLang="en-US" i="1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10000" y="2514600"/>
            <a:ext cx="10668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048000"/>
            <a:ext cx="152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Unroll by 4</a:t>
            </a:r>
          </a:p>
        </p:txBody>
      </p:sp>
    </p:spTree>
    <p:extLst>
      <p:ext uri="{BB962C8B-B14F-4D97-AF65-F5344CB8AC3E}">
        <p14:creationId xmlns:p14="http://schemas.microsoft.com/office/powerpoint/2010/main" val="38454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Loop Unrolling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One other unrolling trick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/>
              <a:t>Eliminate copies at the end of a loop</a:t>
            </a:r>
          </a:p>
          <a:p>
            <a:pPr eaLnBrk="1" hangingPunct="1">
              <a:spcBef>
                <a:spcPts val="17400"/>
              </a:spcBef>
              <a:buFont typeface="Times" panose="02020603050405020304" pitchFamily="18" charset="0"/>
              <a:buNone/>
            </a:pPr>
            <a:r>
              <a:rPr lang="en-US" altLang="en-US"/>
              <a:t>Unroll by LCM of copy-cycle lengths</a:t>
            </a:r>
          </a:p>
          <a:p>
            <a:pPr eaLnBrk="1" hangingPunct="1"/>
            <a:r>
              <a:rPr lang="en-US" altLang="en-US"/>
              <a:t>Eliminates the copies, which were a naming artifact</a:t>
            </a:r>
          </a:p>
          <a:p>
            <a:pPr eaLnBrk="1" hangingPunct="1"/>
            <a:r>
              <a:rPr lang="en-US" altLang="en-US"/>
              <a:t>Achieves some of the benefits of unrolling</a:t>
            </a:r>
          </a:p>
          <a:p>
            <a:pPr lvl="1" eaLnBrk="1" hangingPunct="1"/>
            <a:r>
              <a:rPr lang="en-US" altLang="en-US"/>
              <a:t>Lower overhead, longer blocks for local optimization</a:t>
            </a:r>
          </a:p>
          <a:p>
            <a:pPr eaLnBrk="1" hangingPunct="1"/>
            <a:r>
              <a:rPr lang="en-US" altLang="en-US"/>
              <a:t>Situation occurs in more cases than you might suspect</a:t>
            </a:r>
          </a:p>
        </p:txBody>
      </p:sp>
      <p:sp>
        <p:nvSpPr>
          <p:cNvPr id="471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A7D18B6-E60C-4107-A2A5-AAEAE962265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47109" name="TextBox 5"/>
          <p:cNvSpPr txBox="1">
            <a:spLocks noChangeArrowheads="1"/>
          </p:cNvSpPr>
          <p:nvPr/>
        </p:nvSpPr>
        <p:spPr bwMode="auto">
          <a:xfrm>
            <a:off x="457200" y="2286000"/>
            <a:ext cx="3124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 dirty="0">
                <a:latin typeface="Geneva"/>
                <a:ea typeface="Geneva"/>
                <a:cs typeface="Geneva"/>
              </a:rPr>
              <a:t>t1 ← b(0)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do 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 = 1 to 100 by 1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     t2 ← b(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a(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 ← a(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 + t1 + t2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t1 ← t2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8" name="Right Arrow 7"/>
          <p:cNvSpPr/>
          <p:nvPr/>
        </p:nvSpPr>
        <p:spPr bwMode="auto">
          <a:xfrm>
            <a:off x="3810000" y="2514600"/>
            <a:ext cx="1066800" cy="457200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1400" y="3048000"/>
            <a:ext cx="1524000" cy="276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Unroll and rename</a:t>
            </a:r>
          </a:p>
        </p:txBody>
      </p:sp>
      <p:sp>
        <p:nvSpPr>
          <p:cNvPr id="47112" name="TextBox 10"/>
          <p:cNvSpPr txBox="1">
            <a:spLocks noChangeArrowheads="1"/>
          </p:cNvSpPr>
          <p:nvPr/>
        </p:nvSpPr>
        <p:spPr bwMode="auto">
          <a:xfrm>
            <a:off x="5181600" y="2286000"/>
            <a:ext cx="37338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i="1" dirty="0">
                <a:latin typeface="Geneva"/>
                <a:ea typeface="Geneva"/>
                <a:cs typeface="Geneva"/>
              </a:rPr>
              <a:t>t1 ← b(0)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do 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 = 1 to 100 by 2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     t2      ← b(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a(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     ← a(</a:t>
            </a:r>
            <a:r>
              <a:rPr lang="en-US" altLang="en-US" i="1" dirty="0" err="1">
                <a:latin typeface="Geneva"/>
                <a:ea typeface="Geneva"/>
                <a:cs typeface="Geneva"/>
              </a:rPr>
              <a:t>i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) + t1 + t2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t1      </a:t>
            </a:r>
            <a:r>
              <a:rPr lang="en-US" altLang="en-US" sz="1200" i="1" dirty="0">
                <a:latin typeface="Geneva"/>
                <a:ea typeface="Geneva"/>
                <a:cs typeface="Geneva"/>
              </a:rPr>
              <a:t> </a:t>
            </a:r>
            <a:r>
              <a:rPr lang="en-US" altLang="en-US" i="1" dirty="0">
                <a:latin typeface="Geneva"/>
                <a:ea typeface="Geneva"/>
                <a:cs typeface="Geneva"/>
              </a:rPr>
              <a:t>← b(i+1)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a(i+1) ← a(i+1) + t2 + t1</a:t>
            </a:r>
          </a:p>
          <a:p>
            <a:r>
              <a:rPr lang="en-US" altLang="en-US" i="1" dirty="0">
                <a:latin typeface="Geneva"/>
                <a:ea typeface="Geneva"/>
                <a:cs typeface="Geneva"/>
              </a:rPr>
              <a:t>	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38400" y="6245225"/>
            <a:ext cx="5638800" cy="3079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This result has been rediscovered many times.  [Kennedy’s thesis]</a:t>
            </a:r>
          </a:p>
        </p:txBody>
      </p:sp>
    </p:spTree>
    <p:extLst>
      <p:ext uri="{BB962C8B-B14F-4D97-AF65-F5344CB8AC3E}">
        <p14:creationId xmlns:p14="http://schemas.microsoft.com/office/powerpoint/2010/main" val="1382196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Story So Far …</a:t>
            </a:r>
          </a:p>
        </p:txBody>
      </p:sp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Introduced scope of optimization</a:t>
            </a:r>
          </a:p>
          <a:p>
            <a:pPr eaLnBrk="1" hangingPunct="1"/>
            <a:r>
              <a:rPr lang="en-US" altLang="en-US" dirty="0"/>
              <a:t>Local — a single basic block</a:t>
            </a:r>
          </a:p>
          <a:p>
            <a:pPr eaLnBrk="1" hangingPunct="1"/>
            <a:r>
              <a:rPr lang="en-US" altLang="en-US" dirty="0"/>
              <a:t>Regional — a subset of the blocks in a procedure</a:t>
            </a:r>
          </a:p>
          <a:p>
            <a:pPr eaLnBrk="1" hangingPunct="1"/>
            <a:r>
              <a:rPr lang="en-US" altLang="en-US" dirty="0"/>
              <a:t>Global — an entire procedure </a:t>
            </a:r>
          </a:p>
          <a:p>
            <a:pPr eaLnBrk="1" hangingPunct="1"/>
            <a:r>
              <a:rPr lang="en-US" altLang="en-US" dirty="0"/>
              <a:t>Whole Program — multiple procedures</a:t>
            </a:r>
          </a:p>
          <a:p>
            <a:pPr eaLnBrk="1" hangingPunct="1">
              <a:spcBef>
                <a:spcPts val="18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333399"/>
                </a:solidFill>
              </a:rPr>
              <a:t>Some example optimizations</a:t>
            </a:r>
          </a:p>
          <a:p>
            <a:pPr eaLnBrk="1" hangingPunct="1"/>
            <a:r>
              <a:rPr lang="en-US" altLang="en-US" dirty="0"/>
              <a:t>Local Value Numbering</a:t>
            </a:r>
          </a:p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Numbering</a:t>
            </a:r>
          </a:p>
          <a:p>
            <a:pPr eaLnBrk="1" hangingPunct="1"/>
            <a:r>
              <a:rPr lang="en-US" altLang="en-US" dirty="0"/>
              <a:t>Loop Unrolling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61DBF9E-E05A-46BC-BFB1-B34191B214C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705600" y="3555206"/>
            <a:ext cx="1981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Interprocedural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94120" y="3073813"/>
            <a:ext cx="1981200" cy="3079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0" hangingPunct="0">
              <a:defRPr/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Intraprocedural</a:t>
            </a:r>
          </a:p>
        </p:txBody>
      </p:sp>
    </p:spTree>
    <p:extLst>
      <p:ext uri="{BB962C8B-B14F-4D97-AF65-F5344CB8AC3E}">
        <p14:creationId xmlns:p14="http://schemas.microsoft.com/office/powerpoint/2010/main" val="8444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 Global Technique</a:t>
            </a:r>
            <a:b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</a:br>
            <a:r>
              <a:rPr lang="en-US" altLang="en-US" dirty="0"/>
              <a:t>Finding Uninitialized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eaLnBrk="1" hangingPunct="1">
              <a:lnSpc>
                <a:spcPct val="120000"/>
              </a:lnSpc>
              <a:buFont typeface="Times" charset="0"/>
              <a:buNone/>
              <a:defRPr/>
            </a:pPr>
            <a:r>
              <a:rPr lang="en-US" dirty="0">
                <a:solidFill>
                  <a:srgbClr val="333399"/>
                </a:solidFill>
              </a:rPr>
              <a:t>Variables might be used before they are ever defined</a:t>
            </a:r>
          </a:p>
          <a:p>
            <a:pPr indent="571500" eaLnBrk="1" hangingPunct="1">
              <a:lnSpc>
                <a:spcPct val="120000"/>
              </a:lnSpc>
              <a:buFont typeface="Times" charset="0"/>
              <a:buChar char="•"/>
              <a:defRPr/>
            </a:pPr>
            <a:r>
              <a:rPr lang="en-US" dirty="0"/>
              <a:t>Represents a potential logic error in the code</a:t>
            </a:r>
          </a:p>
          <a:p>
            <a:pPr indent="571500" eaLnBrk="1" hangingPunct="1">
              <a:lnSpc>
                <a:spcPct val="120000"/>
              </a:lnSpc>
              <a:buFont typeface="Times" charset="0"/>
              <a:buChar char="•"/>
              <a:defRPr/>
            </a:pPr>
            <a:r>
              <a:rPr lang="en-US" dirty="0"/>
              <a:t>Compiler should discover and report this condition</a:t>
            </a:r>
          </a:p>
          <a:p>
            <a:pPr algn="l">
              <a:lnSpc>
                <a:spcPct val="120000"/>
              </a:lnSpc>
            </a:pPr>
            <a:r>
              <a:rPr lang="en-US" dirty="0">
                <a:solidFill>
                  <a:srgbClr val="333399"/>
                </a:solidFill>
              </a:rPr>
              <a:t>We can find potential uses of uninitialized variables by computing information about liveness.</a:t>
            </a:r>
          </a:p>
          <a:p>
            <a:pPr algn="ctr" eaLnBrk="1" hangingPunct="1">
              <a:lnSpc>
                <a:spcPct val="120000"/>
              </a:lnSpc>
              <a:spcBef>
                <a:spcPts val="1200"/>
              </a:spcBef>
              <a:buFont typeface="Times" charset="0"/>
              <a:buNone/>
              <a:defRPr/>
            </a:pPr>
            <a:r>
              <a:rPr lang="en-US" i="1" dirty="0"/>
              <a:t>A variable v is live at point p </a:t>
            </a:r>
            <a:r>
              <a:rPr lang="en-US" i="1" dirty="0" err="1"/>
              <a:t>iff</a:t>
            </a:r>
            <a:r>
              <a:rPr lang="en-US" i="1" dirty="0"/>
              <a:t> ∃ a path in the CFG </a:t>
            </a:r>
          </a:p>
          <a:p>
            <a:pPr algn="ctr" eaLnBrk="1" hangingPunct="1">
              <a:lnSpc>
                <a:spcPct val="120000"/>
              </a:lnSpc>
              <a:spcBef>
                <a:spcPts val="0"/>
              </a:spcBef>
              <a:buFont typeface="Times" charset="0"/>
              <a:buNone/>
              <a:defRPr/>
            </a:pPr>
            <a:r>
              <a:rPr lang="en-US" i="1" dirty="0"/>
              <a:t>from p to a use of v along which v is not redefined</a:t>
            </a:r>
            <a:r>
              <a:rPr lang="en-US" dirty="0"/>
              <a:t>.</a:t>
            </a:r>
          </a:p>
          <a:p>
            <a:pPr marL="0" indent="0" eaLnBrk="1" hangingPunct="1">
              <a:lnSpc>
                <a:spcPct val="120000"/>
              </a:lnSpc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Any variable that is live in the entry block of a procedure may be used before it is defined</a:t>
            </a:r>
          </a:p>
          <a:p>
            <a:pPr algn="l">
              <a:lnSpc>
                <a:spcPct val="120000"/>
              </a:lnSpc>
            </a:pPr>
            <a:r>
              <a:rPr lang="en-US" dirty="0"/>
              <a:t>Compiler builds a CFG and computes </a:t>
            </a:r>
            <a:r>
              <a:rPr lang="en-US" cap="small" dirty="0" err="1"/>
              <a:t>LiveOut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∀ node/block </a:t>
            </a:r>
            <a:r>
              <a:rPr lang="en-US" i="1" dirty="0"/>
              <a:t>n, which is a set that contains all the variables that are live on exit from n</a:t>
            </a:r>
            <a:r>
              <a:rPr lang="en-US" i="1" dirty="0" smtClean="0"/>
              <a:t>.</a:t>
            </a:r>
          </a:p>
          <a:p>
            <a:pPr eaLnBrk="1" hangingPunct="1">
              <a:lnSpc>
                <a:spcPct val="120000"/>
              </a:lnSpc>
              <a:buFont typeface="Times" charset="0"/>
              <a:buChar char="•"/>
              <a:defRPr/>
            </a:pPr>
            <a:r>
              <a:rPr lang="en-US" cap="small" dirty="0" err="1" smtClean="0"/>
              <a:t>LiveOut</a:t>
            </a:r>
            <a:r>
              <a:rPr lang="en-US" dirty="0" smtClean="0"/>
              <a:t> </a:t>
            </a:r>
            <a:r>
              <a:rPr lang="en-US" dirty="0"/>
              <a:t>is a classic problem in data-flow analysis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25EC652-167C-4DFB-9CF2-24ABA4F926F2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05300" y="6121400"/>
            <a:ext cx="3886200" cy="52387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Data-flow analysis is a form of compile-time reasoning about the runtime flow of values.</a:t>
            </a:r>
          </a:p>
        </p:txBody>
      </p:sp>
    </p:spTree>
    <p:extLst>
      <p:ext uri="{BB962C8B-B14F-4D97-AF65-F5344CB8AC3E}">
        <p14:creationId xmlns:p14="http://schemas.microsoft.com/office/powerpoint/2010/main" val="33970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FDEC2-6921-4C17-800E-EEB3572C7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Finding Uninitialized 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82713-F690-4661-95F4-78B286F1C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l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b="0" i="0" u="none" strike="noStrike" baseline="0" dirty="0" err="1">
                <a:latin typeface="Times-RomanSC"/>
              </a:rPr>
              <a:t>LiveOut</a:t>
            </a:r>
            <a:r>
              <a:rPr lang="en-US" sz="2400" b="0" i="0" u="none" strike="noStrike" baseline="0" dirty="0">
                <a:latin typeface="Times-Roman"/>
              </a:rPr>
              <a:t>(</a:t>
            </a:r>
            <a:r>
              <a:rPr lang="en-US" sz="2400" b="0" i="1" u="none" strike="noStrike" baseline="0" dirty="0">
                <a:latin typeface="Times-Italic"/>
              </a:rPr>
              <a:t>n</a:t>
            </a:r>
            <a:r>
              <a:rPr lang="en-US" sz="2400" b="0" i="0" u="none" strike="noStrike" baseline="0" dirty="0">
                <a:latin typeface="Times-Roman"/>
              </a:rPr>
              <a:t>) is just the union of those variables that are live at the head of some block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that immediately follows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b="0" i="0" u="none" strike="noStrike" baseline="0" dirty="0">
                <a:latin typeface="Times-Roman"/>
              </a:rPr>
              <a:t>in the </a:t>
            </a:r>
            <a:r>
              <a:rPr lang="en-US" sz="2400" b="0" i="0" u="none" strike="noStrike" baseline="0" dirty="0">
                <a:latin typeface="Times-RomanSC"/>
              </a:rPr>
              <a:t>CFG</a:t>
            </a:r>
            <a:r>
              <a:rPr lang="en-US" sz="2400" b="0" i="0" u="none" strike="noStrike" baseline="0" dirty="0">
                <a:latin typeface="Times-Roman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600"/>
              </a:spcBef>
            </a:pPr>
            <a:r>
              <a:rPr lang="en-US" sz="2400" b="0" i="0" u="none" strike="noStrike" baseline="0" dirty="0" smtClean="0">
                <a:latin typeface="Times-Roman"/>
              </a:rPr>
              <a:t>For </a:t>
            </a:r>
            <a:r>
              <a:rPr lang="en-US" sz="2400" b="0" i="0" u="none" strike="noStrike" baseline="0" dirty="0">
                <a:latin typeface="Times-Roman"/>
              </a:rPr>
              <a:t>a specific successor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of </a:t>
            </a:r>
            <a:r>
              <a:rPr lang="en-US" sz="2400" b="0" i="1" u="none" strike="noStrike" baseline="0" dirty="0">
                <a:latin typeface="Times-Italic"/>
              </a:rPr>
              <a:t>n </a:t>
            </a:r>
            <a:r>
              <a:rPr lang="en-US" sz="2400" dirty="0">
                <a:latin typeface="Times-Roman"/>
              </a:rPr>
              <a:t>: a </a:t>
            </a:r>
            <a:r>
              <a:rPr lang="en-US" sz="2400" b="0" i="0" u="none" strike="noStrike" baseline="0" dirty="0">
                <a:latin typeface="Times-Roman"/>
              </a:rPr>
              <a:t>variable, </a:t>
            </a:r>
            <a:r>
              <a:rPr lang="en-US" sz="2400" b="0" i="1" u="none" strike="noStrike" baseline="0" dirty="0">
                <a:latin typeface="Times-Italic"/>
              </a:rPr>
              <a:t>v,</a:t>
            </a:r>
            <a:r>
              <a:rPr lang="en-US" sz="240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is live on entry to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 if </a:t>
            </a:r>
          </a:p>
          <a:p>
            <a:pPr indent="339725" algn="l">
              <a:lnSpc>
                <a:spcPct val="110000"/>
              </a:lnSpc>
              <a:spcBef>
                <a:spcPts val="600"/>
              </a:spcBef>
            </a:pPr>
            <a:r>
              <a:rPr lang="en-US" sz="2400" b="0" i="0" u="none" strike="noStrike" baseline="0" dirty="0">
                <a:latin typeface="Times-Roman"/>
              </a:rPr>
              <a:t>It can be referenced in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before it is redefined in </a:t>
            </a:r>
            <a:r>
              <a:rPr lang="en-US" sz="2400" b="0" i="1" u="none" strike="noStrike" baseline="0" dirty="0">
                <a:latin typeface="Times-Italic"/>
              </a:rPr>
              <a:t>m</a:t>
            </a:r>
            <a:r>
              <a:rPr lang="en-US" sz="2400" b="0" i="0" u="none" strike="noStrike" baseline="0" dirty="0">
                <a:latin typeface="Times-Roman"/>
              </a:rPr>
              <a:t>,</a:t>
            </a:r>
          </a:p>
          <a:p>
            <a:pPr indent="339725" algn="l">
              <a:lnSpc>
                <a:spcPct val="110000"/>
              </a:lnSpc>
              <a:spcBef>
                <a:spcPts val="600"/>
              </a:spcBef>
            </a:pPr>
            <a:r>
              <a:rPr lang="en-US" sz="2400" b="0" i="0" u="none" strike="noStrike" baseline="0" dirty="0">
                <a:latin typeface="Times-Roman"/>
              </a:rPr>
              <a:t>It</a:t>
            </a:r>
            <a:r>
              <a:rPr lang="en-US" sz="2400" dirty="0">
                <a:latin typeface="Times-Roman"/>
              </a:rPr>
              <a:t> </a:t>
            </a:r>
            <a:r>
              <a:rPr lang="en-US" sz="2400" b="0" i="0" u="none" strike="noStrike" baseline="0" dirty="0">
                <a:latin typeface="Times-Roman"/>
              </a:rPr>
              <a:t>can be live on exit from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and pass unscathed through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because </a:t>
            </a:r>
            <a:r>
              <a:rPr lang="en-US" sz="2400" b="0" i="1" u="none" strike="noStrike" baseline="0" dirty="0">
                <a:latin typeface="Times-Italic"/>
              </a:rPr>
              <a:t>m </a:t>
            </a:r>
            <a:r>
              <a:rPr lang="en-US" sz="2400" b="0" i="0" u="none" strike="noStrike" baseline="0" dirty="0">
                <a:latin typeface="Times-Roman"/>
              </a:rPr>
              <a:t>does not redefine it </a:t>
            </a:r>
            <a:endParaRPr lang="en-US" sz="2400" b="0" i="0" u="none" strike="noStrike" baseline="0" dirty="0" smtClean="0">
              <a:latin typeface="Times-Roman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Given a </a:t>
            </a:r>
            <a:r>
              <a:rPr lang="en-US" dirty="0" err="1"/>
              <a:t>LiveOut</a:t>
            </a:r>
            <a:r>
              <a:rPr lang="en-US" dirty="0"/>
              <a:t> set for the </a:t>
            </a:r>
            <a:r>
              <a:rPr lang="en-US" dirty="0" smtClean="0"/>
              <a:t>CFG’s </a:t>
            </a:r>
            <a:r>
              <a:rPr lang="en-US" dirty="0"/>
              <a:t>entry node </a:t>
            </a:r>
            <a:r>
              <a:rPr lang="en-US" i="1" dirty="0" smtClean="0"/>
              <a:t>n</a:t>
            </a:r>
            <a:r>
              <a:rPr lang="en-US" dirty="0" smtClean="0"/>
              <a:t>, </a:t>
            </a:r>
            <a:r>
              <a:rPr lang="en-US" dirty="0"/>
              <a:t>each variable </a:t>
            </a:r>
            <a:r>
              <a:rPr lang="en-US" dirty="0" smtClean="0"/>
              <a:t>in </a:t>
            </a:r>
            <a:r>
              <a:rPr lang="en-US" dirty="0" err="1" smtClean="0"/>
              <a:t>LiveOut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</a:t>
            </a:r>
            <a:r>
              <a:rPr lang="en-US" dirty="0"/>
              <a:t>has a potentially uninitialized use.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429CA-1A56-4CFB-9649-38A421FF72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A287C7-E505-4242-B501-936BBB2C5515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638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22678"/>
            <a:ext cx="7924800" cy="4233672"/>
          </a:xfrm>
        </p:spPr>
        <p:txBody>
          <a:bodyPr>
            <a:normAutofit fontScale="92500"/>
          </a:bodyPr>
          <a:lstStyle/>
          <a:p>
            <a:pPr algn="ctr" eaLnBrk="1" hangingPunct="1">
              <a:spcBef>
                <a:spcPts val="3000"/>
              </a:spcBef>
              <a:buFont typeface="Times" charset="0"/>
              <a:buNone/>
              <a:defRPr/>
            </a:pPr>
            <a:r>
              <a:rPr lang="en-US" cap="small" dirty="0" err="1"/>
              <a:t>LiveOut</a:t>
            </a:r>
            <a:r>
              <a:rPr lang="en-US" dirty="0"/>
              <a:t>(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sz="1200" i="1" baseline="-25000" dirty="0"/>
              <a:t> </a:t>
            </a:r>
            <a:r>
              <a:rPr lang="en-US" dirty="0"/>
              <a:t>) = ∅</a:t>
            </a:r>
          </a:p>
          <a:p>
            <a:pPr algn="ctr" eaLnBrk="1" hangingPunct="1">
              <a:spcBef>
                <a:spcPts val="1200"/>
              </a:spcBef>
              <a:buFont typeface="Times" charset="0"/>
              <a:buNone/>
              <a:defRPr/>
            </a:pPr>
            <a:r>
              <a:rPr lang="en-US" sz="2600" cap="small" dirty="0" err="1"/>
              <a:t>LiveOut</a:t>
            </a:r>
            <a:r>
              <a:rPr lang="en-US" sz="2600" dirty="0"/>
              <a:t>(n) = ∪</a:t>
            </a:r>
            <a:r>
              <a:rPr lang="en-US" sz="1500" baseline="-25000" dirty="0"/>
              <a:t>m</a:t>
            </a:r>
            <a:r>
              <a:rPr lang="en-US" sz="1000" baseline="-25000" dirty="0"/>
              <a:t> </a:t>
            </a:r>
            <a:r>
              <a:rPr lang="en-US" sz="1500" baseline="-25000" dirty="0"/>
              <a:t>∈</a:t>
            </a:r>
            <a:r>
              <a:rPr lang="en-US" sz="1000" baseline="-25000" dirty="0"/>
              <a:t> </a:t>
            </a:r>
            <a:r>
              <a:rPr lang="en-US" sz="1500" i="1" baseline="-25000" dirty="0" err="1"/>
              <a:t>succ</a:t>
            </a:r>
            <a:r>
              <a:rPr lang="en-US" sz="1500" baseline="-25000" dirty="0"/>
              <a:t>(n)</a:t>
            </a:r>
            <a:r>
              <a:rPr lang="en-US" sz="2600" dirty="0">
                <a:solidFill>
                  <a:srgbClr val="003C75"/>
                </a:solidFill>
              </a:rPr>
              <a:t> </a:t>
            </a:r>
            <a:r>
              <a:rPr lang="en-US" sz="2600" dirty="0">
                <a:solidFill>
                  <a:srgbClr val="0000FF"/>
                </a:solidFill>
              </a:rPr>
              <a:t>(</a:t>
            </a:r>
            <a:r>
              <a:rPr lang="en-US" sz="2600" cap="small" dirty="0" err="1"/>
              <a:t>UEVar</a:t>
            </a:r>
            <a:r>
              <a:rPr lang="en-US" sz="2600" dirty="0"/>
              <a:t>(m) ∪</a:t>
            </a:r>
            <a:r>
              <a:rPr lang="en-US" sz="2600" dirty="0">
                <a:solidFill>
                  <a:srgbClr val="FF0065"/>
                </a:solidFill>
              </a:rPr>
              <a:t> (</a:t>
            </a:r>
            <a:r>
              <a:rPr lang="en-US" sz="2600" cap="small" dirty="0" err="1"/>
              <a:t>LiveOut</a:t>
            </a:r>
            <a:r>
              <a:rPr lang="en-US" sz="2600" dirty="0"/>
              <a:t>(m)</a:t>
            </a:r>
            <a:r>
              <a:rPr lang="en-US" sz="1500" dirty="0"/>
              <a:t> </a:t>
            </a:r>
            <a:r>
              <a:rPr lang="en-US" sz="2600" dirty="0"/>
              <a:t>∩</a:t>
            </a:r>
            <a:r>
              <a:rPr lang="en-US" sz="1500" dirty="0"/>
              <a:t> </a:t>
            </a:r>
            <a:r>
              <a:rPr lang="en-US" sz="2600" cap="small" dirty="0" err="1"/>
              <a:t>VarKill</a:t>
            </a:r>
            <a:r>
              <a:rPr lang="en-US" sz="2600" dirty="0"/>
              <a:t>(m)</a:t>
            </a:r>
            <a:r>
              <a:rPr lang="en-US" sz="2600" dirty="0">
                <a:solidFill>
                  <a:srgbClr val="FF0065"/>
                </a:solidFill>
              </a:rPr>
              <a:t>)</a:t>
            </a:r>
            <a:r>
              <a:rPr lang="en-US" sz="2600" dirty="0">
                <a:solidFill>
                  <a:srgbClr val="0000FF"/>
                </a:solidFill>
              </a:rPr>
              <a:t>)</a:t>
            </a:r>
          </a:p>
          <a:p>
            <a:pPr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sz="2600" dirty="0"/>
              <a:t>Where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sz="2600" cap="small" dirty="0" err="1"/>
              <a:t>UEVar</a:t>
            </a:r>
            <a:r>
              <a:rPr lang="en-US" sz="2600" dirty="0"/>
              <a:t>(</a:t>
            </a:r>
            <a:r>
              <a:rPr lang="en-US" sz="2600" i="1" dirty="0"/>
              <a:t>m</a:t>
            </a:r>
            <a:r>
              <a:rPr lang="en-US" sz="2600" dirty="0"/>
              <a:t>) is the set of names </a:t>
            </a:r>
            <a:r>
              <a:rPr lang="en-US" sz="2600" dirty="0">
                <a:solidFill>
                  <a:srgbClr val="FF0000"/>
                </a:solidFill>
              </a:rPr>
              <a:t>used before being defined </a:t>
            </a:r>
            <a:r>
              <a:rPr lang="en-US" sz="2600" dirty="0"/>
              <a:t>in the block that corresponds to node </a:t>
            </a:r>
            <a:r>
              <a:rPr lang="en-US" sz="2600" i="1" dirty="0"/>
              <a:t>m</a:t>
            </a:r>
            <a:r>
              <a:rPr lang="en-US" sz="2600" dirty="0"/>
              <a:t> in the CFG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sz="2600" cap="small" dirty="0" err="1"/>
              <a:t>VarKill</a:t>
            </a:r>
            <a:r>
              <a:rPr lang="en-US" sz="2600" dirty="0"/>
              <a:t>(</a:t>
            </a:r>
            <a:r>
              <a:rPr lang="en-US" sz="2600" i="1" dirty="0"/>
              <a:t>m</a:t>
            </a:r>
            <a:r>
              <a:rPr lang="en-US" sz="2600" dirty="0"/>
              <a:t>) is the set of names </a:t>
            </a:r>
            <a:r>
              <a:rPr lang="en-US" sz="2600" dirty="0">
                <a:solidFill>
                  <a:srgbClr val="FF0000"/>
                </a:solidFill>
              </a:rPr>
              <a:t>defined in the block </a:t>
            </a:r>
            <a:r>
              <a:rPr lang="en-US" sz="2600" dirty="0"/>
              <a:t>that corresponds to node </a:t>
            </a:r>
            <a:r>
              <a:rPr lang="en-US" sz="2600" i="1" dirty="0"/>
              <a:t>m</a:t>
            </a:r>
            <a:r>
              <a:rPr lang="en-US" sz="2600" dirty="0"/>
              <a:t> in the CFG</a:t>
            </a:r>
          </a:p>
          <a:p>
            <a:pPr eaLnBrk="1" hangingPunct="1">
              <a:spcBef>
                <a:spcPts val="1800"/>
              </a:spcBef>
              <a:buFont typeface="Times" charset="0"/>
              <a:buNone/>
              <a:defRPr/>
            </a:pPr>
            <a:r>
              <a:rPr lang="en-US" sz="2600" dirty="0"/>
              <a:t>These equations annotate each CFG node </a:t>
            </a:r>
            <a:r>
              <a:rPr lang="en-US" sz="2600" i="1" dirty="0" err="1"/>
              <a:t>n</a:t>
            </a:r>
            <a:r>
              <a:rPr lang="en-US" sz="2600" dirty="0"/>
              <a:t> with a </a:t>
            </a:r>
            <a:r>
              <a:rPr lang="en-US" sz="2600" cap="small" dirty="0" err="1"/>
              <a:t>LiveOut</a:t>
            </a:r>
            <a:r>
              <a:rPr lang="en-US" sz="2600" dirty="0"/>
              <a:t> set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A1DADBC-5B23-4C77-8CBE-D2D23296BF87}" type="slidenum">
              <a:rPr lang="en-US" altLang="en-US"/>
              <a:pPr/>
              <a:t>28</a:t>
            </a:fld>
            <a:endParaRPr lang="en-US" altLang="en-US"/>
          </a:p>
        </p:txBody>
      </p:sp>
      <p:cxnSp>
        <p:nvCxnSpPr>
          <p:cNvPr id="19461" name="Straight Connector 6"/>
          <p:cNvCxnSpPr>
            <a:cxnSpLocks noChangeShapeType="1"/>
          </p:cNvCxnSpPr>
          <p:nvPr/>
        </p:nvCxnSpPr>
        <p:spPr bwMode="auto">
          <a:xfrm>
            <a:off x="6608064" y="2721738"/>
            <a:ext cx="129540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" name="Rectangle 1"/>
          <p:cNvSpPr/>
          <p:nvPr/>
        </p:nvSpPr>
        <p:spPr>
          <a:xfrm>
            <a:off x="579120" y="1170286"/>
            <a:ext cx="757732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Times-RomanSC"/>
              </a:rPr>
              <a:t>LiveOut</a:t>
            </a:r>
            <a:r>
              <a:rPr lang="en-US" sz="2000" dirty="0">
                <a:latin typeface="Times-Roman"/>
              </a:rPr>
              <a:t>(</a:t>
            </a:r>
            <a:r>
              <a:rPr lang="en-US" sz="2000" i="1" dirty="0">
                <a:latin typeface="Times-Italic"/>
              </a:rPr>
              <a:t>n</a:t>
            </a:r>
            <a:r>
              <a:rPr lang="en-US" sz="2000" dirty="0">
                <a:latin typeface="Times-Roman"/>
              </a:rPr>
              <a:t>) is just the union of those variables that are live at the head of some block </a:t>
            </a:r>
            <a:r>
              <a:rPr lang="en-US" sz="2000" i="1" dirty="0">
                <a:latin typeface="Times-Italic"/>
              </a:rPr>
              <a:t>m </a:t>
            </a:r>
            <a:r>
              <a:rPr lang="en-US" sz="2000" dirty="0">
                <a:latin typeface="Times-Roman"/>
              </a:rPr>
              <a:t>that immediately follows </a:t>
            </a:r>
            <a:r>
              <a:rPr lang="en-US" sz="2000" i="1" dirty="0">
                <a:latin typeface="Times-Italic"/>
              </a:rPr>
              <a:t>n </a:t>
            </a:r>
            <a:r>
              <a:rPr lang="en-US" sz="2000" dirty="0">
                <a:latin typeface="Times-Roman"/>
              </a:rPr>
              <a:t>in the </a:t>
            </a:r>
            <a:r>
              <a:rPr lang="en-US" sz="2000" dirty="0">
                <a:latin typeface="Times-RomanSC"/>
              </a:rPr>
              <a:t>CFG</a:t>
            </a:r>
            <a:r>
              <a:rPr lang="en-US" sz="2000" dirty="0">
                <a:latin typeface="Times-Roman"/>
              </a:rPr>
              <a:t>.</a:t>
            </a:r>
            <a:endParaRPr lang="en-US" sz="2000" dirty="0">
              <a:latin typeface="Times-Roman"/>
            </a:endParaRPr>
          </a:p>
        </p:txBody>
      </p:sp>
    </p:spTree>
    <p:extLst>
      <p:ext uri="{BB962C8B-B14F-4D97-AF65-F5344CB8AC3E}">
        <p14:creationId xmlns:p14="http://schemas.microsoft.com/office/powerpoint/2010/main" val="338983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414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088" y="1088136"/>
            <a:ext cx="8229600" cy="4525963"/>
          </a:xfrm>
        </p:spPr>
        <p:txBody>
          <a:bodyPr/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To compute live information for a procedure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Build the CFG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Compute </a:t>
            </a:r>
            <a:r>
              <a:rPr lang="en-US" cap="small" dirty="0" err="1"/>
              <a:t>UEVar</a:t>
            </a:r>
            <a:r>
              <a:rPr lang="en-US" dirty="0"/>
              <a:t> and </a:t>
            </a:r>
            <a:r>
              <a:rPr lang="en-US" cap="small" dirty="0" err="1"/>
              <a:t>VarKill</a:t>
            </a:r>
            <a:r>
              <a:rPr lang="en-US" dirty="0"/>
              <a:t> sets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Use an iterative fixed-point solver to compute </a:t>
            </a:r>
            <a:r>
              <a:rPr lang="en-US" dirty="0" err="1"/>
              <a:t>LiveOut</a:t>
            </a:r>
            <a:r>
              <a:rPr lang="en-US" dirty="0"/>
              <a:t> sets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ACE30D3-FD74-4CE1-AD3D-798BFE1AF7C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56844" y="3446462"/>
            <a:ext cx="3581400" cy="30924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 i="1">
                <a:latin typeface="Geneva"/>
                <a:ea typeface="Geneva"/>
                <a:cs typeface="Geneva"/>
              </a:rPr>
              <a:t>N ← number of blocks</a:t>
            </a:r>
          </a:p>
          <a:p>
            <a:pPr>
              <a:spcBef>
                <a:spcPts val="600"/>
              </a:spcBef>
            </a:pPr>
            <a:r>
              <a:rPr lang="en-US" altLang="en-US" sz="1600" i="1">
                <a:latin typeface="Geneva"/>
                <a:ea typeface="Geneva"/>
                <a:cs typeface="Geneva"/>
              </a:rPr>
              <a:t>for i = 0 to N-1</a:t>
            </a:r>
          </a:p>
          <a:p>
            <a:r>
              <a:rPr lang="en-US" altLang="en-US" sz="1600" i="1">
                <a:latin typeface="Geneva"/>
                <a:ea typeface="Geneva"/>
                <a:cs typeface="Geneva"/>
              </a:rPr>
              <a:t>    LIVEOUT(i) ← ∅ </a:t>
            </a:r>
          </a:p>
          <a:p>
            <a:pPr>
              <a:spcBef>
                <a:spcPts val="600"/>
              </a:spcBef>
            </a:pPr>
            <a:r>
              <a:rPr lang="en-US" altLang="en-US" sz="1600" i="1">
                <a:latin typeface="Geneva"/>
                <a:ea typeface="Geneva"/>
                <a:cs typeface="Geneva"/>
              </a:rPr>
              <a:t>changed ← true</a:t>
            </a:r>
          </a:p>
          <a:p>
            <a:pPr>
              <a:spcBef>
                <a:spcPts val="600"/>
              </a:spcBef>
            </a:pPr>
            <a:r>
              <a:rPr lang="en-US" altLang="en-US" sz="1600" i="1">
                <a:latin typeface="Geneva"/>
                <a:ea typeface="Geneva"/>
                <a:cs typeface="Geneva"/>
              </a:rPr>
              <a:t>while(changed)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 i="1">
                <a:latin typeface="Geneva"/>
                <a:ea typeface="Geneva"/>
                <a:cs typeface="Geneva"/>
              </a:rPr>
              <a:t>    changed ← false</a:t>
            </a:r>
          </a:p>
          <a:p>
            <a:r>
              <a:rPr lang="en-US" altLang="en-US" sz="1600" i="1">
                <a:latin typeface="Geneva"/>
                <a:ea typeface="Geneva"/>
                <a:cs typeface="Geneva"/>
              </a:rPr>
              <a:t>    for i ← 0 to N-1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1600" i="1">
                <a:latin typeface="Geneva"/>
                <a:ea typeface="Geneva"/>
                <a:cs typeface="Geneva"/>
              </a:rPr>
              <a:t>         recompute LIVEOUT(i)</a:t>
            </a:r>
          </a:p>
          <a:p>
            <a:r>
              <a:rPr lang="en-US" altLang="en-US" sz="1600" i="1">
                <a:latin typeface="Geneva"/>
                <a:ea typeface="Geneva"/>
                <a:cs typeface="Geneva"/>
              </a:rPr>
              <a:t>         if LIVEOUT(i) changed</a:t>
            </a:r>
          </a:p>
          <a:p>
            <a:r>
              <a:rPr lang="en-US" altLang="en-US" sz="1600" i="1">
                <a:latin typeface="Geneva"/>
                <a:ea typeface="Geneva"/>
                <a:cs typeface="Geneva"/>
              </a:rPr>
              <a:t>            then changed ← true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3463988"/>
            <a:ext cx="3886200" cy="3111500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Iterative fixed-point solver</a:t>
            </a:r>
          </a:p>
          <a:p>
            <a:pPr marL="228600" indent="-228600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cap="small" dirty="0" err="1">
                <a:latin typeface="Comic Sans MS" charset="0"/>
                <a:ea typeface="ヒラギノ角ゴ Pro W3" charset="-128"/>
                <a:cs typeface="ヒラギノ角ゴ Pro W3" charset="-128"/>
              </a:rPr>
              <a:t>LiveOut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⊆ 2</a:t>
            </a:r>
            <a:r>
              <a:rPr lang="en-US" baseline="30000" dirty="0">
                <a:latin typeface="Comic Sans MS" charset="0"/>
                <a:ea typeface="ヒラギノ角ゴ Pro W3" charset="-128"/>
                <a:cs typeface="ヒラギノ角ゴ Pro W3" charset="-128"/>
              </a:rPr>
              <a:t>Names</a:t>
            </a:r>
          </a:p>
          <a:p>
            <a:pPr marL="228600" indent="-228600" eaLnBrk="0" hangingPunct="0"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cap="small" dirty="0" err="1">
                <a:latin typeface="Comic Sans MS" charset="0"/>
                <a:ea typeface="ヒラギノ角ゴ Pro W3" charset="-128"/>
                <a:cs typeface="ヒラギノ角ゴ Pro W3" charset="-128"/>
              </a:rPr>
              <a:t>UEVar</a:t>
            </a:r>
            <a:r>
              <a:rPr lang="en-US" cap="small" dirty="0">
                <a:latin typeface="Comic Sans MS" charset="0"/>
                <a:ea typeface="ヒラギノ角ゴ Pro W3" charset="-128"/>
                <a:cs typeface="ヒラギノ角ゴ Pro W3" charset="-128"/>
              </a:rPr>
              <a:t>, </a:t>
            </a:r>
            <a:r>
              <a:rPr lang="en-US" cap="small" dirty="0" err="1">
                <a:latin typeface="Comic Sans MS" charset="0"/>
                <a:ea typeface="ヒラギノ角ゴ Pro W3" charset="-128"/>
                <a:cs typeface="ヒラギノ角ゴ Pro W3" charset="-128"/>
              </a:rPr>
              <a:t>VarKill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are constants</a:t>
            </a:r>
          </a:p>
          <a:p>
            <a:pPr marL="228600" indent="-228600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Equation is monotone increasing</a:t>
            </a:r>
          </a:p>
          <a:p>
            <a:pPr marL="228600" indent="-228600" eaLnBrk="0" hangingPunct="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Finite sets + monotone equations ⇒ algorithm must halt</a:t>
            </a:r>
          </a:p>
          <a:p>
            <a:pPr eaLnBrk="0" hangingPunct="0">
              <a:spcBef>
                <a:spcPts val="1800"/>
              </a:spcBef>
              <a:buClr>
                <a:srgbClr val="003C75"/>
              </a:buClr>
              <a:buSzPct val="120000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Theory of data-flow analysis assures us that this equation has a unique fixed point solution </a:t>
            </a:r>
          </a:p>
        </p:txBody>
      </p:sp>
    </p:spTree>
    <p:extLst>
      <p:ext uri="{BB962C8B-B14F-4D97-AF65-F5344CB8AC3E}">
        <p14:creationId xmlns:p14="http://schemas.microsoft.com/office/powerpoint/2010/main" val="159875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Lecture Local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45" y="143065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Local optimizations operate over a local scope –a single basic </a:t>
            </a:r>
            <a:r>
              <a:rPr lang="en-US" sz="2400" dirty="0" smtClean="0"/>
              <a:t>block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examples of local optimization </a:t>
            </a:r>
            <a:r>
              <a:rPr lang="en-US" sz="2400" dirty="0" smtClean="0"/>
              <a:t>methods: </a:t>
            </a:r>
            <a:r>
              <a:rPr lang="en-US" sz="2000" dirty="0" smtClean="0"/>
              <a:t>Local </a:t>
            </a:r>
            <a:r>
              <a:rPr lang="en-US" sz="2000" dirty="0"/>
              <a:t>value </a:t>
            </a:r>
            <a:r>
              <a:rPr lang="en-US" sz="2000" dirty="0" smtClean="0"/>
              <a:t>numbering;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Tree-height balancing </a:t>
            </a:r>
          </a:p>
          <a:p>
            <a:r>
              <a:rPr lang="en-US" sz="2400" dirty="0"/>
              <a:t>Local value </a:t>
            </a:r>
            <a:r>
              <a:rPr lang="en-US" sz="2400" dirty="0"/>
              <a:t>numbering: used to remove redundancy 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sz="2000" dirty="0"/>
              <a:t>Assign an identifying number, VN(</a:t>
            </a:r>
            <a:r>
              <a:rPr lang="en-US" sz="2000" dirty="0">
                <a:latin typeface="Arial" charset="0"/>
              </a:rPr>
              <a:t>n</a:t>
            </a:r>
            <a:r>
              <a:rPr lang="en-US" sz="2000" dirty="0"/>
              <a:t>), to each expression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sz="2000" dirty="0" smtClean="0"/>
              <a:t>Use </a:t>
            </a:r>
            <a:r>
              <a:rPr lang="en-US" sz="2000" dirty="0"/>
              <a:t>these numbers to improve the code</a:t>
            </a:r>
          </a:p>
          <a:p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</a:t>
            </a:fld>
            <a:endParaRPr lang="en-US"/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4201310" y="4310528"/>
            <a:ext cx="2057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With VNs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1 </a:t>
            </a:r>
            <a:r>
              <a:rPr lang="en-US" dirty="0">
                <a:sym typeface="Symbol" charset="2"/>
              </a:rPr>
              <a:t>+ y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baseline="30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2134483" y="4310527"/>
            <a:ext cx="1828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 smtClean="0"/>
              <a:t>Renaming </a:t>
            </a:r>
            <a:endParaRPr lang="en-US" b="1" u="sng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6477785" y="4156640"/>
            <a:ext cx="2057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Rewritten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1 </a:t>
            </a:r>
            <a:r>
              <a:rPr lang="en-US" dirty="0">
                <a:sym typeface="Symbol" charset="2"/>
              </a:rPr>
              <a:t>+ y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baseline="30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baseline="30000" dirty="0"/>
              <a:t>3</a:t>
            </a:r>
          </a:p>
        </p:txBody>
      </p: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62735" y="4310528"/>
            <a:ext cx="18288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Original Code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    a </a:t>
            </a:r>
            <a:r>
              <a:rPr lang="en-US" dirty="0">
                <a:sym typeface="Symbol" charset="2"/>
              </a:rPr>
              <a:t> x + y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  x + y</a:t>
            </a: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  x + y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40506" y="6063130"/>
            <a:ext cx="80946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73E74"/>
                </a:solidFill>
              </a:rPr>
              <a:t>Renaming: </a:t>
            </a:r>
            <a:r>
              <a:rPr lang="en-US" dirty="0" smtClean="0">
                <a:latin typeface="Times-Roman"/>
              </a:rPr>
              <a:t>The </a:t>
            </a:r>
            <a:r>
              <a:rPr lang="en-US" dirty="0">
                <a:latin typeface="Times-Roman"/>
              </a:rPr>
              <a:t>compiler </a:t>
            </a:r>
            <a:r>
              <a:rPr lang="en-US" dirty="0" smtClean="0">
                <a:latin typeface="Times-Roman"/>
              </a:rPr>
              <a:t>rewrites </a:t>
            </a:r>
            <a:r>
              <a:rPr lang="en-US" dirty="0">
                <a:latin typeface="Times-Roman"/>
              </a:rPr>
              <a:t>the code in a way that gives </a:t>
            </a:r>
            <a:r>
              <a:rPr lang="en-US" dirty="0" smtClean="0">
                <a:latin typeface="Times-Roman"/>
              </a:rPr>
              <a:t>each assignment </a:t>
            </a:r>
            <a:r>
              <a:rPr lang="en-US" dirty="0">
                <a:latin typeface="Times-Roman"/>
              </a:rPr>
              <a:t>a distinct name. Adding a subscript to each name for </a:t>
            </a:r>
            <a:r>
              <a:rPr lang="en-US" dirty="0" smtClean="0">
                <a:latin typeface="Times-Roman"/>
              </a:rPr>
              <a:t>uniqueness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8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/>
      <p:bldP spid="7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A couple more points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Can use </a:t>
            </a:r>
            <a:r>
              <a:rPr lang="en-US" cap="small" dirty="0" err="1"/>
              <a:t>LiveOut</a:t>
            </a:r>
            <a:r>
              <a:rPr lang="en-US" cap="small" dirty="0"/>
              <a:t> </a:t>
            </a:r>
            <a:r>
              <a:rPr lang="en-US" dirty="0"/>
              <a:t>sets to find uninitialized variables</a:t>
            </a:r>
          </a:p>
          <a:p>
            <a:pPr lvl="1" eaLnBrk="1" hangingPunct="1">
              <a:defRPr/>
            </a:pPr>
            <a:r>
              <a:rPr lang="en-US" i="1" dirty="0" err="1"/>
              <a:t>x</a:t>
            </a:r>
            <a:r>
              <a:rPr lang="en-US" i="1" dirty="0"/>
              <a:t> </a:t>
            </a:r>
            <a:r>
              <a:rPr lang="en-US" dirty="0"/>
              <a:t>∈ </a:t>
            </a:r>
            <a:r>
              <a:rPr lang="en-US" cap="small" dirty="0"/>
              <a:t>LiveOut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i="1" baseline="-25000" dirty="0"/>
              <a:t>0 </a:t>
            </a:r>
            <a:r>
              <a:rPr lang="en-US" dirty="0"/>
              <a:t>) means </a:t>
            </a:r>
            <a:r>
              <a:rPr lang="en-US" i="1" dirty="0" err="1"/>
              <a:t>x</a:t>
            </a:r>
            <a:r>
              <a:rPr lang="en-US" dirty="0"/>
              <a:t> is uninitialized at some use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Can use </a:t>
            </a:r>
            <a:r>
              <a:rPr lang="en-US" cap="small" dirty="0" err="1"/>
              <a:t>LiveOut</a:t>
            </a:r>
            <a:r>
              <a:rPr lang="en-US" dirty="0"/>
              <a:t> sets to eliminate unnecessary stores</a:t>
            </a:r>
          </a:p>
          <a:p>
            <a:pPr lvl="1" eaLnBrk="1" hangingPunct="1">
              <a:defRPr/>
            </a:pPr>
            <a:r>
              <a:rPr lang="en-US" dirty="0"/>
              <a:t>Build </a:t>
            </a:r>
            <a:r>
              <a:rPr lang="en-US" cap="small" dirty="0"/>
              <a:t>Live </a:t>
            </a:r>
            <a:r>
              <a:rPr lang="en-US" dirty="0"/>
              <a:t>at each operation</a:t>
            </a:r>
          </a:p>
          <a:p>
            <a:pPr lvl="1" eaLnBrk="1" hangingPunct="1">
              <a:defRPr/>
            </a:pPr>
            <a:r>
              <a:rPr lang="en-US" i="1" dirty="0" err="1"/>
              <a:t>x</a:t>
            </a:r>
            <a:r>
              <a:rPr lang="en-US" dirty="0"/>
              <a:t> </a:t>
            </a:r>
            <a:r>
              <a:rPr lang="en-US" i="1" dirty="0"/>
              <a:t>∉</a:t>
            </a:r>
            <a:r>
              <a:rPr lang="en-US" dirty="0"/>
              <a:t> Live at a store means that the value is never reloaded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The </a:t>
            </a:r>
            <a:r>
              <a:rPr lang="en-US" cap="small" dirty="0" err="1"/>
              <a:t>LiveOut</a:t>
            </a:r>
            <a:r>
              <a:rPr lang="en-US" dirty="0"/>
              <a:t> equations have a unique fixed-point solution</a:t>
            </a:r>
          </a:p>
          <a:p>
            <a:pPr lvl="1" eaLnBrk="1" hangingPunct="1">
              <a:buFont typeface="Lucida Grande"/>
              <a:buChar char="⇒"/>
              <a:defRPr/>
            </a:pPr>
            <a:r>
              <a:rPr lang="en-US" i="1" dirty="0"/>
              <a:t>The algorithm finds a fixed-point solution; since the fixed-point solution is unique, it finds the correct solution</a:t>
            </a:r>
          </a:p>
          <a:p>
            <a:pPr eaLnBrk="1" hangingPunct="1">
              <a:spcBef>
                <a:spcPts val="1200"/>
              </a:spcBef>
              <a:buFont typeface="Times" charset="0"/>
              <a:buChar char="•"/>
              <a:defRPr/>
            </a:pPr>
            <a:r>
              <a:rPr lang="en-US" dirty="0"/>
              <a:t>Order of computation determines speed of convergence</a:t>
            </a:r>
          </a:p>
          <a:p>
            <a:pPr lvl="1" eaLnBrk="1" hangingPunct="1">
              <a:buFont typeface="Lucida Grande"/>
              <a:buChar char="⇒"/>
              <a:defRPr/>
            </a:pPr>
            <a:r>
              <a:rPr lang="en-US" i="1" dirty="0"/>
              <a:t>Choose an order that reaches fixed point quickly</a:t>
            </a:r>
          </a:p>
          <a:p>
            <a:pPr eaLnBrk="1" hangingPunct="1">
              <a:buFont typeface="Times" charset="0"/>
              <a:buNone/>
              <a:defRPr/>
            </a:pPr>
            <a:endParaRPr lang="en-US" dirty="0"/>
          </a:p>
        </p:txBody>
      </p:sp>
      <p:sp>
        <p:nvSpPr>
          <p:cNvPr id="2150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9312BE5-C4D2-4D03-896A-F66BE7EA9061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92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Data-Flow Analysis</a:t>
            </a:r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>
          <a:xfrm>
            <a:off x="685800" y="1276349"/>
            <a:ext cx="7772400" cy="1085851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>
                <a:solidFill>
                  <a:srgbClr val="003C75"/>
                </a:solidFill>
              </a:rPr>
              <a:t>The order of computation affects speed of convergence</a:t>
            </a:r>
          </a:p>
          <a:p>
            <a:pPr eaLnBrk="1" hangingPunct="1"/>
            <a:r>
              <a:rPr lang="en-US" altLang="en-US"/>
              <a:t>Live is a backward data-flow problem</a:t>
            </a:r>
          </a:p>
          <a:p>
            <a:pPr lvl="1" eaLnBrk="1" hangingPunct="1"/>
            <a:r>
              <a:rPr lang="en-US" altLang="en-US"/>
              <a:t>Sets for node </a:t>
            </a:r>
            <a:r>
              <a:rPr lang="en-US" altLang="en-US" i="1"/>
              <a:t>n</a:t>
            </a:r>
            <a:r>
              <a:rPr lang="en-US" altLang="en-US" sz="1000"/>
              <a:t> </a:t>
            </a:r>
            <a:r>
              <a:rPr lang="en-US" altLang="en-US"/>
              <a:t> are computed from sets at </a:t>
            </a:r>
            <a:r>
              <a:rPr lang="en-US" altLang="en-US" i="1"/>
              <a:t>n’s</a:t>
            </a:r>
            <a:r>
              <a:rPr lang="en-US" altLang="en-US" sz="1000" i="1"/>
              <a:t> </a:t>
            </a:r>
            <a:r>
              <a:rPr lang="en-US" altLang="en-US" i="1"/>
              <a:t> </a:t>
            </a:r>
            <a:r>
              <a:rPr lang="en-US" altLang="en-US"/>
              <a:t>CFG </a:t>
            </a:r>
            <a:r>
              <a:rPr lang="en-US" altLang="en-US" i="1"/>
              <a:t>successors</a:t>
            </a:r>
            <a:endParaRPr lang="en-US" altLang="en-US"/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C8218B2-46C7-466F-B1A0-A65C12D1B6B8}" type="slidenum">
              <a:rPr lang="en-US" altLang="en-US"/>
              <a:pPr/>
              <a:t>31</a:t>
            </a:fld>
            <a:endParaRPr lang="en-US" altLang="en-US"/>
          </a:p>
        </p:txBody>
      </p:sp>
      <p:grpSp>
        <p:nvGrpSpPr>
          <p:cNvPr id="34" name="Group 33"/>
          <p:cNvGrpSpPr/>
          <p:nvPr/>
        </p:nvGrpSpPr>
        <p:grpSpPr>
          <a:xfrm>
            <a:off x="838200" y="2514600"/>
            <a:ext cx="1752600" cy="2743194"/>
            <a:chOff x="6553200" y="2628903"/>
            <a:chExt cx="1752600" cy="2743194"/>
          </a:xfrm>
          <a:solidFill>
            <a:schemeClr val="bg1">
              <a:lumMod val="75000"/>
            </a:schemeClr>
          </a:solidFill>
        </p:grpSpPr>
        <p:sp>
          <p:nvSpPr>
            <p:cNvPr id="6" name="Oval 5"/>
            <p:cNvSpPr/>
            <p:nvPr/>
          </p:nvSpPr>
          <p:spPr bwMode="auto">
            <a:xfrm>
              <a:off x="7162800" y="44196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772400" y="37338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37338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162800" y="30480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1</a:t>
              </a:r>
            </a:p>
          </p:txBody>
        </p:sp>
        <p:cxnSp>
          <p:nvCxnSpPr>
            <p:cNvPr id="12" name="Straight Arrow Connector 11"/>
            <p:cNvCxnSpPr>
              <a:stCxn id="9" idx="3"/>
              <a:endCxn id="8" idx="7"/>
            </p:cNvCxnSpPr>
            <p:nvPr/>
          </p:nvCxnSpPr>
          <p:spPr bwMode="auto">
            <a:xfrm rot="5400000">
              <a:off x="6970385" y="35413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/>
            <p:cNvCxnSpPr>
              <a:stCxn id="9" idx="5"/>
              <a:endCxn id="7" idx="1"/>
            </p:cNvCxnSpPr>
            <p:nvPr/>
          </p:nvCxnSpPr>
          <p:spPr bwMode="auto">
            <a:xfrm rot="16200000" flipH="1">
              <a:off x="7579985" y="35413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/>
            <p:cNvCxnSpPr>
              <a:stCxn id="7" idx="3"/>
              <a:endCxn id="6" idx="7"/>
            </p:cNvCxnSpPr>
            <p:nvPr/>
          </p:nvCxnSpPr>
          <p:spPr bwMode="auto">
            <a:xfrm rot="5400000">
              <a:off x="7579985" y="42271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/>
            <p:cNvCxnSpPr>
              <a:stCxn id="8" idx="5"/>
              <a:endCxn id="6" idx="1"/>
            </p:cNvCxnSpPr>
            <p:nvPr/>
          </p:nvCxnSpPr>
          <p:spPr bwMode="auto">
            <a:xfrm rot="16200000" flipH="1">
              <a:off x="6970385" y="42271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/>
            <p:cNvCxnSpPr>
              <a:endCxn id="9" idx="0"/>
            </p:cNvCxnSpPr>
            <p:nvPr/>
          </p:nvCxnSpPr>
          <p:spPr bwMode="auto">
            <a:xfrm rot="5400000">
              <a:off x="7219954" y="2838450"/>
              <a:ext cx="419097" cy="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7219953" y="5162547"/>
              <a:ext cx="419097" cy="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22534" name="TextBox 34"/>
          <p:cNvSpPr txBox="1">
            <a:spLocks noChangeArrowheads="1"/>
          </p:cNvSpPr>
          <p:nvPr/>
        </p:nvSpPr>
        <p:spPr bwMode="auto">
          <a:xfrm>
            <a:off x="838200" y="5257800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solidFill>
                  <a:srgbClr val="003C75"/>
                </a:solidFill>
              </a:rPr>
              <a:t>Example CFG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352800" y="2362200"/>
            <a:ext cx="5105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None/>
              <a:defRPr/>
            </a:pPr>
            <a:r>
              <a:rPr lang="en-US" kern="0" cap="small" dirty="0">
                <a:latin typeface="+mn-lt"/>
                <a:ea typeface="+mn-ea"/>
                <a:cs typeface="+mn-cs"/>
              </a:rPr>
              <a:t>LiveOut</a:t>
            </a:r>
            <a:r>
              <a:rPr lang="en-US" kern="0" dirty="0">
                <a:latin typeface="+mn-lt"/>
                <a:ea typeface="+mn-ea"/>
                <a:cs typeface="+mn-cs"/>
              </a:rPr>
              <a:t>(1) is computed from </a:t>
            </a:r>
            <a:r>
              <a:rPr lang="en-US" kern="0" cap="small" dirty="0">
                <a:latin typeface="+mn-lt"/>
                <a:ea typeface="+mn-ea"/>
                <a:cs typeface="+mn-cs"/>
              </a:rPr>
              <a:t>LiveOut</a:t>
            </a:r>
            <a:r>
              <a:rPr lang="en-US" kern="0" dirty="0">
                <a:latin typeface="+mn-lt"/>
                <a:ea typeface="+mn-ea"/>
                <a:cs typeface="+mn-cs"/>
              </a:rPr>
              <a:t>(2) and </a:t>
            </a:r>
            <a:r>
              <a:rPr lang="en-US" kern="0" cap="small" dirty="0">
                <a:latin typeface="+mn-lt"/>
                <a:ea typeface="+mn-ea"/>
                <a:cs typeface="+mn-cs"/>
              </a:rPr>
              <a:t>LiveOut</a:t>
            </a:r>
            <a:r>
              <a:rPr lang="en-US" kern="0" dirty="0">
                <a:latin typeface="+mn-lt"/>
                <a:ea typeface="+mn-ea"/>
                <a:cs typeface="+mn-cs"/>
              </a:rPr>
              <a:t>(3), which depend on </a:t>
            </a:r>
            <a:r>
              <a:rPr lang="en-US" kern="0" cap="small" dirty="0">
                <a:latin typeface="+mn-lt"/>
                <a:ea typeface="+mn-ea"/>
                <a:cs typeface="+mn-cs"/>
              </a:rPr>
              <a:t>LiveOut</a:t>
            </a:r>
            <a:r>
              <a:rPr lang="en-US" kern="0" dirty="0">
                <a:latin typeface="+mn-lt"/>
                <a:ea typeface="+mn-ea"/>
                <a:cs typeface="+mn-cs"/>
              </a:rPr>
              <a:t>(4)</a:t>
            </a:r>
          </a:p>
          <a:p>
            <a:pPr marL="292100" indent="-292100">
              <a:spcBef>
                <a:spcPts val="12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Solver should visit 2 &amp; 3 before 1</a:t>
            </a:r>
          </a:p>
          <a:p>
            <a:pPr marL="292100" indent="-2921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Solver should visit 4 before 2 &amp; 3</a:t>
            </a:r>
          </a:p>
          <a:p>
            <a:pPr marL="292100" indent="-2921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Update as many “sources” as possible before visiting a given node</a:t>
            </a:r>
          </a:p>
          <a:p>
            <a:pPr>
              <a:spcBef>
                <a:spcPts val="1800"/>
              </a:spcBef>
              <a:buClr>
                <a:srgbClr val="003C75"/>
              </a:buClr>
              <a:buSzPct val="120000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General idea is to let a change in the </a:t>
            </a:r>
            <a:r>
              <a:rPr lang="en-US" kern="0" dirty="0" err="1">
                <a:latin typeface="+mn-lt"/>
                <a:ea typeface="+mn-ea"/>
                <a:cs typeface="+mn-cs"/>
              </a:rPr>
              <a:t>LiveOut</a:t>
            </a:r>
            <a:r>
              <a:rPr lang="en-US" kern="0" dirty="0">
                <a:latin typeface="+mn-lt"/>
                <a:ea typeface="+mn-ea"/>
                <a:cs typeface="+mn-cs"/>
              </a:rPr>
              <a:t> set flow as far in the CFG as it can in a single “pass” of the while loop</a:t>
            </a:r>
          </a:p>
        </p:txBody>
      </p:sp>
    </p:spTree>
    <p:extLst>
      <p:ext uri="{BB962C8B-B14F-4D97-AF65-F5344CB8AC3E}">
        <p14:creationId xmlns:p14="http://schemas.microsoft.com/office/powerpoint/2010/main" val="870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784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Data-Flow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1371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Code optimization is intimately tied to graph theory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cap="small" dirty="0" err="1"/>
              <a:t>LiveOut</a:t>
            </a:r>
            <a:r>
              <a:rPr lang="en-US" dirty="0"/>
              <a:t> is computed, conceptually, on the reverse CFG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Order for solver is defined by the reverse CFG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465BC90-EEBB-416B-A1C2-97902F0C645C}" type="slidenum">
              <a:rPr lang="en-US" altLang="en-US"/>
              <a:pPr/>
              <a:t>32</a:t>
            </a:fld>
            <a:endParaRPr lang="en-US" altLang="en-US"/>
          </a:p>
        </p:txBody>
      </p:sp>
      <p:grpSp>
        <p:nvGrpSpPr>
          <p:cNvPr id="10" name="Group 33"/>
          <p:cNvGrpSpPr/>
          <p:nvPr/>
        </p:nvGrpSpPr>
        <p:grpSpPr>
          <a:xfrm>
            <a:off x="838200" y="2514600"/>
            <a:ext cx="1752600" cy="2743194"/>
            <a:chOff x="6553200" y="2628903"/>
            <a:chExt cx="1752600" cy="2743194"/>
          </a:xfrm>
          <a:solidFill>
            <a:schemeClr val="bg1">
              <a:lumMod val="75000"/>
            </a:schemeClr>
          </a:solidFill>
        </p:grpSpPr>
        <p:sp>
          <p:nvSpPr>
            <p:cNvPr id="6" name="Oval 5"/>
            <p:cNvSpPr/>
            <p:nvPr/>
          </p:nvSpPr>
          <p:spPr bwMode="auto">
            <a:xfrm>
              <a:off x="7162800" y="44196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4</a:t>
              </a: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7772400" y="37338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3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6553200" y="37338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2</a:t>
              </a:r>
            </a:p>
          </p:txBody>
        </p:sp>
        <p:sp>
          <p:nvSpPr>
            <p:cNvPr id="9" name="Oval 8"/>
            <p:cNvSpPr/>
            <p:nvPr/>
          </p:nvSpPr>
          <p:spPr bwMode="auto">
            <a:xfrm>
              <a:off x="7162800" y="3048000"/>
              <a:ext cx="533400" cy="533400"/>
            </a:xfrm>
            <a:prstGeom prst="ellipse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r>
                <a:rPr lang="en-US" sz="1600" b="1" dirty="0">
                  <a:latin typeface="Geneva"/>
                  <a:ea typeface="ヒラギノ角ゴ Pro W3" charset="-128"/>
                  <a:cs typeface="Geneva"/>
                </a:rPr>
                <a:t>1</a:t>
              </a:r>
            </a:p>
          </p:txBody>
        </p:sp>
        <p:cxnSp>
          <p:nvCxnSpPr>
            <p:cNvPr id="12" name="Straight Arrow Connector 11"/>
            <p:cNvCxnSpPr>
              <a:stCxn id="9" idx="3"/>
              <a:endCxn id="8" idx="7"/>
            </p:cNvCxnSpPr>
            <p:nvPr/>
          </p:nvCxnSpPr>
          <p:spPr bwMode="auto">
            <a:xfrm rot="5400000">
              <a:off x="6970385" y="35413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4" name="Straight Arrow Connector 13"/>
            <p:cNvCxnSpPr>
              <a:stCxn id="9" idx="5"/>
              <a:endCxn id="7" idx="1"/>
            </p:cNvCxnSpPr>
            <p:nvPr/>
          </p:nvCxnSpPr>
          <p:spPr bwMode="auto">
            <a:xfrm rot="16200000" flipH="1">
              <a:off x="7579985" y="35413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6" name="Straight Arrow Connector 15"/>
            <p:cNvCxnSpPr>
              <a:stCxn id="7" idx="3"/>
              <a:endCxn id="6" idx="7"/>
            </p:cNvCxnSpPr>
            <p:nvPr/>
          </p:nvCxnSpPr>
          <p:spPr bwMode="auto">
            <a:xfrm rot="5400000">
              <a:off x="7579985" y="42271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18" name="Straight Arrow Connector 17"/>
            <p:cNvCxnSpPr>
              <a:stCxn id="8" idx="5"/>
              <a:endCxn id="6" idx="1"/>
            </p:cNvCxnSpPr>
            <p:nvPr/>
          </p:nvCxnSpPr>
          <p:spPr bwMode="auto">
            <a:xfrm rot="16200000" flipH="1">
              <a:off x="6970385" y="4227185"/>
              <a:ext cx="308630" cy="232430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21" name="Straight Arrow Connector 20"/>
            <p:cNvCxnSpPr>
              <a:endCxn id="9" idx="0"/>
            </p:cNvCxnSpPr>
            <p:nvPr/>
          </p:nvCxnSpPr>
          <p:spPr bwMode="auto">
            <a:xfrm rot="5400000">
              <a:off x="7219954" y="2838450"/>
              <a:ext cx="419097" cy="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rot="5400000">
              <a:off x="7219953" y="5162547"/>
              <a:ext cx="419097" cy="3"/>
            </a:xfrm>
            <a:prstGeom prst="straightConnector1">
              <a:avLst/>
            </a:prstGeom>
            <a:grpFill/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/>
            </a:ln>
            <a:effectLst/>
          </p:spPr>
        </p:cxnSp>
      </p:grpSp>
      <p:sp>
        <p:nvSpPr>
          <p:cNvPr id="23558" name="TextBox 34"/>
          <p:cNvSpPr txBox="1">
            <a:spLocks noChangeArrowheads="1"/>
          </p:cNvSpPr>
          <p:nvPr/>
        </p:nvSpPr>
        <p:spPr bwMode="auto">
          <a:xfrm>
            <a:off x="838200" y="5257800"/>
            <a:ext cx="1905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solidFill>
                  <a:srgbClr val="003C75"/>
                </a:solidFill>
              </a:rPr>
              <a:t>Reverse CFG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352800" y="2438400"/>
            <a:ext cx="51054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ts val="600"/>
              </a:spcBef>
              <a:buClr>
                <a:srgbClr val="003C75"/>
              </a:buClr>
              <a:buSzPct val="120000"/>
              <a:buFont typeface="Times" charset="0"/>
              <a:buNone/>
              <a:defRPr/>
            </a:pPr>
            <a:r>
              <a:rPr lang="en-US" sz="2000" kern="0" dirty="0">
                <a:solidFill>
                  <a:srgbClr val="003C75"/>
                </a:solidFill>
                <a:latin typeface="+mn-lt"/>
                <a:ea typeface="+mn-ea"/>
                <a:cs typeface="+mn-cs"/>
              </a:rPr>
              <a:t>Propagation Order for Backward Problem</a:t>
            </a:r>
          </a:p>
          <a:p>
            <a:pPr marL="228600" indent="-2286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Want to visit 4, then {2,3}, then 1</a:t>
            </a:r>
          </a:p>
          <a:p>
            <a:pPr marL="228600" indent="-2286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 err="1">
                <a:latin typeface="+mn-lt"/>
                <a:ea typeface="+mn-ea"/>
                <a:cs typeface="+mn-cs"/>
              </a:rPr>
              <a:t>PostOrder</a:t>
            </a:r>
            <a:r>
              <a:rPr lang="en-US" kern="0" dirty="0">
                <a:latin typeface="+mn-lt"/>
                <a:ea typeface="+mn-ea"/>
                <a:cs typeface="+mn-cs"/>
              </a:rPr>
              <a:t> of RCFG would be 1, {2, 3}, 4</a:t>
            </a:r>
          </a:p>
          <a:p>
            <a:pPr marL="228600" indent="-2286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Desired order is reverse of postorder</a:t>
            </a:r>
          </a:p>
          <a:p>
            <a:pPr marL="749300" lvl="1" indent="-292100">
              <a:spcBef>
                <a:spcPts val="600"/>
              </a:spcBef>
              <a:buClr>
                <a:srgbClr val="003C75"/>
              </a:buClr>
              <a:buSzPct val="90000"/>
              <a:buFont typeface="Lucida Grande"/>
              <a:buChar char="→"/>
              <a:defRPr/>
            </a:pPr>
            <a:r>
              <a:rPr lang="en-US" dirty="0" err="1">
                <a:latin typeface="Comic Sans MS" charset="0"/>
                <a:ea typeface="ヒラギノ角ゴ Pro W3" charset="-128"/>
                <a:cs typeface="ヒラギノ角ゴ Pro W3" charset="-128"/>
              </a:rPr>
              <a:t>RPO(i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) = |</a:t>
            </a:r>
            <a:r>
              <a:rPr lang="en-US" i="1" dirty="0">
                <a:latin typeface="Comic Sans MS" charset="0"/>
                <a:ea typeface="ヒラギノ角ゴ Pro W3" charset="-128"/>
                <a:cs typeface="ヒラギノ角ゴ Pro W3" charset="-128"/>
              </a:rPr>
              <a:t>N</a:t>
            </a:r>
            <a:r>
              <a:rPr lang="en-US" sz="1050" i="1" dirty="0">
                <a:latin typeface="Comic Sans MS" charset="0"/>
                <a:ea typeface="ヒラギノ角ゴ Pro W3" charset="-128"/>
                <a:cs typeface="ヒラギノ角ゴ Pro W3" charset="-128"/>
              </a:rPr>
              <a:t>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| + 1 - </a:t>
            </a:r>
            <a:r>
              <a:rPr lang="en-US" dirty="0" err="1">
                <a:latin typeface="Comic Sans MS" charset="0"/>
                <a:ea typeface="ヒラギノ角ゴ Pro W3" charset="-128"/>
                <a:cs typeface="ヒラギノ角ゴ Pro W3" charset="-128"/>
              </a:rPr>
              <a:t>PO(i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  <a:endParaRPr lang="en-US" kern="0" dirty="0">
              <a:latin typeface="+mn-lt"/>
              <a:ea typeface="+mn-ea"/>
              <a:cs typeface="+mn-cs"/>
            </a:endParaRPr>
          </a:p>
          <a:p>
            <a:pPr marL="228600" indent="-228600">
              <a:spcBef>
                <a:spcPts val="600"/>
              </a:spcBef>
              <a:buClr>
                <a:srgbClr val="003C75"/>
              </a:buClr>
              <a:buSzPct val="120000"/>
              <a:buFont typeface="Arial"/>
              <a:buChar char="•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Reverse </a:t>
            </a:r>
            <a:r>
              <a:rPr lang="en-US" kern="0" dirty="0" err="1">
                <a:latin typeface="+mn-lt"/>
                <a:ea typeface="+mn-ea"/>
                <a:cs typeface="+mn-cs"/>
              </a:rPr>
              <a:t>PostOrder</a:t>
            </a:r>
            <a:r>
              <a:rPr lang="en-US" kern="0" dirty="0">
                <a:latin typeface="+mn-lt"/>
                <a:ea typeface="+mn-ea"/>
                <a:cs typeface="+mn-cs"/>
              </a:rPr>
              <a:t> would be 4, {3, 2}, 1</a:t>
            </a:r>
          </a:p>
          <a:p>
            <a:pPr marL="749300" lvl="1" indent="-292100">
              <a:spcBef>
                <a:spcPts val="600"/>
              </a:spcBef>
              <a:buClr>
                <a:srgbClr val="003C75"/>
              </a:buClr>
              <a:buSzPct val="90000"/>
              <a:buFont typeface="Lucida Grande"/>
              <a:buChar char="→"/>
              <a:defRPr/>
            </a:pPr>
            <a:r>
              <a:rPr lang="en-US" kern="0" dirty="0">
                <a:latin typeface="+mn-lt"/>
                <a:ea typeface="+mn-ea"/>
                <a:cs typeface="+mn-cs"/>
              </a:rPr>
              <a:t>We don’t care about order of 2 &amp;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43072" y="5230812"/>
            <a:ext cx="5105400" cy="1000125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Forward problem   ⇒ RPO on the CFG</a:t>
            </a:r>
          </a:p>
          <a:p>
            <a:pPr eaLnBrk="0" hangingPunct="0"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Backward problem ⇒ RPO on the reverse CFG</a:t>
            </a:r>
          </a:p>
          <a:p>
            <a:pPr eaLnBrk="0" hangingPunct="0">
              <a:spcBef>
                <a:spcPts val="6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RPO on RFG is not reverse preorder on CFG</a:t>
            </a:r>
          </a:p>
        </p:txBody>
      </p:sp>
    </p:spTree>
    <p:extLst>
      <p:ext uri="{BB962C8B-B14F-4D97-AF65-F5344CB8AC3E}">
        <p14:creationId xmlns:p14="http://schemas.microsoft.com/office/powerpoint/2010/main" val="255018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Recap of Live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spcBef>
                <a:spcPts val="12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Define the problem</a:t>
            </a:r>
          </a:p>
          <a:p>
            <a:pPr algn="ctr" eaLnBrk="1" hangingPunct="1">
              <a:buFont typeface="Times" charset="0"/>
              <a:buNone/>
              <a:defRPr/>
            </a:pPr>
            <a:r>
              <a:rPr lang="en-US" i="1" dirty="0"/>
              <a:t>A variable </a:t>
            </a:r>
            <a:r>
              <a:rPr lang="en-US" i="1" dirty="0" err="1"/>
              <a:t>v</a:t>
            </a:r>
            <a:r>
              <a:rPr lang="en-US" i="1" dirty="0"/>
              <a:t> is live at point </a:t>
            </a:r>
            <a:r>
              <a:rPr lang="en-US" i="1" dirty="0" err="1"/>
              <a:t>p</a:t>
            </a:r>
            <a:r>
              <a:rPr lang="en-US" i="1" dirty="0"/>
              <a:t> </a:t>
            </a:r>
            <a:r>
              <a:rPr lang="en-US" i="1" dirty="0" err="1"/>
              <a:t>iff</a:t>
            </a:r>
            <a:r>
              <a:rPr lang="en-US" i="1" dirty="0"/>
              <a:t> ∃ a path in the CFG </a:t>
            </a:r>
          </a:p>
          <a:p>
            <a:pPr algn="ctr" eaLnBrk="1" hangingPunct="1">
              <a:spcBef>
                <a:spcPts val="0"/>
              </a:spcBef>
              <a:buFont typeface="Times" charset="0"/>
              <a:buNone/>
              <a:defRPr/>
            </a:pPr>
            <a:r>
              <a:rPr lang="en-US" i="1" dirty="0"/>
              <a:t>from </a:t>
            </a:r>
            <a:r>
              <a:rPr lang="en-US" i="1" dirty="0" err="1"/>
              <a:t>p</a:t>
            </a:r>
            <a:r>
              <a:rPr lang="en-US" i="1" dirty="0"/>
              <a:t> to a use of </a:t>
            </a:r>
            <a:r>
              <a:rPr lang="en-US" i="1" dirty="0" err="1"/>
              <a:t>v</a:t>
            </a:r>
            <a:r>
              <a:rPr lang="en-US" i="1" dirty="0"/>
              <a:t> along which </a:t>
            </a:r>
            <a:r>
              <a:rPr lang="en-US" i="1" dirty="0" err="1"/>
              <a:t>v</a:t>
            </a:r>
            <a:r>
              <a:rPr lang="en-US" i="1" dirty="0"/>
              <a:t> is not redefined</a:t>
            </a:r>
            <a:r>
              <a:rPr lang="en-US" dirty="0"/>
              <a:t>.</a:t>
            </a:r>
          </a:p>
          <a:p>
            <a:pPr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Solve the equations for </a:t>
            </a:r>
            <a:r>
              <a:rPr lang="en-US" cap="small" dirty="0" err="1">
                <a:solidFill>
                  <a:srgbClr val="003C75"/>
                </a:solidFill>
              </a:rPr>
              <a:t>LiveOut</a:t>
            </a:r>
            <a:r>
              <a:rPr lang="en-US" dirty="0"/>
              <a:t> </a:t>
            </a:r>
          </a:p>
          <a:p>
            <a:pPr algn="ctr" eaLnBrk="1" hangingPunct="1">
              <a:spcBef>
                <a:spcPts val="1200"/>
              </a:spcBef>
              <a:buFont typeface="Times" charset="0"/>
              <a:buNone/>
              <a:defRPr/>
            </a:pPr>
            <a:r>
              <a:rPr lang="en-US" sz="1800" cap="small" dirty="0" err="1"/>
              <a:t>LiveOut</a:t>
            </a:r>
            <a:r>
              <a:rPr lang="en-US" sz="1800" dirty="0" err="1"/>
              <a:t>(</a:t>
            </a:r>
            <a:r>
              <a:rPr lang="en-US" sz="1800" i="1" dirty="0" err="1"/>
              <a:t>n</a:t>
            </a:r>
            <a:r>
              <a:rPr lang="en-US" sz="1800" i="1" baseline="-25000" dirty="0" err="1"/>
              <a:t>f</a:t>
            </a:r>
            <a:r>
              <a:rPr lang="en-US" sz="1100" i="1" baseline="-25000" dirty="0"/>
              <a:t> </a:t>
            </a:r>
            <a:r>
              <a:rPr lang="en-US" sz="1800" dirty="0"/>
              <a:t>) = ∅</a:t>
            </a:r>
          </a:p>
          <a:p>
            <a:pPr algn="ctr" eaLnBrk="1" hangingPunct="1">
              <a:buFont typeface="Times" charset="0"/>
              <a:buNone/>
              <a:defRPr/>
            </a:pPr>
            <a:r>
              <a:rPr lang="en-US" sz="1800" cap="small" dirty="0" err="1"/>
              <a:t>LiveOut</a:t>
            </a:r>
            <a:r>
              <a:rPr lang="en-US" sz="1800" dirty="0" err="1"/>
              <a:t>(n</a:t>
            </a:r>
            <a:r>
              <a:rPr lang="en-US" sz="1800" dirty="0"/>
              <a:t>) = </a:t>
            </a:r>
            <a:r>
              <a:rPr lang="en-US" sz="2800" dirty="0"/>
              <a:t>∪</a:t>
            </a:r>
            <a:r>
              <a:rPr lang="en-US" sz="1600" baseline="-25000" dirty="0" err="1"/>
              <a:t>m</a:t>
            </a:r>
            <a:r>
              <a:rPr lang="en-US" sz="1000" baseline="-25000" dirty="0"/>
              <a:t> </a:t>
            </a:r>
            <a:r>
              <a:rPr lang="en-US" sz="1600" baseline="-25000" dirty="0"/>
              <a:t>∈</a:t>
            </a:r>
            <a:r>
              <a:rPr lang="en-US" sz="900" baseline="-25000" dirty="0"/>
              <a:t> </a:t>
            </a:r>
            <a:r>
              <a:rPr lang="en-US" sz="1600" i="1" baseline="-25000" dirty="0" err="1"/>
              <a:t>succ</a:t>
            </a:r>
            <a:r>
              <a:rPr lang="en-US" sz="1600" baseline="-25000" dirty="0" err="1"/>
              <a:t>(n</a:t>
            </a:r>
            <a:r>
              <a:rPr lang="en-US" sz="1600" baseline="-25000" dirty="0"/>
              <a:t>)</a:t>
            </a:r>
            <a:r>
              <a:rPr lang="en-US" sz="1800" dirty="0"/>
              <a:t> (</a:t>
            </a:r>
            <a:r>
              <a:rPr lang="en-US" sz="1800" cap="small" dirty="0" err="1"/>
              <a:t>UEVar</a:t>
            </a:r>
            <a:r>
              <a:rPr lang="en-US" sz="1800" dirty="0" err="1"/>
              <a:t>(m</a:t>
            </a:r>
            <a:r>
              <a:rPr lang="en-US" sz="1800" dirty="0"/>
              <a:t>) ∪ (</a:t>
            </a:r>
            <a:r>
              <a:rPr lang="en-US" sz="1800" cap="small" dirty="0" err="1"/>
              <a:t>LiveOut</a:t>
            </a:r>
            <a:r>
              <a:rPr lang="en-US" sz="1800" dirty="0" err="1"/>
              <a:t>(m</a:t>
            </a:r>
            <a:r>
              <a:rPr lang="en-US" sz="1800" dirty="0"/>
              <a:t>)</a:t>
            </a:r>
            <a:r>
              <a:rPr lang="en-US" sz="1400" dirty="0"/>
              <a:t> </a:t>
            </a:r>
            <a:r>
              <a:rPr lang="en-US" sz="1800" dirty="0"/>
              <a:t>∩</a:t>
            </a:r>
            <a:r>
              <a:rPr lang="en-US" sz="1400" dirty="0"/>
              <a:t> </a:t>
            </a:r>
            <a:r>
              <a:rPr lang="en-US" sz="1800" cap="small" dirty="0" err="1"/>
              <a:t>VarKill</a:t>
            </a:r>
            <a:r>
              <a:rPr lang="en-US" sz="1800" dirty="0" err="1"/>
              <a:t>(m</a:t>
            </a:r>
            <a:r>
              <a:rPr lang="en-US" sz="1800" dirty="0"/>
              <a:t>)))</a:t>
            </a:r>
          </a:p>
          <a:p>
            <a:pPr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Use an iterative fixed-point solver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Theory guarantees unique solution to this problem</a:t>
            </a:r>
          </a:p>
          <a:p>
            <a:pPr eaLnBrk="1" hangingPunct="1">
              <a:buFont typeface="Times" charset="0"/>
              <a:buChar char="•"/>
              <a:defRPr/>
            </a:pPr>
            <a:r>
              <a:rPr lang="en-US" dirty="0"/>
              <a:t>Choose an order that produces efficient solution</a:t>
            </a:r>
          </a:p>
          <a:p>
            <a:pPr marL="0" indent="0" eaLnBrk="1" hangingPunct="1">
              <a:spcBef>
                <a:spcPts val="2400"/>
              </a:spcBef>
              <a:buFont typeface="Times" charset="0"/>
              <a:buNone/>
              <a:defRPr/>
            </a:pPr>
            <a:r>
              <a:rPr lang="en-US" dirty="0">
                <a:solidFill>
                  <a:srgbClr val="003C75"/>
                </a:solidFill>
              </a:rPr>
              <a:t>Use the sets to identify uninitialized variables, or to eliminate useless stores, or to find live ranges, or to …</a:t>
            </a:r>
            <a:r>
              <a:rPr lang="en-US" dirty="0"/>
              <a:t> </a:t>
            </a:r>
          </a:p>
          <a:p>
            <a:pPr eaLnBrk="1" hangingPunct="1">
              <a:buFont typeface="Times" charset="0"/>
              <a:buChar char="•"/>
              <a:defRPr/>
            </a:pPr>
            <a:endParaRPr lang="en-US" dirty="0"/>
          </a:p>
          <a:p>
            <a:pPr eaLnBrk="1" hangingPunct="1">
              <a:spcBef>
                <a:spcPts val="0"/>
              </a:spcBef>
              <a:buFont typeface="Times" charset="0"/>
              <a:buNone/>
              <a:defRPr/>
            </a:pPr>
            <a:endParaRPr lang="en-US" dirty="0"/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AB12A2F-D98E-4740-9FD3-56851EE49F16}" type="slidenum">
              <a:rPr lang="en-US" altLang="en-US"/>
              <a:pPr/>
              <a:t>33</a:t>
            </a:fld>
            <a:endParaRPr lang="en-US" altLang="en-US"/>
          </a:p>
        </p:txBody>
      </p:sp>
      <p:cxnSp>
        <p:nvCxnSpPr>
          <p:cNvPr id="24582" name="Straight Connector 9"/>
          <p:cNvCxnSpPr>
            <a:cxnSpLocks noChangeShapeType="1"/>
          </p:cNvCxnSpPr>
          <p:nvPr/>
        </p:nvCxnSpPr>
        <p:spPr bwMode="auto">
          <a:xfrm>
            <a:off x="5666232" y="3425826"/>
            <a:ext cx="1219200" cy="1587"/>
          </a:xfrm>
          <a:prstGeom prst="line">
            <a:avLst/>
          </a:prstGeom>
          <a:noFill/>
          <a:ln w="19050" algn="ctr">
            <a:solidFill>
              <a:schemeClr val="tx1"/>
            </a:solidFill>
            <a:round/>
            <a:headEnd/>
            <a:tailEnd/>
          </a:ln>
        </p:spPr>
      </p:cxnSp>
    </p:spTree>
    <p:extLst>
      <p:ext uri="{BB962C8B-B14F-4D97-AF65-F5344CB8AC3E}">
        <p14:creationId xmlns:p14="http://schemas.microsoft.com/office/powerpoint/2010/main" val="2418232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41703" cy="72098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Value Numbering with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4" y="1309391"/>
            <a:ext cx="8806924" cy="47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8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Lecture: Regional </a:t>
            </a:r>
            <a:r>
              <a:rPr lang="en-US" dirty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Regional optimizations operate multiple blocks but do not, typically, extend to an entire procedure. 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The primary complication that arises in the shift from local optimization to regional optimization is the need to handle more than one possibility for the flow of control.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Some examples of regional optimization methods: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Super-local value number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Loop unrolling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64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3DF991E-7CC8-4C7C-A5AD-C378D257A8EF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Terminology </a:t>
            </a:r>
          </a:p>
        </p:txBody>
      </p:sp>
      <p:grpSp>
        <p:nvGrpSpPr>
          <p:cNvPr id="21508" name="Group 3"/>
          <p:cNvGrpSpPr>
            <a:grpSpLocks/>
          </p:cNvGrpSpPr>
          <p:nvPr/>
        </p:nvGrpSpPr>
        <p:grpSpPr bwMode="auto">
          <a:xfrm>
            <a:off x="304800" y="1600200"/>
            <a:ext cx="5715000" cy="4117975"/>
            <a:chOff x="480" y="768"/>
            <a:chExt cx="3600" cy="2594"/>
          </a:xfrm>
        </p:grpSpPr>
        <p:sp>
          <p:nvSpPr>
            <p:cNvPr id="21511" name="Text Box 4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21512" name="Text Box 5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21513" name="Group 6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21537" name="Text Box 7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1538" name="Text Box 8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21514" name="Group 9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21535" name="Text Box 10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y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21536" name="Text Box 11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21515" name="Line 12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16" name="Group 13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21533" name="Text Box 14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q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1534" name="Text Box 15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21517" name="Group 16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21531" name="Text Box 17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21532" name="Text Box 18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21518" name="Group 19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21529" name="Text Box 20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1530" name="Text Box 21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21519" name="Line 22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Line 23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1" name="Line 24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Line 25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523" name="Group 26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21527" name="Text Box 27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v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21528" name="Text Box 28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1524" name="Line 29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5" name="Line 30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6" name="Line 31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09" name="Text Box 32"/>
          <p:cNvSpPr txBox="1">
            <a:spLocks noChangeArrowheads="1"/>
          </p:cNvSpPr>
          <p:nvPr/>
        </p:nvSpPr>
        <p:spPr bwMode="auto">
          <a:xfrm>
            <a:off x="5919788" y="1285875"/>
            <a:ext cx="2946400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  <a:buClr>
                <a:srgbClr val="0000FF"/>
              </a:buClr>
              <a:buSzPct val="120000"/>
              <a:buFont typeface="Symbol" panose="05050102010706020507" pitchFamily="18" charset="2"/>
              <a:buNone/>
            </a:pPr>
            <a:r>
              <a:rPr lang="en-US" altLang="en-US"/>
              <a:t>Control-flow graph (CFG)</a:t>
            </a:r>
          </a:p>
          <a:p>
            <a:pPr>
              <a:spcBef>
                <a:spcPct val="50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/>
              <a:t>Nodes for basic blocks</a:t>
            </a:r>
          </a:p>
          <a:p>
            <a:pPr>
              <a:spcBef>
                <a:spcPct val="50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/>
              <a:t>Edges for branches</a:t>
            </a:r>
          </a:p>
          <a:p>
            <a:pPr>
              <a:spcBef>
                <a:spcPct val="50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/>
              <a:t>Basis for much of program analysis &amp; transformation</a:t>
            </a:r>
          </a:p>
        </p:txBody>
      </p:sp>
      <p:sp>
        <p:nvSpPr>
          <p:cNvPr id="21510" name="Text Box 33"/>
          <p:cNvSpPr txBox="1">
            <a:spLocks noChangeArrowheads="1"/>
          </p:cNvSpPr>
          <p:nvPr/>
        </p:nvSpPr>
        <p:spPr bwMode="auto">
          <a:xfrm>
            <a:off x="5334000" y="4486275"/>
            <a:ext cx="3636963" cy="167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4625" indent="-174625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12713" algn="l"/>
              </a:tabLs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This CFG, G = (N,E)</a:t>
            </a:r>
          </a:p>
          <a:p>
            <a:pPr>
              <a:spcBef>
                <a:spcPct val="25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 dirty="0"/>
              <a:t>N = {A,B,C,D,E,F,G}</a:t>
            </a:r>
          </a:p>
          <a:p>
            <a:pPr>
              <a:spcBef>
                <a:spcPct val="25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 dirty="0"/>
              <a:t>E = {(A,B),(A,C),(B,G),(C,D), (C,E),(D,F),(E,F),(F,E)}</a:t>
            </a:r>
          </a:p>
          <a:p>
            <a:pPr>
              <a:spcBef>
                <a:spcPct val="25000"/>
              </a:spcBef>
              <a:buClr>
                <a:srgbClr val="003C75"/>
              </a:buClr>
              <a:buSzPct val="120000"/>
              <a:buFont typeface="Symbol" panose="05050102010706020507" pitchFamily="18" charset="2"/>
              <a:buChar char=""/>
            </a:pPr>
            <a:r>
              <a:rPr lang="en-US" altLang="en-US" dirty="0"/>
              <a:t>|N| = 7, |E| = 8</a:t>
            </a:r>
          </a:p>
        </p:txBody>
      </p:sp>
    </p:spTree>
    <p:extLst>
      <p:ext uri="{BB962C8B-B14F-4D97-AF65-F5344CB8AC3E}">
        <p14:creationId xmlns:p14="http://schemas.microsoft.com/office/powerpoint/2010/main" val="62318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99AF3DF-BBD5-47F0-ACD3-7AD4ADDCD5C1}" type="slidenum">
              <a:rPr lang="en-US" altLang="en-US"/>
              <a:pPr/>
              <a:t>7</a:t>
            </a:fld>
            <a:endParaRPr lang="en-US" altLang="en-US"/>
          </a:p>
        </p:txBody>
      </p:sp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2209800" y="1447800"/>
            <a:ext cx="5638800" cy="3886200"/>
            <a:chOff x="1392" y="912"/>
            <a:chExt cx="3552" cy="2448"/>
          </a:xfrm>
        </p:grpSpPr>
        <p:sp>
          <p:nvSpPr>
            <p:cNvPr id="19492" name="Text Box 3"/>
            <p:cNvSpPr txBox="1">
              <a:spLocks noChangeArrowheads="1"/>
            </p:cNvSpPr>
            <p:nvPr/>
          </p:nvSpPr>
          <p:spPr bwMode="auto">
            <a:xfrm>
              <a:off x="3408" y="912"/>
              <a:ext cx="1536" cy="392"/>
            </a:xfrm>
            <a:prstGeom prst="rect">
              <a:avLst/>
            </a:prstGeom>
            <a:solidFill>
              <a:srgbClr val="FFFF99">
                <a:alpha val="50195"/>
              </a:srgbClr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dirty="0"/>
                <a:t>Missed opportunities</a:t>
              </a:r>
            </a:p>
            <a:p>
              <a:pPr algn="ctr">
                <a:spcBef>
                  <a:spcPct val="25000"/>
                </a:spcBef>
              </a:pPr>
              <a:r>
                <a:rPr lang="en-US" altLang="en-US" sz="1400" dirty="0"/>
                <a:t>(need stronger methods)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grpSp>
          <p:nvGrpSpPr>
            <p:cNvPr id="19493" name="Group 4"/>
            <p:cNvGrpSpPr>
              <a:grpSpLocks/>
            </p:cNvGrpSpPr>
            <p:nvPr/>
          </p:nvGrpSpPr>
          <p:grpSpPr bwMode="auto">
            <a:xfrm>
              <a:off x="1392" y="1344"/>
              <a:ext cx="2304" cy="2016"/>
              <a:chOff x="1392" y="1344"/>
              <a:chExt cx="2304" cy="2016"/>
            </a:xfrm>
          </p:grpSpPr>
          <p:sp>
            <p:nvSpPr>
              <p:cNvPr id="19494" name="Rectangle 5"/>
              <p:cNvSpPr>
                <a:spLocks noChangeArrowheads="1"/>
              </p:cNvSpPr>
              <p:nvPr/>
            </p:nvSpPr>
            <p:spPr bwMode="auto">
              <a:xfrm>
                <a:off x="2160" y="1344"/>
                <a:ext cx="768" cy="19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9495" name="Rectangle 6"/>
              <p:cNvSpPr>
                <a:spLocks noChangeArrowheads="1"/>
              </p:cNvSpPr>
              <p:nvPr/>
            </p:nvSpPr>
            <p:spPr bwMode="auto">
              <a:xfrm>
                <a:off x="2928" y="1968"/>
                <a:ext cx="768" cy="19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9496" name="Rectangle 7"/>
              <p:cNvSpPr>
                <a:spLocks noChangeArrowheads="1"/>
              </p:cNvSpPr>
              <p:nvPr/>
            </p:nvSpPr>
            <p:spPr bwMode="auto">
              <a:xfrm>
                <a:off x="1440" y="1968"/>
                <a:ext cx="768" cy="192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9497" name="Rectangle 8"/>
              <p:cNvSpPr>
                <a:spLocks noChangeArrowheads="1"/>
              </p:cNvSpPr>
              <p:nvPr/>
            </p:nvSpPr>
            <p:spPr bwMode="auto">
              <a:xfrm>
                <a:off x="2256" y="2400"/>
                <a:ext cx="768" cy="480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  <p:sp>
            <p:nvSpPr>
              <p:cNvPr id="19498" name="Rectangle 9"/>
              <p:cNvSpPr>
                <a:spLocks noChangeArrowheads="1"/>
              </p:cNvSpPr>
              <p:nvPr/>
            </p:nvSpPr>
            <p:spPr bwMode="auto">
              <a:xfrm>
                <a:off x="1392" y="3024"/>
                <a:ext cx="768" cy="336"/>
              </a:xfrm>
              <a:prstGeom prst="rect">
                <a:avLst/>
              </a:prstGeom>
              <a:solidFill>
                <a:srgbClr val="FFFF99">
                  <a:alpha val="50195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endParaRPr lang="en-GB" altLang="en-US"/>
              </a:p>
            </p:txBody>
          </p:sp>
        </p:grpSp>
      </p:grpSp>
      <p:grpSp>
        <p:nvGrpSpPr>
          <p:cNvPr id="19460" name="Group 10"/>
          <p:cNvGrpSpPr>
            <a:grpSpLocks/>
          </p:cNvGrpSpPr>
          <p:nvPr/>
        </p:nvGrpSpPr>
        <p:grpSpPr bwMode="auto">
          <a:xfrm>
            <a:off x="304800" y="1219200"/>
            <a:ext cx="5715000" cy="4117975"/>
            <a:chOff x="480" y="768"/>
            <a:chExt cx="3600" cy="2594"/>
          </a:xfrm>
        </p:grpSpPr>
        <p:sp>
          <p:nvSpPr>
            <p:cNvPr id="19464" name="Text Box 11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 b="1">
                  <a:solidFill>
                    <a:srgbClr val="FF0065"/>
                  </a:solidFill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19465" name="Text Box 12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19466" name="Group 13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19490" name="Text Box 14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 b="1">
                    <a:solidFill>
                      <a:srgbClr val="FF0065"/>
                    </a:solidFill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19491" name="Text Box 15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19467" name="Group 16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19488" name="Text Box 17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y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19489" name="Text Box 18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19468" name="Line 19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69" name="Group 20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19486" name="Text Box 21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q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19487" name="Text Box 22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19470" name="Group 23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19484" name="Text Box 24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19485" name="Text Box 25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19471" name="Group 26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19482" name="Text Box 27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19483" name="Text Box 28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19472" name="Line 29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30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31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32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476" name="Group 33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19480" name="Text Box 34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v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19481" name="Text Box 35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19477" name="Line 36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37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38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61" name="Rectangle 39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Local Value Numbering</a:t>
            </a: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5562600" y="4581525"/>
            <a:ext cx="2987675" cy="1438275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Local Value Numbering</a:t>
            </a:r>
            <a:endParaRPr lang="en-US" dirty="0"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spcBef>
                <a:spcPct val="30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1 block at a time</a:t>
            </a:r>
          </a:p>
          <a:p>
            <a:pPr eaLnBrk="0" hangingPunct="0">
              <a:spcBef>
                <a:spcPct val="30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Strong local results</a:t>
            </a:r>
          </a:p>
          <a:p>
            <a:pPr eaLnBrk="0" hangingPunct="0">
              <a:spcBef>
                <a:spcPct val="30000"/>
              </a:spcBef>
              <a:buClr>
                <a:srgbClr val="003C75"/>
              </a:buClr>
              <a:buSzPct val="120000"/>
              <a:buFont typeface="Symbol" charset="2"/>
              <a:buChar char=""/>
              <a:defRPr/>
            </a:pP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No cross-block effects</a:t>
            </a:r>
            <a:endParaRPr lang="en-US" dirty="0">
              <a:latin typeface="Arial Rounded MT Bold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19463" name="Text Box 43"/>
          <p:cNvSpPr txBox="1">
            <a:spLocks noChangeArrowheads="1"/>
          </p:cNvSpPr>
          <p:nvPr/>
        </p:nvSpPr>
        <p:spPr bwMode="auto">
          <a:xfrm>
            <a:off x="3200400" y="1117600"/>
            <a:ext cx="3276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>
                <a:solidFill>
                  <a:srgbClr val="FF0065"/>
                </a:solidFill>
              </a:rPr>
              <a:t>LVN finds these redundant ops</a:t>
            </a:r>
          </a:p>
        </p:txBody>
      </p:sp>
    </p:spTree>
    <p:extLst>
      <p:ext uri="{BB962C8B-B14F-4D97-AF65-F5344CB8AC3E}">
        <p14:creationId xmlns:p14="http://schemas.microsoft.com/office/powerpoint/2010/main" val="36275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030B759-92F4-4C16-B983-B7D7F24922BA}" type="slidenum">
              <a:rPr lang="en-US" altLang="en-US"/>
              <a:pPr/>
              <a:t>8</a:t>
            </a:fld>
            <a:endParaRPr lang="en-US" altLang="en-US" dirty="0"/>
          </a:p>
        </p:txBody>
      </p:sp>
      <p:sp>
        <p:nvSpPr>
          <p:cNvPr id="26627" name="Rectangle 15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5238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</a:t>
            </a:r>
            <a:r>
              <a:rPr lang="en-US" altLang="en-US" dirty="0" smtClean="0"/>
              <a:t>Numbering (SVN)</a:t>
            </a:r>
            <a:endParaRPr lang="en-US" altLang="en-US" dirty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-38100" y="2251075"/>
            <a:ext cx="5715000" cy="4117975"/>
            <a:chOff x="480" y="768"/>
            <a:chExt cx="3600" cy="2594"/>
          </a:xfrm>
        </p:grpSpPr>
        <p:sp>
          <p:nvSpPr>
            <p:cNvPr id="26635" name="Text Box 17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26636" name="Text Box 18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26637" name="Group 19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26661" name="Text Box 20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62" name="Text Box 21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26638" name="Group 22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26659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y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26660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26639" name="Line 25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" name="Group 26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2665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q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58" name="Text Box 28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26641" name="Group 29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26655" name="Text Box 30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26656" name="Text Box 31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26642" name="Group 32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26653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6654" name="Text Box 34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26643" name="Line 35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36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37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38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7" name="Group 39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26651" name="Text Box 40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v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26652" name="Text Box 41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6648" name="Line 42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43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44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743" name="Text Box 47"/>
          <p:cNvSpPr txBox="1">
            <a:spLocks noChangeArrowheads="1"/>
          </p:cNvSpPr>
          <p:nvPr/>
        </p:nvSpPr>
        <p:spPr bwMode="auto">
          <a:xfrm>
            <a:off x="321865" y="1217535"/>
            <a:ext cx="8043069" cy="615553"/>
          </a:xfrm>
          <a:prstGeom prst="rect">
            <a:avLst/>
          </a:prstGeom>
          <a:solidFill>
            <a:srgbClr val="FFFFF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spAutoFit/>
          </a:bodyPr>
          <a:lstStyle/>
          <a:p>
            <a:pPr eaLnBrk="0" hangingPunct="0">
              <a:spcBef>
                <a:spcPct val="250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EBB-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 Extended Basic </a:t>
            </a:r>
            <a:r>
              <a:rPr lang="en-US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Block: </a:t>
            </a:r>
            <a:r>
              <a:rPr lang="en-US" sz="1600" dirty="0" smtClean="0">
                <a:latin typeface="Comic Sans MS" charset="0"/>
                <a:ea typeface="ヒラギノ角ゴ Pro W3" charset="-128"/>
                <a:cs typeface="ヒラギノ角ゴ Pro W3" charset="-128"/>
              </a:rPr>
              <a:t>A 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maximal set of blocks B</a:t>
            </a:r>
            <a:r>
              <a:rPr lang="en-US" sz="1600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, B</a:t>
            </a:r>
            <a:r>
              <a:rPr lang="en-US" sz="1600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2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, …, B</a:t>
            </a:r>
            <a:r>
              <a:rPr lang="en-US" sz="1600" i="1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n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 where each B</a:t>
            </a:r>
            <a:r>
              <a:rPr lang="en-US" sz="1600" i="1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i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, except B</a:t>
            </a:r>
            <a:r>
              <a:rPr lang="en-US" sz="1600" baseline="-25000" dirty="0">
                <a:latin typeface="Comic Sans MS" charset="0"/>
                <a:ea typeface="ヒラギノ角ゴ Pro W3" charset="-128"/>
                <a:cs typeface="ヒラギノ角ゴ Pro W3" charset="-128"/>
              </a:rPr>
              <a:t>1</a:t>
            </a:r>
            <a:r>
              <a:rPr lang="en-US" sz="1600" dirty="0">
                <a:latin typeface="Comic Sans MS" charset="0"/>
                <a:ea typeface="ヒラギノ角ゴ Pro W3" charset="-128"/>
                <a:cs typeface="ヒラギノ角ゴ Pro W3" charset="-128"/>
              </a:rPr>
              <a:t>, has only exactly one predecessor and that block is in the EBB. </a:t>
            </a:r>
          </a:p>
        </p:txBody>
      </p:sp>
      <p:grpSp>
        <p:nvGrpSpPr>
          <p:cNvPr id="53" name="Group 52"/>
          <p:cNvGrpSpPr>
            <a:grpSpLocks/>
          </p:cNvGrpSpPr>
          <p:nvPr/>
        </p:nvGrpSpPr>
        <p:grpSpPr bwMode="auto">
          <a:xfrm>
            <a:off x="114300" y="2172492"/>
            <a:ext cx="8696706" cy="3703214"/>
            <a:chOff x="510540" y="1091530"/>
            <a:chExt cx="8696706" cy="3703663"/>
          </a:xfrm>
        </p:grpSpPr>
        <p:sp>
          <p:nvSpPr>
            <p:cNvPr id="51" name="Rounded Rectangle 50"/>
            <p:cNvSpPr/>
            <p:nvPr/>
          </p:nvSpPr>
          <p:spPr bwMode="auto">
            <a:xfrm>
              <a:off x="510540" y="1091530"/>
              <a:ext cx="5791200" cy="2614931"/>
            </a:xfrm>
            <a:prstGeom prst="roundRect">
              <a:avLst>
                <a:gd name="adj" fmla="val 10637"/>
              </a:avLst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/>
            <a:lstStyle/>
            <a:p>
              <a:pPr eaLnBrk="0" hangingPunct="0">
                <a:defRPr/>
              </a:pPr>
              <a:endParaRPr lang="en-US">
                <a:latin typeface="Comic Sans MS" charset="0"/>
                <a:ea typeface="ヒラギノ角ゴ Pro W3" charset="-128"/>
                <a:cs typeface="ヒラギノ角ゴ Pro W3" charset="-128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511546" y="3794798"/>
              <a:ext cx="3695700" cy="100039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eaLnBrk="0" hangingPunct="0">
                <a:defRPr/>
              </a:pPr>
              <a:r>
                <a:rPr lang="en-US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{A,B,C,D,E} is an EBB</a:t>
              </a:r>
            </a:p>
            <a:p>
              <a:pPr marL="174625" indent="-174625" eaLnBrk="0" hangingPunct="0">
                <a:spcBef>
                  <a:spcPts val="600"/>
                </a:spcBef>
                <a:buFont typeface="Arial"/>
                <a:buChar char="•"/>
                <a:defRPr/>
              </a:pPr>
              <a:r>
                <a:rPr lang="en-US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It has 3 paths: (A,B), (A,C,D), &amp; (A,C,E</a:t>
              </a:r>
              <a:r>
                <a:rPr lang="en-US" dirty="0" smtClean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)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5091942" y="6030249"/>
            <a:ext cx="34435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{F} &amp; {G} are degenerate EBBs</a:t>
            </a:r>
            <a:endParaRPr lang="en-US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267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43" grpId="0" animBg="1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0" y="6432613"/>
            <a:ext cx="2895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030B759-92F4-4C16-B983-B7D7F24922BA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6627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Superlocal</a:t>
            </a:r>
            <a:r>
              <a:rPr lang="en-US" altLang="en-US" dirty="0"/>
              <a:t> Value </a:t>
            </a:r>
            <a:r>
              <a:rPr lang="en-US" altLang="en-US" dirty="0" smtClean="0"/>
              <a:t>Numbering (SVN)</a:t>
            </a:r>
            <a:endParaRPr lang="en-US" altLang="en-US" dirty="0"/>
          </a:p>
        </p:txBody>
      </p:sp>
      <p:grpSp>
        <p:nvGrpSpPr>
          <p:cNvPr id="26628" name="Group 16"/>
          <p:cNvGrpSpPr>
            <a:grpSpLocks/>
          </p:cNvGrpSpPr>
          <p:nvPr/>
        </p:nvGrpSpPr>
        <p:grpSpPr bwMode="auto">
          <a:xfrm>
            <a:off x="38100" y="1497013"/>
            <a:ext cx="5715000" cy="4117975"/>
            <a:chOff x="480" y="768"/>
            <a:chExt cx="3600" cy="2594"/>
          </a:xfrm>
        </p:grpSpPr>
        <p:sp>
          <p:nvSpPr>
            <p:cNvPr id="26635" name="Text Box 17"/>
            <p:cNvSpPr txBox="1">
              <a:spLocks noChangeArrowheads="1"/>
            </p:cNvSpPr>
            <p:nvPr/>
          </p:nvSpPr>
          <p:spPr bwMode="auto">
            <a:xfrm>
              <a:off x="1440" y="816"/>
              <a:ext cx="864" cy="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400">
                  <a:latin typeface="Courier"/>
                </a:rPr>
                <a:t>m </a:t>
              </a:r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 a + b</a:t>
              </a:r>
            </a:p>
            <a:p>
              <a:pPr algn="ctr"/>
              <a:r>
                <a:rPr lang="en-US" altLang="en-US" sz="1400">
                  <a:latin typeface="Courier"/>
                  <a:sym typeface="Symbol" panose="05050102010706020507" pitchFamily="18" charset="2"/>
                </a:rPr>
                <a:t>n  a + b</a:t>
              </a:r>
              <a:endParaRPr lang="en-US" altLang="en-US" sz="1600" b="1">
                <a:latin typeface="Monaco"/>
                <a:sym typeface="Symbol" panose="05050102010706020507" pitchFamily="18" charset="2"/>
              </a:endParaRPr>
            </a:p>
          </p:txBody>
        </p:sp>
        <p:sp>
          <p:nvSpPr>
            <p:cNvPr id="26636" name="Text Box 18"/>
            <p:cNvSpPr txBox="1">
              <a:spLocks noChangeArrowheads="1"/>
            </p:cNvSpPr>
            <p:nvPr/>
          </p:nvSpPr>
          <p:spPr bwMode="auto">
            <a:xfrm>
              <a:off x="1248" y="768"/>
              <a:ext cx="24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A</a:t>
              </a:r>
            </a:p>
          </p:txBody>
        </p:sp>
        <p:grpSp>
          <p:nvGrpSpPr>
            <p:cNvPr id="26637" name="Group 19"/>
            <p:cNvGrpSpPr>
              <a:grpSpLocks/>
            </p:cNvGrpSpPr>
            <p:nvPr/>
          </p:nvGrpSpPr>
          <p:grpSpPr bwMode="auto">
            <a:xfrm>
              <a:off x="480" y="1296"/>
              <a:ext cx="1056" cy="386"/>
              <a:chOff x="480" y="1401"/>
              <a:chExt cx="1056" cy="386"/>
            </a:xfrm>
          </p:grpSpPr>
          <p:sp>
            <p:nvSpPr>
              <p:cNvPr id="26661" name="Text Box 20"/>
              <p:cNvSpPr txBox="1">
                <a:spLocks noChangeArrowheads="1"/>
              </p:cNvSpPr>
              <p:nvPr/>
            </p:nvSpPr>
            <p:spPr bwMode="auto">
              <a:xfrm>
                <a:off x="672" y="1449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p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62" name="Text Box 21"/>
              <p:cNvSpPr txBox="1">
                <a:spLocks noChangeArrowheads="1"/>
              </p:cNvSpPr>
              <p:nvPr/>
            </p:nvSpPr>
            <p:spPr bwMode="auto">
              <a:xfrm>
                <a:off x="480" y="1401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B</a:t>
                </a:r>
              </a:p>
            </p:txBody>
          </p:sp>
        </p:grpSp>
        <p:grpSp>
          <p:nvGrpSpPr>
            <p:cNvPr id="26638" name="Group 22"/>
            <p:cNvGrpSpPr>
              <a:grpSpLocks/>
            </p:cNvGrpSpPr>
            <p:nvPr/>
          </p:nvGrpSpPr>
          <p:grpSpPr bwMode="auto">
            <a:xfrm>
              <a:off x="1344" y="2976"/>
              <a:ext cx="1296" cy="386"/>
              <a:chOff x="1344" y="3312"/>
              <a:chExt cx="1296" cy="386"/>
            </a:xfrm>
          </p:grpSpPr>
          <p:sp>
            <p:nvSpPr>
              <p:cNvPr id="26659" name="Text Box 23"/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10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y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z  c + d</a:t>
                </a:r>
              </a:p>
            </p:txBody>
          </p:sp>
          <p:sp>
            <p:nvSpPr>
              <p:cNvPr id="26660" name="Text Box 24"/>
              <p:cNvSpPr txBox="1">
                <a:spLocks noChangeArrowheads="1"/>
              </p:cNvSpPr>
              <p:nvPr/>
            </p:nvSpPr>
            <p:spPr bwMode="auto">
              <a:xfrm>
                <a:off x="1344" y="3312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G</a:t>
                </a:r>
              </a:p>
            </p:txBody>
          </p:sp>
        </p:grpSp>
        <p:sp>
          <p:nvSpPr>
            <p:cNvPr id="26639" name="Line 25"/>
            <p:cNvSpPr>
              <a:spLocks noChangeShapeType="1"/>
            </p:cNvSpPr>
            <p:nvPr/>
          </p:nvSpPr>
          <p:spPr bwMode="auto">
            <a:xfrm flipH="1">
              <a:off x="1488" y="1152"/>
              <a:ext cx="138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0" name="Group 26"/>
            <p:cNvGrpSpPr>
              <a:grpSpLocks/>
            </p:cNvGrpSpPr>
            <p:nvPr/>
          </p:nvGrpSpPr>
          <p:grpSpPr bwMode="auto">
            <a:xfrm>
              <a:off x="2208" y="1296"/>
              <a:ext cx="1056" cy="386"/>
              <a:chOff x="1248" y="864"/>
              <a:chExt cx="1056" cy="386"/>
            </a:xfrm>
          </p:grpSpPr>
          <p:sp>
            <p:nvSpPr>
              <p:cNvPr id="26657" name="Text Box 27"/>
              <p:cNvSpPr txBox="1">
                <a:spLocks noChangeArrowheads="1"/>
              </p:cNvSpPr>
              <p:nvPr/>
            </p:nvSpPr>
            <p:spPr bwMode="auto">
              <a:xfrm>
                <a:off x="1440" y="912"/>
                <a:ext cx="864" cy="33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q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r  c + d</a:t>
                </a:r>
                <a:endParaRPr lang="en-US" altLang="en-US" sz="1600" b="1" dirty="0">
                  <a:latin typeface="Monaco"/>
                  <a:sym typeface="Symbol" panose="05050102010706020507" pitchFamily="18" charset="2"/>
                </a:endParaRPr>
              </a:p>
            </p:txBody>
          </p:sp>
          <p:sp>
            <p:nvSpPr>
              <p:cNvPr id="26658" name="Text Box 28"/>
              <p:cNvSpPr txBox="1">
                <a:spLocks noChangeArrowheads="1"/>
              </p:cNvSpPr>
              <p:nvPr/>
            </p:nvSpPr>
            <p:spPr bwMode="auto">
              <a:xfrm>
                <a:off x="1248" y="86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C</a:t>
                </a:r>
              </a:p>
            </p:txBody>
          </p:sp>
        </p:grpSp>
        <p:grpSp>
          <p:nvGrpSpPr>
            <p:cNvPr id="26641" name="Group 29"/>
            <p:cNvGrpSpPr>
              <a:grpSpLocks/>
            </p:cNvGrpSpPr>
            <p:nvPr/>
          </p:nvGrpSpPr>
          <p:grpSpPr bwMode="auto">
            <a:xfrm>
              <a:off x="1488" y="1776"/>
              <a:ext cx="1104" cy="520"/>
              <a:chOff x="1680" y="1873"/>
              <a:chExt cx="1104" cy="520"/>
            </a:xfrm>
          </p:grpSpPr>
          <p:sp>
            <p:nvSpPr>
              <p:cNvPr id="26655" name="Text Box 30"/>
              <p:cNvSpPr txBox="1">
                <a:spLocks noChangeArrowheads="1"/>
              </p:cNvSpPr>
              <p:nvPr/>
            </p:nvSpPr>
            <p:spPr bwMode="auto">
              <a:xfrm>
                <a:off x="1872" y="1921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 dirty="0">
                    <a:latin typeface="Courier"/>
                  </a:rPr>
                  <a:t>e </a:t>
                </a:r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 b + 18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s  a + b</a:t>
                </a:r>
              </a:p>
              <a:p>
                <a:pPr algn="ctr"/>
                <a:r>
                  <a:rPr lang="en-US" altLang="en-US" sz="1400" dirty="0">
                    <a:latin typeface="Courier"/>
                    <a:sym typeface="Symbol" panose="05050102010706020507" pitchFamily="18" charset="2"/>
                  </a:rPr>
                  <a:t>u  e + f</a:t>
                </a:r>
              </a:p>
            </p:txBody>
          </p:sp>
          <p:sp>
            <p:nvSpPr>
              <p:cNvPr id="26656" name="Text Box 31"/>
              <p:cNvSpPr txBox="1">
                <a:spLocks noChangeArrowheads="1"/>
              </p:cNvSpPr>
              <p:nvPr/>
            </p:nvSpPr>
            <p:spPr bwMode="auto">
              <a:xfrm>
                <a:off x="1680" y="1873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D</a:t>
                </a:r>
              </a:p>
            </p:txBody>
          </p:sp>
        </p:grpSp>
        <p:grpSp>
          <p:nvGrpSpPr>
            <p:cNvPr id="26642" name="Group 32"/>
            <p:cNvGrpSpPr>
              <a:grpSpLocks/>
            </p:cNvGrpSpPr>
            <p:nvPr/>
          </p:nvGrpSpPr>
          <p:grpSpPr bwMode="auto">
            <a:xfrm>
              <a:off x="2976" y="1776"/>
              <a:ext cx="1104" cy="520"/>
              <a:chOff x="1680" y="2024"/>
              <a:chExt cx="1104" cy="520"/>
            </a:xfrm>
          </p:grpSpPr>
          <p:sp>
            <p:nvSpPr>
              <p:cNvPr id="26653" name="Text Box 33"/>
              <p:cNvSpPr txBox="1">
                <a:spLocks noChangeArrowheads="1"/>
              </p:cNvSpPr>
              <p:nvPr/>
            </p:nvSpPr>
            <p:spPr bwMode="auto">
              <a:xfrm>
                <a:off x="1872" y="2072"/>
                <a:ext cx="912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e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+ 17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t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u  e + f</a:t>
                </a:r>
                <a:endParaRPr lang="en-US" altLang="en-US" sz="1600">
                  <a:latin typeface="Courier"/>
                  <a:sym typeface="Symbol" panose="05050102010706020507" pitchFamily="18" charset="2"/>
                </a:endParaRPr>
              </a:p>
            </p:txBody>
          </p:sp>
          <p:sp>
            <p:nvSpPr>
              <p:cNvPr id="26654" name="Text Box 34"/>
              <p:cNvSpPr txBox="1">
                <a:spLocks noChangeArrowheads="1"/>
              </p:cNvSpPr>
              <p:nvPr/>
            </p:nvSpPr>
            <p:spPr bwMode="auto">
              <a:xfrm>
                <a:off x="1680" y="2024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E</a:t>
                </a:r>
              </a:p>
            </p:txBody>
          </p:sp>
        </p:grpSp>
        <p:sp>
          <p:nvSpPr>
            <p:cNvPr id="26643" name="Line 35"/>
            <p:cNvSpPr>
              <a:spLocks noChangeShapeType="1"/>
            </p:cNvSpPr>
            <p:nvPr/>
          </p:nvSpPr>
          <p:spPr bwMode="auto">
            <a:xfrm flipH="1">
              <a:off x="2496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Line 36"/>
            <p:cNvSpPr>
              <a:spLocks noChangeShapeType="1"/>
            </p:cNvSpPr>
            <p:nvPr/>
          </p:nvSpPr>
          <p:spPr bwMode="auto">
            <a:xfrm>
              <a:off x="3168" y="1680"/>
              <a:ext cx="144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5" name="Line 37"/>
            <p:cNvSpPr>
              <a:spLocks noChangeShapeType="1"/>
            </p:cNvSpPr>
            <p:nvPr/>
          </p:nvSpPr>
          <p:spPr bwMode="auto">
            <a:xfrm>
              <a:off x="2256" y="1152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Line 38"/>
            <p:cNvSpPr>
              <a:spLocks noChangeShapeType="1"/>
            </p:cNvSpPr>
            <p:nvPr/>
          </p:nvSpPr>
          <p:spPr bwMode="auto">
            <a:xfrm>
              <a:off x="1392" y="1680"/>
              <a:ext cx="336" cy="13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47" name="Group 39"/>
            <p:cNvGrpSpPr>
              <a:grpSpLocks/>
            </p:cNvGrpSpPr>
            <p:nvPr/>
          </p:nvGrpSpPr>
          <p:grpSpPr bwMode="auto">
            <a:xfrm>
              <a:off x="2208" y="2360"/>
              <a:ext cx="1248" cy="520"/>
              <a:chOff x="2208" y="2360"/>
              <a:chExt cx="1248" cy="520"/>
            </a:xfrm>
          </p:grpSpPr>
          <p:sp>
            <p:nvSpPr>
              <p:cNvPr id="26651" name="Text Box 40"/>
              <p:cNvSpPr txBox="1">
                <a:spLocks noChangeArrowheads="1"/>
              </p:cNvSpPr>
              <p:nvPr/>
            </p:nvSpPr>
            <p:spPr bwMode="auto">
              <a:xfrm>
                <a:off x="2400" y="2408"/>
                <a:ext cx="1056" cy="47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400">
                    <a:latin typeface="Courier"/>
                  </a:rPr>
                  <a:t>v </a:t>
                </a:r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 a + b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w  c + d</a:t>
                </a:r>
              </a:p>
              <a:p>
                <a:pPr algn="ctr"/>
                <a:r>
                  <a:rPr lang="en-US" altLang="en-US" sz="1400">
                    <a:latin typeface="Courier"/>
                    <a:sym typeface="Symbol" panose="05050102010706020507" pitchFamily="18" charset="2"/>
                  </a:rPr>
                  <a:t>x  e + f</a:t>
                </a:r>
              </a:p>
            </p:txBody>
          </p:sp>
          <p:sp>
            <p:nvSpPr>
              <p:cNvPr id="26652" name="Text Box 41"/>
              <p:cNvSpPr txBox="1">
                <a:spLocks noChangeArrowheads="1"/>
              </p:cNvSpPr>
              <p:nvPr/>
            </p:nvSpPr>
            <p:spPr bwMode="auto">
              <a:xfrm>
                <a:off x="2208" y="2360"/>
                <a:ext cx="240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en-US" sz="1600">
                    <a:latin typeface="Arial Rounded MT Bold" panose="020F0704030504030204" pitchFamily="34" charset="0"/>
                  </a:rPr>
                  <a:t>F</a:t>
                </a:r>
              </a:p>
            </p:txBody>
          </p:sp>
        </p:grpSp>
        <p:sp>
          <p:nvSpPr>
            <p:cNvPr id="26648" name="Line 42"/>
            <p:cNvSpPr>
              <a:spLocks noChangeShapeType="1"/>
            </p:cNvSpPr>
            <p:nvPr/>
          </p:nvSpPr>
          <p:spPr bwMode="auto">
            <a:xfrm>
              <a:off x="2448" y="2304"/>
              <a:ext cx="48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Line 43"/>
            <p:cNvSpPr>
              <a:spLocks noChangeShapeType="1"/>
            </p:cNvSpPr>
            <p:nvPr/>
          </p:nvSpPr>
          <p:spPr bwMode="auto">
            <a:xfrm flipH="1">
              <a:off x="3168" y="2304"/>
              <a:ext cx="192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0" name="Line 44"/>
            <p:cNvSpPr>
              <a:spLocks noChangeShapeType="1"/>
            </p:cNvSpPr>
            <p:nvPr/>
          </p:nvSpPr>
          <p:spPr bwMode="auto">
            <a:xfrm flipH="1">
              <a:off x="2544" y="2880"/>
              <a:ext cx="96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" name="Rounded Rectangle 50"/>
          <p:cNvSpPr/>
          <p:nvPr/>
        </p:nvSpPr>
        <p:spPr bwMode="auto">
          <a:xfrm>
            <a:off x="114300" y="1417638"/>
            <a:ext cx="5791200" cy="2614613"/>
          </a:xfrm>
          <a:prstGeom prst="roundRect">
            <a:avLst>
              <a:gd name="adj" fmla="val 10637"/>
            </a:avLst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/>
          <a:lstStyle/>
          <a:p>
            <a:pPr eaLnBrk="0" hangingPunct="0">
              <a:defRPr/>
            </a:pPr>
            <a:endParaRPr lang="en-US"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85800" y="190500"/>
            <a:ext cx="2438400" cy="369888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 Regional Technique</a:t>
            </a:r>
          </a:p>
        </p:txBody>
      </p:sp>
      <p:sp>
        <p:nvSpPr>
          <p:cNvPr id="2" name="Rectangle 1"/>
          <p:cNvSpPr/>
          <p:nvPr/>
        </p:nvSpPr>
        <p:spPr>
          <a:xfrm>
            <a:off x="4762500" y="4195320"/>
            <a:ext cx="45445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defRPr/>
            </a:pPr>
            <a:r>
              <a:rPr lang="en-US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SVN</a:t>
            </a:r>
          </a:p>
          <a:p>
            <a:pPr marL="573088" lvl="1" indent="-2921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“applied 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to an EBB”</a:t>
            </a:r>
          </a:p>
          <a:p>
            <a:pPr marL="573088" lvl="1" indent="-292100" eaLnBrk="0" hangingPunct="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treat 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each path as if it were a </a:t>
            </a:r>
            <a:r>
              <a:rPr lang="en-US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block, (A,B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), (A,C,D), &amp; (A,C,E)</a:t>
            </a:r>
            <a:endParaRPr lang="en-US" dirty="0" smtClean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  <a:p>
            <a:pPr marL="573088" lvl="1" indent="-2921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Any block with multiple predecessors, such as </a:t>
            </a:r>
            <a:r>
              <a:rPr lang="en-US" dirty="0" smtClean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F and 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G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, </a:t>
            </a: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must be handled as in local value numbering</a:t>
            </a:r>
          </a:p>
        </p:txBody>
      </p:sp>
    </p:spTree>
    <p:extLst>
      <p:ext uri="{BB962C8B-B14F-4D97-AF65-F5344CB8AC3E}">
        <p14:creationId xmlns:p14="http://schemas.microsoft.com/office/powerpoint/2010/main" val="11544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3916</Words>
  <Application>Microsoft Office PowerPoint</Application>
  <PresentationFormat>On-screen Show (4:3)</PresentationFormat>
  <Paragraphs>707</Paragraphs>
  <Slides>33</Slides>
  <Notes>12</Notes>
  <HiddenSlides>6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Courier</vt:lpstr>
      <vt:lpstr>Geneva</vt:lpstr>
      <vt:lpstr>Lucida Grande</vt:lpstr>
      <vt:lpstr>Monaco</vt:lpstr>
      <vt:lpstr>Times-Italic</vt:lpstr>
      <vt:lpstr>Times-Roman</vt:lpstr>
      <vt:lpstr>Times-RomanSC</vt:lpstr>
      <vt:lpstr>ヒラギノ角ゴ Pro W3</vt:lpstr>
      <vt:lpstr>Arial</vt:lpstr>
      <vt:lpstr>Arial Rounded MT Bold</vt:lpstr>
      <vt:lpstr>Calibri</vt:lpstr>
      <vt:lpstr>Comic Sans MS</vt:lpstr>
      <vt:lpstr>Symbol</vt:lpstr>
      <vt:lpstr>Times</vt:lpstr>
      <vt:lpstr>Office Theme</vt:lpstr>
      <vt:lpstr>Chapter 8 Introduction to Code Optimization</vt:lpstr>
      <vt:lpstr>Last Lecture: Optimizers Work at Several Different Scopes</vt:lpstr>
      <vt:lpstr>Last Lecture Local Optimization</vt:lpstr>
      <vt:lpstr>Local Value Numbering with Extensions</vt:lpstr>
      <vt:lpstr>This Lecture: Regional Optimization</vt:lpstr>
      <vt:lpstr>Terminology </vt:lpstr>
      <vt:lpstr>Local Value Numbering</vt:lpstr>
      <vt:lpstr>Superlocal Value Numbering (SVN)</vt:lpstr>
      <vt:lpstr>Superlocal Value Numbering (SVN)</vt:lpstr>
      <vt:lpstr>Superlocal Value Numbering (SVN)</vt:lpstr>
      <vt:lpstr>Superlocal Value Numbering</vt:lpstr>
      <vt:lpstr>Superlocal Value Numbering</vt:lpstr>
      <vt:lpstr>Superlocal Value Numbering Algorithm    </vt:lpstr>
      <vt:lpstr>Superlocal Value Numbering</vt:lpstr>
      <vt:lpstr>Superlocal Value Numbering</vt:lpstr>
      <vt:lpstr>Another Complication</vt:lpstr>
      <vt:lpstr>SSA Name Space           (in general) </vt:lpstr>
      <vt:lpstr>SSA Name Space     (locally)</vt:lpstr>
      <vt:lpstr>SSA Name Space           (in general) </vt:lpstr>
      <vt:lpstr>Superlocal Value Numbering</vt:lpstr>
      <vt:lpstr>Loop Unrolling</vt:lpstr>
      <vt:lpstr>Loop Unrolling</vt:lpstr>
      <vt:lpstr>Loop Unrolling</vt:lpstr>
      <vt:lpstr>Loop Unrolling</vt:lpstr>
      <vt:lpstr>The Story So Far …</vt:lpstr>
      <vt:lpstr>A Global Technique Finding Uninitialized Variables</vt:lpstr>
      <vt:lpstr>Finding Uninitialized Variables</vt:lpstr>
      <vt:lpstr>Live Variables</vt:lpstr>
      <vt:lpstr>Live Variables</vt:lpstr>
      <vt:lpstr>Live Variables</vt:lpstr>
      <vt:lpstr>Data-Flow Analysis</vt:lpstr>
      <vt:lpstr>Data-Flow Analysis</vt:lpstr>
      <vt:lpstr>Recap of Live Variables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285</cp:revision>
  <dcterms:created xsi:type="dcterms:W3CDTF">2015-08-23T14:27:08Z</dcterms:created>
  <dcterms:modified xsi:type="dcterms:W3CDTF">2023-04-11T15:49:34Z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2023-03-02T19:08:02Z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ffc15ba2-18c1-40da-86ed-31e7e747358a</vt:lpwstr>
  </property>
  <property fmtid="{D5CDD505-2E9C-101B-9397-08002B2CF9AE}" pid="8" name="MSIP_Label_4044bd30-2ed7-4c9d-9d12-46200872a97b_ContentBits">
    <vt:lpwstr>0</vt:lpwstr>
  </property>
</Properties>
</file>