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5"/>
  </p:notesMasterIdLst>
  <p:handoutMasterIdLst>
    <p:handoutMasterId r:id="rId56"/>
  </p:handoutMasterIdLst>
  <p:sldIdLst>
    <p:sldId id="256" r:id="rId2"/>
    <p:sldId id="266" r:id="rId3"/>
    <p:sldId id="267" r:id="rId4"/>
    <p:sldId id="269" r:id="rId5"/>
    <p:sldId id="270" r:id="rId6"/>
    <p:sldId id="271" r:id="rId7"/>
    <p:sldId id="272" r:id="rId8"/>
    <p:sldId id="273" r:id="rId9"/>
    <p:sldId id="274" r:id="rId10"/>
    <p:sldId id="276" r:id="rId11"/>
    <p:sldId id="319" r:id="rId12"/>
    <p:sldId id="318" r:id="rId13"/>
    <p:sldId id="320" r:id="rId14"/>
    <p:sldId id="277" r:id="rId15"/>
    <p:sldId id="278" r:id="rId16"/>
    <p:sldId id="279" r:id="rId17"/>
    <p:sldId id="280" r:id="rId18"/>
    <p:sldId id="281" r:id="rId19"/>
    <p:sldId id="321" r:id="rId20"/>
    <p:sldId id="323" r:id="rId21"/>
    <p:sldId id="284" r:id="rId22"/>
    <p:sldId id="285" r:id="rId23"/>
    <p:sldId id="322" r:id="rId24"/>
    <p:sldId id="324" r:id="rId25"/>
    <p:sldId id="290" r:id="rId26"/>
    <p:sldId id="325" r:id="rId27"/>
    <p:sldId id="292" r:id="rId28"/>
    <p:sldId id="326" r:id="rId29"/>
    <p:sldId id="294" r:id="rId30"/>
    <p:sldId id="328" r:id="rId31"/>
    <p:sldId id="298" r:id="rId32"/>
    <p:sldId id="300" r:id="rId33"/>
    <p:sldId id="301" r:id="rId34"/>
    <p:sldId id="302" r:id="rId35"/>
    <p:sldId id="303" r:id="rId36"/>
    <p:sldId id="304" r:id="rId37"/>
    <p:sldId id="305" r:id="rId38"/>
    <p:sldId id="306" r:id="rId39"/>
    <p:sldId id="307" r:id="rId40"/>
    <p:sldId id="308" r:id="rId41"/>
    <p:sldId id="309" r:id="rId42"/>
    <p:sldId id="283" r:id="rId43"/>
    <p:sldId id="333" r:id="rId44"/>
    <p:sldId id="327" r:id="rId45"/>
    <p:sldId id="334" r:id="rId46"/>
    <p:sldId id="329" r:id="rId47"/>
    <p:sldId id="330" r:id="rId48"/>
    <p:sldId id="331" r:id="rId49"/>
    <p:sldId id="336" r:id="rId50"/>
    <p:sldId id="337" r:id="rId51"/>
    <p:sldId id="338" r:id="rId52"/>
    <p:sldId id="335" r:id="rId53"/>
    <p:sldId id="310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2DCDCC5-0DEC-4B77-8E10-25906B9CE407}" v="102" dt="2022-04-20T12:47:37.9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525" autoAdjust="0"/>
  </p:normalViewPr>
  <p:slideViewPr>
    <p:cSldViewPr snapToGrid="0" snapToObjects="1">
      <p:cViewPr>
        <p:scale>
          <a:sx n="84" d="100"/>
          <a:sy n="84" d="100"/>
        </p:scale>
        <p:origin x="1098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999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61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irong Zhao" userId="836876fe-804d-4bd9-9d0e-c259ce8ab2ed" providerId="ADAL" clId="{A2DCDCC5-0DEC-4B77-8E10-25906B9CE407}"/>
    <pc:docChg chg="undo redo custSel addSld delSld modSld sldOrd">
      <pc:chgData name="Hairong Zhao" userId="836876fe-804d-4bd9-9d0e-c259ce8ab2ed" providerId="ADAL" clId="{A2DCDCC5-0DEC-4B77-8E10-25906B9CE407}" dt="2022-04-20T12:47:16.298" v="1042" actId="20577"/>
      <pc:docMkLst>
        <pc:docMk/>
      </pc:docMkLst>
      <pc:sldChg chg="delSp modSp mod">
        <pc:chgData name="Hairong Zhao" userId="836876fe-804d-4bd9-9d0e-c259ce8ab2ed" providerId="ADAL" clId="{A2DCDCC5-0DEC-4B77-8E10-25906B9CE407}" dt="2022-04-19T00:52:18.376" v="2" actId="478"/>
        <pc:sldMkLst>
          <pc:docMk/>
          <pc:sldMk cId="904129372" sldId="256"/>
        </pc:sldMkLst>
        <pc:spChg chg="mod">
          <ac:chgData name="Hairong Zhao" userId="836876fe-804d-4bd9-9d0e-c259ce8ab2ed" providerId="ADAL" clId="{A2DCDCC5-0DEC-4B77-8E10-25906B9CE407}" dt="2022-04-19T00:52:15.627" v="1" actId="6549"/>
          <ac:spMkLst>
            <pc:docMk/>
            <pc:sldMk cId="904129372" sldId="256"/>
            <ac:spMk id="3" creationId="{00000000-0000-0000-0000-000000000000}"/>
          </ac:spMkLst>
        </pc:spChg>
        <pc:spChg chg="del">
          <ac:chgData name="Hairong Zhao" userId="836876fe-804d-4bd9-9d0e-c259ce8ab2ed" providerId="ADAL" clId="{A2DCDCC5-0DEC-4B77-8E10-25906B9CE407}" dt="2022-04-19T00:52:18.376" v="2" actId="478"/>
          <ac:spMkLst>
            <pc:docMk/>
            <pc:sldMk cId="904129372" sldId="256"/>
            <ac:spMk id="5" creationId="{00000000-0000-0000-0000-000000000000}"/>
          </ac:spMkLst>
        </pc:spChg>
        <pc:graphicFrameChg chg="del">
          <ac:chgData name="Hairong Zhao" userId="836876fe-804d-4bd9-9d0e-c259ce8ab2ed" providerId="ADAL" clId="{A2DCDCC5-0DEC-4B77-8E10-25906B9CE407}" dt="2022-04-19T00:52:12.452" v="0" actId="478"/>
          <ac:graphicFrameMkLst>
            <pc:docMk/>
            <pc:sldMk cId="904129372" sldId="256"/>
            <ac:graphicFrameMk id="4" creationId="{30A45D9E-9474-4CD8-814B-E6038FB38508}"/>
          </ac:graphicFrameMkLst>
        </pc:graphicFrameChg>
      </pc:sldChg>
      <pc:sldChg chg="mod modShow">
        <pc:chgData name="Hairong Zhao" userId="836876fe-804d-4bd9-9d0e-c259ce8ab2ed" providerId="ADAL" clId="{A2DCDCC5-0DEC-4B77-8E10-25906B9CE407}" dt="2022-04-20T12:03:16.485" v="861" actId="729"/>
        <pc:sldMkLst>
          <pc:docMk/>
          <pc:sldMk cId="3149093334" sldId="270"/>
        </pc:sldMkLst>
      </pc:sldChg>
      <pc:sldChg chg="mod modShow">
        <pc:chgData name="Hairong Zhao" userId="836876fe-804d-4bd9-9d0e-c259ce8ab2ed" providerId="ADAL" clId="{A2DCDCC5-0DEC-4B77-8E10-25906B9CE407}" dt="2022-04-20T12:03:18.557" v="862" actId="729"/>
        <pc:sldMkLst>
          <pc:docMk/>
          <pc:sldMk cId="2414916363" sldId="271"/>
        </pc:sldMkLst>
      </pc:sldChg>
      <pc:sldChg chg="mod modShow">
        <pc:chgData name="Hairong Zhao" userId="836876fe-804d-4bd9-9d0e-c259ce8ab2ed" providerId="ADAL" clId="{A2DCDCC5-0DEC-4B77-8E10-25906B9CE407}" dt="2022-04-20T12:03:21.099" v="863" actId="729"/>
        <pc:sldMkLst>
          <pc:docMk/>
          <pc:sldMk cId="3874208167" sldId="272"/>
        </pc:sldMkLst>
      </pc:sldChg>
      <pc:sldChg chg="modSp mod">
        <pc:chgData name="Hairong Zhao" userId="836876fe-804d-4bd9-9d0e-c259ce8ab2ed" providerId="ADAL" clId="{A2DCDCC5-0DEC-4B77-8E10-25906B9CE407}" dt="2022-04-19T00:52:44.026" v="3" actId="27636"/>
        <pc:sldMkLst>
          <pc:docMk/>
          <pc:sldMk cId="1029208800" sldId="273"/>
        </pc:sldMkLst>
        <pc:spChg chg="mod">
          <ac:chgData name="Hairong Zhao" userId="836876fe-804d-4bd9-9d0e-c259ce8ab2ed" providerId="ADAL" clId="{A2DCDCC5-0DEC-4B77-8E10-25906B9CE407}" dt="2022-04-19T00:52:44.026" v="3" actId="27636"/>
          <ac:spMkLst>
            <pc:docMk/>
            <pc:sldMk cId="1029208800" sldId="273"/>
            <ac:spMk id="3" creationId="{00000000-0000-0000-0000-000000000000}"/>
          </ac:spMkLst>
        </pc:spChg>
      </pc:sldChg>
      <pc:sldChg chg="del">
        <pc:chgData name="Hairong Zhao" userId="836876fe-804d-4bd9-9d0e-c259ce8ab2ed" providerId="ADAL" clId="{A2DCDCC5-0DEC-4B77-8E10-25906B9CE407}" dt="2022-04-20T10:29:16.562" v="477" actId="47"/>
        <pc:sldMkLst>
          <pc:docMk/>
          <pc:sldMk cId="802420089" sldId="275"/>
        </pc:sldMkLst>
      </pc:sldChg>
      <pc:sldChg chg="addSp delSp modSp mod modAnim chgLayout">
        <pc:chgData name="Hairong Zhao" userId="836876fe-804d-4bd9-9d0e-c259ce8ab2ed" providerId="ADAL" clId="{A2DCDCC5-0DEC-4B77-8E10-25906B9CE407}" dt="2022-04-20T12:29:35.004" v="950"/>
        <pc:sldMkLst>
          <pc:docMk/>
          <pc:sldMk cId="1592580763" sldId="276"/>
        </pc:sldMkLst>
        <pc:spChg chg="mod ord">
          <ac:chgData name="Hairong Zhao" userId="836876fe-804d-4bd9-9d0e-c259ce8ab2ed" providerId="ADAL" clId="{A2DCDCC5-0DEC-4B77-8E10-25906B9CE407}" dt="2022-04-20T02:13:48.426" v="395" actId="700"/>
          <ac:spMkLst>
            <pc:docMk/>
            <pc:sldMk cId="1592580763" sldId="276"/>
            <ac:spMk id="2" creationId="{00000000-0000-0000-0000-000000000000}"/>
          </ac:spMkLst>
        </pc:spChg>
        <pc:spChg chg="add mod ord">
          <ac:chgData name="Hairong Zhao" userId="836876fe-804d-4bd9-9d0e-c259ce8ab2ed" providerId="ADAL" clId="{A2DCDCC5-0DEC-4B77-8E10-25906B9CE407}" dt="2022-04-20T12:29:35.004" v="950"/>
          <ac:spMkLst>
            <pc:docMk/>
            <pc:sldMk cId="1592580763" sldId="276"/>
            <ac:spMk id="3" creationId="{57FAD697-428B-4AC4-83BB-F21AFF28E02D}"/>
          </ac:spMkLst>
        </pc:spChg>
        <pc:spChg chg="mod ord">
          <ac:chgData name="Hairong Zhao" userId="836876fe-804d-4bd9-9d0e-c259ce8ab2ed" providerId="ADAL" clId="{A2DCDCC5-0DEC-4B77-8E10-25906B9CE407}" dt="2022-04-20T02:13:48.426" v="395" actId="700"/>
          <ac:spMkLst>
            <pc:docMk/>
            <pc:sldMk cId="1592580763" sldId="276"/>
            <ac:spMk id="5" creationId="{00000000-0000-0000-0000-000000000000}"/>
          </ac:spMkLst>
        </pc:spChg>
        <pc:spChg chg="del">
          <ac:chgData name="Hairong Zhao" userId="836876fe-804d-4bd9-9d0e-c259ce8ab2ed" providerId="ADAL" clId="{A2DCDCC5-0DEC-4B77-8E10-25906B9CE407}" dt="2022-04-20T02:13:33.465" v="393" actId="478"/>
          <ac:spMkLst>
            <pc:docMk/>
            <pc:sldMk cId="1592580763" sldId="276"/>
            <ac:spMk id="15" creationId="{00000000-0000-0000-0000-000000000000}"/>
          </ac:spMkLst>
        </pc:spChg>
        <pc:spChg chg="del">
          <ac:chgData name="Hairong Zhao" userId="836876fe-804d-4bd9-9d0e-c259ce8ab2ed" providerId="ADAL" clId="{A2DCDCC5-0DEC-4B77-8E10-25906B9CE407}" dt="2022-04-20T02:13:33.465" v="393" actId="478"/>
          <ac:spMkLst>
            <pc:docMk/>
            <pc:sldMk cId="1592580763" sldId="276"/>
            <ac:spMk id="17" creationId="{00000000-0000-0000-0000-000000000000}"/>
          </ac:spMkLst>
        </pc:spChg>
        <pc:spChg chg="del">
          <ac:chgData name="Hairong Zhao" userId="836876fe-804d-4bd9-9d0e-c259ce8ab2ed" providerId="ADAL" clId="{A2DCDCC5-0DEC-4B77-8E10-25906B9CE407}" dt="2022-04-20T02:13:36.827" v="394" actId="478"/>
          <ac:spMkLst>
            <pc:docMk/>
            <pc:sldMk cId="1592580763" sldId="276"/>
            <ac:spMk id="20" creationId="{00000000-0000-0000-0000-000000000000}"/>
          </ac:spMkLst>
        </pc:spChg>
        <pc:spChg chg="del">
          <ac:chgData name="Hairong Zhao" userId="836876fe-804d-4bd9-9d0e-c259ce8ab2ed" providerId="ADAL" clId="{A2DCDCC5-0DEC-4B77-8E10-25906B9CE407}" dt="2022-04-20T02:13:36.827" v="394" actId="478"/>
          <ac:spMkLst>
            <pc:docMk/>
            <pc:sldMk cId="1592580763" sldId="276"/>
            <ac:spMk id="21" creationId="{00000000-0000-0000-0000-000000000000}"/>
          </ac:spMkLst>
        </pc:spChg>
        <pc:spChg chg="del">
          <ac:chgData name="Hairong Zhao" userId="836876fe-804d-4bd9-9d0e-c259ce8ab2ed" providerId="ADAL" clId="{A2DCDCC5-0DEC-4B77-8E10-25906B9CE407}" dt="2022-04-20T02:13:33.465" v="393" actId="478"/>
          <ac:spMkLst>
            <pc:docMk/>
            <pc:sldMk cId="1592580763" sldId="276"/>
            <ac:spMk id="29" creationId="{00000000-0000-0000-0000-000000000000}"/>
          </ac:spMkLst>
        </pc:spChg>
        <pc:spChg chg="del">
          <ac:chgData name="Hairong Zhao" userId="836876fe-804d-4bd9-9d0e-c259ce8ab2ed" providerId="ADAL" clId="{A2DCDCC5-0DEC-4B77-8E10-25906B9CE407}" dt="2022-04-20T02:13:33.465" v="393" actId="478"/>
          <ac:spMkLst>
            <pc:docMk/>
            <pc:sldMk cId="1592580763" sldId="276"/>
            <ac:spMk id="31" creationId="{00000000-0000-0000-0000-000000000000}"/>
          </ac:spMkLst>
        </pc:spChg>
        <pc:spChg chg="del">
          <ac:chgData name="Hairong Zhao" userId="836876fe-804d-4bd9-9d0e-c259ce8ab2ed" providerId="ADAL" clId="{A2DCDCC5-0DEC-4B77-8E10-25906B9CE407}" dt="2022-04-20T02:13:36.827" v="394" actId="478"/>
          <ac:spMkLst>
            <pc:docMk/>
            <pc:sldMk cId="1592580763" sldId="276"/>
            <ac:spMk id="33" creationId="{00000000-0000-0000-0000-000000000000}"/>
          </ac:spMkLst>
        </pc:spChg>
        <pc:spChg chg="del">
          <ac:chgData name="Hairong Zhao" userId="836876fe-804d-4bd9-9d0e-c259ce8ab2ed" providerId="ADAL" clId="{A2DCDCC5-0DEC-4B77-8E10-25906B9CE407}" dt="2022-04-20T02:13:36.827" v="394" actId="478"/>
          <ac:spMkLst>
            <pc:docMk/>
            <pc:sldMk cId="1592580763" sldId="276"/>
            <ac:spMk id="34" creationId="{00000000-0000-0000-0000-000000000000}"/>
          </ac:spMkLst>
        </pc:spChg>
        <pc:spChg chg="del">
          <ac:chgData name="Hairong Zhao" userId="836876fe-804d-4bd9-9d0e-c259ce8ab2ed" providerId="ADAL" clId="{A2DCDCC5-0DEC-4B77-8E10-25906B9CE407}" dt="2022-04-20T02:13:36.827" v="394" actId="478"/>
          <ac:spMkLst>
            <pc:docMk/>
            <pc:sldMk cId="1592580763" sldId="276"/>
            <ac:spMk id="35" creationId="{00000000-0000-0000-0000-000000000000}"/>
          </ac:spMkLst>
        </pc:spChg>
        <pc:spChg chg="del">
          <ac:chgData name="Hairong Zhao" userId="836876fe-804d-4bd9-9d0e-c259ce8ab2ed" providerId="ADAL" clId="{A2DCDCC5-0DEC-4B77-8E10-25906B9CE407}" dt="2022-04-20T02:13:36.827" v="394" actId="478"/>
          <ac:spMkLst>
            <pc:docMk/>
            <pc:sldMk cId="1592580763" sldId="276"/>
            <ac:spMk id="36" creationId="{00000000-0000-0000-0000-000000000000}"/>
          </ac:spMkLst>
        </pc:spChg>
        <pc:spChg chg="del">
          <ac:chgData name="Hairong Zhao" userId="836876fe-804d-4bd9-9d0e-c259ce8ab2ed" providerId="ADAL" clId="{A2DCDCC5-0DEC-4B77-8E10-25906B9CE407}" dt="2022-04-20T02:13:33.465" v="393" actId="478"/>
          <ac:spMkLst>
            <pc:docMk/>
            <pc:sldMk cId="1592580763" sldId="276"/>
            <ac:spMk id="37" creationId="{00000000-0000-0000-0000-000000000000}"/>
          </ac:spMkLst>
        </pc:spChg>
        <pc:spChg chg="del">
          <ac:chgData name="Hairong Zhao" userId="836876fe-804d-4bd9-9d0e-c259ce8ab2ed" providerId="ADAL" clId="{A2DCDCC5-0DEC-4B77-8E10-25906B9CE407}" dt="2022-04-20T02:13:33.465" v="393" actId="478"/>
          <ac:spMkLst>
            <pc:docMk/>
            <pc:sldMk cId="1592580763" sldId="276"/>
            <ac:spMk id="38" creationId="{00000000-0000-0000-0000-000000000000}"/>
          </ac:spMkLst>
        </pc:spChg>
        <pc:spChg chg="del">
          <ac:chgData name="Hairong Zhao" userId="836876fe-804d-4bd9-9d0e-c259ce8ab2ed" providerId="ADAL" clId="{A2DCDCC5-0DEC-4B77-8E10-25906B9CE407}" dt="2022-04-20T02:13:33.465" v="393" actId="478"/>
          <ac:spMkLst>
            <pc:docMk/>
            <pc:sldMk cId="1592580763" sldId="276"/>
            <ac:spMk id="39" creationId="{00000000-0000-0000-0000-000000000000}"/>
          </ac:spMkLst>
        </pc:spChg>
        <pc:grpChg chg="add del">
          <ac:chgData name="Hairong Zhao" userId="836876fe-804d-4bd9-9d0e-c259ce8ab2ed" providerId="ADAL" clId="{A2DCDCC5-0DEC-4B77-8E10-25906B9CE407}" dt="2022-04-20T02:13:27.096" v="392" actId="478"/>
          <ac:grpSpMkLst>
            <pc:docMk/>
            <pc:sldMk cId="1592580763" sldId="276"/>
            <ac:grpSpMk id="47" creationId="{00000000-0000-0000-0000-000000000000}"/>
          </ac:grpSpMkLst>
        </pc:grpChg>
        <pc:cxnChg chg="mod">
          <ac:chgData name="Hairong Zhao" userId="836876fe-804d-4bd9-9d0e-c259ce8ab2ed" providerId="ADAL" clId="{A2DCDCC5-0DEC-4B77-8E10-25906B9CE407}" dt="2022-04-20T02:13:27.096" v="392" actId="478"/>
          <ac:cxnSpMkLst>
            <pc:docMk/>
            <pc:sldMk cId="1592580763" sldId="276"/>
            <ac:cxnSpMk id="14" creationId="{00000000-0000-0000-0000-000000000000}"/>
          </ac:cxnSpMkLst>
        </pc:cxnChg>
        <pc:cxnChg chg="mod">
          <ac:chgData name="Hairong Zhao" userId="836876fe-804d-4bd9-9d0e-c259ce8ab2ed" providerId="ADAL" clId="{A2DCDCC5-0DEC-4B77-8E10-25906B9CE407}" dt="2022-04-20T02:13:27.096" v="392" actId="478"/>
          <ac:cxnSpMkLst>
            <pc:docMk/>
            <pc:sldMk cId="1592580763" sldId="276"/>
            <ac:cxnSpMk id="18" creationId="{00000000-0000-0000-0000-000000000000}"/>
          </ac:cxnSpMkLst>
        </pc:cxnChg>
        <pc:cxnChg chg="mod">
          <ac:chgData name="Hairong Zhao" userId="836876fe-804d-4bd9-9d0e-c259ce8ab2ed" providerId="ADAL" clId="{A2DCDCC5-0DEC-4B77-8E10-25906B9CE407}" dt="2022-04-20T02:13:27.096" v="392" actId="478"/>
          <ac:cxnSpMkLst>
            <pc:docMk/>
            <pc:sldMk cId="1592580763" sldId="276"/>
            <ac:cxnSpMk id="19" creationId="{00000000-0000-0000-0000-000000000000}"/>
          </ac:cxnSpMkLst>
        </pc:cxnChg>
        <pc:cxnChg chg="mod">
          <ac:chgData name="Hairong Zhao" userId="836876fe-804d-4bd9-9d0e-c259ce8ab2ed" providerId="ADAL" clId="{A2DCDCC5-0DEC-4B77-8E10-25906B9CE407}" dt="2022-04-20T02:13:27.096" v="392" actId="478"/>
          <ac:cxnSpMkLst>
            <pc:docMk/>
            <pc:sldMk cId="1592580763" sldId="276"/>
            <ac:cxnSpMk id="22" creationId="{00000000-0000-0000-0000-000000000000}"/>
          </ac:cxnSpMkLst>
        </pc:cxnChg>
        <pc:cxnChg chg="mod">
          <ac:chgData name="Hairong Zhao" userId="836876fe-804d-4bd9-9d0e-c259ce8ab2ed" providerId="ADAL" clId="{A2DCDCC5-0DEC-4B77-8E10-25906B9CE407}" dt="2022-04-20T02:13:27.096" v="392" actId="478"/>
          <ac:cxnSpMkLst>
            <pc:docMk/>
            <pc:sldMk cId="1592580763" sldId="276"/>
            <ac:cxnSpMk id="28" creationId="{00000000-0000-0000-0000-000000000000}"/>
          </ac:cxnSpMkLst>
        </pc:cxnChg>
        <pc:cxnChg chg="mod">
          <ac:chgData name="Hairong Zhao" userId="836876fe-804d-4bd9-9d0e-c259ce8ab2ed" providerId="ADAL" clId="{A2DCDCC5-0DEC-4B77-8E10-25906B9CE407}" dt="2022-04-20T02:13:27.096" v="392" actId="478"/>
          <ac:cxnSpMkLst>
            <pc:docMk/>
            <pc:sldMk cId="1592580763" sldId="276"/>
            <ac:cxnSpMk id="30" creationId="{00000000-0000-0000-0000-000000000000}"/>
          </ac:cxnSpMkLst>
        </pc:cxnChg>
        <pc:cxnChg chg="mod">
          <ac:chgData name="Hairong Zhao" userId="836876fe-804d-4bd9-9d0e-c259ce8ab2ed" providerId="ADAL" clId="{A2DCDCC5-0DEC-4B77-8E10-25906B9CE407}" dt="2022-04-20T02:13:27.096" v="392" actId="478"/>
          <ac:cxnSpMkLst>
            <pc:docMk/>
            <pc:sldMk cId="1592580763" sldId="276"/>
            <ac:cxnSpMk id="32" creationId="{00000000-0000-0000-0000-000000000000}"/>
          </ac:cxnSpMkLst>
        </pc:cxnChg>
      </pc:sldChg>
      <pc:sldChg chg="delSp modSp add mod">
        <pc:chgData name="Hairong Zhao" userId="836876fe-804d-4bd9-9d0e-c259ce8ab2ed" providerId="ADAL" clId="{A2DCDCC5-0DEC-4B77-8E10-25906B9CE407}" dt="2022-04-20T12:47:16.298" v="1042" actId="20577"/>
        <pc:sldMkLst>
          <pc:docMk/>
          <pc:sldMk cId="0" sldId="283"/>
        </pc:sldMkLst>
        <pc:spChg chg="mod">
          <ac:chgData name="Hairong Zhao" userId="836876fe-804d-4bd9-9d0e-c259ce8ab2ed" providerId="ADAL" clId="{A2DCDCC5-0DEC-4B77-8E10-25906B9CE407}" dt="2022-04-20T12:47:16.298" v="1042" actId="20577"/>
          <ac:spMkLst>
            <pc:docMk/>
            <pc:sldMk cId="0" sldId="283"/>
            <ac:spMk id="25" creationId="{2FA8FB46-1910-4037-AFE4-5F5E636186B2}"/>
          </ac:spMkLst>
        </pc:spChg>
        <pc:spChg chg="del">
          <ac:chgData name="Hairong Zhao" userId="836876fe-804d-4bd9-9d0e-c259ce8ab2ed" providerId="ADAL" clId="{A2DCDCC5-0DEC-4B77-8E10-25906B9CE407}" dt="2022-04-20T12:46:29.874" v="1017" actId="478"/>
          <ac:spMkLst>
            <pc:docMk/>
            <pc:sldMk cId="0" sldId="283"/>
            <ac:spMk id="69633" creationId="{E6442074-5733-462E-80DD-8AE17E67D382}"/>
          </ac:spMkLst>
        </pc:spChg>
      </pc:sldChg>
      <pc:sldChg chg="del">
        <pc:chgData name="Hairong Zhao" userId="836876fe-804d-4bd9-9d0e-c259ce8ab2ed" providerId="ADAL" clId="{A2DCDCC5-0DEC-4B77-8E10-25906B9CE407}" dt="2022-04-20T02:17:30.887" v="449" actId="47"/>
        <pc:sldMkLst>
          <pc:docMk/>
          <pc:sldMk cId="2609310875" sldId="283"/>
        </pc:sldMkLst>
      </pc:sldChg>
      <pc:sldChg chg="modSp mod">
        <pc:chgData name="Hairong Zhao" userId="836876fe-804d-4bd9-9d0e-c259ce8ab2ed" providerId="ADAL" clId="{A2DCDCC5-0DEC-4B77-8E10-25906B9CE407}" dt="2022-04-19T00:52:44.052" v="4" actId="27636"/>
        <pc:sldMkLst>
          <pc:docMk/>
          <pc:sldMk cId="767350221" sldId="284"/>
        </pc:sldMkLst>
        <pc:spChg chg="mod">
          <ac:chgData name="Hairong Zhao" userId="836876fe-804d-4bd9-9d0e-c259ce8ab2ed" providerId="ADAL" clId="{A2DCDCC5-0DEC-4B77-8E10-25906B9CE407}" dt="2022-04-19T00:52:44.052" v="4" actId="27636"/>
          <ac:spMkLst>
            <pc:docMk/>
            <pc:sldMk cId="767350221" sldId="284"/>
            <ac:spMk id="125955" creationId="{00000000-0000-0000-0000-000000000000}"/>
          </ac:spMkLst>
        </pc:spChg>
      </pc:sldChg>
      <pc:sldChg chg="modSp mod ord modShow">
        <pc:chgData name="Hairong Zhao" userId="836876fe-804d-4bd9-9d0e-c259ce8ab2ed" providerId="ADAL" clId="{A2DCDCC5-0DEC-4B77-8E10-25906B9CE407}" dt="2022-04-20T01:55:42.720" v="381" actId="729"/>
        <pc:sldMkLst>
          <pc:docMk/>
          <pc:sldMk cId="3792842493" sldId="285"/>
        </pc:sldMkLst>
        <pc:spChg chg="mod">
          <ac:chgData name="Hairong Zhao" userId="836876fe-804d-4bd9-9d0e-c259ce8ab2ed" providerId="ADAL" clId="{A2DCDCC5-0DEC-4B77-8E10-25906B9CE407}" dt="2022-04-20T01:40:42.525" v="361" actId="20577"/>
          <ac:spMkLst>
            <pc:docMk/>
            <pc:sldMk cId="3792842493" sldId="285"/>
            <ac:spMk id="125955" creationId="{00000000-0000-0000-0000-000000000000}"/>
          </ac:spMkLst>
        </pc:spChg>
      </pc:sldChg>
      <pc:sldChg chg="del mod modShow">
        <pc:chgData name="Hairong Zhao" userId="836876fe-804d-4bd9-9d0e-c259ce8ab2ed" providerId="ADAL" clId="{A2DCDCC5-0DEC-4B77-8E10-25906B9CE407}" dt="2022-04-20T11:20:37.846" v="831" actId="47"/>
        <pc:sldMkLst>
          <pc:docMk/>
          <pc:sldMk cId="1551689717" sldId="286"/>
        </pc:sldMkLst>
      </pc:sldChg>
      <pc:sldChg chg="del mod ord modShow">
        <pc:chgData name="Hairong Zhao" userId="836876fe-804d-4bd9-9d0e-c259ce8ab2ed" providerId="ADAL" clId="{A2DCDCC5-0DEC-4B77-8E10-25906B9CE407}" dt="2022-04-20T11:20:36.568" v="830" actId="47"/>
        <pc:sldMkLst>
          <pc:docMk/>
          <pc:sldMk cId="205634877" sldId="287"/>
        </pc:sldMkLst>
      </pc:sldChg>
      <pc:sldChg chg="del mod modShow">
        <pc:chgData name="Hairong Zhao" userId="836876fe-804d-4bd9-9d0e-c259ce8ab2ed" providerId="ADAL" clId="{A2DCDCC5-0DEC-4B77-8E10-25906B9CE407}" dt="2022-04-20T11:20:39.206" v="832" actId="47"/>
        <pc:sldMkLst>
          <pc:docMk/>
          <pc:sldMk cId="3692623414" sldId="288"/>
        </pc:sldMkLst>
      </pc:sldChg>
      <pc:sldChg chg="del">
        <pc:chgData name="Hairong Zhao" userId="836876fe-804d-4bd9-9d0e-c259ce8ab2ed" providerId="ADAL" clId="{A2DCDCC5-0DEC-4B77-8E10-25906B9CE407}" dt="2022-04-20T02:19:39.952" v="453" actId="47"/>
        <pc:sldMkLst>
          <pc:docMk/>
          <pc:sldMk cId="1446865629" sldId="289"/>
        </pc:sldMkLst>
      </pc:sldChg>
      <pc:sldChg chg="delSp modSp mod modAnim">
        <pc:chgData name="Hairong Zhao" userId="836876fe-804d-4bd9-9d0e-c259ce8ab2ed" providerId="ADAL" clId="{A2DCDCC5-0DEC-4B77-8E10-25906B9CE407}" dt="2022-04-20T12:28:26.834" v="938" actId="478"/>
        <pc:sldMkLst>
          <pc:docMk/>
          <pc:sldMk cId="1917096843" sldId="290"/>
        </pc:sldMkLst>
        <pc:spChg chg="del">
          <ac:chgData name="Hairong Zhao" userId="836876fe-804d-4bd9-9d0e-c259ce8ab2ed" providerId="ADAL" clId="{A2DCDCC5-0DEC-4B77-8E10-25906B9CE407}" dt="2022-04-20T12:28:26.834" v="938" actId="478"/>
          <ac:spMkLst>
            <pc:docMk/>
            <pc:sldMk cId="1917096843" sldId="290"/>
            <ac:spMk id="3" creationId="{00000000-0000-0000-0000-000000000000}"/>
          </ac:spMkLst>
        </pc:spChg>
        <pc:spChg chg="mod">
          <ac:chgData name="Hairong Zhao" userId="836876fe-804d-4bd9-9d0e-c259ce8ab2ed" providerId="ADAL" clId="{A2DCDCC5-0DEC-4B77-8E10-25906B9CE407}" dt="2022-04-20T12:27:00.837" v="935" actId="1076"/>
          <ac:spMkLst>
            <pc:docMk/>
            <pc:sldMk cId="1917096843" sldId="290"/>
            <ac:spMk id="125955" creationId="{00000000-0000-0000-0000-000000000000}"/>
          </ac:spMkLst>
        </pc:spChg>
      </pc:sldChg>
      <pc:sldChg chg="del">
        <pc:chgData name="Hairong Zhao" userId="836876fe-804d-4bd9-9d0e-c259ce8ab2ed" providerId="ADAL" clId="{A2DCDCC5-0DEC-4B77-8E10-25906B9CE407}" dt="2022-04-20T02:20:14.862" v="456" actId="47"/>
        <pc:sldMkLst>
          <pc:docMk/>
          <pc:sldMk cId="3004901166" sldId="291"/>
        </pc:sldMkLst>
      </pc:sldChg>
      <pc:sldChg chg="modSp mod">
        <pc:chgData name="Hairong Zhao" userId="836876fe-804d-4bd9-9d0e-c259ce8ab2ed" providerId="ADAL" clId="{A2DCDCC5-0DEC-4B77-8E10-25906B9CE407}" dt="2022-04-20T12:30:06.045" v="951" actId="1076"/>
        <pc:sldMkLst>
          <pc:docMk/>
          <pc:sldMk cId="3650989426" sldId="292"/>
        </pc:sldMkLst>
        <pc:spChg chg="mod">
          <ac:chgData name="Hairong Zhao" userId="836876fe-804d-4bd9-9d0e-c259ce8ab2ed" providerId="ADAL" clId="{A2DCDCC5-0DEC-4B77-8E10-25906B9CE407}" dt="2022-04-20T12:30:06.045" v="951" actId="1076"/>
          <ac:spMkLst>
            <pc:docMk/>
            <pc:sldMk cId="3650989426" sldId="292"/>
            <ac:spMk id="125955" creationId="{00000000-0000-0000-0000-000000000000}"/>
          </ac:spMkLst>
        </pc:spChg>
      </pc:sldChg>
      <pc:sldChg chg="del">
        <pc:chgData name="Hairong Zhao" userId="836876fe-804d-4bd9-9d0e-c259ce8ab2ed" providerId="ADAL" clId="{A2DCDCC5-0DEC-4B77-8E10-25906B9CE407}" dt="2022-04-20T11:06:10.875" v="788" actId="47"/>
        <pc:sldMkLst>
          <pc:docMk/>
          <pc:sldMk cId="675525543" sldId="293"/>
        </pc:sldMkLst>
      </pc:sldChg>
      <pc:sldChg chg="modSp mod modAnim">
        <pc:chgData name="Hairong Zhao" userId="836876fe-804d-4bd9-9d0e-c259ce8ab2ed" providerId="ADAL" clId="{A2DCDCC5-0DEC-4B77-8E10-25906B9CE407}" dt="2022-04-20T12:40:35.414" v="1014"/>
        <pc:sldMkLst>
          <pc:docMk/>
          <pc:sldMk cId="3242160016" sldId="294"/>
        </pc:sldMkLst>
        <pc:spChg chg="mod">
          <ac:chgData name="Hairong Zhao" userId="836876fe-804d-4bd9-9d0e-c259ce8ab2ed" providerId="ADAL" clId="{A2DCDCC5-0DEC-4B77-8E10-25906B9CE407}" dt="2022-04-20T11:02:53.861" v="723" actId="20577"/>
          <ac:spMkLst>
            <pc:docMk/>
            <pc:sldMk cId="3242160016" sldId="294"/>
            <ac:spMk id="3" creationId="{00000000-0000-0000-0000-000000000000}"/>
          </ac:spMkLst>
        </pc:spChg>
      </pc:sldChg>
      <pc:sldChg chg="del ord">
        <pc:chgData name="Hairong Zhao" userId="836876fe-804d-4bd9-9d0e-c259ce8ab2ed" providerId="ADAL" clId="{A2DCDCC5-0DEC-4B77-8E10-25906B9CE407}" dt="2022-04-20T11:27:51.334" v="860" actId="47"/>
        <pc:sldMkLst>
          <pc:docMk/>
          <pc:sldMk cId="1428247018" sldId="296"/>
        </pc:sldMkLst>
      </pc:sldChg>
      <pc:sldChg chg="modSp del mod">
        <pc:chgData name="Hairong Zhao" userId="836876fe-804d-4bd9-9d0e-c259ce8ab2ed" providerId="ADAL" clId="{A2DCDCC5-0DEC-4B77-8E10-25906B9CE407}" dt="2022-04-20T11:27:06.581" v="857" actId="47"/>
        <pc:sldMkLst>
          <pc:docMk/>
          <pc:sldMk cId="672644030" sldId="297"/>
        </pc:sldMkLst>
        <pc:spChg chg="mod">
          <ac:chgData name="Hairong Zhao" userId="836876fe-804d-4bd9-9d0e-c259ce8ab2ed" providerId="ADAL" clId="{A2DCDCC5-0DEC-4B77-8E10-25906B9CE407}" dt="2022-04-20T11:10:28.039" v="819" actId="14100"/>
          <ac:spMkLst>
            <pc:docMk/>
            <pc:sldMk cId="672644030" sldId="297"/>
            <ac:spMk id="2" creationId="{00000000-0000-0000-0000-000000000000}"/>
          </ac:spMkLst>
        </pc:spChg>
        <pc:spChg chg="mod">
          <ac:chgData name="Hairong Zhao" userId="836876fe-804d-4bd9-9d0e-c259ce8ab2ed" providerId="ADAL" clId="{A2DCDCC5-0DEC-4B77-8E10-25906B9CE407}" dt="2022-04-20T11:25:56.313" v="846" actId="1076"/>
          <ac:spMkLst>
            <pc:docMk/>
            <pc:sldMk cId="672644030" sldId="297"/>
            <ac:spMk id="20" creationId="{00000000-0000-0000-0000-000000000000}"/>
          </ac:spMkLst>
        </pc:spChg>
      </pc:sldChg>
      <pc:sldChg chg="del">
        <pc:chgData name="Hairong Zhao" userId="836876fe-804d-4bd9-9d0e-c259ce8ab2ed" providerId="ADAL" clId="{A2DCDCC5-0DEC-4B77-8E10-25906B9CE407}" dt="2022-04-20T12:42:14.001" v="1015" actId="47"/>
        <pc:sldMkLst>
          <pc:docMk/>
          <pc:sldMk cId="3049154236" sldId="299"/>
        </pc:sldMkLst>
      </pc:sldChg>
      <pc:sldChg chg="addSp delSp modSp mod">
        <pc:chgData name="Hairong Zhao" userId="836876fe-804d-4bd9-9d0e-c259ce8ab2ed" providerId="ADAL" clId="{A2DCDCC5-0DEC-4B77-8E10-25906B9CE407}" dt="2022-04-20T11:16:32.452" v="829"/>
        <pc:sldMkLst>
          <pc:docMk/>
          <pc:sldMk cId="1166561076" sldId="306"/>
        </pc:sldMkLst>
        <pc:spChg chg="mod">
          <ac:chgData name="Hairong Zhao" userId="836876fe-804d-4bd9-9d0e-c259ce8ab2ed" providerId="ADAL" clId="{A2DCDCC5-0DEC-4B77-8E10-25906B9CE407}" dt="2022-04-20T11:15:51.870" v="820"/>
          <ac:spMkLst>
            <pc:docMk/>
            <pc:sldMk cId="1166561076" sldId="306"/>
            <ac:spMk id="23" creationId="{7B41464A-81CE-454B-9881-4DB42C02A379}"/>
          </ac:spMkLst>
        </pc:spChg>
        <pc:spChg chg="mod">
          <ac:chgData name="Hairong Zhao" userId="836876fe-804d-4bd9-9d0e-c259ce8ab2ed" providerId="ADAL" clId="{A2DCDCC5-0DEC-4B77-8E10-25906B9CE407}" dt="2022-04-20T11:15:51.870" v="820"/>
          <ac:spMkLst>
            <pc:docMk/>
            <pc:sldMk cId="1166561076" sldId="306"/>
            <ac:spMk id="24" creationId="{FC1A288D-BF75-4569-A67F-155185B13F99}"/>
          </ac:spMkLst>
        </pc:spChg>
        <pc:spChg chg="mod">
          <ac:chgData name="Hairong Zhao" userId="836876fe-804d-4bd9-9d0e-c259ce8ab2ed" providerId="ADAL" clId="{A2DCDCC5-0DEC-4B77-8E10-25906B9CE407}" dt="2022-04-20T11:15:51.870" v="820"/>
          <ac:spMkLst>
            <pc:docMk/>
            <pc:sldMk cId="1166561076" sldId="306"/>
            <ac:spMk id="25" creationId="{5AD0AD20-D30E-42D5-BB06-8BB572283A93}"/>
          </ac:spMkLst>
        </pc:spChg>
        <pc:spChg chg="mod">
          <ac:chgData name="Hairong Zhao" userId="836876fe-804d-4bd9-9d0e-c259ce8ab2ed" providerId="ADAL" clId="{A2DCDCC5-0DEC-4B77-8E10-25906B9CE407}" dt="2022-04-20T11:15:51.870" v="820"/>
          <ac:spMkLst>
            <pc:docMk/>
            <pc:sldMk cId="1166561076" sldId="306"/>
            <ac:spMk id="26" creationId="{60BE4914-92BE-4463-92B8-B4661F5705A2}"/>
          </ac:spMkLst>
        </pc:spChg>
        <pc:spChg chg="mod">
          <ac:chgData name="Hairong Zhao" userId="836876fe-804d-4bd9-9d0e-c259ce8ab2ed" providerId="ADAL" clId="{A2DCDCC5-0DEC-4B77-8E10-25906B9CE407}" dt="2022-04-20T11:15:51.870" v="820"/>
          <ac:spMkLst>
            <pc:docMk/>
            <pc:sldMk cId="1166561076" sldId="306"/>
            <ac:spMk id="27" creationId="{A42C0975-71B5-42F2-9D44-FA6C909B6F62}"/>
          </ac:spMkLst>
        </pc:spChg>
        <pc:spChg chg="mod">
          <ac:chgData name="Hairong Zhao" userId="836876fe-804d-4bd9-9d0e-c259ce8ab2ed" providerId="ADAL" clId="{A2DCDCC5-0DEC-4B77-8E10-25906B9CE407}" dt="2022-04-20T11:15:51.870" v="820"/>
          <ac:spMkLst>
            <pc:docMk/>
            <pc:sldMk cId="1166561076" sldId="306"/>
            <ac:spMk id="28" creationId="{2B747CDD-23CA-40D1-B18A-D47AD89C2AA8}"/>
          </ac:spMkLst>
        </pc:spChg>
        <pc:spChg chg="mod">
          <ac:chgData name="Hairong Zhao" userId="836876fe-804d-4bd9-9d0e-c259ce8ab2ed" providerId="ADAL" clId="{A2DCDCC5-0DEC-4B77-8E10-25906B9CE407}" dt="2022-04-20T11:15:51.870" v="820"/>
          <ac:spMkLst>
            <pc:docMk/>
            <pc:sldMk cId="1166561076" sldId="306"/>
            <ac:spMk id="29" creationId="{C6546AAE-66E7-4E24-8366-F043544EE6CC}"/>
          </ac:spMkLst>
        </pc:spChg>
        <pc:spChg chg="mod">
          <ac:chgData name="Hairong Zhao" userId="836876fe-804d-4bd9-9d0e-c259ce8ab2ed" providerId="ADAL" clId="{A2DCDCC5-0DEC-4B77-8E10-25906B9CE407}" dt="2022-04-20T11:15:51.870" v="820"/>
          <ac:spMkLst>
            <pc:docMk/>
            <pc:sldMk cId="1166561076" sldId="306"/>
            <ac:spMk id="30" creationId="{FA911AC9-A7BC-4DF1-86AD-CE0E4C5D1A17}"/>
          </ac:spMkLst>
        </pc:spChg>
        <pc:spChg chg="mod">
          <ac:chgData name="Hairong Zhao" userId="836876fe-804d-4bd9-9d0e-c259ce8ab2ed" providerId="ADAL" clId="{A2DCDCC5-0DEC-4B77-8E10-25906B9CE407}" dt="2022-04-20T11:15:51.870" v="820"/>
          <ac:spMkLst>
            <pc:docMk/>
            <pc:sldMk cId="1166561076" sldId="306"/>
            <ac:spMk id="31" creationId="{62882897-14C1-49E8-9F2B-3AD9F859D526}"/>
          </ac:spMkLst>
        </pc:spChg>
        <pc:spChg chg="mod">
          <ac:chgData name="Hairong Zhao" userId="836876fe-804d-4bd9-9d0e-c259ce8ab2ed" providerId="ADAL" clId="{A2DCDCC5-0DEC-4B77-8E10-25906B9CE407}" dt="2022-04-20T11:15:51.870" v="820"/>
          <ac:spMkLst>
            <pc:docMk/>
            <pc:sldMk cId="1166561076" sldId="306"/>
            <ac:spMk id="32" creationId="{238E9B14-D967-45E9-8517-FA387F98C4CD}"/>
          </ac:spMkLst>
        </pc:spChg>
        <pc:spChg chg="mod">
          <ac:chgData name="Hairong Zhao" userId="836876fe-804d-4bd9-9d0e-c259ce8ab2ed" providerId="ADAL" clId="{A2DCDCC5-0DEC-4B77-8E10-25906B9CE407}" dt="2022-04-20T11:15:51.870" v="820"/>
          <ac:spMkLst>
            <pc:docMk/>
            <pc:sldMk cId="1166561076" sldId="306"/>
            <ac:spMk id="33" creationId="{01C7D274-8990-4C44-ABA5-AE7D128F964E}"/>
          </ac:spMkLst>
        </pc:spChg>
        <pc:spChg chg="mod">
          <ac:chgData name="Hairong Zhao" userId="836876fe-804d-4bd9-9d0e-c259ce8ab2ed" providerId="ADAL" clId="{A2DCDCC5-0DEC-4B77-8E10-25906B9CE407}" dt="2022-04-20T11:15:51.870" v="820"/>
          <ac:spMkLst>
            <pc:docMk/>
            <pc:sldMk cId="1166561076" sldId="306"/>
            <ac:spMk id="34" creationId="{A7D51BA2-5105-4340-9241-A818C017ECA2}"/>
          </ac:spMkLst>
        </pc:spChg>
        <pc:grpChg chg="add del mod">
          <ac:chgData name="Hairong Zhao" userId="836876fe-804d-4bd9-9d0e-c259ce8ab2ed" providerId="ADAL" clId="{A2DCDCC5-0DEC-4B77-8E10-25906B9CE407}" dt="2022-04-20T11:16:32.452" v="829"/>
          <ac:grpSpMkLst>
            <pc:docMk/>
            <pc:sldMk cId="1166561076" sldId="306"/>
            <ac:grpSpMk id="21" creationId="{965F9CC2-0F87-4433-81B0-FBF18A7E0527}"/>
          </ac:grpSpMkLst>
        </pc:grpChg>
      </pc:sldChg>
      <pc:sldChg chg="addSp delSp modSp mod">
        <pc:chgData name="Hairong Zhao" userId="836876fe-804d-4bd9-9d0e-c259ce8ab2ed" providerId="ADAL" clId="{A2DCDCC5-0DEC-4B77-8E10-25906B9CE407}" dt="2022-04-20T11:16:31.017" v="826"/>
        <pc:sldMkLst>
          <pc:docMk/>
          <pc:sldMk cId="2280938307" sldId="307"/>
        </pc:sldMkLst>
        <pc:spChg chg="mod">
          <ac:chgData name="Hairong Zhao" userId="836876fe-804d-4bd9-9d0e-c259ce8ab2ed" providerId="ADAL" clId="{A2DCDCC5-0DEC-4B77-8E10-25906B9CE407}" dt="2022-04-20T11:16:11.407" v="823"/>
          <ac:spMkLst>
            <pc:docMk/>
            <pc:sldMk cId="2280938307" sldId="307"/>
            <ac:spMk id="25" creationId="{86552F3E-964A-472E-B1CB-4BC14D0B369E}"/>
          </ac:spMkLst>
        </pc:spChg>
        <pc:spChg chg="mod">
          <ac:chgData name="Hairong Zhao" userId="836876fe-804d-4bd9-9d0e-c259ce8ab2ed" providerId="ADAL" clId="{A2DCDCC5-0DEC-4B77-8E10-25906B9CE407}" dt="2022-04-20T11:16:11.407" v="823"/>
          <ac:spMkLst>
            <pc:docMk/>
            <pc:sldMk cId="2280938307" sldId="307"/>
            <ac:spMk id="26" creationId="{D9E232B3-7E72-4275-9BEA-9F7EDD3EC07E}"/>
          </ac:spMkLst>
        </pc:spChg>
        <pc:spChg chg="mod">
          <ac:chgData name="Hairong Zhao" userId="836876fe-804d-4bd9-9d0e-c259ce8ab2ed" providerId="ADAL" clId="{A2DCDCC5-0DEC-4B77-8E10-25906B9CE407}" dt="2022-04-20T11:16:11.407" v="823"/>
          <ac:spMkLst>
            <pc:docMk/>
            <pc:sldMk cId="2280938307" sldId="307"/>
            <ac:spMk id="27" creationId="{B6ABC933-3687-4772-B5F4-C91A60EA3833}"/>
          </ac:spMkLst>
        </pc:spChg>
        <pc:spChg chg="mod">
          <ac:chgData name="Hairong Zhao" userId="836876fe-804d-4bd9-9d0e-c259ce8ab2ed" providerId="ADAL" clId="{A2DCDCC5-0DEC-4B77-8E10-25906B9CE407}" dt="2022-04-20T11:16:11.407" v="823"/>
          <ac:spMkLst>
            <pc:docMk/>
            <pc:sldMk cId="2280938307" sldId="307"/>
            <ac:spMk id="28" creationId="{0CFD6997-2638-42D3-B6AD-BBA60CEE0B97}"/>
          </ac:spMkLst>
        </pc:spChg>
        <pc:spChg chg="mod">
          <ac:chgData name="Hairong Zhao" userId="836876fe-804d-4bd9-9d0e-c259ce8ab2ed" providerId="ADAL" clId="{A2DCDCC5-0DEC-4B77-8E10-25906B9CE407}" dt="2022-04-20T11:16:11.407" v="823"/>
          <ac:spMkLst>
            <pc:docMk/>
            <pc:sldMk cId="2280938307" sldId="307"/>
            <ac:spMk id="29" creationId="{F39D3115-FFDB-4DF9-A6FE-3D8FFF4CBD71}"/>
          </ac:spMkLst>
        </pc:spChg>
        <pc:spChg chg="mod">
          <ac:chgData name="Hairong Zhao" userId="836876fe-804d-4bd9-9d0e-c259ce8ab2ed" providerId="ADAL" clId="{A2DCDCC5-0DEC-4B77-8E10-25906B9CE407}" dt="2022-04-20T11:16:11.407" v="823"/>
          <ac:spMkLst>
            <pc:docMk/>
            <pc:sldMk cId="2280938307" sldId="307"/>
            <ac:spMk id="30" creationId="{7E13B2E5-6A9C-4343-8EBD-212D65D9B8EC}"/>
          </ac:spMkLst>
        </pc:spChg>
        <pc:spChg chg="mod">
          <ac:chgData name="Hairong Zhao" userId="836876fe-804d-4bd9-9d0e-c259ce8ab2ed" providerId="ADAL" clId="{A2DCDCC5-0DEC-4B77-8E10-25906B9CE407}" dt="2022-04-20T11:16:11.407" v="823"/>
          <ac:spMkLst>
            <pc:docMk/>
            <pc:sldMk cId="2280938307" sldId="307"/>
            <ac:spMk id="31" creationId="{1FCD2E8B-1577-429A-8BA8-40A06CF4B6B8}"/>
          </ac:spMkLst>
        </pc:spChg>
        <pc:spChg chg="mod">
          <ac:chgData name="Hairong Zhao" userId="836876fe-804d-4bd9-9d0e-c259ce8ab2ed" providerId="ADAL" clId="{A2DCDCC5-0DEC-4B77-8E10-25906B9CE407}" dt="2022-04-20T11:16:11.407" v="823"/>
          <ac:spMkLst>
            <pc:docMk/>
            <pc:sldMk cId="2280938307" sldId="307"/>
            <ac:spMk id="32" creationId="{EAB4D9F4-6BB6-469D-8696-1707846D67B5}"/>
          </ac:spMkLst>
        </pc:spChg>
        <pc:spChg chg="mod">
          <ac:chgData name="Hairong Zhao" userId="836876fe-804d-4bd9-9d0e-c259ce8ab2ed" providerId="ADAL" clId="{A2DCDCC5-0DEC-4B77-8E10-25906B9CE407}" dt="2022-04-20T11:16:11.407" v="823"/>
          <ac:spMkLst>
            <pc:docMk/>
            <pc:sldMk cId="2280938307" sldId="307"/>
            <ac:spMk id="33" creationId="{C7F1EA26-4031-4E92-9DBD-2E0CFF7849B4}"/>
          </ac:spMkLst>
        </pc:spChg>
        <pc:spChg chg="mod">
          <ac:chgData name="Hairong Zhao" userId="836876fe-804d-4bd9-9d0e-c259ce8ab2ed" providerId="ADAL" clId="{A2DCDCC5-0DEC-4B77-8E10-25906B9CE407}" dt="2022-04-20T11:16:11.407" v="823"/>
          <ac:spMkLst>
            <pc:docMk/>
            <pc:sldMk cId="2280938307" sldId="307"/>
            <ac:spMk id="34" creationId="{83B0D656-E75E-45E0-881D-0D8A11519642}"/>
          </ac:spMkLst>
        </pc:spChg>
        <pc:spChg chg="mod">
          <ac:chgData name="Hairong Zhao" userId="836876fe-804d-4bd9-9d0e-c259ce8ab2ed" providerId="ADAL" clId="{A2DCDCC5-0DEC-4B77-8E10-25906B9CE407}" dt="2022-04-20T11:16:11.407" v="823"/>
          <ac:spMkLst>
            <pc:docMk/>
            <pc:sldMk cId="2280938307" sldId="307"/>
            <ac:spMk id="35" creationId="{489DD956-3FE0-4F37-83F7-F8ACE8C8009C}"/>
          </ac:spMkLst>
        </pc:spChg>
        <pc:spChg chg="mod">
          <ac:chgData name="Hairong Zhao" userId="836876fe-804d-4bd9-9d0e-c259ce8ab2ed" providerId="ADAL" clId="{A2DCDCC5-0DEC-4B77-8E10-25906B9CE407}" dt="2022-04-20T11:16:11.407" v="823"/>
          <ac:spMkLst>
            <pc:docMk/>
            <pc:sldMk cId="2280938307" sldId="307"/>
            <ac:spMk id="36" creationId="{31C765AE-EDF5-4981-80A8-F473565E0B59}"/>
          </ac:spMkLst>
        </pc:spChg>
        <pc:grpChg chg="add del mod">
          <ac:chgData name="Hairong Zhao" userId="836876fe-804d-4bd9-9d0e-c259ce8ab2ed" providerId="ADAL" clId="{A2DCDCC5-0DEC-4B77-8E10-25906B9CE407}" dt="2022-04-20T11:16:31.017" v="826"/>
          <ac:grpSpMkLst>
            <pc:docMk/>
            <pc:sldMk cId="2280938307" sldId="307"/>
            <ac:grpSpMk id="23" creationId="{7A5C2F5F-6630-48BC-B556-6D15B588BD0E}"/>
          </ac:grpSpMkLst>
        </pc:grpChg>
      </pc:sldChg>
      <pc:sldChg chg="modSp mod">
        <pc:chgData name="Hairong Zhao" userId="836876fe-804d-4bd9-9d0e-c259ce8ab2ed" providerId="ADAL" clId="{A2DCDCC5-0DEC-4B77-8E10-25906B9CE407}" dt="2022-04-19T00:52:44.071" v="5" actId="27636"/>
        <pc:sldMkLst>
          <pc:docMk/>
          <pc:sldMk cId="2864851231" sldId="310"/>
        </pc:sldMkLst>
        <pc:spChg chg="mod">
          <ac:chgData name="Hairong Zhao" userId="836876fe-804d-4bd9-9d0e-c259ce8ab2ed" providerId="ADAL" clId="{A2DCDCC5-0DEC-4B77-8E10-25906B9CE407}" dt="2022-04-19T00:52:44.071" v="5" actId="27636"/>
          <ac:spMkLst>
            <pc:docMk/>
            <pc:sldMk cId="2864851231" sldId="310"/>
            <ac:spMk id="3" creationId="{00000000-0000-0000-0000-000000000000}"/>
          </ac:spMkLst>
        </pc:spChg>
      </pc:sldChg>
      <pc:sldChg chg="modSp mod">
        <pc:chgData name="Hairong Zhao" userId="836876fe-804d-4bd9-9d0e-c259ce8ab2ed" providerId="ADAL" clId="{A2DCDCC5-0DEC-4B77-8E10-25906B9CE407}" dt="2022-04-20T01:01:39.439" v="129" actId="5793"/>
        <pc:sldMkLst>
          <pc:docMk/>
          <pc:sldMk cId="2849306803" sldId="318"/>
        </pc:sldMkLst>
        <pc:spChg chg="mod">
          <ac:chgData name="Hairong Zhao" userId="836876fe-804d-4bd9-9d0e-c259ce8ab2ed" providerId="ADAL" clId="{A2DCDCC5-0DEC-4B77-8E10-25906B9CE407}" dt="2022-04-20T01:01:39.439" v="129" actId="5793"/>
          <ac:spMkLst>
            <pc:docMk/>
            <pc:sldMk cId="2849306803" sldId="318"/>
            <ac:spMk id="3" creationId="{00000000-0000-0000-0000-000000000000}"/>
          </ac:spMkLst>
        </pc:spChg>
      </pc:sldChg>
      <pc:sldChg chg="modSp mod">
        <pc:chgData name="Hairong Zhao" userId="836876fe-804d-4bd9-9d0e-c259ce8ab2ed" providerId="ADAL" clId="{A2DCDCC5-0DEC-4B77-8E10-25906B9CE407}" dt="2022-04-20T01:11:52.296" v="281" actId="207"/>
        <pc:sldMkLst>
          <pc:docMk/>
          <pc:sldMk cId="2408579470" sldId="319"/>
        </pc:sldMkLst>
        <pc:spChg chg="mod">
          <ac:chgData name="Hairong Zhao" userId="836876fe-804d-4bd9-9d0e-c259ce8ab2ed" providerId="ADAL" clId="{A2DCDCC5-0DEC-4B77-8E10-25906B9CE407}" dt="2022-04-20T01:11:52.296" v="281" actId="207"/>
          <ac:spMkLst>
            <pc:docMk/>
            <pc:sldMk cId="2408579470" sldId="319"/>
            <ac:spMk id="3" creationId="{00000000-0000-0000-0000-000000000000}"/>
          </ac:spMkLst>
        </pc:spChg>
      </pc:sldChg>
      <pc:sldChg chg="addSp delSp modSp new mod modAnim">
        <pc:chgData name="Hairong Zhao" userId="836876fe-804d-4bd9-9d0e-c259ce8ab2ed" providerId="ADAL" clId="{A2DCDCC5-0DEC-4B77-8E10-25906B9CE407}" dt="2022-04-20T12:18:11.927" v="927" actId="1076"/>
        <pc:sldMkLst>
          <pc:docMk/>
          <pc:sldMk cId="870350007" sldId="320"/>
        </pc:sldMkLst>
        <pc:spChg chg="mod">
          <ac:chgData name="Hairong Zhao" userId="836876fe-804d-4bd9-9d0e-c259ce8ab2ed" providerId="ADAL" clId="{A2DCDCC5-0DEC-4B77-8E10-25906B9CE407}" dt="2022-04-20T01:04:46.666" v="133"/>
          <ac:spMkLst>
            <pc:docMk/>
            <pc:sldMk cId="870350007" sldId="320"/>
            <ac:spMk id="2" creationId="{12B08B79-E4DA-44B3-9FC8-1B72FDB5B5E1}"/>
          </ac:spMkLst>
        </pc:spChg>
        <pc:spChg chg="mod ord">
          <ac:chgData name="Hairong Zhao" userId="836876fe-804d-4bd9-9d0e-c259ce8ab2ed" providerId="ADAL" clId="{A2DCDCC5-0DEC-4B77-8E10-25906B9CE407}" dt="2022-04-20T12:08:04.929" v="868" actId="1076"/>
          <ac:spMkLst>
            <pc:docMk/>
            <pc:sldMk cId="870350007" sldId="320"/>
            <ac:spMk id="3" creationId="{833B1325-5258-4918-BA43-7B722630EA03}"/>
          </ac:spMkLst>
        </pc:spChg>
        <pc:spChg chg="add mod ord">
          <ac:chgData name="Hairong Zhao" userId="836876fe-804d-4bd9-9d0e-c259ce8ab2ed" providerId="ADAL" clId="{A2DCDCC5-0DEC-4B77-8E10-25906B9CE407}" dt="2022-04-20T01:07:41.752" v="179" actId="692"/>
          <ac:spMkLst>
            <pc:docMk/>
            <pc:sldMk cId="870350007" sldId="320"/>
            <ac:spMk id="7" creationId="{BF1C9085-B831-463E-AFC2-90FB6E483A4E}"/>
          </ac:spMkLst>
        </pc:spChg>
        <pc:spChg chg="add mod">
          <ac:chgData name="Hairong Zhao" userId="836876fe-804d-4bd9-9d0e-c259ce8ab2ed" providerId="ADAL" clId="{A2DCDCC5-0DEC-4B77-8E10-25906B9CE407}" dt="2022-04-20T01:06:41.534" v="170" actId="1076"/>
          <ac:spMkLst>
            <pc:docMk/>
            <pc:sldMk cId="870350007" sldId="320"/>
            <ac:spMk id="8" creationId="{A91C82E9-CD71-493D-B50A-DE5535627516}"/>
          </ac:spMkLst>
        </pc:spChg>
        <pc:spChg chg="add mod">
          <ac:chgData name="Hairong Zhao" userId="836876fe-804d-4bd9-9d0e-c259ce8ab2ed" providerId="ADAL" clId="{A2DCDCC5-0DEC-4B77-8E10-25906B9CE407}" dt="2022-04-20T01:07:04.535" v="178" actId="1076"/>
          <ac:spMkLst>
            <pc:docMk/>
            <pc:sldMk cId="870350007" sldId="320"/>
            <ac:spMk id="9" creationId="{0F0F5E16-7851-490C-8C9B-C0DE639AD113}"/>
          </ac:spMkLst>
        </pc:spChg>
        <pc:spChg chg="add mod">
          <ac:chgData name="Hairong Zhao" userId="836876fe-804d-4bd9-9d0e-c259ce8ab2ed" providerId="ADAL" clId="{A2DCDCC5-0DEC-4B77-8E10-25906B9CE407}" dt="2022-04-20T01:08:38.987" v="182" actId="1076"/>
          <ac:spMkLst>
            <pc:docMk/>
            <pc:sldMk cId="870350007" sldId="320"/>
            <ac:spMk id="10" creationId="{02814173-E96B-4751-A42F-AC03A97201FA}"/>
          </ac:spMkLst>
        </pc:spChg>
        <pc:spChg chg="add mod">
          <ac:chgData name="Hairong Zhao" userId="836876fe-804d-4bd9-9d0e-c259ce8ab2ed" providerId="ADAL" clId="{A2DCDCC5-0DEC-4B77-8E10-25906B9CE407}" dt="2022-04-20T01:09:10.992" v="236" actId="692"/>
          <ac:spMkLst>
            <pc:docMk/>
            <pc:sldMk cId="870350007" sldId="320"/>
            <ac:spMk id="11" creationId="{C324F9D4-2FD5-4246-A609-210E17436787}"/>
          </ac:spMkLst>
        </pc:spChg>
        <pc:spChg chg="add mod">
          <ac:chgData name="Hairong Zhao" userId="836876fe-804d-4bd9-9d0e-c259ce8ab2ed" providerId="ADAL" clId="{A2DCDCC5-0DEC-4B77-8E10-25906B9CE407}" dt="2022-04-20T01:09:22.045" v="280" actId="1038"/>
          <ac:spMkLst>
            <pc:docMk/>
            <pc:sldMk cId="870350007" sldId="320"/>
            <ac:spMk id="12" creationId="{7B29F970-1DAA-456A-927C-28D2B35A33F0}"/>
          </ac:spMkLst>
        </pc:spChg>
        <pc:spChg chg="add del mod">
          <ac:chgData name="Hairong Zhao" userId="836876fe-804d-4bd9-9d0e-c259ce8ab2ed" providerId="ADAL" clId="{A2DCDCC5-0DEC-4B77-8E10-25906B9CE407}" dt="2022-04-20T12:18:07.941" v="926" actId="478"/>
          <ac:spMkLst>
            <pc:docMk/>
            <pc:sldMk cId="870350007" sldId="320"/>
            <ac:spMk id="13" creationId="{7AF31B86-0CC1-48C2-8549-50BCEE9E2681}"/>
          </ac:spMkLst>
        </pc:spChg>
        <pc:spChg chg="add mod">
          <ac:chgData name="Hairong Zhao" userId="836876fe-804d-4bd9-9d0e-c259ce8ab2ed" providerId="ADAL" clId="{A2DCDCC5-0DEC-4B77-8E10-25906B9CE407}" dt="2022-04-20T12:18:11.927" v="927" actId="1076"/>
          <ac:spMkLst>
            <pc:docMk/>
            <pc:sldMk cId="870350007" sldId="320"/>
            <ac:spMk id="14" creationId="{0FBBC8BB-FE92-438E-B6EE-04C62E7CB0B5}"/>
          </ac:spMkLst>
        </pc:spChg>
        <pc:picChg chg="add mod ord">
          <ac:chgData name="Hairong Zhao" userId="836876fe-804d-4bd9-9d0e-c259ce8ab2ed" providerId="ADAL" clId="{A2DCDCC5-0DEC-4B77-8E10-25906B9CE407}" dt="2022-04-20T01:06:17.100" v="165" actId="1076"/>
          <ac:picMkLst>
            <pc:docMk/>
            <pc:sldMk cId="870350007" sldId="320"/>
            <ac:picMk id="6" creationId="{12BEE0ED-75F8-46EE-A533-C5FB821F489F}"/>
          </ac:picMkLst>
        </pc:picChg>
      </pc:sldChg>
      <pc:sldChg chg="addSp modSp new mod">
        <pc:chgData name="Hairong Zhao" userId="836876fe-804d-4bd9-9d0e-c259ce8ab2ed" providerId="ADAL" clId="{A2DCDCC5-0DEC-4B77-8E10-25906B9CE407}" dt="2022-04-20T12:23:48.728" v="934" actId="20577"/>
        <pc:sldMkLst>
          <pc:docMk/>
          <pc:sldMk cId="119507124" sldId="321"/>
        </pc:sldMkLst>
        <pc:spChg chg="add mod">
          <ac:chgData name="Hairong Zhao" userId="836876fe-804d-4bd9-9d0e-c259ce8ab2ed" providerId="ADAL" clId="{A2DCDCC5-0DEC-4B77-8E10-25906B9CE407}" dt="2022-04-20T01:45:04.606" v="373" actId="14100"/>
          <ac:spMkLst>
            <pc:docMk/>
            <pc:sldMk cId="119507124" sldId="321"/>
            <ac:spMk id="3" creationId="{909BDA2A-9DCC-4E69-AE98-C4B89B26E9EA}"/>
          </ac:spMkLst>
        </pc:spChg>
        <pc:spChg chg="add mod">
          <ac:chgData name="Hairong Zhao" userId="836876fe-804d-4bd9-9d0e-c259ce8ab2ed" providerId="ADAL" clId="{A2DCDCC5-0DEC-4B77-8E10-25906B9CE407}" dt="2022-04-20T12:23:48.728" v="934" actId="20577"/>
          <ac:spMkLst>
            <pc:docMk/>
            <pc:sldMk cId="119507124" sldId="321"/>
            <ac:spMk id="7" creationId="{C5659739-9FF0-4C74-8AB0-8863516C31AD}"/>
          </ac:spMkLst>
        </pc:spChg>
        <pc:spChg chg="add mod">
          <ac:chgData name="Hairong Zhao" userId="836876fe-804d-4bd9-9d0e-c259ce8ab2ed" providerId="ADAL" clId="{A2DCDCC5-0DEC-4B77-8E10-25906B9CE407}" dt="2022-04-20T01:43:33.209" v="372" actId="20577"/>
          <ac:spMkLst>
            <pc:docMk/>
            <pc:sldMk cId="119507124" sldId="321"/>
            <ac:spMk id="9" creationId="{B1C1AAFC-9104-4A24-8BFE-08672394FE4C}"/>
          </ac:spMkLst>
        </pc:spChg>
        <pc:picChg chg="add mod">
          <ac:chgData name="Hairong Zhao" userId="836876fe-804d-4bd9-9d0e-c259ce8ab2ed" providerId="ADAL" clId="{A2DCDCC5-0DEC-4B77-8E10-25906B9CE407}" dt="2022-04-20T01:18:57.056" v="290" actId="1076"/>
          <ac:picMkLst>
            <pc:docMk/>
            <pc:sldMk cId="119507124" sldId="321"/>
            <ac:picMk id="5" creationId="{85B7968B-3988-4067-94D8-9E3549BBA7D6}"/>
          </ac:picMkLst>
        </pc:picChg>
      </pc:sldChg>
      <pc:sldChg chg="addSp modSp new mod">
        <pc:chgData name="Hairong Zhao" userId="836876fe-804d-4bd9-9d0e-c259ce8ab2ed" providerId="ADAL" clId="{A2DCDCC5-0DEC-4B77-8E10-25906B9CE407}" dt="2022-04-20T01:54:47.395" v="376"/>
        <pc:sldMkLst>
          <pc:docMk/>
          <pc:sldMk cId="1460874985" sldId="322"/>
        </pc:sldMkLst>
        <pc:spChg chg="add mod">
          <ac:chgData name="Hairong Zhao" userId="836876fe-804d-4bd9-9d0e-c259ce8ab2ed" providerId="ADAL" clId="{A2DCDCC5-0DEC-4B77-8E10-25906B9CE407}" dt="2022-04-20T01:54:47.395" v="376"/>
          <ac:spMkLst>
            <pc:docMk/>
            <pc:sldMk cId="1460874985" sldId="322"/>
            <ac:spMk id="5" creationId="{1E8B0DC0-54AC-4DAA-9947-C2437A1A6812}"/>
          </ac:spMkLst>
        </pc:spChg>
        <pc:picChg chg="add">
          <ac:chgData name="Hairong Zhao" userId="836876fe-804d-4bd9-9d0e-c259ce8ab2ed" providerId="ADAL" clId="{A2DCDCC5-0DEC-4B77-8E10-25906B9CE407}" dt="2022-04-20T01:54:37.466" v="375" actId="22"/>
          <ac:picMkLst>
            <pc:docMk/>
            <pc:sldMk cId="1460874985" sldId="322"/>
            <ac:picMk id="4" creationId="{434D5444-D634-4836-92A5-B1663B93CD14}"/>
          </ac:picMkLst>
        </pc:picChg>
      </pc:sldChg>
      <pc:sldChg chg="modSp add mod">
        <pc:chgData name="Hairong Zhao" userId="836876fe-804d-4bd9-9d0e-c259ce8ab2ed" providerId="ADAL" clId="{A2DCDCC5-0DEC-4B77-8E10-25906B9CE407}" dt="2022-04-20T12:29:04.342" v="947" actId="179"/>
        <pc:sldMkLst>
          <pc:docMk/>
          <pc:sldMk cId="790444501" sldId="323"/>
        </pc:sldMkLst>
        <pc:spChg chg="mod">
          <ac:chgData name="Hairong Zhao" userId="836876fe-804d-4bd9-9d0e-c259ce8ab2ed" providerId="ADAL" clId="{A2DCDCC5-0DEC-4B77-8E10-25906B9CE407}" dt="2022-04-20T12:29:04.342" v="947" actId="179"/>
          <ac:spMkLst>
            <pc:docMk/>
            <pc:sldMk cId="790444501" sldId="323"/>
            <ac:spMk id="3" creationId="{57FAD697-428B-4AC4-83BB-F21AFF28E02D}"/>
          </ac:spMkLst>
        </pc:spChg>
      </pc:sldChg>
      <pc:sldChg chg="modSp add mod">
        <pc:chgData name="Hairong Zhao" userId="836876fe-804d-4bd9-9d0e-c259ce8ab2ed" providerId="ADAL" clId="{A2DCDCC5-0DEC-4B77-8E10-25906B9CE407}" dt="2022-04-20T12:29:14.537" v="948"/>
        <pc:sldMkLst>
          <pc:docMk/>
          <pc:sldMk cId="2877584272" sldId="324"/>
        </pc:sldMkLst>
        <pc:spChg chg="mod">
          <ac:chgData name="Hairong Zhao" userId="836876fe-804d-4bd9-9d0e-c259ce8ab2ed" providerId="ADAL" clId="{A2DCDCC5-0DEC-4B77-8E10-25906B9CE407}" dt="2022-04-20T12:29:14.537" v="948"/>
          <ac:spMkLst>
            <pc:docMk/>
            <pc:sldMk cId="2877584272" sldId="324"/>
            <ac:spMk id="3" creationId="{57FAD697-428B-4AC4-83BB-F21AFF28E02D}"/>
          </ac:spMkLst>
        </pc:spChg>
      </pc:sldChg>
      <pc:sldChg chg="modSp add mod">
        <pc:chgData name="Hairong Zhao" userId="836876fe-804d-4bd9-9d0e-c259ce8ab2ed" providerId="ADAL" clId="{A2DCDCC5-0DEC-4B77-8E10-25906B9CE407}" dt="2022-04-20T12:29:20.994" v="949"/>
        <pc:sldMkLst>
          <pc:docMk/>
          <pc:sldMk cId="1161083089" sldId="325"/>
        </pc:sldMkLst>
        <pc:spChg chg="mod">
          <ac:chgData name="Hairong Zhao" userId="836876fe-804d-4bd9-9d0e-c259ce8ab2ed" providerId="ADAL" clId="{A2DCDCC5-0DEC-4B77-8E10-25906B9CE407}" dt="2022-04-20T12:29:20.994" v="949"/>
          <ac:spMkLst>
            <pc:docMk/>
            <pc:sldMk cId="1161083089" sldId="325"/>
            <ac:spMk id="3" creationId="{57FAD697-428B-4AC4-83BB-F21AFF28E02D}"/>
          </ac:spMkLst>
        </pc:spChg>
      </pc:sldChg>
      <pc:sldChg chg="addSp modSp new mod modClrScheme modAnim chgLayout">
        <pc:chgData name="Hairong Zhao" userId="836876fe-804d-4bd9-9d0e-c259ce8ab2ed" providerId="ADAL" clId="{A2DCDCC5-0DEC-4B77-8E10-25906B9CE407}" dt="2022-04-20T12:40:00.705" v="1013" actId="207"/>
        <pc:sldMkLst>
          <pc:docMk/>
          <pc:sldMk cId="3621684057" sldId="326"/>
        </pc:sldMkLst>
        <pc:spChg chg="mod ord">
          <ac:chgData name="Hairong Zhao" userId="836876fe-804d-4bd9-9d0e-c259ce8ab2ed" providerId="ADAL" clId="{A2DCDCC5-0DEC-4B77-8E10-25906B9CE407}" dt="2022-04-20T10:47:51.386" v="540" actId="700"/>
          <ac:spMkLst>
            <pc:docMk/>
            <pc:sldMk cId="3621684057" sldId="326"/>
            <ac:spMk id="2" creationId="{05708883-3CAD-4580-9485-80B673CDAF68}"/>
          </ac:spMkLst>
        </pc:spChg>
        <pc:spChg chg="add mod ord">
          <ac:chgData name="Hairong Zhao" userId="836876fe-804d-4bd9-9d0e-c259ce8ab2ed" providerId="ADAL" clId="{A2DCDCC5-0DEC-4B77-8E10-25906B9CE407}" dt="2022-04-20T10:47:52.283" v="541"/>
          <ac:spMkLst>
            <pc:docMk/>
            <pc:sldMk cId="3621684057" sldId="326"/>
            <ac:spMk id="3" creationId="{3ACC45AB-47C2-4CB5-9E69-DB1268884C2A}"/>
          </ac:spMkLst>
        </pc:spChg>
        <pc:spChg chg="add mod ord">
          <ac:chgData name="Hairong Zhao" userId="836876fe-804d-4bd9-9d0e-c259ce8ab2ed" providerId="ADAL" clId="{A2DCDCC5-0DEC-4B77-8E10-25906B9CE407}" dt="2022-04-20T12:40:00.705" v="1013" actId="207"/>
          <ac:spMkLst>
            <pc:docMk/>
            <pc:sldMk cId="3621684057" sldId="326"/>
            <ac:spMk id="4" creationId="{C658B30D-9D10-406F-82D4-43A9A7B097D6}"/>
          </ac:spMkLst>
        </pc:spChg>
      </pc:sldChg>
      <pc:sldChg chg="delSp modSp add del mod">
        <pc:chgData name="Hairong Zhao" userId="836876fe-804d-4bd9-9d0e-c259ce8ab2ed" providerId="ADAL" clId="{A2DCDCC5-0DEC-4B77-8E10-25906B9CE407}" dt="2022-04-20T12:46:16.988" v="1016"/>
        <pc:sldMkLst>
          <pc:docMk/>
          <pc:sldMk cId="0" sldId="327"/>
        </pc:sldMkLst>
        <pc:spChg chg="del mod">
          <ac:chgData name="Hairong Zhao" userId="836876fe-804d-4bd9-9d0e-c259ce8ab2ed" providerId="ADAL" clId="{A2DCDCC5-0DEC-4B77-8E10-25906B9CE407}" dt="2022-04-20T11:23:14.528" v="836" actId="478"/>
          <ac:spMkLst>
            <pc:docMk/>
            <pc:sldMk cId="0" sldId="327"/>
            <ac:spMk id="92197" creationId="{2AD8AAFF-D4CC-4008-910E-2B7346273C14}"/>
          </ac:spMkLst>
        </pc:spChg>
        <pc:spChg chg="del">
          <ac:chgData name="Hairong Zhao" userId="836876fe-804d-4bd9-9d0e-c259ce8ab2ed" providerId="ADAL" clId="{A2DCDCC5-0DEC-4B77-8E10-25906B9CE407}" dt="2022-04-20T11:23:40.153" v="839" actId="478"/>
          <ac:spMkLst>
            <pc:docMk/>
            <pc:sldMk cId="0" sldId="327"/>
            <ac:spMk id="94209" creationId="{BEEA20AB-5379-4CB3-9A23-B0423F9BE9D1}"/>
          </ac:spMkLst>
        </pc:spChg>
        <pc:spChg chg="mod">
          <ac:chgData name="Hairong Zhao" userId="836876fe-804d-4bd9-9d0e-c259ce8ab2ed" providerId="ADAL" clId="{A2DCDCC5-0DEC-4B77-8E10-25906B9CE407}" dt="2022-04-20T11:23:25.757" v="838" actId="14100"/>
          <ac:spMkLst>
            <pc:docMk/>
            <pc:sldMk cId="0" sldId="327"/>
            <ac:spMk id="94211" creationId="{F0DC4D57-6F26-4D17-BF3C-FD376129E142}"/>
          </ac:spMkLst>
        </pc:spChg>
      </pc:sldChg>
      <pc:sldChg chg="addSp delSp modSp add mod">
        <pc:chgData name="Hairong Zhao" userId="836876fe-804d-4bd9-9d0e-c259ce8ab2ed" providerId="ADAL" clId="{A2DCDCC5-0DEC-4B77-8E10-25906B9CE407}" dt="2022-04-20T11:27:40.665" v="859" actId="14100"/>
        <pc:sldMkLst>
          <pc:docMk/>
          <pc:sldMk cId="0" sldId="328"/>
        </pc:sldMkLst>
        <pc:spChg chg="add mod">
          <ac:chgData name="Hairong Zhao" userId="836876fe-804d-4bd9-9d0e-c259ce8ab2ed" providerId="ADAL" clId="{A2DCDCC5-0DEC-4B77-8E10-25906B9CE407}" dt="2022-04-20T11:26:09.270" v="848" actId="1076"/>
          <ac:spMkLst>
            <pc:docMk/>
            <pc:sldMk cId="0" sldId="328"/>
            <ac:spMk id="35" creationId="{42BF1E90-636A-419B-B4FF-51354739F20F}"/>
          </ac:spMkLst>
        </pc:spChg>
        <pc:spChg chg="add mod">
          <ac:chgData name="Hairong Zhao" userId="836876fe-804d-4bd9-9d0e-c259ce8ab2ed" providerId="ADAL" clId="{A2DCDCC5-0DEC-4B77-8E10-25906B9CE407}" dt="2022-04-20T11:26:20.939" v="850" actId="1076"/>
          <ac:spMkLst>
            <pc:docMk/>
            <pc:sldMk cId="0" sldId="328"/>
            <ac:spMk id="36" creationId="{2A9764C8-4E2F-47F1-8264-E7191F474D44}"/>
          </ac:spMkLst>
        </pc:spChg>
        <pc:spChg chg="add mod">
          <ac:chgData name="Hairong Zhao" userId="836876fe-804d-4bd9-9d0e-c259ce8ab2ed" providerId="ADAL" clId="{A2DCDCC5-0DEC-4B77-8E10-25906B9CE407}" dt="2022-04-20T11:26:37.591" v="852" actId="1076"/>
          <ac:spMkLst>
            <pc:docMk/>
            <pc:sldMk cId="0" sldId="328"/>
            <ac:spMk id="37" creationId="{11ADEF20-C1E8-49C8-A59A-8C9F9E5A5C7A}"/>
          </ac:spMkLst>
        </pc:spChg>
        <pc:spChg chg="add mod">
          <ac:chgData name="Hairong Zhao" userId="836876fe-804d-4bd9-9d0e-c259ce8ab2ed" providerId="ADAL" clId="{A2DCDCC5-0DEC-4B77-8E10-25906B9CE407}" dt="2022-04-20T11:26:47.317" v="854" actId="1076"/>
          <ac:spMkLst>
            <pc:docMk/>
            <pc:sldMk cId="0" sldId="328"/>
            <ac:spMk id="38" creationId="{ECF43B7B-411D-4B3C-AEF4-0933E52FAED4}"/>
          </ac:spMkLst>
        </pc:spChg>
        <pc:spChg chg="add mod">
          <ac:chgData name="Hairong Zhao" userId="836876fe-804d-4bd9-9d0e-c259ce8ab2ed" providerId="ADAL" clId="{A2DCDCC5-0DEC-4B77-8E10-25906B9CE407}" dt="2022-04-20T11:27:03.103" v="856" actId="1076"/>
          <ac:spMkLst>
            <pc:docMk/>
            <pc:sldMk cId="0" sldId="328"/>
            <ac:spMk id="39" creationId="{A6DFE59D-932C-490F-B4B3-099C546AE932}"/>
          </ac:spMkLst>
        </pc:spChg>
        <pc:spChg chg="del mod">
          <ac:chgData name="Hairong Zhao" userId="836876fe-804d-4bd9-9d0e-c259ce8ab2ed" providerId="ADAL" clId="{A2DCDCC5-0DEC-4B77-8E10-25906B9CE407}" dt="2022-04-20T11:25:21.217" v="844" actId="478"/>
          <ac:spMkLst>
            <pc:docMk/>
            <pc:sldMk cId="0" sldId="328"/>
            <ac:spMk id="60446" creationId="{04A5F895-E5FE-4C31-8637-51C67648AA4E}"/>
          </ac:spMkLst>
        </pc:spChg>
        <pc:spChg chg="del">
          <ac:chgData name="Hairong Zhao" userId="836876fe-804d-4bd9-9d0e-c259ce8ab2ed" providerId="ADAL" clId="{A2DCDCC5-0DEC-4B77-8E10-25906B9CE407}" dt="2022-04-20T11:25:23.493" v="845" actId="478"/>
          <ac:spMkLst>
            <pc:docMk/>
            <pc:sldMk cId="0" sldId="328"/>
            <ac:spMk id="92161" creationId="{27ACA286-FD80-4707-B444-D352E2AE0517}"/>
          </ac:spMkLst>
        </pc:spChg>
        <pc:spChg chg="mod">
          <ac:chgData name="Hairong Zhao" userId="836876fe-804d-4bd9-9d0e-c259ce8ab2ed" providerId="ADAL" clId="{A2DCDCC5-0DEC-4B77-8E10-25906B9CE407}" dt="2022-04-20T11:27:40.665" v="859" actId="14100"/>
          <ac:spMkLst>
            <pc:docMk/>
            <pc:sldMk cId="0" sldId="328"/>
            <ac:spMk id="92163" creationId="{D4E680BF-FCFD-438F-852B-593852058EF1}"/>
          </ac:spMkLst>
        </pc:spChg>
      </pc:sldChg>
      <pc:sldChg chg="add">
        <pc:chgData name="Hairong Zhao" userId="836876fe-804d-4bd9-9d0e-c259ce8ab2ed" providerId="ADAL" clId="{A2DCDCC5-0DEC-4B77-8E10-25906B9CE407}" dt="2022-04-20T12:46:16.988" v="1016"/>
        <pc:sldMkLst>
          <pc:docMk/>
          <pc:sldMk cId="0" sldId="329"/>
        </pc:sldMkLst>
      </pc:sldChg>
      <pc:sldChg chg="add">
        <pc:chgData name="Hairong Zhao" userId="836876fe-804d-4bd9-9d0e-c259ce8ab2ed" providerId="ADAL" clId="{A2DCDCC5-0DEC-4B77-8E10-25906B9CE407}" dt="2022-04-20T12:46:16.988" v="1016"/>
        <pc:sldMkLst>
          <pc:docMk/>
          <pc:sldMk cId="0" sldId="330"/>
        </pc:sldMkLst>
      </pc:sldChg>
      <pc:sldChg chg="add">
        <pc:chgData name="Hairong Zhao" userId="836876fe-804d-4bd9-9d0e-c259ce8ab2ed" providerId="ADAL" clId="{A2DCDCC5-0DEC-4B77-8E10-25906B9CE407}" dt="2022-04-20T12:46:16.988" v="1016"/>
        <pc:sldMkLst>
          <pc:docMk/>
          <pc:sldMk cId="0" sldId="331"/>
        </pc:sldMkLst>
      </pc:sldChg>
      <pc:sldChg chg="add">
        <pc:chgData name="Hairong Zhao" userId="836876fe-804d-4bd9-9d0e-c259ce8ab2ed" providerId="ADAL" clId="{A2DCDCC5-0DEC-4B77-8E10-25906B9CE407}" dt="2022-04-20T12:46:16.988" v="1016"/>
        <pc:sldMkLst>
          <pc:docMk/>
          <pc:sldMk cId="0" sldId="333"/>
        </pc:sldMkLst>
      </pc:sldChg>
      <pc:sldChg chg="add">
        <pc:chgData name="Hairong Zhao" userId="836876fe-804d-4bd9-9d0e-c259ce8ab2ed" providerId="ADAL" clId="{A2DCDCC5-0DEC-4B77-8E10-25906B9CE407}" dt="2022-04-20T12:46:16.988" v="1016"/>
        <pc:sldMkLst>
          <pc:docMk/>
          <pc:sldMk cId="0" sldId="334"/>
        </pc:sldMkLst>
      </pc:sldChg>
      <pc:sldChg chg="add">
        <pc:chgData name="Hairong Zhao" userId="836876fe-804d-4bd9-9d0e-c259ce8ab2ed" providerId="ADAL" clId="{A2DCDCC5-0DEC-4B77-8E10-25906B9CE407}" dt="2022-04-20T12:46:16.988" v="1016"/>
        <pc:sldMkLst>
          <pc:docMk/>
          <pc:sldMk cId="0" sldId="335"/>
        </pc:sldMkLst>
      </pc:sldChg>
      <pc:sldChg chg="add">
        <pc:chgData name="Hairong Zhao" userId="836876fe-804d-4bd9-9d0e-c259ce8ab2ed" providerId="ADAL" clId="{A2DCDCC5-0DEC-4B77-8E10-25906B9CE407}" dt="2022-04-20T12:46:16.988" v="1016"/>
        <pc:sldMkLst>
          <pc:docMk/>
          <pc:sldMk cId="0" sldId="336"/>
        </pc:sldMkLst>
      </pc:sldChg>
      <pc:sldChg chg="add">
        <pc:chgData name="Hairong Zhao" userId="836876fe-804d-4bd9-9d0e-c259ce8ab2ed" providerId="ADAL" clId="{A2DCDCC5-0DEC-4B77-8E10-25906B9CE407}" dt="2022-04-20T12:46:16.988" v="1016"/>
        <pc:sldMkLst>
          <pc:docMk/>
          <pc:sldMk cId="0" sldId="337"/>
        </pc:sldMkLst>
      </pc:sldChg>
      <pc:sldChg chg="add">
        <pc:chgData name="Hairong Zhao" userId="836876fe-804d-4bd9-9d0e-c259ce8ab2ed" providerId="ADAL" clId="{A2DCDCC5-0DEC-4B77-8E10-25906B9CE407}" dt="2022-04-20T12:46:16.988" v="1016"/>
        <pc:sldMkLst>
          <pc:docMk/>
          <pc:sldMk cId="0" sldId="338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770304-33BE-FA4D-B18D-EF9C18124D6D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8C4508-56F2-BA4E-B367-EB5930145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469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6CF85E-E76A-6445-88F2-7350ED1EC42A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28B7B-955D-7F48-A507-490204F630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142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B380F-0B62-C042-B5B7-8112380D1207}" type="slidenum">
              <a:rPr lang="en-US"/>
              <a:pPr/>
              <a:t>2</a:t>
            </a:fld>
            <a:endParaRPr lang="en-US" dirty="0"/>
          </a:p>
        </p:txBody>
      </p:sp>
      <p:sp>
        <p:nvSpPr>
          <p:cNvPr id="194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31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C0BC15-EC04-7D48-B28B-3B8FFB4E3202}" type="slidenum">
              <a:rPr lang="en-US"/>
              <a:pPr/>
              <a:t>32</a:t>
            </a:fld>
            <a:endParaRPr lang="en-US"/>
          </a:p>
        </p:txBody>
      </p:sp>
      <p:sp>
        <p:nvSpPr>
          <p:cNvPr id="3072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E6FA6E-58F4-7049-B388-AE3E77C5F76E}" type="slidenum">
              <a:rPr lang="en-US"/>
              <a:pPr/>
              <a:t>33</a:t>
            </a:fld>
            <a:endParaRPr lang="en-US"/>
          </a:p>
        </p:txBody>
      </p:sp>
      <p:sp>
        <p:nvSpPr>
          <p:cNvPr id="3277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BD25BB0-C145-764E-8AB8-93C908887061}" type="slidenum">
              <a:rPr lang="en-US"/>
              <a:pPr/>
              <a:t>34</a:t>
            </a:fld>
            <a:endParaRPr lang="en-US"/>
          </a:p>
        </p:txBody>
      </p:sp>
      <p:sp>
        <p:nvSpPr>
          <p:cNvPr id="3481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CE7770F-3BBF-6D44-A6A2-5FCD84AD92B7}" type="slidenum">
              <a:rPr lang="en-US"/>
              <a:pPr/>
              <a:t>35</a:t>
            </a:fld>
            <a:endParaRPr lang="en-US"/>
          </a:p>
        </p:txBody>
      </p:sp>
      <p:sp>
        <p:nvSpPr>
          <p:cNvPr id="3686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08E84A3-F8C7-F744-9978-40002A416FBE}" type="slidenum">
              <a:rPr lang="en-US"/>
              <a:pPr/>
              <a:t>36</a:t>
            </a:fld>
            <a:endParaRPr lang="en-US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8411DC-F169-484A-97E8-45929E45D9B8}" type="slidenum">
              <a:rPr lang="en-US"/>
              <a:pPr/>
              <a:t>37</a:t>
            </a:fld>
            <a:endParaRPr lang="en-US"/>
          </a:p>
        </p:txBody>
      </p:sp>
      <p:sp>
        <p:nvSpPr>
          <p:cNvPr id="40962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5A9DE2-6E78-B946-82A4-55DA46DB2D9D}" type="slidenum">
              <a:rPr lang="en-US"/>
              <a:pPr/>
              <a:t>38</a:t>
            </a:fld>
            <a:endParaRPr lang="en-US"/>
          </a:p>
        </p:txBody>
      </p:sp>
      <p:sp>
        <p:nvSpPr>
          <p:cNvPr id="43010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9C7CC-EB02-F945-8DD8-1940BD56814B}" type="slidenum">
              <a:rPr lang="en-US"/>
              <a:pPr/>
              <a:t>39</a:t>
            </a:fld>
            <a:endParaRPr lang="en-US"/>
          </a:p>
        </p:txBody>
      </p:sp>
      <p:sp>
        <p:nvSpPr>
          <p:cNvPr id="45058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398EC7-D53A-514A-8ACC-FE9C84A9552A}" type="slidenum">
              <a:rPr lang="en-US"/>
              <a:pPr/>
              <a:t>40</a:t>
            </a:fld>
            <a:endParaRPr lang="en-US"/>
          </a:p>
        </p:txBody>
      </p:sp>
      <p:sp>
        <p:nvSpPr>
          <p:cNvPr id="47106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B380F-0B62-C042-B5B7-8112380D1207}" type="slidenum">
              <a:rPr lang="en-US"/>
              <a:pPr/>
              <a:t>3</a:t>
            </a:fld>
            <a:endParaRPr lang="en-US" dirty="0"/>
          </a:p>
        </p:txBody>
      </p:sp>
      <p:sp>
        <p:nvSpPr>
          <p:cNvPr id="194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598EF92-DAB8-3D41-A25C-6E290FF176B0}" type="slidenum">
              <a:rPr lang="en-US"/>
              <a:pPr/>
              <a:t>41</a:t>
            </a:fld>
            <a:endParaRPr lang="en-US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>
            <a:extLst>
              <a:ext uri="{FF2B5EF4-FFF2-40B4-BE49-F238E27FC236}">
                <a16:creationId xmlns:a16="http://schemas.microsoft.com/office/drawing/2014/main" id="{2164A818-5E1D-489F-A0C3-9423AB0A5F5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F37D031E-3984-4D03-BDA8-9EA19939CAD4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70658" name="Rectangle 2">
            <a:extLst>
              <a:ext uri="{FF2B5EF4-FFF2-40B4-BE49-F238E27FC236}">
                <a16:creationId xmlns:a16="http://schemas.microsoft.com/office/drawing/2014/main" id="{E56A6779-1ED6-4C7A-A889-E8B51A0B7CA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F58A8F21-F3FD-424A-94FD-7C149C6BDA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>
            <a:extLst>
              <a:ext uri="{FF2B5EF4-FFF2-40B4-BE49-F238E27FC236}">
                <a16:creationId xmlns:a16="http://schemas.microsoft.com/office/drawing/2014/main" id="{18870D60-13AD-4314-AE9F-04C01604F0B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BC22414C-A2FF-4424-B1C2-550CDCD65C37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2706" name="Rectangle 2">
            <a:extLst>
              <a:ext uri="{FF2B5EF4-FFF2-40B4-BE49-F238E27FC236}">
                <a16:creationId xmlns:a16="http://schemas.microsoft.com/office/drawing/2014/main" id="{87C7F526-7CA2-43D9-A5AF-6928CCB50833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2707" name="Rectangle 3">
            <a:extLst>
              <a:ext uri="{FF2B5EF4-FFF2-40B4-BE49-F238E27FC236}">
                <a16:creationId xmlns:a16="http://schemas.microsoft.com/office/drawing/2014/main" id="{52A216E4-C440-43B1-BF4B-8DDD5DC4CC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>
            <a:extLst>
              <a:ext uri="{FF2B5EF4-FFF2-40B4-BE49-F238E27FC236}">
                <a16:creationId xmlns:a16="http://schemas.microsoft.com/office/drawing/2014/main" id="{874E9357-CE91-4BB0-B9A0-366591D85B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0C9A1C12-5E3E-4CCC-9445-9B165D92DE56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4754" name="Rectangle 2">
            <a:extLst>
              <a:ext uri="{FF2B5EF4-FFF2-40B4-BE49-F238E27FC236}">
                <a16:creationId xmlns:a16="http://schemas.microsoft.com/office/drawing/2014/main" id="{03A2ED00-40E1-4620-9D13-B9B7E86259B2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5" name="Rectangle 3">
            <a:extLst>
              <a:ext uri="{FF2B5EF4-FFF2-40B4-BE49-F238E27FC236}">
                <a16:creationId xmlns:a16="http://schemas.microsoft.com/office/drawing/2014/main" id="{AE74206A-8DFC-4651-8968-4BCEF87DDF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>
            <a:extLst>
              <a:ext uri="{FF2B5EF4-FFF2-40B4-BE49-F238E27FC236}">
                <a16:creationId xmlns:a16="http://schemas.microsoft.com/office/drawing/2014/main" id="{EBCC698E-7E12-4C85-95C4-7254774F524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2C18921-A6D4-41AA-8E5C-93F3C68BA75C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76802" name="Rectangle 2">
            <a:extLst>
              <a:ext uri="{FF2B5EF4-FFF2-40B4-BE49-F238E27FC236}">
                <a16:creationId xmlns:a16="http://schemas.microsoft.com/office/drawing/2014/main" id="{A5488B4E-25E4-4669-9D66-EC288CDFE2E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F33496A5-8F97-4421-A91C-FFBDE84F28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Rectangle 7">
            <a:extLst>
              <a:ext uri="{FF2B5EF4-FFF2-40B4-BE49-F238E27FC236}">
                <a16:creationId xmlns:a16="http://schemas.microsoft.com/office/drawing/2014/main" id="{27D5413E-7071-4BBB-8853-6BFC171441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7469D445-F3CD-41B7-821C-190D36535B16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8850" name="Rectangle 2">
            <a:extLst>
              <a:ext uri="{FF2B5EF4-FFF2-40B4-BE49-F238E27FC236}">
                <a16:creationId xmlns:a16="http://schemas.microsoft.com/office/drawing/2014/main" id="{D6BBF325-4DFD-4BC5-B25F-2384E3D25288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98219AAB-DEBE-4692-AE87-A6A68E4E7A8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Rectangle 7">
            <a:extLst>
              <a:ext uri="{FF2B5EF4-FFF2-40B4-BE49-F238E27FC236}">
                <a16:creationId xmlns:a16="http://schemas.microsoft.com/office/drawing/2014/main" id="{C6CB3B11-7F3D-4129-9B68-FCD34A723C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42C74B77-D63D-4089-A078-387ED519DBF3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80898" name="Rectangle 2">
            <a:extLst>
              <a:ext uri="{FF2B5EF4-FFF2-40B4-BE49-F238E27FC236}">
                <a16:creationId xmlns:a16="http://schemas.microsoft.com/office/drawing/2014/main" id="{A9BBF403-35D7-4A4C-9711-39641BAD99E4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0899" name="Rectangle 3">
            <a:extLst>
              <a:ext uri="{FF2B5EF4-FFF2-40B4-BE49-F238E27FC236}">
                <a16:creationId xmlns:a16="http://schemas.microsoft.com/office/drawing/2014/main" id="{BEB393E7-72BE-45F9-A4D8-B91C8F350F0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Rectangle 7">
            <a:extLst>
              <a:ext uri="{FF2B5EF4-FFF2-40B4-BE49-F238E27FC236}">
                <a16:creationId xmlns:a16="http://schemas.microsoft.com/office/drawing/2014/main" id="{3E173CB7-9CA8-4A80-AE0A-15353520A2B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3CA7AB50-9B0B-412D-84E4-8CE657FDE593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82946" name="Rectangle 2">
            <a:extLst>
              <a:ext uri="{FF2B5EF4-FFF2-40B4-BE49-F238E27FC236}">
                <a16:creationId xmlns:a16="http://schemas.microsoft.com/office/drawing/2014/main" id="{D02D7BC7-5706-46D3-AB1F-E007AFFE6DF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2947" name="Rectangle 3">
            <a:extLst>
              <a:ext uri="{FF2B5EF4-FFF2-40B4-BE49-F238E27FC236}">
                <a16:creationId xmlns:a16="http://schemas.microsoft.com/office/drawing/2014/main" id="{C02E90AB-5295-4E27-9A09-FAE2F15AD7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3" name="Rectangle 7">
            <a:extLst>
              <a:ext uri="{FF2B5EF4-FFF2-40B4-BE49-F238E27FC236}">
                <a16:creationId xmlns:a16="http://schemas.microsoft.com/office/drawing/2014/main" id="{C8AE0BB3-4FE8-45A6-A22F-1CCC0F0890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E08CEF39-F06B-4E1D-B0BA-4B6B4665E07E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84994" name="Rectangle 2">
            <a:extLst>
              <a:ext uri="{FF2B5EF4-FFF2-40B4-BE49-F238E27FC236}">
                <a16:creationId xmlns:a16="http://schemas.microsoft.com/office/drawing/2014/main" id="{C267C0C7-D043-46BE-8DD3-DCE5488FB5ED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4995" name="Rectangle 3">
            <a:extLst>
              <a:ext uri="{FF2B5EF4-FFF2-40B4-BE49-F238E27FC236}">
                <a16:creationId xmlns:a16="http://schemas.microsoft.com/office/drawing/2014/main" id="{08B46FBA-BDEF-43DD-A7EE-F3812CAEF0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>
            <a:extLst>
              <a:ext uri="{FF2B5EF4-FFF2-40B4-BE49-F238E27FC236}">
                <a16:creationId xmlns:a16="http://schemas.microsoft.com/office/drawing/2014/main" id="{6CF43D11-C7EB-40A8-8354-7BAF0B29F65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355A51B2-BCD5-414A-96BB-1F2714862DB5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87042" name="Rectangle 2">
            <a:extLst>
              <a:ext uri="{FF2B5EF4-FFF2-40B4-BE49-F238E27FC236}">
                <a16:creationId xmlns:a16="http://schemas.microsoft.com/office/drawing/2014/main" id="{33B65577-B1B5-434D-99C8-5EB9D270A147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7043" name="Rectangle 3">
            <a:extLst>
              <a:ext uri="{FF2B5EF4-FFF2-40B4-BE49-F238E27FC236}">
                <a16:creationId xmlns:a16="http://schemas.microsoft.com/office/drawing/2014/main" id="{21542FAA-690C-46A7-A904-3771D0F3193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82B380F-0B62-C042-B5B7-8112380D1207}" type="slidenum">
              <a:rPr lang="en-US"/>
              <a:pPr/>
              <a:t>4</a:t>
            </a:fld>
            <a:endParaRPr lang="en-US" dirty="0"/>
          </a:p>
        </p:txBody>
      </p:sp>
      <p:sp>
        <p:nvSpPr>
          <p:cNvPr id="19459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Rectangle 7">
            <a:extLst>
              <a:ext uri="{FF2B5EF4-FFF2-40B4-BE49-F238E27FC236}">
                <a16:creationId xmlns:a16="http://schemas.microsoft.com/office/drawing/2014/main" id="{0171D45C-582F-4EFC-936C-4EE27207C3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0D01E649-1DE5-4A53-90D9-054C6D12ADF0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89090" name="Rectangle 2">
            <a:extLst>
              <a:ext uri="{FF2B5EF4-FFF2-40B4-BE49-F238E27FC236}">
                <a16:creationId xmlns:a16="http://schemas.microsoft.com/office/drawing/2014/main" id="{70C057CE-3F86-437D-8DD0-BF99E3242060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29F88A8D-7E50-4FF9-8B0A-C75F958822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Rectangle 7">
            <a:extLst>
              <a:ext uri="{FF2B5EF4-FFF2-40B4-BE49-F238E27FC236}">
                <a16:creationId xmlns:a16="http://schemas.microsoft.com/office/drawing/2014/main" id="{FEE1FA95-524A-44FF-8CE5-91E2C4CA60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3C69F713-6A06-4AF6-AF04-FFEE08A79A96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91138" name="Rectangle 2">
            <a:extLst>
              <a:ext uri="{FF2B5EF4-FFF2-40B4-BE49-F238E27FC236}">
                <a16:creationId xmlns:a16="http://schemas.microsoft.com/office/drawing/2014/main" id="{0807B90B-FAE0-434B-BD4C-E0A413236F36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id="{14BDD8FA-9C94-4889-91E0-27CB544C13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18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21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22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25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97B7A-AC5C-3445-B803-4455F5B321C2}" type="slidenum">
              <a:rPr lang="en-US"/>
              <a:pPr/>
              <a:t>27</a:t>
            </a:fld>
            <a:endParaRPr lang="en-US"/>
          </a:p>
        </p:txBody>
      </p:sp>
      <p:sp>
        <p:nvSpPr>
          <p:cNvPr id="154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546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5" name="Rectangle 7">
            <a:extLst>
              <a:ext uri="{FF2B5EF4-FFF2-40B4-BE49-F238E27FC236}">
                <a16:creationId xmlns:a16="http://schemas.microsoft.com/office/drawing/2014/main" id="{A4BD3DCE-E3D9-4926-91DD-18FF35826EA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693E25B9-2F42-4103-AD95-E785DCBA59FA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3186" name="Rectangle 2">
            <a:extLst>
              <a:ext uri="{FF2B5EF4-FFF2-40B4-BE49-F238E27FC236}">
                <a16:creationId xmlns:a16="http://schemas.microsoft.com/office/drawing/2014/main" id="{C402EF5D-BAB4-4DA5-BFE7-1A703E9A77DA}"/>
              </a:ext>
            </a:extLst>
          </p:cNvPr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93187" name="Rectangle 3">
            <a:extLst>
              <a:ext uri="{FF2B5EF4-FFF2-40B4-BE49-F238E27FC236}">
                <a16:creationId xmlns:a16="http://schemas.microsoft.com/office/drawing/2014/main" id="{3DEACD60-4018-4463-A0FB-9AF23C300A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GB" altLang="en-US">
              <a:latin typeface="Arial" panose="020B0604020202020204" pitchFamily="34" charset="0"/>
              <a:ea typeface="ヒラギノ角ゴ Pro W3"/>
              <a:cs typeface="ヒラギノ角ゴ Pro W3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F0E83C-9AD7-44BB-8C5E-FEEA12FAC9BB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412,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64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D4A3B3-F378-464A-AA2F-B9DD06C2BB8A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412,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634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CA89B-0B0C-40D0-9D6E-EE20DAB30020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412,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57434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8E53E2-53E8-48C5-9B47-AC4BEC855E07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412,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84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D6F4FE-0977-41A1-8571-987914734FBB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412,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099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79579D-93CB-456E-BA6D-16524C14CB8D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412, Fall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491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A8819-002C-486B-9C3F-BD59212C2D6B}" type="datetime1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412, Fall 2010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54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7CFF13-A9F0-413D-83C8-C38E9425BA82}" type="datetime1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412, Fall 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139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9D3B93-B12E-406E-9C2C-DF29A09227FC}" type="datetime1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412, Fall 2010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29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FA1AB-E4E2-4620-AF33-65E9A6D9305A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412, Fall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3370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23D090-9309-4810-86CD-C0EC37D69736}" type="datetime1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Comp 412, Fall 2010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240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FACC11-41E1-42D7-B5E6-F867F188779D}" type="datetime1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Comp 412, Fall 2010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2F9841-AC00-7A4A-A0C2-828D72D8BF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558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Chapter 13 </a:t>
            </a:r>
            <a:r>
              <a:rPr lang="en-US" b="1" dirty="0"/>
              <a:t>Global Register Allocation Via Graph Coloring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41293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Coloring Register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D697-428B-4AC4-83BB-F21AFF28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4 major aspects: </a:t>
            </a:r>
          </a:p>
          <a:p>
            <a:pPr marL="514350" indent="-514350">
              <a:buAutoNum type="arabicPeriod"/>
            </a:pPr>
            <a:r>
              <a:rPr lang="en-US" dirty="0"/>
              <a:t>Constructing global live ranges</a:t>
            </a:r>
          </a:p>
          <a:p>
            <a:pPr marL="914400" lvl="1" indent="-514350"/>
            <a:r>
              <a:rPr lang="en-US" dirty="0"/>
              <a:t>not the same as intuitive live range in straight-line code</a:t>
            </a:r>
          </a:p>
          <a:p>
            <a:pPr marL="514350" indent="-514350">
              <a:buAutoNum type="arabicPeriod"/>
            </a:pPr>
            <a:r>
              <a:rPr lang="en-US" dirty="0"/>
              <a:t>Building interference graph for a procedure captures information about overlapping live ranges </a:t>
            </a:r>
          </a:p>
          <a:p>
            <a:pPr marL="514350" indent="-514350">
              <a:buAutoNum type="arabicPeriod"/>
            </a:pPr>
            <a:r>
              <a:rPr lang="en-US" dirty="0"/>
              <a:t>Estimating spill costs important to consider when k-coloring fails </a:t>
            </a:r>
          </a:p>
          <a:p>
            <a:pPr marL="514350" indent="-514350">
              <a:buAutoNum type="arabicPeriod"/>
            </a:pPr>
            <a:r>
              <a:rPr lang="en-US" dirty="0"/>
              <a:t>(Try to) construct a k-coloring</a:t>
            </a:r>
          </a:p>
          <a:p>
            <a:pPr marL="0" indent="0">
              <a:buNone/>
            </a:pPr>
            <a:r>
              <a:rPr lang="en-US" dirty="0"/>
              <a:t>      if </a:t>
            </a:r>
            <a:r>
              <a:rPr lang="en-US" dirty="0" err="1"/>
              <a:t>unsuccesful</a:t>
            </a:r>
            <a:r>
              <a:rPr lang="en-US" dirty="0"/>
              <a:t>, </a:t>
            </a:r>
          </a:p>
          <a:p>
            <a:pPr marL="1257300" lvl="1" indent="-342900"/>
            <a:r>
              <a:rPr lang="en-US" dirty="0"/>
              <a:t>choose values to spill and repeat </a:t>
            </a:r>
          </a:p>
          <a:p>
            <a:pPr marL="1257300" lvl="1" indent="-342900"/>
            <a:r>
              <a:rPr lang="en-US" dirty="0"/>
              <a:t>spill placement becomes critical issue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2580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range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live range consists of a set of definitions and uses that</a:t>
            </a:r>
          </a:p>
          <a:p>
            <a:pPr lvl="1"/>
            <a:r>
              <a:rPr lang="en-US" dirty="0"/>
              <a:t>for any use in the set, all definitions that reach it are in the set too </a:t>
            </a:r>
          </a:p>
          <a:p>
            <a:pPr lvl="1"/>
            <a:r>
              <a:rPr lang="en-US" dirty="0"/>
              <a:t>for any definitions in the set, all uses it reaches are in the set too </a:t>
            </a:r>
          </a:p>
          <a:p>
            <a:r>
              <a:rPr lang="en-US" dirty="0">
                <a:solidFill>
                  <a:srgbClr val="FF0000"/>
                </a:solidFill>
              </a:rPr>
              <a:t>Fundamental Invariant: </a:t>
            </a:r>
            <a:r>
              <a:rPr lang="en-US" dirty="0"/>
              <a:t>All references in a live range are allocated to the same physical register.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79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Discovering Global Live 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Information needed to compute live ranges: need all definitions that reach a single use, and vice versa </a:t>
            </a:r>
          </a:p>
          <a:p>
            <a:r>
              <a:rPr lang="en-US" dirty="0"/>
              <a:t>SSA (Static Single Assignment )form provides exactly this information:</a:t>
            </a:r>
          </a:p>
          <a:p>
            <a:pPr lvl="1"/>
            <a:r>
              <a:rPr lang="en-US" dirty="0"/>
              <a:t> each SSA variable has a single definition and zero or more uses </a:t>
            </a:r>
          </a:p>
          <a:p>
            <a:pPr lvl="1"/>
            <a:r>
              <a:rPr lang="en-US" dirty="0"/>
              <a:t> φ-functions show multiple definitions that reach a use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3068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08B79-E4DA-44B3-9FC8-1B72FDB5B5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Ranges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83D6F-F999-438B-849C-900C54FD1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BEE0ED-75F8-46EE-A533-C5FB821F48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004" y="2242904"/>
            <a:ext cx="7225406" cy="388325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F1C9085-B831-463E-AFC2-90FB6E483A4E}"/>
              </a:ext>
            </a:extLst>
          </p:cNvPr>
          <p:cNvSpPr/>
          <p:nvPr/>
        </p:nvSpPr>
        <p:spPr>
          <a:xfrm>
            <a:off x="3892254" y="2958918"/>
            <a:ext cx="558746" cy="239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3B1325-5258-4918-BA43-7B722630EA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Live Ranges in a single block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1C82E9-CD71-493D-B50A-DE5535627516}"/>
              </a:ext>
            </a:extLst>
          </p:cNvPr>
          <p:cNvSpPr/>
          <p:nvPr/>
        </p:nvSpPr>
        <p:spPr>
          <a:xfrm>
            <a:off x="3892254" y="5629465"/>
            <a:ext cx="601884" cy="416689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0F5E16-7851-490C-8C9B-C0DE639AD113}"/>
              </a:ext>
            </a:extLst>
          </p:cNvPr>
          <p:cNvSpPr/>
          <p:nvPr/>
        </p:nvSpPr>
        <p:spPr>
          <a:xfrm>
            <a:off x="3916984" y="2639091"/>
            <a:ext cx="601884" cy="239818"/>
          </a:xfrm>
          <a:prstGeom prst="rect">
            <a:avLst/>
          </a:prstGeom>
          <a:noFill/>
          <a:ln>
            <a:solidFill>
              <a:srgbClr val="00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2814173-E96B-4751-A42F-AC03A97201FA}"/>
              </a:ext>
            </a:extLst>
          </p:cNvPr>
          <p:cNvSpPr/>
          <p:nvPr/>
        </p:nvSpPr>
        <p:spPr>
          <a:xfrm>
            <a:off x="2526790" y="4477130"/>
            <a:ext cx="558746" cy="2398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24F9D4-2FD5-4246-A609-210E17436787}"/>
              </a:ext>
            </a:extLst>
          </p:cNvPr>
          <p:cNvSpPr/>
          <p:nvPr/>
        </p:nvSpPr>
        <p:spPr>
          <a:xfrm>
            <a:off x="3882604" y="4500276"/>
            <a:ext cx="558746" cy="2398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B29F970-1DAA-456A-927C-28D2B35A33F0}"/>
              </a:ext>
            </a:extLst>
          </p:cNvPr>
          <p:cNvSpPr/>
          <p:nvPr/>
        </p:nvSpPr>
        <p:spPr>
          <a:xfrm>
            <a:off x="2507149" y="4780001"/>
            <a:ext cx="558746" cy="239818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BBC8BB-FE92-438E-B6EE-04C62E7CB0B5}"/>
              </a:ext>
            </a:extLst>
          </p:cNvPr>
          <p:cNvSpPr txBox="1"/>
          <p:nvPr/>
        </p:nvSpPr>
        <p:spPr>
          <a:xfrm>
            <a:off x="3856190" y="4085423"/>
            <a:ext cx="44580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r</a:t>
            </a:r>
            <a:r>
              <a:rPr lang="en-US" sz="1800" baseline="-25000" dirty="0" err="1">
                <a:solidFill>
                  <a:schemeClr val="tx1"/>
                </a:solidFill>
                <a:latin typeface="Consolas" panose="020B0609020204030204" pitchFamily="49" charset="0"/>
                <a:cs typeface="Times New Roman" panose="02020603050405020304" pitchFamily="18" charset="0"/>
              </a:rPr>
              <a:t>d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70350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Ranges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69B6-167F-9841-9A9F-625D589DBDDE}" type="slidenum">
              <a:rPr lang="en-US" smtClean="0"/>
              <a:t>14</a:t>
            </a:fld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5103980" y="1240519"/>
            <a:ext cx="3562925" cy="4026813"/>
            <a:chOff x="4845050" y="1104900"/>
            <a:chExt cx="3562925" cy="4026813"/>
          </a:xfrm>
        </p:grpSpPr>
        <p:sp>
          <p:nvSpPr>
            <p:cNvPr id="6" name="TextBox 5"/>
            <p:cNvSpPr txBox="1"/>
            <p:nvPr/>
          </p:nvSpPr>
          <p:spPr>
            <a:xfrm>
              <a:off x="6028182" y="1219200"/>
              <a:ext cx="973836" cy="523220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urier"/>
                  <a:cs typeface="Courier"/>
                </a:rPr>
                <a:t>x </a:t>
              </a:r>
              <a:r>
                <a:rPr lang="en-US" sz="1400" dirty="0">
                  <a:sym typeface="Symbol" charset="2"/>
                </a:rPr>
                <a:t> …</a:t>
              </a:r>
            </a:p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z </a:t>
              </a:r>
              <a:r>
                <a:rPr lang="en-US" sz="1400" dirty="0">
                  <a:sym typeface="Symbol" charset="2"/>
                </a:rPr>
                <a:t> 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28182" y="2108200"/>
              <a:ext cx="973836" cy="307777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y </a:t>
              </a:r>
              <a:r>
                <a:rPr lang="en-US" sz="1400" dirty="0">
                  <a:sym typeface="Symbol" charset="2"/>
                </a:rPr>
                <a:t>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57800" y="2794000"/>
              <a:ext cx="1066800" cy="738664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urier"/>
                  <a:cs typeface="Courier"/>
                </a:rPr>
                <a:t>x </a:t>
              </a:r>
              <a:r>
                <a:rPr lang="en-US" sz="1400" dirty="0">
                  <a:sym typeface="Symbol" charset="2"/>
                </a:rPr>
                <a:t> y</a:t>
              </a:r>
            </a:p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y </a:t>
              </a:r>
              <a:r>
                <a:rPr lang="en-US" sz="1400" dirty="0">
                  <a:sym typeface="Symbol" charset="2"/>
                </a:rPr>
                <a:t> x</a:t>
              </a:r>
            </a:p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x</a:t>
              </a:r>
              <a:r>
                <a:rPr lang="en-US" sz="1400" dirty="0">
                  <a:sym typeface="Symbol" charset="2"/>
                </a:rPr>
                <a:t> 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81700" y="3860800"/>
              <a:ext cx="1066800" cy="523220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… </a:t>
              </a:r>
              <a:r>
                <a:rPr lang="en-US" sz="1400" dirty="0">
                  <a:sym typeface="Symbol" charset="2"/>
                </a:rPr>
                <a:t> …</a:t>
              </a:r>
            </a:p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z </a:t>
              </a:r>
              <a:r>
                <a:rPr lang="en-US" sz="1400" dirty="0">
                  <a:sym typeface="Symbol" charset="2"/>
                </a:rPr>
                <a:t>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1800" y="2794000"/>
              <a:ext cx="1066800" cy="523220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… </a:t>
              </a:r>
              <a:r>
                <a:rPr lang="en-US" sz="1400" dirty="0">
                  <a:sym typeface="Symbol" charset="2"/>
                </a:rPr>
                <a:t> y</a:t>
              </a:r>
            </a:p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y </a:t>
              </a:r>
              <a:r>
                <a:rPr lang="en-US" sz="1400" dirty="0">
                  <a:sym typeface="Symbol" charset="2"/>
                </a:rPr>
                <a:t> z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15000" y="4823936"/>
              <a:ext cx="1600200" cy="307777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urier"/>
                  <a:cs typeface="Courier"/>
                </a:rPr>
                <a:t>… </a:t>
              </a:r>
              <a:r>
                <a:rPr lang="en-US" sz="1400" dirty="0">
                  <a:sym typeface="Symbol" charset="2"/>
                </a:rPr>
                <a:t> </a:t>
              </a:r>
              <a:r>
                <a:rPr lang="en-US" sz="1400" dirty="0">
                  <a:latin typeface="Courier"/>
                  <a:cs typeface="Courier"/>
                  <a:sym typeface="Symbol" charset="2"/>
                </a:rPr>
                <a:t>x</a:t>
              </a:r>
              <a:r>
                <a:rPr lang="en-US" sz="800" dirty="0">
                  <a:latin typeface="Courier"/>
                  <a:cs typeface="Courier"/>
                  <a:sym typeface="Symbol" charset="2"/>
                </a:rPr>
                <a:t> </a:t>
              </a:r>
              <a:r>
                <a:rPr lang="en-US" sz="1400" dirty="0">
                  <a:latin typeface="Courier"/>
                  <a:cs typeface="Courier"/>
                  <a:sym typeface="Symbol" charset="2"/>
                </a:rPr>
                <a:t>+</a:t>
              </a:r>
              <a:r>
                <a:rPr lang="en-US" sz="800" dirty="0">
                  <a:latin typeface="Courier"/>
                  <a:cs typeface="Courier"/>
                  <a:sym typeface="Symbol" charset="2"/>
                </a:rPr>
                <a:t> </a:t>
              </a:r>
              <a:r>
                <a:rPr lang="en-US" sz="1400" dirty="0">
                  <a:latin typeface="Courier"/>
                  <a:cs typeface="Courier"/>
                  <a:sym typeface="Symbol" charset="2"/>
                </a:rPr>
                <a:t>y</a:t>
              </a:r>
              <a:r>
                <a:rPr lang="en-US" sz="800" dirty="0">
                  <a:latin typeface="Courier"/>
                  <a:cs typeface="Courier"/>
                  <a:sym typeface="Symbol" charset="2"/>
                </a:rPr>
                <a:t> </a:t>
              </a:r>
              <a:r>
                <a:rPr lang="en-US" sz="1400" dirty="0">
                  <a:latin typeface="Courier"/>
                  <a:cs typeface="Courier"/>
                  <a:sym typeface="Symbol" charset="2"/>
                </a:rPr>
                <a:t>+ z</a:t>
              </a:r>
              <a:endParaRPr lang="en-US" sz="1400" dirty="0">
                <a:sym typeface="Symbol" charset="2"/>
              </a:endParaRPr>
            </a:p>
          </p:txBody>
        </p:sp>
        <p:cxnSp>
          <p:nvCxnSpPr>
            <p:cNvPr id="13" name="Straight Arrow Connector 12"/>
            <p:cNvCxnSpPr>
              <a:stCxn id="6" idx="2"/>
              <a:endCxn id="7" idx="0"/>
            </p:cNvCxnSpPr>
            <p:nvPr/>
          </p:nvCxnSpPr>
          <p:spPr bwMode="auto">
            <a:xfrm>
              <a:off x="6515100" y="1742420"/>
              <a:ext cx="0" cy="3657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7" idx="2"/>
              <a:endCxn id="8" idx="0"/>
            </p:cNvCxnSpPr>
            <p:nvPr/>
          </p:nvCxnSpPr>
          <p:spPr bwMode="auto">
            <a:xfrm flipH="1">
              <a:off x="5791200" y="2415977"/>
              <a:ext cx="723900" cy="3780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7" idx="2"/>
              <a:endCxn id="10" idx="0"/>
            </p:cNvCxnSpPr>
            <p:nvPr/>
          </p:nvCxnSpPr>
          <p:spPr bwMode="auto">
            <a:xfrm>
              <a:off x="6515100" y="2415977"/>
              <a:ext cx="800100" cy="3780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>
              <a:stCxn id="8" idx="2"/>
              <a:endCxn id="9" idx="0"/>
            </p:cNvCxnSpPr>
            <p:nvPr/>
          </p:nvCxnSpPr>
          <p:spPr bwMode="auto">
            <a:xfrm>
              <a:off x="5791200" y="3532664"/>
              <a:ext cx="723900" cy="3281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0" idx="2"/>
              <a:endCxn id="9" idx="0"/>
            </p:cNvCxnSpPr>
            <p:nvPr/>
          </p:nvCxnSpPr>
          <p:spPr bwMode="auto">
            <a:xfrm flipH="1">
              <a:off x="6515100" y="3317220"/>
              <a:ext cx="800100" cy="5435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>
              <a:stCxn id="9" idx="2"/>
              <a:endCxn id="11" idx="0"/>
            </p:cNvCxnSpPr>
            <p:nvPr/>
          </p:nvCxnSpPr>
          <p:spPr bwMode="auto">
            <a:xfrm>
              <a:off x="6515100" y="4384020"/>
              <a:ext cx="0" cy="4399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Freeform 16"/>
            <p:cNvSpPr/>
            <p:nvPr/>
          </p:nvSpPr>
          <p:spPr>
            <a:xfrm>
              <a:off x="6781800" y="1700525"/>
              <a:ext cx="1626175" cy="2553975"/>
            </a:xfrm>
            <a:custGeom>
              <a:avLst/>
              <a:gdLst>
                <a:gd name="connsiteX0" fmla="*/ 279400 w 1626175"/>
                <a:gd name="connsiteY0" fmla="*/ 2757175 h 2765600"/>
                <a:gd name="connsiteX1" fmla="*/ 1143000 w 1626175"/>
                <a:gd name="connsiteY1" fmla="*/ 2579375 h 2765600"/>
                <a:gd name="connsiteX2" fmla="*/ 1625600 w 1626175"/>
                <a:gd name="connsiteY2" fmla="*/ 1499875 h 2765600"/>
                <a:gd name="connsiteX3" fmla="*/ 1231900 w 1626175"/>
                <a:gd name="connsiteY3" fmla="*/ 318775 h 2765600"/>
                <a:gd name="connsiteX4" fmla="*/ 825500 w 1626175"/>
                <a:gd name="connsiteY4" fmla="*/ 1275 h 2765600"/>
                <a:gd name="connsiteX5" fmla="*/ 0 w 1626175"/>
                <a:gd name="connsiteY5" fmla="*/ 394975 h 276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6175" h="2765600">
                  <a:moveTo>
                    <a:pt x="279400" y="2757175"/>
                  </a:moveTo>
                  <a:cubicBezTo>
                    <a:pt x="599016" y="2773050"/>
                    <a:pt x="918633" y="2788925"/>
                    <a:pt x="1143000" y="2579375"/>
                  </a:cubicBezTo>
                  <a:cubicBezTo>
                    <a:pt x="1367367" y="2369825"/>
                    <a:pt x="1610783" y="1876642"/>
                    <a:pt x="1625600" y="1499875"/>
                  </a:cubicBezTo>
                  <a:cubicBezTo>
                    <a:pt x="1640417" y="1123108"/>
                    <a:pt x="1365250" y="568542"/>
                    <a:pt x="1231900" y="318775"/>
                  </a:cubicBezTo>
                  <a:cubicBezTo>
                    <a:pt x="1098550" y="69008"/>
                    <a:pt x="1030817" y="-11425"/>
                    <a:pt x="825500" y="1275"/>
                  </a:cubicBezTo>
                  <a:cubicBezTo>
                    <a:pt x="620183" y="13975"/>
                    <a:pt x="0" y="394975"/>
                    <a:pt x="0" y="394975"/>
                  </a:cubicBezTo>
                </a:path>
              </a:pathLst>
            </a:cu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19750" y="1104900"/>
              <a:ext cx="52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0</a:t>
              </a:r>
              <a:endParaRPr lang="en-US" sz="1600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19750" y="2006600"/>
              <a:ext cx="52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1</a:t>
              </a:r>
              <a:endParaRPr lang="en-US" sz="1600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45050" y="2679700"/>
              <a:ext cx="52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2</a:t>
              </a:r>
              <a:endParaRPr lang="en-US" sz="1600" i="1" dirty="0"/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6407150" y="2679700"/>
              <a:ext cx="463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3</a:t>
              </a:r>
              <a:endParaRPr lang="en-US" sz="1600" i="1" dirty="0"/>
            </a:p>
          </p:txBody>
        </p:sp>
        <p:sp>
          <p:nvSpPr>
            <p:cNvPr id="29" name="TextBox 28"/>
            <p:cNvSpPr txBox="1"/>
            <p:nvPr/>
          </p:nvSpPr>
          <p:spPr>
            <a:xfrm flipH="1">
              <a:off x="5610225" y="3746500"/>
              <a:ext cx="463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4</a:t>
              </a:r>
              <a:endParaRPr lang="en-US" sz="1600" i="1" dirty="0"/>
            </a:p>
          </p:txBody>
        </p:sp>
        <p:sp>
          <p:nvSpPr>
            <p:cNvPr id="30" name="TextBox 29"/>
            <p:cNvSpPr txBox="1"/>
            <p:nvPr/>
          </p:nvSpPr>
          <p:spPr>
            <a:xfrm flipH="1">
              <a:off x="5346700" y="4691559"/>
              <a:ext cx="463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5</a:t>
              </a:r>
              <a:endParaRPr lang="en-US" sz="1600" i="1" dirty="0"/>
            </a:p>
          </p:txBody>
        </p:sp>
      </p:grpSp>
      <p:sp>
        <p:nvSpPr>
          <p:cNvPr id="31" name="Content Placeholder 2"/>
          <p:cNvSpPr txBox="1">
            <a:spLocks/>
          </p:cNvSpPr>
          <p:nvPr/>
        </p:nvSpPr>
        <p:spPr>
          <a:xfrm>
            <a:off x="698500" y="1579074"/>
            <a:ext cx="4159250" cy="45633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7013" indent="-227013" algn="l" defTabSz="457200" rtl="0" eaLnBrk="1" latinLnBrk="0" hangingPunct="1">
              <a:spcBef>
                <a:spcPts val="600"/>
              </a:spcBef>
              <a:buClr>
                <a:srgbClr val="073E74"/>
              </a:buClr>
              <a:buSzPct val="120000"/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66738" indent="-290513" algn="l" defTabSz="457200" rtl="0" eaLnBrk="1" latinLnBrk="0" hangingPunct="1">
              <a:spcBef>
                <a:spcPts val="300"/>
              </a:spcBef>
              <a:buClr>
                <a:srgbClr val="073E74"/>
              </a:buClr>
              <a:buFont typeface="Arial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2013" indent="-285750" algn="l" defTabSz="457200" rtl="0" eaLnBrk="1" latinLnBrk="0" hangingPunct="1">
              <a:spcBef>
                <a:spcPts val="300"/>
              </a:spcBef>
              <a:buClr>
                <a:srgbClr val="073E74"/>
              </a:buClr>
              <a:buFont typeface="Lucida Grande"/>
              <a:buChar char="➝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dirty="0">
                <a:solidFill>
                  <a:srgbClr val="001079"/>
                </a:solidFill>
              </a:rPr>
              <a:t>In the multi-block case, live ranges are more complex than in the local case.</a:t>
            </a:r>
          </a:p>
          <a:p>
            <a:r>
              <a:rPr lang="en-US" sz="2400" dirty="0"/>
              <a:t>Consider x, y, &amp; z in the code to the right</a:t>
            </a:r>
          </a:p>
        </p:txBody>
      </p:sp>
    </p:spTree>
    <p:extLst>
      <p:ext uri="{BB962C8B-B14F-4D97-AF65-F5344CB8AC3E}">
        <p14:creationId xmlns:p14="http://schemas.microsoft.com/office/powerpoint/2010/main" val="28392997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9258"/>
            <a:ext cx="7816850" cy="666601"/>
          </a:xfrm>
        </p:spPr>
        <p:txBody>
          <a:bodyPr>
            <a:normAutofit fontScale="90000"/>
          </a:bodyPr>
          <a:lstStyle/>
          <a:p>
            <a:r>
              <a:rPr lang="en-US" dirty="0"/>
              <a:t>Live Ranges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69B6-167F-9841-9A9F-625D589DBDDE}" type="slidenum">
              <a:rPr lang="en-US" smtClean="0"/>
              <a:t>15</a:t>
            </a:fld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099050" y="1244600"/>
            <a:ext cx="3562925" cy="4026813"/>
            <a:chOff x="4895850" y="1155700"/>
            <a:chExt cx="3562925" cy="4026813"/>
          </a:xfrm>
        </p:grpSpPr>
        <p:sp>
          <p:nvSpPr>
            <p:cNvPr id="6" name="TextBox 5"/>
            <p:cNvSpPr txBox="1"/>
            <p:nvPr/>
          </p:nvSpPr>
          <p:spPr>
            <a:xfrm>
              <a:off x="6078982" y="1270000"/>
              <a:ext cx="973836" cy="523220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urier"/>
                  <a:cs typeface="Courier"/>
                </a:rPr>
                <a:t>x </a:t>
              </a:r>
              <a:r>
                <a:rPr lang="en-US" sz="1400" dirty="0">
                  <a:sym typeface="Symbol" charset="2"/>
                </a:rPr>
                <a:t> …</a:t>
              </a:r>
            </a:p>
            <a:p>
              <a:pPr algn="ctr"/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latin typeface="Courier"/>
                  <a:cs typeface="Courier"/>
                  <a:sym typeface="Symbol" charset="2"/>
                </a:rPr>
                <a:t>z </a:t>
              </a:r>
              <a:r>
                <a:rPr lang="en-US" sz="1400" dirty="0">
                  <a:solidFill>
                    <a:schemeClr val="bg1">
                      <a:lumMod val="50000"/>
                    </a:schemeClr>
                  </a:solidFill>
                  <a:sym typeface="Symbol" charset="2"/>
                </a:rPr>
                <a:t> 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78982" y="2159000"/>
              <a:ext cx="973836" cy="307777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F7F7F"/>
                  </a:solidFill>
                  <a:latin typeface="Courier"/>
                  <a:cs typeface="Courier"/>
                  <a:sym typeface="Symbol" charset="2"/>
                </a:rPr>
                <a:t>y </a:t>
              </a:r>
              <a:r>
                <a:rPr lang="en-US" sz="1400" dirty="0">
                  <a:solidFill>
                    <a:srgbClr val="7F7F7F"/>
                  </a:solidFill>
                  <a:sym typeface="Symbol" charset="2"/>
                </a:rPr>
                <a:t>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8600" y="2844800"/>
              <a:ext cx="1066800" cy="738664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urier"/>
                  <a:cs typeface="Courier"/>
                </a:rPr>
                <a:t>x </a:t>
              </a:r>
              <a:r>
                <a:rPr lang="en-US" sz="1400" dirty="0">
                  <a:sym typeface="Symbol" charset="2"/>
                </a:rPr>
                <a:t> y</a:t>
              </a:r>
            </a:p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y </a:t>
              </a:r>
              <a:r>
                <a:rPr lang="en-US" sz="1400" dirty="0">
                  <a:sym typeface="Symbol" charset="2"/>
                </a:rPr>
                <a:t> x</a:t>
              </a:r>
            </a:p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x</a:t>
              </a:r>
              <a:r>
                <a:rPr lang="en-US" sz="1400" dirty="0">
                  <a:sym typeface="Symbol" charset="2"/>
                </a:rPr>
                <a:t> 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032500" y="3911600"/>
              <a:ext cx="1066800" cy="523220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F7F7F"/>
                  </a:solidFill>
                  <a:latin typeface="Courier"/>
                  <a:cs typeface="Courier"/>
                  <a:sym typeface="Symbol" charset="2"/>
                </a:rPr>
                <a:t>… </a:t>
              </a:r>
              <a:r>
                <a:rPr lang="en-US" sz="1400" dirty="0">
                  <a:solidFill>
                    <a:srgbClr val="7F7F7F"/>
                  </a:solidFill>
                  <a:sym typeface="Symbol" charset="2"/>
                </a:rPr>
                <a:t> …</a:t>
              </a:r>
            </a:p>
            <a:p>
              <a:pPr algn="ctr"/>
              <a:r>
                <a:rPr lang="en-US" sz="1400" dirty="0">
                  <a:solidFill>
                    <a:srgbClr val="7F7F7F"/>
                  </a:solidFill>
                  <a:latin typeface="Courier"/>
                  <a:cs typeface="Courier"/>
                  <a:sym typeface="Symbol" charset="2"/>
                </a:rPr>
                <a:t>z </a:t>
              </a:r>
              <a:r>
                <a:rPr lang="en-US" sz="1400" dirty="0">
                  <a:solidFill>
                    <a:srgbClr val="7F7F7F"/>
                  </a:solidFill>
                  <a:sym typeface="Symbol" charset="2"/>
                </a:rPr>
                <a:t>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832600" y="2844800"/>
              <a:ext cx="1066800" cy="523220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solidFill>
                    <a:srgbClr val="7F7F7F"/>
                  </a:solidFill>
                  <a:latin typeface="Courier"/>
                  <a:cs typeface="Courier"/>
                  <a:sym typeface="Symbol" charset="2"/>
                </a:rPr>
                <a:t>… </a:t>
              </a:r>
              <a:r>
                <a:rPr lang="en-US" sz="1400" dirty="0">
                  <a:solidFill>
                    <a:srgbClr val="7F7F7F"/>
                  </a:solidFill>
                  <a:sym typeface="Symbol" charset="2"/>
                </a:rPr>
                <a:t> y</a:t>
              </a:r>
            </a:p>
            <a:p>
              <a:pPr algn="ctr"/>
              <a:r>
                <a:rPr lang="en-US" sz="1400" dirty="0">
                  <a:solidFill>
                    <a:srgbClr val="7F7F7F"/>
                  </a:solidFill>
                  <a:latin typeface="Courier"/>
                  <a:cs typeface="Courier"/>
                  <a:sym typeface="Symbol" charset="2"/>
                </a:rPr>
                <a:t>y </a:t>
              </a:r>
              <a:r>
                <a:rPr lang="en-US" sz="1400" dirty="0">
                  <a:solidFill>
                    <a:srgbClr val="7F7F7F"/>
                  </a:solidFill>
                  <a:sym typeface="Symbol" charset="2"/>
                </a:rPr>
                <a:t> z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65800" y="4874736"/>
              <a:ext cx="1600200" cy="307777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urier"/>
                  <a:cs typeface="Courier"/>
                </a:rPr>
                <a:t>… </a:t>
              </a:r>
              <a:r>
                <a:rPr lang="en-US" sz="1400" dirty="0">
                  <a:sym typeface="Symbol" charset="2"/>
                </a:rPr>
                <a:t> </a:t>
              </a:r>
              <a:r>
                <a:rPr lang="en-US" sz="1400" dirty="0">
                  <a:latin typeface="Courier"/>
                  <a:cs typeface="Courier"/>
                  <a:sym typeface="Symbol" charset="2"/>
                </a:rPr>
                <a:t>x</a:t>
              </a:r>
              <a:r>
                <a:rPr lang="en-US" sz="800" dirty="0">
                  <a:latin typeface="Courier"/>
                  <a:cs typeface="Courier"/>
                  <a:sym typeface="Symbol" charset="2"/>
                </a:rPr>
                <a:t> </a:t>
              </a:r>
              <a:r>
                <a:rPr lang="en-US" sz="1400" dirty="0">
                  <a:latin typeface="Courier"/>
                  <a:cs typeface="Courier"/>
                  <a:sym typeface="Symbol" charset="2"/>
                </a:rPr>
                <a:t>+</a:t>
              </a:r>
              <a:r>
                <a:rPr lang="en-US" sz="800" dirty="0">
                  <a:latin typeface="Courier"/>
                  <a:cs typeface="Courier"/>
                  <a:sym typeface="Symbol" charset="2"/>
                </a:rPr>
                <a:t> </a:t>
              </a:r>
              <a:r>
                <a:rPr lang="en-US" sz="1400" dirty="0">
                  <a:latin typeface="Courier"/>
                  <a:cs typeface="Courier"/>
                  <a:sym typeface="Symbol" charset="2"/>
                </a:rPr>
                <a:t>y</a:t>
              </a:r>
              <a:r>
                <a:rPr lang="en-US" sz="800" dirty="0">
                  <a:latin typeface="Courier"/>
                  <a:cs typeface="Courier"/>
                  <a:sym typeface="Symbol" charset="2"/>
                </a:rPr>
                <a:t> </a:t>
              </a:r>
              <a:r>
                <a:rPr lang="en-US" sz="1400" dirty="0">
                  <a:latin typeface="Courier"/>
                  <a:cs typeface="Courier"/>
                  <a:sym typeface="Symbol" charset="2"/>
                </a:rPr>
                <a:t>+ z</a:t>
              </a:r>
              <a:endParaRPr lang="en-US" sz="1400" dirty="0">
                <a:sym typeface="Symbol" charset="2"/>
              </a:endParaRPr>
            </a:p>
          </p:txBody>
        </p:sp>
        <p:cxnSp>
          <p:nvCxnSpPr>
            <p:cNvPr id="13" name="Straight Arrow Connector 12"/>
            <p:cNvCxnSpPr>
              <a:stCxn id="6" idx="2"/>
              <a:endCxn id="7" idx="0"/>
            </p:cNvCxnSpPr>
            <p:nvPr/>
          </p:nvCxnSpPr>
          <p:spPr bwMode="auto">
            <a:xfrm>
              <a:off x="6565900" y="1793220"/>
              <a:ext cx="0" cy="3657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7" idx="2"/>
              <a:endCxn id="8" idx="0"/>
            </p:cNvCxnSpPr>
            <p:nvPr/>
          </p:nvCxnSpPr>
          <p:spPr bwMode="auto">
            <a:xfrm flipH="1">
              <a:off x="5842000" y="2466777"/>
              <a:ext cx="723900" cy="3780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7" idx="2"/>
              <a:endCxn id="10" idx="0"/>
            </p:cNvCxnSpPr>
            <p:nvPr/>
          </p:nvCxnSpPr>
          <p:spPr bwMode="auto">
            <a:xfrm>
              <a:off x="6565900" y="2466777"/>
              <a:ext cx="800100" cy="3780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>
              <a:stCxn id="8" idx="2"/>
              <a:endCxn id="9" idx="0"/>
            </p:cNvCxnSpPr>
            <p:nvPr/>
          </p:nvCxnSpPr>
          <p:spPr bwMode="auto">
            <a:xfrm>
              <a:off x="5842000" y="3583464"/>
              <a:ext cx="723900" cy="3281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0" idx="2"/>
              <a:endCxn id="9" idx="0"/>
            </p:cNvCxnSpPr>
            <p:nvPr/>
          </p:nvCxnSpPr>
          <p:spPr bwMode="auto">
            <a:xfrm flipH="1">
              <a:off x="6565900" y="3368020"/>
              <a:ext cx="800100" cy="5435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>
              <a:stCxn id="9" idx="2"/>
              <a:endCxn id="11" idx="0"/>
            </p:cNvCxnSpPr>
            <p:nvPr/>
          </p:nvCxnSpPr>
          <p:spPr bwMode="auto">
            <a:xfrm>
              <a:off x="6565900" y="4434820"/>
              <a:ext cx="0" cy="4399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Freeform 16"/>
            <p:cNvSpPr/>
            <p:nvPr/>
          </p:nvSpPr>
          <p:spPr>
            <a:xfrm>
              <a:off x="6832600" y="1751325"/>
              <a:ext cx="1626175" cy="2553975"/>
            </a:xfrm>
            <a:custGeom>
              <a:avLst/>
              <a:gdLst>
                <a:gd name="connsiteX0" fmla="*/ 279400 w 1626175"/>
                <a:gd name="connsiteY0" fmla="*/ 2757175 h 2765600"/>
                <a:gd name="connsiteX1" fmla="*/ 1143000 w 1626175"/>
                <a:gd name="connsiteY1" fmla="*/ 2579375 h 2765600"/>
                <a:gd name="connsiteX2" fmla="*/ 1625600 w 1626175"/>
                <a:gd name="connsiteY2" fmla="*/ 1499875 h 2765600"/>
                <a:gd name="connsiteX3" fmla="*/ 1231900 w 1626175"/>
                <a:gd name="connsiteY3" fmla="*/ 318775 h 2765600"/>
                <a:gd name="connsiteX4" fmla="*/ 825500 w 1626175"/>
                <a:gd name="connsiteY4" fmla="*/ 1275 h 2765600"/>
                <a:gd name="connsiteX5" fmla="*/ 0 w 1626175"/>
                <a:gd name="connsiteY5" fmla="*/ 394975 h 276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6175" h="2765600">
                  <a:moveTo>
                    <a:pt x="279400" y="2757175"/>
                  </a:moveTo>
                  <a:cubicBezTo>
                    <a:pt x="599016" y="2773050"/>
                    <a:pt x="918633" y="2788925"/>
                    <a:pt x="1143000" y="2579375"/>
                  </a:cubicBezTo>
                  <a:cubicBezTo>
                    <a:pt x="1367367" y="2369825"/>
                    <a:pt x="1610783" y="1876642"/>
                    <a:pt x="1625600" y="1499875"/>
                  </a:cubicBezTo>
                  <a:cubicBezTo>
                    <a:pt x="1640417" y="1123108"/>
                    <a:pt x="1365250" y="568542"/>
                    <a:pt x="1231900" y="318775"/>
                  </a:cubicBezTo>
                  <a:cubicBezTo>
                    <a:pt x="1098550" y="69008"/>
                    <a:pt x="1030817" y="-11425"/>
                    <a:pt x="825500" y="1275"/>
                  </a:cubicBezTo>
                  <a:cubicBezTo>
                    <a:pt x="620183" y="13975"/>
                    <a:pt x="0" y="394975"/>
                    <a:pt x="0" y="394975"/>
                  </a:cubicBezTo>
                </a:path>
              </a:pathLst>
            </a:cu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70550" y="1155700"/>
              <a:ext cx="52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0</a:t>
              </a:r>
              <a:endParaRPr lang="en-US" sz="1600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70550" y="2057400"/>
              <a:ext cx="52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1</a:t>
              </a:r>
              <a:endParaRPr lang="en-US" sz="1600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95850" y="2730500"/>
              <a:ext cx="52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2</a:t>
              </a:r>
              <a:endParaRPr lang="en-US" sz="1600" i="1" dirty="0"/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6457950" y="2730500"/>
              <a:ext cx="463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3</a:t>
              </a:r>
              <a:endParaRPr lang="en-US" sz="1600" i="1" dirty="0"/>
            </a:p>
          </p:txBody>
        </p:sp>
        <p:sp>
          <p:nvSpPr>
            <p:cNvPr id="29" name="TextBox 28"/>
            <p:cNvSpPr txBox="1"/>
            <p:nvPr/>
          </p:nvSpPr>
          <p:spPr>
            <a:xfrm flipH="1">
              <a:off x="5661025" y="3797300"/>
              <a:ext cx="463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4</a:t>
              </a:r>
              <a:endParaRPr lang="en-US" sz="1600" i="1" dirty="0"/>
            </a:p>
          </p:txBody>
        </p:sp>
        <p:sp>
          <p:nvSpPr>
            <p:cNvPr id="30" name="TextBox 29"/>
            <p:cNvSpPr txBox="1"/>
            <p:nvPr/>
          </p:nvSpPr>
          <p:spPr>
            <a:xfrm flipH="1">
              <a:off x="5397500" y="4742359"/>
              <a:ext cx="463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5</a:t>
              </a:r>
              <a:endParaRPr lang="en-US" sz="1600" i="1" dirty="0"/>
            </a:p>
          </p:txBody>
        </p:sp>
        <p:sp>
          <p:nvSpPr>
            <p:cNvPr id="4" name="Freeform 3"/>
            <p:cNvSpPr/>
            <p:nvPr/>
          </p:nvSpPr>
          <p:spPr>
            <a:xfrm>
              <a:off x="6348124" y="1562100"/>
              <a:ext cx="980040" cy="3213100"/>
            </a:xfrm>
            <a:custGeom>
              <a:avLst/>
              <a:gdLst>
                <a:gd name="connsiteX0" fmla="*/ 1876 w 980040"/>
                <a:gd name="connsiteY0" fmla="*/ 0 h 3213100"/>
                <a:gd name="connsiteX1" fmla="*/ 154276 w 980040"/>
                <a:gd name="connsiteY1" fmla="*/ 723900 h 3213100"/>
                <a:gd name="connsiteX2" fmla="*/ 979776 w 980040"/>
                <a:gd name="connsiteY2" fmla="*/ 1447800 h 3213100"/>
                <a:gd name="connsiteX3" fmla="*/ 243176 w 980040"/>
                <a:gd name="connsiteY3" fmla="*/ 2400300 h 3213100"/>
                <a:gd name="connsiteX4" fmla="*/ 141576 w 980040"/>
                <a:gd name="connsiteY4" fmla="*/ 3213100 h 3213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80040" h="3213100">
                  <a:moveTo>
                    <a:pt x="1876" y="0"/>
                  </a:moveTo>
                  <a:cubicBezTo>
                    <a:pt x="-3416" y="241300"/>
                    <a:pt x="-8707" y="482600"/>
                    <a:pt x="154276" y="723900"/>
                  </a:cubicBezTo>
                  <a:cubicBezTo>
                    <a:pt x="317259" y="965200"/>
                    <a:pt x="964959" y="1168400"/>
                    <a:pt x="979776" y="1447800"/>
                  </a:cubicBezTo>
                  <a:cubicBezTo>
                    <a:pt x="994593" y="1727200"/>
                    <a:pt x="382876" y="2106083"/>
                    <a:pt x="243176" y="2400300"/>
                  </a:cubicBezTo>
                  <a:cubicBezTo>
                    <a:pt x="103476" y="2694517"/>
                    <a:pt x="141576" y="3213100"/>
                    <a:pt x="141576" y="3213100"/>
                  </a:cubicBezTo>
                </a:path>
              </a:pathLst>
            </a:cu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Freeform 4"/>
            <p:cNvSpPr/>
            <p:nvPr/>
          </p:nvSpPr>
          <p:spPr>
            <a:xfrm>
              <a:off x="5664200" y="3086100"/>
              <a:ext cx="389817" cy="146917"/>
            </a:xfrm>
            <a:custGeom>
              <a:avLst/>
              <a:gdLst>
                <a:gd name="connsiteX0" fmla="*/ 0 w 389817"/>
                <a:gd name="connsiteY0" fmla="*/ 0 h 146917"/>
                <a:gd name="connsiteX1" fmla="*/ 355600 w 389817"/>
                <a:gd name="connsiteY1" fmla="*/ 139700 h 146917"/>
                <a:gd name="connsiteX2" fmla="*/ 355600 w 389817"/>
                <a:gd name="connsiteY2" fmla="*/ 114300 h 1469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9817" h="146917">
                  <a:moveTo>
                    <a:pt x="0" y="0"/>
                  </a:moveTo>
                  <a:cubicBezTo>
                    <a:pt x="148166" y="60325"/>
                    <a:pt x="296333" y="120650"/>
                    <a:pt x="355600" y="139700"/>
                  </a:cubicBezTo>
                  <a:cubicBezTo>
                    <a:pt x="414867" y="158750"/>
                    <a:pt x="385233" y="136525"/>
                    <a:pt x="355600" y="114300"/>
                  </a:cubicBezTo>
                </a:path>
              </a:pathLst>
            </a:custGeom>
            <a:ln w="28575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5689600" y="3505200"/>
              <a:ext cx="774700" cy="1231900"/>
            </a:xfrm>
            <a:custGeom>
              <a:avLst/>
              <a:gdLst>
                <a:gd name="connsiteX0" fmla="*/ 0 w 774700"/>
                <a:gd name="connsiteY0" fmla="*/ 0 h 1231900"/>
                <a:gd name="connsiteX1" fmla="*/ 546100 w 774700"/>
                <a:gd name="connsiteY1" fmla="*/ 279400 h 1231900"/>
                <a:gd name="connsiteX2" fmla="*/ 774700 w 774700"/>
                <a:gd name="connsiteY2" fmla="*/ 1231900 h 1231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74700" h="1231900">
                  <a:moveTo>
                    <a:pt x="0" y="0"/>
                  </a:moveTo>
                  <a:cubicBezTo>
                    <a:pt x="208491" y="37041"/>
                    <a:pt x="416983" y="74083"/>
                    <a:pt x="546100" y="279400"/>
                  </a:cubicBezTo>
                  <a:cubicBezTo>
                    <a:pt x="675217" y="484717"/>
                    <a:pt x="736600" y="1077383"/>
                    <a:pt x="774700" y="1231900"/>
                  </a:cubicBezTo>
                </a:path>
              </a:pathLst>
            </a:custGeom>
            <a:noFill/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698500" y="1087854"/>
            <a:ext cx="4159250" cy="505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In the multi-block case, live ranges are more complex than in the local case.</a:t>
            </a:r>
          </a:p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Consider x, y, &amp; z in the code to the right</a:t>
            </a:r>
          </a:p>
          <a:p>
            <a:pPr lvl="1"/>
            <a:r>
              <a:rPr lang="en-US" sz="2400" dirty="0"/>
              <a:t>x has 2 distinct live ranges</a:t>
            </a:r>
          </a:p>
        </p:txBody>
      </p:sp>
    </p:spTree>
    <p:extLst>
      <p:ext uri="{BB962C8B-B14F-4D97-AF65-F5344CB8AC3E}">
        <p14:creationId xmlns:p14="http://schemas.microsoft.com/office/powerpoint/2010/main" val="42397181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Ranges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69B6-167F-9841-9A9F-625D589DBDDE}" type="slidenum">
              <a:rPr lang="en-US" smtClean="0"/>
              <a:t>16</a:t>
            </a:fld>
            <a:endParaRPr lang="en-US"/>
          </a:p>
        </p:txBody>
      </p:sp>
      <p:grpSp>
        <p:nvGrpSpPr>
          <p:cNvPr id="26" name="Group 25"/>
          <p:cNvGrpSpPr/>
          <p:nvPr/>
        </p:nvGrpSpPr>
        <p:grpSpPr>
          <a:xfrm>
            <a:off x="5099050" y="1244600"/>
            <a:ext cx="3562925" cy="4026813"/>
            <a:chOff x="4845050" y="1104900"/>
            <a:chExt cx="3562925" cy="4026813"/>
          </a:xfrm>
        </p:grpSpPr>
        <p:sp>
          <p:nvSpPr>
            <p:cNvPr id="6" name="TextBox 5"/>
            <p:cNvSpPr txBox="1"/>
            <p:nvPr/>
          </p:nvSpPr>
          <p:spPr>
            <a:xfrm>
              <a:off x="6028182" y="1219200"/>
              <a:ext cx="973836" cy="523220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urier"/>
                  <a:cs typeface="Courier"/>
                </a:rPr>
                <a:t>x </a:t>
              </a:r>
              <a:r>
                <a:rPr lang="en-US" sz="1400" dirty="0">
                  <a:sym typeface="Symbol" charset="2"/>
                </a:rPr>
                <a:t> …</a:t>
              </a:r>
            </a:p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z </a:t>
              </a:r>
              <a:r>
                <a:rPr lang="en-US" sz="1400" dirty="0">
                  <a:sym typeface="Symbol" charset="2"/>
                </a:rPr>
                <a:t> 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28182" y="2108200"/>
              <a:ext cx="973836" cy="307777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y </a:t>
              </a:r>
              <a:r>
                <a:rPr lang="en-US" sz="1400" dirty="0">
                  <a:sym typeface="Symbol" charset="2"/>
                </a:rPr>
                <a:t>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57800" y="2794000"/>
              <a:ext cx="1066800" cy="738664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urier"/>
                  <a:cs typeface="Courier"/>
                </a:rPr>
                <a:t>x </a:t>
              </a:r>
              <a:r>
                <a:rPr lang="en-US" sz="1400" dirty="0">
                  <a:sym typeface="Symbol" charset="2"/>
                </a:rPr>
                <a:t> y</a:t>
              </a:r>
            </a:p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y </a:t>
              </a:r>
              <a:r>
                <a:rPr lang="en-US" sz="1400" dirty="0">
                  <a:sym typeface="Symbol" charset="2"/>
                </a:rPr>
                <a:t> x</a:t>
              </a:r>
            </a:p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x</a:t>
              </a:r>
              <a:r>
                <a:rPr lang="en-US" sz="1400" dirty="0">
                  <a:sym typeface="Symbol" charset="2"/>
                </a:rPr>
                <a:t> 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81700" y="3860800"/>
              <a:ext cx="1066800" cy="523220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… </a:t>
              </a:r>
              <a:r>
                <a:rPr lang="en-US" sz="1400" dirty="0">
                  <a:sym typeface="Symbol" charset="2"/>
                </a:rPr>
                <a:t> …</a:t>
              </a:r>
            </a:p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z </a:t>
              </a:r>
              <a:r>
                <a:rPr lang="en-US" sz="1400" dirty="0">
                  <a:sym typeface="Symbol" charset="2"/>
                </a:rPr>
                <a:t>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1800" y="2794000"/>
              <a:ext cx="1066800" cy="523220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… </a:t>
              </a:r>
              <a:r>
                <a:rPr lang="en-US" sz="1400" dirty="0">
                  <a:sym typeface="Symbol" charset="2"/>
                </a:rPr>
                <a:t> y</a:t>
              </a:r>
            </a:p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y </a:t>
              </a:r>
              <a:r>
                <a:rPr lang="en-US" sz="1400" dirty="0">
                  <a:sym typeface="Symbol" charset="2"/>
                </a:rPr>
                <a:t> z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15000" y="4823936"/>
              <a:ext cx="1600200" cy="307777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urier"/>
                  <a:cs typeface="Courier"/>
                </a:rPr>
                <a:t>… </a:t>
              </a:r>
              <a:r>
                <a:rPr lang="en-US" sz="1400" dirty="0">
                  <a:sym typeface="Symbol" charset="2"/>
                </a:rPr>
                <a:t> </a:t>
              </a:r>
              <a:r>
                <a:rPr lang="en-US" sz="1400" dirty="0">
                  <a:latin typeface="Courier"/>
                  <a:cs typeface="Courier"/>
                  <a:sym typeface="Symbol" charset="2"/>
                </a:rPr>
                <a:t>x</a:t>
              </a:r>
              <a:r>
                <a:rPr lang="en-US" sz="800" dirty="0">
                  <a:latin typeface="Courier"/>
                  <a:cs typeface="Courier"/>
                  <a:sym typeface="Symbol" charset="2"/>
                </a:rPr>
                <a:t> </a:t>
              </a:r>
              <a:r>
                <a:rPr lang="en-US" sz="1400" dirty="0">
                  <a:latin typeface="Courier"/>
                  <a:cs typeface="Courier"/>
                  <a:sym typeface="Symbol" charset="2"/>
                </a:rPr>
                <a:t>+</a:t>
              </a:r>
              <a:r>
                <a:rPr lang="en-US" sz="800" dirty="0">
                  <a:latin typeface="Courier"/>
                  <a:cs typeface="Courier"/>
                  <a:sym typeface="Symbol" charset="2"/>
                </a:rPr>
                <a:t> </a:t>
              </a:r>
              <a:r>
                <a:rPr lang="en-US" sz="1400" dirty="0">
                  <a:latin typeface="Courier"/>
                  <a:cs typeface="Courier"/>
                  <a:sym typeface="Symbol" charset="2"/>
                </a:rPr>
                <a:t>y</a:t>
              </a:r>
              <a:r>
                <a:rPr lang="en-US" sz="800" dirty="0">
                  <a:latin typeface="Courier"/>
                  <a:cs typeface="Courier"/>
                  <a:sym typeface="Symbol" charset="2"/>
                </a:rPr>
                <a:t> </a:t>
              </a:r>
              <a:r>
                <a:rPr lang="en-US" sz="1400" dirty="0">
                  <a:latin typeface="Courier"/>
                  <a:cs typeface="Courier"/>
                  <a:sym typeface="Symbol" charset="2"/>
                </a:rPr>
                <a:t>+ z</a:t>
              </a:r>
              <a:endParaRPr lang="en-US" sz="1400" dirty="0">
                <a:sym typeface="Symbol" charset="2"/>
              </a:endParaRPr>
            </a:p>
          </p:txBody>
        </p:sp>
        <p:cxnSp>
          <p:nvCxnSpPr>
            <p:cNvPr id="13" name="Straight Arrow Connector 12"/>
            <p:cNvCxnSpPr>
              <a:stCxn id="6" idx="2"/>
              <a:endCxn id="7" idx="0"/>
            </p:cNvCxnSpPr>
            <p:nvPr/>
          </p:nvCxnSpPr>
          <p:spPr bwMode="auto">
            <a:xfrm>
              <a:off x="6515100" y="1742420"/>
              <a:ext cx="0" cy="3657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7" idx="2"/>
              <a:endCxn id="8" idx="0"/>
            </p:cNvCxnSpPr>
            <p:nvPr/>
          </p:nvCxnSpPr>
          <p:spPr bwMode="auto">
            <a:xfrm flipH="1">
              <a:off x="5791200" y="2415977"/>
              <a:ext cx="723900" cy="3780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7" idx="2"/>
              <a:endCxn id="10" idx="0"/>
            </p:cNvCxnSpPr>
            <p:nvPr/>
          </p:nvCxnSpPr>
          <p:spPr bwMode="auto">
            <a:xfrm>
              <a:off x="6515100" y="2415977"/>
              <a:ext cx="800100" cy="3780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>
              <a:stCxn id="8" idx="2"/>
              <a:endCxn id="9" idx="0"/>
            </p:cNvCxnSpPr>
            <p:nvPr/>
          </p:nvCxnSpPr>
          <p:spPr bwMode="auto">
            <a:xfrm>
              <a:off x="5791200" y="3532664"/>
              <a:ext cx="723900" cy="3281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0" idx="2"/>
              <a:endCxn id="9" idx="0"/>
            </p:cNvCxnSpPr>
            <p:nvPr/>
          </p:nvCxnSpPr>
          <p:spPr bwMode="auto">
            <a:xfrm flipH="1">
              <a:off x="6515100" y="3317220"/>
              <a:ext cx="800100" cy="5435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>
              <a:stCxn id="9" idx="2"/>
              <a:endCxn id="11" idx="0"/>
            </p:cNvCxnSpPr>
            <p:nvPr/>
          </p:nvCxnSpPr>
          <p:spPr bwMode="auto">
            <a:xfrm>
              <a:off x="6515100" y="4384020"/>
              <a:ext cx="0" cy="4399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Freeform 16"/>
            <p:cNvSpPr/>
            <p:nvPr/>
          </p:nvSpPr>
          <p:spPr>
            <a:xfrm>
              <a:off x="6781800" y="1700525"/>
              <a:ext cx="1626175" cy="2553975"/>
            </a:xfrm>
            <a:custGeom>
              <a:avLst/>
              <a:gdLst>
                <a:gd name="connsiteX0" fmla="*/ 279400 w 1626175"/>
                <a:gd name="connsiteY0" fmla="*/ 2757175 h 2765600"/>
                <a:gd name="connsiteX1" fmla="*/ 1143000 w 1626175"/>
                <a:gd name="connsiteY1" fmla="*/ 2579375 h 2765600"/>
                <a:gd name="connsiteX2" fmla="*/ 1625600 w 1626175"/>
                <a:gd name="connsiteY2" fmla="*/ 1499875 h 2765600"/>
                <a:gd name="connsiteX3" fmla="*/ 1231900 w 1626175"/>
                <a:gd name="connsiteY3" fmla="*/ 318775 h 2765600"/>
                <a:gd name="connsiteX4" fmla="*/ 825500 w 1626175"/>
                <a:gd name="connsiteY4" fmla="*/ 1275 h 2765600"/>
                <a:gd name="connsiteX5" fmla="*/ 0 w 1626175"/>
                <a:gd name="connsiteY5" fmla="*/ 394975 h 276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6175" h="2765600">
                  <a:moveTo>
                    <a:pt x="279400" y="2757175"/>
                  </a:moveTo>
                  <a:cubicBezTo>
                    <a:pt x="599016" y="2773050"/>
                    <a:pt x="918633" y="2788925"/>
                    <a:pt x="1143000" y="2579375"/>
                  </a:cubicBezTo>
                  <a:cubicBezTo>
                    <a:pt x="1367367" y="2369825"/>
                    <a:pt x="1610783" y="1876642"/>
                    <a:pt x="1625600" y="1499875"/>
                  </a:cubicBezTo>
                  <a:cubicBezTo>
                    <a:pt x="1640417" y="1123108"/>
                    <a:pt x="1365250" y="568542"/>
                    <a:pt x="1231900" y="318775"/>
                  </a:cubicBezTo>
                  <a:cubicBezTo>
                    <a:pt x="1098550" y="69008"/>
                    <a:pt x="1030817" y="-11425"/>
                    <a:pt x="825500" y="1275"/>
                  </a:cubicBezTo>
                  <a:cubicBezTo>
                    <a:pt x="620183" y="13975"/>
                    <a:pt x="0" y="394975"/>
                    <a:pt x="0" y="394975"/>
                  </a:cubicBezTo>
                </a:path>
              </a:pathLst>
            </a:cu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19750" y="1104900"/>
              <a:ext cx="52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0</a:t>
              </a:r>
              <a:endParaRPr lang="en-US" sz="1600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19750" y="2006600"/>
              <a:ext cx="52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1</a:t>
              </a:r>
              <a:endParaRPr lang="en-US" sz="1600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45050" y="2679700"/>
              <a:ext cx="52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2</a:t>
              </a:r>
              <a:endParaRPr lang="en-US" sz="1600" i="1" dirty="0"/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6407150" y="2679700"/>
              <a:ext cx="463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3</a:t>
              </a:r>
              <a:endParaRPr lang="en-US" sz="1600" i="1" dirty="0"/>
            </a:p>
          </p:txBody>
        </p:sp>
        <p:sp>
          <p:nvSpPr>
            <p:cNvPr id="29" name="TextBox 28"/>
            <p:cNvSpPr txBox="1"/>
            <p:nvPr/>
          </p:nvSpPr>
          <p:spPr>
            <a:xfrm flipH="1">
              <a:off x="5610225" y="3746500"/>
              <a:ext cx="463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4</a:t>
              </a:r>
              <a:endParaRPr lang="en-US" sz="1600" i="1" dirty="0"/>
            </a:p>
          </p:txBody>
        </p:sp>
        <p:sp>
          <p:nvSpPr>
            <p:cNvPr id="30" name="TextBox 29"/>
            <p:cNvSpPr txBox="1"/>
            <p:nvPr/>
          </p:nvSpPr>
          <p:spPr>
            <a:xfrm flipH="1">
              <a:off x="5346700" y="4691559"/>
              <a:ext cx="463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5</a:t>
              </a:r>
              <a:endParaRPr lang="en-US" sz="1600" i="1" dirty="0"/>
            </a:p>
          </p:txBody>
        </p:sp>
        <p:sp>
          <p:nvSpPr>
            <p:cNvPr id="5" name="Freeform 4"/>
            <p:cNvSpPr/>
            <p:nvPr/>
          </p:nvSpPr>
          <p:spPr>
            <a:xfrm>
              <a:off x="6373989" y="2324100"/>
              <a:ext cx="1119011" cy="520700"/>
            </a:xfrm>
            <a:custGeom>
              <a:avLst/>
              <a:gdLst>
                <a:gd name="connsiteX0" fmla="*/ 1411 w 1119011"/>
                <a:gd name="connsiteY0" fmla="*/ 0 h 520700"/>
                <a:gd name="connsiteX1" fmla="*/ 141111 w 1119011"/>
                <a:gd name="connsiteY1" fmla="*/ 266700 h 520700"/>
                <a:gd name="connsiteX2" fmla="*/ 890411 w 1119011"/>
                <a:gd name="connsiteY2" fmla="*/ 317500 h 520700"/>
                <a:gd name="connsiteX3" fmla="*/ 1119011 w 1119011"/>
                <a:gd name="connsiteY3" fmla="*/ 520700 h 520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9011" h="520700">
                  <a:moveTo>
                    <a:pt x="1411" y="0"/>
                  </a:moveTo>
                  <a:cubicBezTo>
                    <a:pt x="-2823" y="106891"/>
                    <a:pt x="-7056" y="213783"/>
                    <a:pt x="141111" y="266700"/>
                  </a:cubicBezTo>
                  <a:cubicBezTo>
                    <a:pt x="289278" y="319617"/>
                    <a:pt x="727428" y="275167"/>
                    <a:pt x="890411" y="317500"/>
                  </a:cubicBezTo>
                  <a:cubicBezTo>
                    <a:pt x="1053394" y="359833"/>
                    <a:pt x="1086202" y="440266"/>
                    <a:pt x="1119011" y="520700"/>
                  </a:cubicBezTo>
                </a:path>
              </a:pathLst>
            </a:cu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 14"/>
            <p:cNvSpPr/>
            <p:nvPr/>
          </p:nvSpPr>
          <p:spPr>
            <a:xfrm>
              <a:off x="6007100" y="2324100"/>
              <a:ext cx="381000" cy="508000"/>
            </a:xfrm>
            <a:custGeom>
              <a:avLst/>
              <a:gdLst>
                <a:gd name="connsiteX0" fmla="*/ 381000 w 381000"/>
                <a:gd name="connsiteY0" fmla="*/ 0 h 508000"/>
                <a:gd name="connsiteX1" fmla="*/ 228600 w 381000"/>
                <a:gd name="connsiteY1" fmla="*/ 292100 h 508000"/>
                <a:gd name="connsiteX2" fmla="*/ 76200 w 381000"/>
                <a:gd name="connsiteY2" fmla="*/ 292100 h 508000"/>
                <a:gd name="connsiteX3" fmla="*/ 0 w 381000"/>
                <a:gd name="connsiteY3" fmla="*/ 508000 h 50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1000" h="508000">
                  <a:moveTo>
                    <a:pt x="381000" y="0"/>
                  </a:moveTo>
                  <a:cubicBezTo>
                    <a:pt x="330200" y="121708"/>
                    <a:pt x="279400" y="243417"/>
                    <a:pt x="228600" y="292100"/>
                  </a:cubicBezTo>
                  <a:cubicBezTo>
                    <a:pt x="177800" y="340783"/>
                    <a:pt x="114300" y="256117"/>
                    <a:pt x="76200" y="292100"/>
                  </a:cubicBezTo>
                  <a:cubicBezTo>
                    <a:pt x="38100" y="328083"/>
                    <a:pt x="0" y="508000"/>
                    <a:pt x="0" y="508000"/>
                  </a:cubicBezTo>
                </a:path>
              </a:pathLst>
            </a:cu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 19"/>
            <p:cNvSpPr/>
            <p:nvPr/>
          </p:nvSpPr>
          <p:spPr>
            <a:xfrm>
              <a:off x="5600700" y="3238500"/>
              <a:ext cx="1028700" cy="1485900"/>
            </a:xfrm>
            <a:custGeom>
              <a:avLst/>
              <a:gdLst>
                <a:gd name="connsiteX0" fmla="*/ 0 w 1028700"/>
                <a:gd name="connsiteY0" fmla="*/ 0 h 1485900"/>
                <a:gd name="connsiteX1" fmla="*/ 419100 w 1028700"/>
                <a:gd name="connsiteY1" fmla="*/ 431800 h 1485900"/>
                <a:gd name="connsiteX2" fmla="*/ 914400 w 1028700"/>
                <a:gd name="connsiteY2" fmla="*/ 736600 h 1485900"/>
                <a:gd name="connsiteX3" fmla="*/ 1028700 w 1028700"/>
                <a:gd name="connsiteY3" fmla="*/ 1485900 h 1485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28700" h="1485900">
                  <a:moveTo>
                    <a:pt x="0" y="0"/>
                  </a:moveTo>
                  <a:cubicBezTo>
                    <a:pt x="133350" y="154516"/>
                    <a:pt x="266700" y="309033"/>
                    <a:pt x="419100" y="431800"/>
                  </a:cubicBezTo>
                  <a:cubicBezTo>
                    <a:pt x="571500" y="554567"/>
                    <a:pt x="812800" y="560917"/>
                    <a:pt x="914400" y="736600"/>
                  </a:cubicBezTo>
                  <a:cubicBezTo>
                    <a:pt x="1016000" y="912283"/>
                    <a:pt x="1028700" y="1485900"/>
                    <a:pt x="1028700" y="1485900"/>
                  </a:cubicBezTo>
                </a:path>
              </a:pathLst>
            </a:custGeom>
            <a:ln w="28575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 21"/>
            <p:cNvSpPr/>
            <p:nvPr/>
          </p:nvSpPr>
          <p:spPr>
            <a:xfrm>
              <a:off x="6654800" y="3327400"/>
              <a:ext cx="457200" cy="1308100"/>
            </a:xfrm>
            <a:custGeom>
              <a:avLst/>
              <a:gdLst>
                <a:gd name="connsiteX0" fmla="*/ 457200 w 457200"/>
                <a:gd name="connsiteY0" fmla="*/ 0 h 1308100"/>
                <a:gd name="connsiteX1" fmla="*/ 368300 w 457200"/>
                <a:gd name="connsiteY1" fmla="*/ 279400 h 1308100"/>
                <a:gd name="connsiteX2" fmla="*/ 101600 w 457200"/>
                <a:gd name="connsiteY2" fmla="*/ 419100 h 1308100"/>
                <a:gd name="connsiteX3" fmla="*/ 0 w 457200"/>
                <a:gd name="connsiteY3" fmla="*/ 1308100 h 1308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57200" h="1308100">
                  <a:moveTo>
                    <a:pt x="457200" y="0"/>
                  </a:moveTo>
                  <a:cubicBezTo>
                    <a:pt x="442383" y="104775"/>
                    <a:pt x="427567" y="209550"/>
                    <a:pt x="368300" y="279400"/>
                  </a:cubicBezTo>
                  <a:cubicBezTo>
                    <a:pt x="309033" y="349250"/>
                    <a:pt x="162983" y="247650"/>
                    <a:pt x="101600" y="419100"/>
                  </a:cubicBezTo>
                  <a:cubicBezTo>
                    <a:pt x="40217" y="590550"/>
                    <a:pt x="0" y="1308100"/>
                    <a:pt x="0" y="1308100"/>
                  </a:cubicBezTo>
                </a:path>
              </a:pathLst>
            </a:custGeom>
            <a:ln w="28575" cmpd="sng">
              <a:solidFill>
                <a:srgbClr val="3366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Content Placeholder 2"/>
          <p:cNvSpPr>
            <a:spLocks noGrp="1"/>
          </p:cNvSpPr>
          <p:nvPr>
            <p:ph idx="1"/>
          </p:nvPr>
        </p:nvSpPr>
        <p:spPr>
          <a:xfrm>
            <a:off x="698500" y="1087854"/>
            <a:ext cx="4159250" cy="5054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rgbClr val="7F7F7F"/>
                </a:solidFill>
              </a:rPr>
              <a:t>In the multi-block case, live ranges are more complex than in the local case.</a:t>
            </a:r>
          </a:p>
          <a:p>
            <a:r>
              <a:rPr lang="en-US" sz="2400" dirty="0">
                <a:solidFill>
                  <a:srgbClr val="7F7F7F"/>
                </a:solidFill>
              </a:rPr>
              <a:t>Consider x, y, &amp; z in the code to the right</a:t>
            </a:r>
          </a:p>
          <a:p>
            <a:pPr lvl="1"/>
            <a:r>
              <a:rPr lang="en-US" sz="2400" dirty="0">
                <a:solidFill>
                  <a:srgbClr val="7F7F7F"/>
                </a:solidFill>
              </a:rPr>
              <a:t>x has 2 distinct live ranges</a:t>
            </a:r>
          </a:p>
          <a:p>
            <a:pPr lvl="1"/>
            <a:r>
              <a:rPr lang="en-US" sz="2400" dirty="0"/>
              <a:t>y has 2 distinct live ranges</a:t>
            </a:r>
          </a:p>
        </p:txBody>
      </p:sp>
    </p:spTree>
    <p:extLst>
      <p:ext uri="{BB962C8B-B14F-4D97-AF65-F5344CB8AC3E}">
        <p14:creationId xmlns:p14="http://schemas.microsoft.com/office/powerpoint/2010/main" val="17023637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29258"/>
            <a:ext cx="7816850" cy="666601"/>
          </a:xfrm>
        </p:spPr>
        <p:txBody>
          <a:bodyPr>
            <a:normAutofit fontScale="90000"/>
          </a:bodyPr>
          <a:lstStyle/>
          <a:p>
            <a:r>
              <a:rPr lang="en-US" dirty="0"/>
              <a:t>Live Ranges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8500" y="1087854"/>
            <a:ext cx="4159250" cy="5054600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7F7F7F"/>
                </a:solidFill>
              </a:rPr>
              <a:t>In the multi-block case, live ranges are more complex than in the local case.</a:t>
            </a:r>
          </a:p>
          <a:p>
            <a:r>
              <a:rPr lang="en-US" dirty="0">
                <a:solidFill>
                  <a:srgbClr val="7F7F7F"/>
                </a:solidFill>
              </a:rPr>
              <a:t>Consider x, y, &amp; z in the code to the right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x has 2 distinct live ranges</a:t>
            </a:r>
          </a:p>
          <a:p>
            <a:pPr lvl="1"/>
            <a:r>
              <a:rPr lang="en-US" dirty="0">
                <a:solidFill>
                  <a:srgbClr val="7F7F7F"/>
                </a:solidFill>
              </a:rPr>
              <a:t>y has 2 distinct live ranges</a:t>
            </a:r>
          </a:p>
          <a:p>
            <a:pPr lvl="1"/>
            <a:r>
              <a:rPr lang="en-US" dirty="0"/>
              <a:t>z has just 1 live range</a:t>
            </a:r>
          </a:p>
          <a:p>
            <a:pPr marL="747713" lvl="2" defTabSz="406400"/>
            <a:r>
              <a:rPr lang="en-US" dirty="0"/>
              <a:t>The 2 </a:t>
            </a:r>
            <a:r>
              <a:rPr lang="en-US" dirty="0" err="1"/>
              <a:t>defs</a:t>
            </a:r>
            <a:r>
              <a:rPr lang="en-US" dirty="0"/>
              <a:t> must be in the same </a:t>
            </a:r>
            <a:r>
              <a:rPr lang="en-US" sz="1400" b="1" dirty="0"/>
              <a:t>LR</a:t>
            </a:r>
            <a:r>
              <a:rPr lang="en-US" dirty="0"/>
              <a:t> so that the use in </a:t>
            </a:r>
            <a:r>
              <a:rPr lang="en-US" i="1" dirty="0"/>
              <a:t>B</a:t>
            </a:r>
            <a:r>
              <a:rPr lang="en-US" i="1" baseline="-25000" dirty="0"/>
              <a:t>3</a:t>
            </a:r>
            <a:r>
              <a:rPr lang="en-US" i="1" dirty="0"/>
              <a:t> </a:t>
            </a:r>
            <a:r>
              <a:rPr lang="en-US" dirty="0"/>
              <a:t>has 1 name for them</a:t>
            </a:r>
          </a:p>
          <a:p>
            <a:pPr marL="749300" lvl="2" indent="-293688"/>
            <a:r>
              <a:rPr lang="en-US" dirty="0"/>
              <a:t>z is never live in </a:t>
            </a:r>
            <a:r>
              <a:rPr lang="en-US" i="1" dirty="0"/>
              <a:t>B</a:t>
            </a:r>
            <a:r>
              <a:rPr lang="en-US" i="1" baseline="-25000" dirty="0"/>
              <a:t>2</a:t>
            </a:r>
            <a:endParaRPr lang="en-US" i="1" dirty="0"/>
          </a:p>
          <a:p>
            <a:pPr marL="293687" indent="-293688"/>
            <a:r>
              <a:rPr lang="en-US" dirty="0"/>
              <a:t>Finding live ranges in the global context takes global analysis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C569B6-167F-9841-9A9F-625D589DBDDE}" type="slidenum">
              <a:rPr lang="en-US" smtClean="0"/>
              <a:t>17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5099050" y="1244600"/>
            <a:ext cx="3562925" cy="4026813"/>
            <a:chOff x="4845050" y="1104900"/>
            <a:chExt cx="3562925" cy="4026813"/>
          </a:xfrm>
        </p:grpSpPr>
        <p:sp>
          <p:nvSpPr>
            <p:cNvPr id="6" name="TextBox 5"/>
            <p:cNvSpPr txBox="1"/>
            <p:nvPr/>
          </p:nvSpPr>
          <p:spPr>
            <a:xfrm>
              <a:off x="6028182" y="1219200"/>
              <a:ext cx="973836" cy="523220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urier"/>
                  <a:cs typeface="Courier"/>
                </a:rPr>
                <a:t>x </a:t>
              </a:r>
              <a:r>
                <a:rPr lang="en-US" sz="1400" dirty="0">
                  <a:sym typeface="Symbol" charset="2"/>
                </a:rPr>
                <a:t> …</a:t>
              </a:r>
            </a:p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z </a:t>
              </a:r>
              <a:r>
                <a:rPr lang="en-US" sz="1400" dirty="0">
                  <a:sym typeface="Symbol" charset="2"/>
                </a:rPr>
                <a:t> …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6028182" y="2108200"/>
              <a:ext cx="973836" cy="307777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y </a:t>
              </a:r>
              <a:r>
                <a:rPr lang="en-US" sz="1400" dirty="0">
                  <a:sym typeface="Symbol" charset="2"/>
                </a:rPr>
                <a:t>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257800" y="2794000"/>
              <a:ext cx="1066800" cy="738664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urier"/>
                  <a:cs typeface="Courier"/>
                </a:rPr>
                <a:t>x </a:t>
              </a:r>
              <a:r>
                <a:rPr lang="en-US" sz="1400" dirty="0">
                  <a:sym typeface="Symbol" charset="2"/>
                </a:rPr>
                <a:t> y</a:t>
              </a:r>
            </a:p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y </a:t>
              </a:r>
              <a:r>
                <a:rPr lang="en-US" sz="1400" dirty="0">
                  <a:sym typeface="Symbol" charset="2"/>
                </a:rPr>
                <a:t> x</a:t>
              </a:r>
            </a:p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x</a:t>
              </a:r>
              <a:r>
                <a:rPr lang="en-US" sz="1400" dirty="0">
                  <a:sym typeface="Symbol" charset="2"/>
                </a:rPr>
                <a:t> 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981700" y="3860800"/>
              <a:ext cx="1066800" cy="523220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… </a:t>
              </a:r>
              <a:r>
                <a:rPr lang="en-US" sz="1400" dirty="0">
                  <a:sym typeface="Symbol" charset="2"/>
                </a:rPr>
                <a:t> …</a:t>
              </a:r>
            </a:p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z </a:t>
              </a:r>
              <a:r>
                <a:rPr lang="en-US" sz="1400" dirty="0">
                  <a:sym typeface="Symbol" charset="2"/>
                </a:rPr>
                <a:t> …</a:t>
              </a: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781800" y="2794000"/>
              <a:ext cx="1066800" cy="523220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… </a:t>
              </a:r>
              <a:r>
                <a:rPr lang="en-US" sz="1400" dirty="0">
                  <a:sym typeface="Symbol" charset="2"/>
                </a:rPr>
                <a:t> y</a:t>
              </a:r>
            </a:p>
            <a:p>
              <a:pPr algn="ctr"/>
              <a:r>
                <a:rPr lang="en-US" sz="1400" dirty="0">
                  <a:latin typeface="Courier"/>
                  <a:cs typeface="Courier"/>
                  <a:sym typeface="Symbol" charset="2"/>
                </a:rPr>
                <a:t>y </a:t>
              </a:r>
              <a:r>
                <a:rPr lang="en-US" sz="1400" dirty="0">
                  <a:sym typeface="Symbol" charset="2"/>
                </a:rPr>
                <a:t> z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715000" y="4823936"/>
              <a:ext cx="1600200" cy="307777"/>
            </a:xfrm>
            <a:prstGeom prst="rect">
              <a:avLst/>
            </a:prstGeom>
            <a:noFill/>
            <a:ln w="3175" cmpd="sng">
              <a:solidFill>
                <a:schemeClr val="bg1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>
                  <a:latin typeface="Courier"/>
                  <a:cs typeface="Courier"/>
                </a:rPr>
                <a:t>… </a:t>
              </a:r>
              <a:r>
                <a:rPr lang="en-US" sz="1400" dirty="0">
                  <a:sym typeface="Symbol" charset="2"/>
                </a:rPr>
                <a:t> </a:t>
              </a:r>
              <a:r>
                <a:rPr lang="en-US" sz="1400" dirty="0">
                  <a:latin typeface="Courier"/>
                  <a:cs typeface="Courier"/>
                  <a:sym typeface="Symbol" charset="2"/>
                </a:rPr>
                <a:t>x</a:t>
              </a:r>
              <a:r>
                <a:rPr lang="en-US" sz="800" dirty="0">
                  <a:latin typeface="Courier"/>
                  <a:cs typeface="Courier"/>
                  <a:sym typeface="Symbol" charset="2"/>
                </a:rPr>
                <a:t> </a:t>
              </a:r>
              <a:r>
                <a:rPr lang="en-US" sz="1400" dirty="0">
                  <a:latin typeface="Courier"/>
                  <a:cs typeface="Courier"/>
                  <a:sym typeface="Symbol" charset="2"/>
                </a:rPr>
                <a:t>+</a:t>
              </a:r>
              <a:r>
                <a:rPr lang="en-US" sz="800" dirty="0">
                  <a:latin typeface="Courier"/>
                  <a:cs typeface="Courier"/>
                  <a:sym typeface="Symbol" charset="2"/>
                </a:rPr>
                <a:t> </a:t>
              </a:r>
              <a:r>
                <a:rPr lang="en-US" sz="1400" dirty="0">
                  <a:latin typeface="Courier"/>
                  <a:cs typeface="Courier"/>
                  <a:sym typeface="Symbol" charset="2"/>
                </a:rPr>
                <a:t>y</a:t>
              </a:r>
              <a:r>
                <a:rPr lang="en-US" sz="800" dirty="0">
                  <a:latin typeface="Courier"/>
                  <a:cs typeface="Courier"/>
                  <a:sym typeface="Symbol" charset="2"/>
                </a:rPr>
                <a:t> </a:t>
              </a:r>
              <a:r>
                <a:rPr lang="en-US" sz="1400" dirty="0">
                  <a:latin typeface="Courier"/>
                  <a:cs typeface="Courier"/>
                  <a:sym typeface="Symbol" charset="2"/>
                </a:rPr>
                <a:t>+ z</a:t>
              </a:r>
              <a:endParaRPr lang="en-US" sz="1400" dirty="0">
                <a:sym typeface="Symbol" charset="2"/>
              </a:endParaRPr>
            </a:p>
          </p:txBody>
        </p:sp>
        <p:cxnSp>
          <p:nvCxnSpPr>
            <p:cNvPr id="13" name="Straight Arrow Connector 12"/>
            <p:cNvCxnSpPr>
              <a:stCxn id="6" idx="2"/>
              <a:endCxn id="7" idx="0"/>
            </p:cNvCxnSpPr>
            <p:nvPr/>
          </p:nvCxnSpPr>
          <p:spPr bwMode="auto">
            <a:xfrm>
              <a:off x="6515100" y="1742420"/>
              <a:ext cx="0" cy="3657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6" name="Straight Arrow Connector 15"/>
            <p:cNvCxnSpPr>
              <a:stCxn id="7" idx="2"/>
              <a:endCxn id="8" idx="0"/>
            </p:cNvCxnSpPr>
            <p:nvPr/>
          </p:nvCxnSpPr>
          <p:spPr bwMode="auto">
            <a:xfrm flipH="1">
              <a:off x="5791200" y="2415977"/>
              <a:ext cx="723900" cy="3780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Straight Arrow Connector 17"/>
            <p:cNvCxnSpPr>
              <a:stCxn id="7" idx="2"/>
              <a:endCxn id="10" idx="0"/>
            </p:cNvCxnSpPr>
            <p:nvPr/>
          </p:nvCxnSpPr>
          <p:spPr bwMode="auto">
            <a:xfrm>
              <a:off x="6515100" y="2415977"/>
              <a:ext cx="800100" cy="378023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Straight Arrow Connector 20"/>
            <p:cNvCxnSpPr>
              <a:stCxn id="8" idx="2"/>
              <a:endCxn id="9" idx="0"/>
            </p:cNvCxnSpPr>
            <p:nvPr/>
          </p:nvCxnSpPr>
          <p:spPr bwMode="auto">
            <a:xfrm>
              <a:off x="5791200" y="3532664"/>
              <a:ext cx="723900" cy="32813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3" name="Straight Arrow Connector 22"/>
            <p:cNvCxnSpPr>
              <a:stCxn id="10" idx="2"/>
              <a:endCxn id="9" idx="0"/>
            </p:cNvCxnSpPr>
            <p:nvPr/>
          </p:nvCxnSpPr>
          <p:spPr bwMode="auto">
            <a:xfrm flipH="1">
              <a:off x="6515100" y="3317220"/>
              <a:ext cx="800100" cy="54358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5" name="Straight Arrow Connector 24"/>
            <p:cNvCxnSpPr>
              <a:stCxn id="9" idx="2"/>
              <a:endCxn id="11" idx="0"/>
            </p:cNvCxnSpPr>
            <p:nvPr/>
          </p:nvCxnSpPr>
          <p:spPr bwMode="auto">
            <a:xfrm>
              <a:off x="6515100" y="4384020"/>
              <a:ext cx="0" cy="439916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17" name="Freeform 16"/>
            <p:cNvSpPr/>
            <p:nvPr/>
          </p:nvSpPr>
          <p:spPr>
            <a:xfrm>
              <a:off x="6781800" y="1700525"/>
              <a:ext cx="1626175" cy="2553975"/>
            </a:xfrm>
            <a:custGeom>
              <a:avLst/>
              <a:gdLst>
                <a:gd name="connsiteX0" fmla="*/ 279400 w 1626175"/>
                <a:gd name="connsiteY0" fmla="*/ 2757175 h 2765600"/>
                <a:gd name="connsiteX1" fmla="*/ 1143000 w 1626175"/>
                <a:gd name="connsiteY1" fmla="*/ 2579375 h 2765600"/>
                <a:gd name="connsiteX2" fmla="*/ 1625600 w 1626175"/>
                <a:gd name="connsiteY2" fmla="*/ 1499875 h 2765600"/>
                <a:gd name="connsiteX3" fmla="*/ 1231900 w 1626175"/>
                <a:gd name="connsiteY3" fmla="*/ 318775 h 2765600"/>
                <a:gd name="connsiteX4" fmla="*/ 825500 w 1626175"/>
                <a:gd name="connsiteY4" fmla="*/ 1275 h 2765600"/>
                <a:gd name="connsiteX5" fmla="*/ 0 w 1626175"/>
                <a:gd name="connsiteY5" fmla="*/ 394975 h 2765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626175" h="2765600">
                  <a:moveTo>
                    <a:pt x="279400" y="2757175"/>
                  </a:moveTo>
                  <a:cubicBezTo>
                    <a:pt x="599016" y="2773050"/>
                    <a:pt x="918633" y="2788925"/>
                    <a:pt x="1143000" y="2579375"/>
                  </a:cubicBezTo>
                  <a:cubicBezTo>
                    <a:pt x="1367367" y="2369825"/>
                    <a:pt x="1610783" y="1876642"/>
                    <a:pt x="1625600" y="1499875"/>
                  </a:cubicBezTo>
                  <a:cubicBezTo>
                    <a:pt x="1640417" y="1123108"/>
                    <a:pt x="1365250" y="568542"/>
                    <a:pt x="1231900" y="318775"/>
                  </a:cubicBezTo>
                  <a:cubicBezTo>
                    <a:pt x="1098550" y="69008"/>
                    <a:pt x="1030817" y="-11425"/>
                    <a:pt x="825500" y="1275"/>
                  </a:cubicBezTo>
                  <a:cubicBezTo>
                    <a:pt x="620183" y="13975"/>
                    <a:pt x="0" y="394975"/>
                    <a:pt x="0" y="394975"/>
                  </a:cubicBezTo>
                </a:path>
              </a:pathLst>
            </a:custGeom>
            <a:ln w="12700" cmpd="sng">
              <a:solidFill>
                <a:srgbClr val="000000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619750" y="1104900"/>
              <a:ext cx="52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0</a:t>
              </a:r>
              <a:endParaRPr lang="en-US" sz="1600" i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619750" y="2006600"/>
              <a:ext cx="52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1</a:t>
              </a:r>
              <a:endParaRPr lang="en-US" sz="1600" i="1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845050" y="2679700"/>
              <a:ext cx="5207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2</a:t>
              </a:r>
              <a:endParaRPr lang="en-US" sz="1600" i="1" dirty="0"/>
            </a:p>
          </p:txBody>
        </p:sp>
        <p:sp>
          <p:nvSpPr>
            <p:cNvPr id="28" name="TextBox 27"/>
            <p:cNvSpPr txBox="1"/>
            <p:nvPr/>
          </p:nvSpPr>
          <p:spPr>
            <a:xfrm flipH="1">
              <a:off x="6407150" y="2679700"/>
              <a:ext cx="463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3</a:t>
              </a:r>
              <a:endParaRPr lang="en-US" sz="1600" i="1" dirty="0"/>
            </a:p>
          </p:txBody>
        </p:sp>
        <p:sp>
          <p:nvSpPr>
            <p:cNvPr id="29" name="TextBox 28"/>
            <p:cNvSpPr txBox="1"/>
            <p:nvPr/>
          </p:nvSpPr>
          <p:spPr>
            <a:xfrm flipH="1">
              <a:off x="5610225" y="3746500"/>
              <a:ext cx="463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4</a:t>
              </a:r>
              <a:endParaRPr lang="en-US" sz="1600" i="1" dirty="0"/>
            </a:p>
          </p:txBody>
        </p:sp>
        <p:sp>
          <p:nvSpPr>
            <p:cNvPr id="30" name="TextBox 29"/>
            <p:cNvSpPr txBox="1"/>
            <p:nvPr/>
          </p:nvSpPr>
          <p:spPr>
            <a:xfrm flipH="1">
              <a:off x="5346700" y="4691559"/>
              <a:ext cx="4635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/>
                <a:t>B</a:t>
              </a:r>
              <a:r>
                <a:rPr lang="en-US" sz="1600" i="1" baseline="-25000" dirty="0"/>
                <a:t>5</a:t>
              </a:r>
              <a:endParaRPr lang="en-US" sz="1600" i="1" dirty="0"/>
            </a:p>
          </p:txBody>
        </p:sp>
        <p:sp>
          <p:nvSpPr>
            <p:cNvPr id="4" name="Freeform 3"/>
            <p:cNvSpPr/>
            <p:nvPr/>
          </p:nvSpPr>
          <p:spPr>
            <a:xfrm>
              <a:off x="6234043" y="1663700"/>
              <a:ext cx="1106557" cy="1371600"/>
            </a:xfrm>
            <a:custGeom>
              <a:avLst/>
              <a:gdLst>
                <a:gd name="connsiteX0" fmla="*/ 39757 w 1106557"/>
                <a:gd name="connsiteY0" fmla="*/ 0 h 1371600"/>
                <a:gd name="connsiteX1" fmla="*/ 128657 w 1106557"/>
                <a:gd name="connsiteY1" fmla="*/ 508000 h 1371600"/>
                <a:gd name="connsiteX2" fmla="*/ 1106557 w 1106557"/>
                <a:gd name="connsiteY2" fmla="*/ 1371600 h 1371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06557" h="1371600">
                  <a:moveTo>
                    <a:pt x="39757" y="0"/>
                  </a:moveTo>
                  <a:cubicBezTo>
                    <a:pt x="-4693" y="139700"/>
                    <a:pt x="-49143" y="279400"/>
                    <a:pt x="128657" y="508000"/>
                  </a:cubicBezTo>
                  <a:cubicBezTo>
                    <a:pt x="306457" y="736600"/>
                    <a:pt x="1106557" y="1371600"/>
                    <a:pt x="1106557" y="1371600"/>
                  </a:cubicBezTo>
                </a:path>
              </a:pathLst>
            </a:cu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 25"/>
            <p:cNvSpPr/>
            <p:nvPr/>
          </p:nvSpPr>
          <p:spPr>
            <a:xfrm>
              <a:off x="6257322" y="4330700"/>
              <a:ext cx="830669" cy="533400"/>
            </a:xfrm>
            <a:custGeom>
              <a:avLst/>
              <a:gdLst>
                <a:gd name="connsiteX0" fmla="*/ 16478 w 830669"/>
                <a:gd name="connsiteY0" fmla="*/ 0 h 533400"/>
                <a:gd name="connsiteX1" fmla="*/ 92678 w 830669"/>
                <a:gd name="connsiteY1" fmla="*/ 292100 h 533400"/>
                <a:gd name="connsiteX2" fmla="*/ 727678 w 830669"/>
                <a:gd name="connsiteY2" fmla="*/ 419100 h 533400"/>
                <a:gd name="connsiteX3" fmla="*/ 829278 w 830669"/>
                <a:gd name="connsiteY3" fmla="*/ 533400 h 53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30669" h="533400">
                  <a:moveTo>
                    <a:pt x="16478" y="0"/>
                  </a:moveTo>
                  <a:cubicBezTo>
                    <a:pt x="-4689" y="111125"/>
                    <a:pt x="-25855" y="222250"/>
                    <a:pt x="92678" y="292100"/>
                  </a:cubicBezTo>
                  <a:cubicBezTo>
                    <a:pt x="211211" y="361950"/>
                    <a:pt x="604911" y="378883"/>
                    <a:pt x="727678" y="419100"/>
                  </a:cubicBezTo>
                  <a:cubicBezTo>
                    <a:pt x="850445" y="459317"/>
                    <a:pt x="829278" y="533400"/>
                    <a:pt x="829278" y="533400"/>
                  </a:cubicBezTo>
                </a:path>
              </a:pathLst>
            </a:cu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6342405" y="1870268"/>
              <a:ext cx="2036454" cy="2709742"/>
            </a:xfrm>
            <a:custGeom>
              <a:avLst/>
              <a:gdLst>
                <a:gd name="connsiteX0" fmla="*/ 32995 w 2036454"/>
                <a:gd name="connsiteY0" fmla="*/ 2435032 h 2709742"/>
                <a:gd name="connsiteX1" fmla="*/ 121895 w 2036454"/>
                <a:gd name="connsiteY1" fmla="*/ 2638232 h 2709742"/>
                <a:gd name="connsiteX2" fmla="*/ 1023595 w 2036454"/>
                <a:gd name="connsiteY2" fmla="*/ 2663632 h 2709742"/>
                <a:gd name="connsiteX3" fmla="*/ 2001495 w 2036454"/>
                <a:gd name="connsiteY3" fmla="*/ 2041332 h 2709742"/>
                <a:gd name="connsiteX4" fmla="*/ 1772895 w 2036454"/>
                <a:gd name="connsiteY4" fmla="*/ 885632 h 2709742"/>
                <a:gd name="connsiteX5" fmla="*/ 1328395 w 2036454"/>
                <a:gd name="connsiteY5" fmla="*/ 47432 h 2709742"/>
                <a:gd name="connsiteX6" fmla="*/ 706095 w 2036454"/>
                <a:gd name="connsiteY6" fmla="*/ 136332 h 2709742"/>
                <a:gd name="connsiteX7" fmla="*/ 515595 w 2036454"/>
                <a:gd name="connsiteY7" fmla="*/ 403032 h 2709742"/>
                <a:gd name="connsiteX8" fmla="*/ 1036295 w 2036454"/>
                <a:gd name="connsiteY8" fmla="*/ 1101532 h 27097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036454" h="2709742">
                  <a:moveTo>
                    <a:pt x="32995" y="2435032"/>
                  </a:moveTo>
                  <a:cubicBezTo>
                    <a:pt x="-5105" y="2517582"/>
                    <a:pt x="-43205" y="2600132"/>
                    <a:pt x="121895" y="2638232"/>
                  </a:cubicBezTo>
                  <a:cubicBezTo>
                    <a:pt x="286995" y="2676332"/>
                    <a:pt x="710328" y="2763115"/>
                    <a:pt x="1023595" y="2663632"/>
                  </a:cubicBezTo>
                  <a:cubicBezTo>
                    <a:pt x="1336862" y="2564149"/>
                    <a:pt x="1876612" y="2337665"/>
                    <a:pt x="2001495" y="2041332"/>
                  </a:cubicBezTo>
                  <a:cubicBezTo>
                    <a:pt x="2126378" y="1744999"/>
                    <a:pt x="1885078" y="1217949"/>
                    <a:pt x="1772895" y="885632"/>
                  </a:cubicBezTo>
                  <a:cubicBezTo>
                    <a:pt x="1660712" y="553315"/>
                    <a:pt x="1506195" y="172315"/>
                    <a:pt x="1328395" y="47432"/>
                  </a:cubicBezTo>
                  <a:cubicBezTo>
                    <a:pt x="1150595" y="-77451"/>
                    <a:pt x="841562" y="77065"/>
                    <a:pt x="706095" y="136332"/>
                  </a:cubicBezTo>
                  <a:cubicBezTo>
                    <a:pt x="570628" y="195599"/>
                    <a:pt x="460562" y="242165"/>
                    <a:pt x="515595" y="403032"/>
                  </a:cubicBezTo>
                  <a:cubicBezTo>
                    <a:pt x="570628" y="563899"/>
                    <a:pt x="1036295" y="1101532"/>
                    <a:pt x="1036295" y="1101532"/>
                  </a:cubicBezTo>
                </a:path>
              </a:pathLst>
            </a:custGeom>
            <a:ln w="28575" cmpd="sng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79379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18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r>
              <a:rPr lang="en-US" dirty="0"/>
              <a:t>Rename Live Ranges 	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The allocator systematically renames values into live ranges</a:t>
            </a:r>
          </a:p>
          <a:p>
            <a:r>
              <a:rPr lang="en-US" dirty="0"/>
              <a:t>Creates a new name for each definition point, and propagates those names forward to uses</a:t>
            </a:r>
          </a:p>
          <a:p>
            <a:pPr lvl="1"/>
            <a:r>
              <a:rPr lang="en-US" dirty="0"/>
              <a:t>Classic global data-flow analysis problem: </a:t>
            </a:r>
            <a:r>
              <a:rPr lang="en-US" b="1" i="1" dirty="0"/>
              <a:t>reaching definitions</a:t>
            </a:r>
            <a:endParaRPr lang="en-US" dirty="0"/>
          </a:p>
          <a:p>
            <a:pPr lvl="1"/>
            <a:r>
              <a:rPr lang="en-US" dirty="0"/>
              <a:t>Annotates each node with a set of reaching uses that the compiler can interpret in a fashion similar to the dependence graph edges in scheduling</a:t>
            </a:r>
          </a:p>
          <a:p>
            <a:r>
              <a:rPr lang="en-US" dirty="0"/>
              <a:t>At each use, union together all the </a:t>
            </a:r>
            <a:r>
              <a:rPr lang="en-US" dirty="0" err="1"/>
              <a:t>def</a:t>
            </a:r>
            <a:r>
              <a:rPr lang="en-US" dirty="0"/>
              <a:t> names that reach the use</a:t>
            </a:r>
          </a:p>
          <a:p>
            <a:r>
              <a:rPr lang="en-US" dirty="0"/>
              <a:t>At each </a:t>
            </a:r>
            <a:r>
              <a:rPr lang="en-US" dirty="0" err="1"/>
              <a:t>def</a:t>
            </a:r>
            <a:r>
              <a:rPr lang="en-US" dirty="0"/>
              <a:t>, union together all of the use names that the </a:t>
            </a:r>
            <a:r>
              <a:rPr lang="en-US" dirty="0" err="1"/>
              <a:t>def</a:t>
            </a:r>
            <a:r>
              <a:rPr lang="en-US" dirty="0"/>
              <a:t> can reach</a:t>
            </a:r>
          </a:p>
          <a:p>
            <a:pPr lvl="1"/>
            <a:r>
              <a:rPr lang="en-US" dirty="0"/>
              <a:t>Creates a </a:t>
            </a:r>
            <a:r>
              <a:rPr lang="en-US" b="1" i="1" dirty="0"/>
              <a:t>web</a:t>
            </a:r>
            <a:r>
              <a:rPr lang="en-US" dirty="0"/>
              <a:t> of definitions and uses that are interconnected</a:t>
            </a:r>
          </a:p>
          <a:p>
            <a:pPr lvl="1"/>
            <a:r>
              <a:rPr lang="en-US" dirty="0"/>
              <a:t>These webs are global live ranges</a:t>
            </a:r>
          </a:p>
          <a:p>
            <a:r>
              <a:rPr lang="en-US" dirty="0"/>
              <a:t>Rename the code so that each global live range has a unique name</a:t>
            </a:r>
          </a:p>
        </p:txBody>
      </p:sp>
    </p:spTree>
    <p:extLst>
      <p:ext uri="{BB962C8B-B14F-4D97-AF65-F5344CB8AC3E}">
        <p14:creationId xmlns:p14="http://schemas.microsoft.com/office/powerpoint/2010/main" val="149438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81B937-0497-47FE-8A17-84E87627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19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09BDA2A-9DCC-4E69-AE98-C4B89B26E9EA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0620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Rename Live Ranges 		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B7968B-3988-4067-94D8-9E3549BBA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089" y="1058940"/>
            <a:ext cx="6703822" cy="446232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5659739-9FF0-4C74-8AB0-8863516C31AD}"/>
              </a:ext>
            </a:extLst>
          </p:cNvPr>
          <p:cNvSpPr txBox="1"/>
          <p:nvPr/>
        </p:nvSpPr>
        <p:spPr>
          <a:xfrm>
            <a:off x="457201" y="5198895"/>
            <a:ext cx="21336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baseline="0" dirty="0" err="1">
                <a:latin typeface="Times-RomanSC"/>
              </a:rPr>
              <a:t>LR</a:t>
            </a:r>
            <a:r>
              <a:rPr lang="en-US" sz="1200" b="0" i="0" u="none" strike="noStrike" baseline="0" dirty="0" err="1">
                <a:latin typeface="LetterGothic"/>
              </a:rPr>
              <a:t>a</a:t>
            </a:r>
            <a:r>
              <a:rPr lang="en-US" sz="800" b="0" i="0" u="none" strike="noStrike" baseline="0" dirty="0">
                <a:latin typeface="LetterGothic"/>
              </a:rPr>
              <a:t>  </a:t>
            </a:r>
            <a:r>
              <a:rPr lang="en-US" dirty="0">
                <a:latin typeface="Times-Roman"/>
              </a:rPr>
              <a:t>= {a</a:t>
            </a:r>
            <a:r>
              <a:rPr lang="en-US" baseline="-25000" dirty="0">
                <a:latin typeface="Times-Roman"/>
              </a:rPr>
              <a:t>0</a:t>
            </a:r>
            <a:r>
              <a:rPr lang="en-US" dirty="0">
                <a:latin typeface="Times-Roman"/>
              </a:rPr>
              <a:t>} </a:t>
            </a:r>
          </a:p>
          <a:p>
            <a:r>
              <a:rPr lang="en-US" dirty="0" err="1">
                <a:latin typeface="Times-RomanSC"/>
              </a:rPr>
              <a:t>L</a:t>
            </a:r>
            <a:r>
              <a:rPr lang="en-US" sz="1800" b="0" i="0" u="none" strike="noStrike" baseline="0" dirty="0" err="1">
                <a:latin typeface="Times-RomanSC"/>
              </a:rPr>
              <a:t>R</a:t>
            </a:r>
            <a:r>
              <a:rPr lang="en-US" sz="1200" b="0" i="0" u="none" strike="noStrike" baseline="0" dirty="0" err="1">
                <a:latin typeface="LetterGothic"/>
              </a:rPr>
              <a:t>b</a:t>
            </a:r>
            <a:r>
              <a:rPr lang="en-US" sz="800" b="0" i="0" u="none" strike="noStrike" baseline="0" dirty="0">
                <a:latin typeface="LetterGothic"/>
              </a:rPr>
              <a:t>  </a:t>
            </a:r>
            <a:r>
              <a:rPr lang="en-US" dirty="0">
                <a:latin typeface="Times-Roman"/>
              </a:rPr>
              <a:t>= {b</a:t>
            </a:r>
            <a:r>
              <a:rPr lang="en-US" baseline="-25000" dirty="0">
                <a:latin typeface="Times-Roman"/>
              </a:rPr>
              <a:t>0</a:t>
            </a:r>
            <a:r>
              <a:rPr lang="en-US" dirty="0">
                <a:latin typeface="Times-Roman"/>
              </a:rPr>
              <a:t>} </a:t>
            </a:r>
          </a:p>
          <a:p>
            <a:r>
              <a:rPr lang="en-US" dirty="0" err="1">
                <a:latin typeface="Times-RomanSC"/>
              </a:rPr>
              <a:t>L</a:t>
            </a:r>
            <a:r>
              <a:rPr lang="en-US" sz="1800" b="0" i="0" u="none" strike="noStrike" baseline="0" dirty="0" err="1">
                <a:latin typeface="Times-RomanSC"/>
              </a:rPr>
              <a:t>R</a:t>
            </a:r>
            <a:r>
              <a:rPr lang="en-US" sz="1200" b="0" i="0" u="none" strike="noStrike" baseline="0" dirty="0" err="1">
                <a:latin typeface="LetterGothic"/>
              </a:rPr>
              <a:t>c</a:t>
            </a:r>
            <a:r>
              <a:rPr lang="en-US" sz="800" b="0" i="0" u="none" strike="noStrike" baseline="0" dirty="0">
                <a:latin typeface="LetterGothic"/>
              </a:rPr>
              <a:t>  </a:t>
            </a:r>
            <a:r>
              <a:rPr lang="en-US" dirty="0">
                <a:latin typeface="Times-Roman"/>
              </a:rPr>
              <a:t>= {c</a:t>
            </a:r>
            <a:r>
              <a:rPr lang="en-US" baseline="-25000" dirty="0">
                <a:latin typeface="Times-Roman"/>
              </a:rPr>
              <a:t>0</a:t>
            </a:r>
            <a:r>
              <a:rPr lang="en-US" dirty="0">
                <a:latin typeface="Times-Roman"/>
              </a:rPr>
              <a:t>} </a:t>
            </a:r>
          </a:p>
          <a:p>
            <a:r>
              <a:rPr lang="en-US" dirty="0" err="1">
                <a:latin typeface="Times-RomanSC"/>
              </a:rPr>
              <a:t>L</a:t>
            </a:r>
            <a:r>
              <a:rPr lang="en-US" sz="1800" b="0" i="0" u="none" strike="noStrike" baseline="0" dirty="0" err="1">
                <a:latin typeface="Times-RomanSC"/>
              </a:rPr>
              <a:t>R</a:t>
            </a:r>
            <a:r>
              <a:rPr lang="en-US" sz="1200" b="0" i="0" u="none" strike="noStrike" baseline="0" dirty="0" err="1">
                <a:latin typeface="LetterGothic"/>
              </a:rPr>
              <a:t>d</a:t>
            </a:r>
            <a:r>
              <a:rPr lang="en-US" sz="800" b="0" i="0" u="none" strike="noStrike" baseline="0" dirty="0">
                <a:latin typeface="LetterGothic"/>
              </a:rPr>
              <a:t>  </a:t>
            </a:r>
            <a:r>
              <a:rPr lang="en-US" dirty="0">
                <a:latin typeface="Times-Roman"/>
              </a:rPr>
              <a:t>= {d</a:t>
            </a:r>
            <a:r>
              <a:rPr lang="en-US" baseline="-25000" dirty="0">
                <a:latin typeface="Times-Roman"/>
              </a:rPr>
              <a:t>0</a:t>
            </a:r>
            <a:r>
              <a:rPr lang="en-US" dirty="0">
                <a:latin typeface="Times-Roman"/>
              </a:rPr>
              <a:t> , d</a:t>
            </a:r>
            <a:r>
              <a:rPr lang="en-US" baseline="-25000" dirty="0">
                <a:latin typeface="Times-Roman"/>
              </a:rPr>
              <a:t>1</a:t>
            </a:r>
            <a:r>
              <a:rPr lang="en-US" dirty="0">
                <a:latin typeface="Times-Roman"/>
              </a:rPr>
              <a:t> , d</a:t>
            </a:r>
            <a:r>
              <a:rPr lang="en-US" baseline="-25000" dirty="0">
                <a:latin typeface="Times-Roman"/>
              </a:rPr>
              <a:t>2</a:t>
            </a:r>
            <a:r>
              <a:rPr lang="en-US" dirty="0">
                <a:latin typeface="Times-Roman"/>
              </a:rPr>
              <a:t>} 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C1AAFC-9104-4A24-8BFE-08672394FE4C}"/>
              </a:ext>
            </a:extLst>
          </p:cNvPr>
          <p:cNvSpPr txBox="1"/>
          <p:nvPr/>
        </p:nvSpPr>
        <p:spPr>
          <a:xfrm>
            <a:off x="3107802" y="5659239"/>
            <a:ext cx="53069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Treat all references in the same live range as a single virtual register</a:t>
            </a:r>
          </a:p>
        </p:txBody>
      </p:sp>
    </p:spTree>
    <p:extLst>
      <p:ext uri="{BB962C8B-B14F-4D97-AF65-F5344CB8AC3E}">
        <p14:creationId xmlns:p14="http://schemas.microsoft.com/office/powerpoint/2010/main" val="11950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 fontScale="90000"/>
          </a:bodyPr>
          <a:lstStyle/>
          <a:p>
            <a:pPr eaLnBrk="1" hangingPunct="1">
              <a:spcBef>
                <a:spcPct val="30000"/>
              </a:spcBef>
            </a:pPr>
            <a:r>
              <a:rPr lang="en-US" dirty="0"/>
              <a:t>Structure of the Compiler’s Back End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102100" y="2489200"/>
            <a:ext cx="4737100" cy="3530600"/>
          </a:xfrm>
        </p:spPr>
        <p:txBody>
          <a:bodyPr>
            <a:normAutofit fontScale="70000" lnSpcReduction="20000"/>
          </a:bodyPr>
          <a:lstStyle/>
          <a:p>
            <a:pPr eaLnBrk="1" hangingPunct="1"/>
            <a:r>
              <a:rPr lang="en-US" dirty="0"/>
              <a:t>Register use is critical to performance</a:t>
            </a:r>
          </a:p>
          <a:p>
            <a:pPr eaLnBrk="1" hangingPunct="1"/>
            <a:r>
              <a:rPr lang="en-US" dirty="0"/>
              <a:t>Global register allocation attempts to make the best decisions for procedure</a:t>
            </a:r>
          </a:p>
          <a:p>
            <a:pPr marL="517525" lvl="1" indent="-241300"/>
            <a:r>
              <a:rPr lang="en-US" dirty="0"/>
              <a:t>Spill choices</a:t>
            </a:r>
          </a:p>
          <a:p>
            <a:pPr marL="517525" lvl="1" indent="-241300"/>
            <a:r>
              <a:rPr lang="en-US" dirty="0"/>
              <a:t>Register assignment</a:t>
            </a:r>
          </a:p>
          <a:p>
            <a:pPr marL="177800" indent="-241300"/>
            <a:r>
              <a:rPr lang="en-US" dirty="0"/>
              <a:t>Problem is, of course, NP-Complete</a:t>
            </a:r>
          </a:p>
          <a:p>
            <a:r>
              <a:rPr lang="en-US" dirty="0"/>
              <a:t>Problem requires global analysis, global decisions, and local spill code insertion</a:t>
            </a:r>
          </a:p>
        </p:txBody>
      </p:sp>
      <p:grpSp>
        <p:nvGrpSpPr>
          <p:cNvPr id="57" name="Group 56"/>
          <p:cNvGrpSpPr/>
          <p:nvPr/>
        </p:nvGrpSpPr>
        <p:grpSpPr>
          <a:xfrm>
            <a:off x="1676400" y="1436104"/>
            <a:ext cx="5519417" cy="817878"/>
            <a:chOff x="1812292" y="3758986"/>
            <a:chExt cx="5519417" cy="817878"/>
          </a:xfrm>
        </p:grpSpPr>
        <p:sp>
          <p:nvSpPr>
            <p:cNvPr id="58" name="Rounded Rectangle 57"/>
            <p:cNvSpPr/>
            <p:nvPr/>
          </p:nvSpPr>
          <p:spPr>
            <a:xfrm>
              <a:off x="2561590" y="3758986"/>
              <a:ext cx="998211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Front End</a:t>
              </a:r>
            </a:p>
          </p:txBody>
        </p:sp>
        <p:sp>
          <p:nvSpPr>
            <p:cNvPr id="59" name="Rounded Rectangle 58"/>
            <p:cNvSpPr/>
            <p:nvPr/>
          </p:nvSpPr>
          <p:spPr>
            <a:xfrm>
              <a:off x="4072892" y="3758986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Optimizer</a:t>
              </a:r>
            </a:p>
          </p:txBody>
        </p:sp>
        <p:sp>
          <p:nvSpPr>
            <p:cNvPr id="60" name="Rounded Rectangle 59"/>
            <p:cNvSpPr/>
            <p:nvPr/>
          </p:nvSpPr>
          <p:spPr>
            <a:xfrm>
              <a:off x="5584192" y="3758986"/>
              <a:ext cx="998217" cy="81787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mpd="sng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b" anchorCtr="0"/>
            <a:lstStyle/>
            <a:p>
              <a:pPr algn="r"/>
              <a:r>
                <a:rPr lang="en-US" sz="1400" dirty="0">
                  <a:solidFill>
                    <a:schemeClr val="tx2"/>
                  </a:solidFill>
                </a:rPr>
                <a:t>Back End</a:t>
              </a:r>
            </a:p>
          </p:txBody>
        </p:sp>
        <p:cxnSp>
          <p:nvCxnSpPr>
            <p:cNvPr id="61" name="Straight Arrow Connector 60"/>
            <p:cNvCxnSpPr/>
            <p:nvPr/>
          </p:nvCxnSpPr>
          <p:spPr>
            <a:xfrm>
              <a:off x="3559809" y="4167925"/>
              <a:ext cx="513083" cy="0"/>
            </a:xfrm>
            <a:prstGeom prst="straightConnector1">
              <a:avLst/>
            </a:prstGeom>
            <a:ln w="19050" cmpd="sng">
              <a:solidFill>
                <a:schemeClr val="tx2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>
              <a:off x="5071109" y="4167925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>
              <a:off x="6582409" y="4167925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>
              <a:off x="2048509" y="4167925"/>
              <a:ext cx="513083" cy="0"/>
            </a:xfrm>
            <a:prstGeom prst="straightConnector1">
              <a:avLst/>
            </a:prstGeom>
            <a:ln w="19050" cmpd="sng">
              <a:solidFill>
                <a:srgbClr val="074073"/>
              </a:solidFill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3590292" y="3867987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tx2"/>
                  </a:solidFill>
                </a:rPr>
                <a:t>IR</a:t>
              </a:r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5139692" y="3867987"/>
              <a:ext cx="3683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IR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1812292" y="3860148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400" b="1" dirty="0">
                  <a:solidFill>
                    <a:schemeClr val="tx2"/>
                  </a:solidFill>
                </a:rPr>
                <a:t>source</a:t>
              </a:r>
            </a:p>
            <a:p>
              <a:pPr algn="r">
                <a:spcBef>
                  <a:spcPts val="600"/>
                </a:spcBef>
              </a:pPr>
              <a:r>
                <a:rPr lang="en-US" sz="1400" b="1" dirty="0">
                  <a:solidFill>
                    <a:schemeClr val="tx2"/>
                  </a:solidFill>
                </a:rPr>
                <a:t>code</a:t>
              </a: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6582409" y="3852309"/>
              <a:ext cx="749300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74073"/>
                  </a:solidFill>
                </a:rPr>
                <a:t>target</a:t>
              </a:r>
            </a:p>
            <a:p>
              <a:pPr>
                <a:spcBef>
                  <a:spcPts val="600"/>
                </a:spcBef>
              </a:pPr>
              <a:r>
                <a:rPr lang="en-US" sz="1400" b="1" dirty="0">
                  <a:solidFill>
                    <a:srgbClr val="074073"/>
                  </a:solidFill>
                </a:rPr>
                <a:t>code</a:t>
              </a:r>
            </a:p>
          </p:txBody>
        </p:sp>
        <p:sp>
          <p:nvSpPr>
            <p:cNvPr id="69" name="Rounded Rectangle 68"/>
            <p:cNvSpPr/>
            <p:nvPr/>
          </p:nvSpPr>
          <p:spPr>
            <a:xfrm>
              <a:off x="2878636" y="3813825"/>
              <a:ext cx="364128" cy="13509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0" name="Rounded Rectangle 69"/>
            <p:cNvSpPr/>
            <p:nvPr/>
          </p:nvSpPr>
          <p:spPr>
            <a:xfrm>
              <a:off x="3038733" y="4174044"/>
              <a:ext cx="364128" cy="13509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1" name="Rounded Rectangle 70"/>
            <p:cNvSpPr/>
            <p:nvPr/>
          </p:nvSpPr>
          <p:spPr>
            <a:xfrm>
              <a:off x="2729313" y="3993934"/>
              <a:ext cx="364128" cy="13509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4177884" y="3845403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4402122" y="3845403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4850598" y="3845403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2"/>
                </a:solidFill>
              </a:endParaRPr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4523417" y="3761105"/>
              <a:ext cx="3401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tx2"/>
                  </a:solidFill>
                </a:rPr>
                <a:t>…</a:t>
              </a:r>
            </a:p>
          </p:txBody>
        </p:sp>
        <p:sp>
          <p:nvSpPr>
            <p:cNvPr id="76" name="Rounded Rectangle 75"/>
            <p:cNvSpPr/>
            <p:nvPr/>
          </p:nvSpPr>
          <p:spPr>
            <a:xfrm>
              <a:off x="5723603" y="3845403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>
              <a:off x="6022270" y="3847989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Rounded Rectangle 77"/>
            <p:cNvSpPr/>
            <p:nvPr/>
          </p:nvSpPr>
          <p:spPr>
            <a:xfrm>
              <a:off x="6320938" y="3850575"/>
              <a:ext cx="137160" cy="365760"/>
            </a:xfrm>
            <a:prstGeom prst="roundRect">
              <a:avLst/>
            </a:prstGeom>
            <a:solidFill>
              <a:schemeClr val="bg1"/>
            </a:solidFill>
            <a:ln w="12700" cmpd="sng"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330200" y="3022600"/>
            <a:ext cx="3727450" cy="2072640"/>
            <a:chOff x="304800" y="2870200"/>
            <a:chExt cx="3727450" cy="2072640"/>
          </a:xfrm>
        </p:grpSpPr>
        <p:grpSp>
          <p:nvGrpSpPr>
            <p:cNvPr id="22" name="Group 21"/>
            <p:cNvGrpSpPr/>
            <p:nvPr/>
          </p:nvGrpSpPr>
          <p:grpSpPr>
            <a:xfrm>
              <a:off x="304800" y="2870200"/>
              <a:ext cx="3727450" cy="2072640"/>
              <a:chOff x="114300" y="2870200"/>
              <a:chExt cx="3727450" cy="207264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3219450" y="3538046"/>
                <a:ext cx="622300" cy="873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rgbClr val="074073"/>
                    </a:solidFill>
                  </a:rPr>
                  <a:t>asm</a:t>
                </a:r>
              </a:p>
              <a:p>
                <a:pPr algn="ctr">
                  <a:lnSpc>
                    <a:spcPts val="1400"/>
                  </a:lnSpc>
                  <a:spcBef>
                    <a:spcPts val="1200"/>
                  </a:spcBef>
                </a:pPr>
                <a:r>
                  <a:rPr lang="en-US" sz="1600" i="1" dirty="0">
                    <a:solidFill>
                      <a:srgbClr val="074073"/>
                    </a:solidFill>
                  </a:rPr>
                  <a:t>k</a:t>
                </a:r>
                <a:endParaRPr lang="en-US" i="1" dirty="0">
                  <a:solidFill>
                    <a:srgbClr val="074073"/>
                  </a:solidFill>
                </a:endParaRPr>
              </a:p>
              <a:p>
                <a:pPr algn="ctr">
                  <a:lnSpc>
                    <a:spcPts val="1500"/>
                  </a:lnSpc>
                </a:pPr>
                <a:r>
                  <a:rPr lang="en-US" sz="1600" i="1" dirty="0" err="1">
                    <a:solidFill>
                      <a:srgbClr val="074073"/>
                    </a:solidFill>
                  </a:rPr>
                  <a:t>regs</a:t>
                </a:r>
                <a:endParaRPr lang="en-US" sz="1600" i="1" dirty="0">
                  <a:solidFill>
                    <a:srgbClr val="074073"/>
                  </a:solidFill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711200" y="2870200"/>
                <a:ext cx="2550478" cy="2072640"/>
              </a:xfrm>
              <a:prstGeom prst="roundRect">
                <a:avLst/>
              </a:prstGeom>
              <a:solidFill>
                <a:srgbClr val="D9D9D9"/>
              </a:solidFill>
              <a:ln w="28575" cmpd="sng">
                <a:solidFill>
                  <a:srgbClr val="07407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Back End</a:t>
                </a: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3271838" y="3893820"/>
                <a:ext cx="546290" cy="0"/>
              </a:xfrm>
              <a:prstGeom prst="straightConnector1">
                <a:avLst/>
              </a:prstGeom>
              <a:ln w="19050" cmpd="sng">
                <a:solidFill>
                  <a:srgbClr val="07407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177610" y="3893820"/>
                <a:ext cx="533590" cy="0"/>
              </a:xfrm>
              <a:prstGeom prst="straightConnector1">
                <a:avLst/>
              </a:prstGeom>
              <a:ln w="19050" cmpd="sng">
                <a:solidFill>
                  <a:srgbClr val="07407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14300" y="3556000"/>
                <a:ext cx="622300" cy="855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74073"/>
                    </a:solidFill>
                  </a:rPr>
                  <a:t>IR</a:t>
                </a:r>
              </a:p>
              <a:p>
                <a:pPr algn="ctr">
                  <a:lnSpc>
                    <a:spcPts val="1400"/>
                  </a:lnSpc>
                  <a:spcBef>
                    <a:spcPts val="1200"/>
                  </a:spcBef>
                </a:pPr>
                <a:r>
                  <a:rPr lang="en-US" dirty="0">
                    <a:solidFill>
                      <a:srgbClr val="074073"/>
                    </a:solidFill>
                  </a:rPr>
                  <a:t>∞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sz="1600" i="1" dirty="0" err="1">
                    <a:solidFill>
                      <a:srgbClr val="074073"/>
                    </a:solidFill>
                  </a:rPr>
                  <a:t>regs</a:t>
                </a:r>
                <a:endParaRPr lang="en-US" sz="1600" i="1" dirty="0">
                  <a:solidFill>
                    <a:srgbClr val="074073"/>
                  </a:solidFill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927100" y="3073398"/>
                <a:ext cx="2105025" cy="1190239"/>
                <a:chOff x="1016000" y="3073398"/>
                <a:chExt cx="2105025" cy="1190239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016000" y="3073398"/>
                  <a:ext cx="339725" cy="1190239"/>
                </a:xfrm>
                <a:prstGeom prst="roundRect">
                  <a:avLst/>
                </a:prstGeom>
                <a:solidFill>
                  <a:schemeClr val="bg1"/>
                </a:solidFill>
                <a:ln w="19050" cmpd="sng">
                  <a:solidFill>
                    <a:srgbClr val="074073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 anchorCtr="1"/>
                <a:lstStyle/>
                <a:p>
                  <a:pPr algn="ctr"/>
                  <a:r>
                    <a:rPr lang="en-US" sz="1600" dirty="0">
                      <a:solidFill>
                        <a:schemeClr val="tx2"/>
                      </a:solidFill>
                    </a:rPr>
                    <a:t>Selection</a:t>
                  </a: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1898650" y="3073398"/>
                  <a:ext cx="339725" cy="1190239"/>
                </a:xfrm>
                <a:prstGeom prst="roundRect">
                  <a:avLst/>
                </a:prstGeom>
                <a:solidFill>
                  <a:schemeClr val="bg1"/>
                </a:solidFill>
                <a:ln w="19050" cmpd="sng">
                  <a:solidFill>
                    <a:srgbClr val="074073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 anchorCtr="1"/>
                <a:lstStyle/>
                <a:p>
                  <a:pPr algn="ctr"/>
                  <a:r>
                    <a:rPr lang="en-US" sz="1600" dirty="0">
                      <a:solidFill>
                        <a:schemeClr val="tx2"/>
                      </a:solidFill>
                    </a:rPr>
                    <a:t>Scheduling</a:t>
                  </a: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2781300" y="3073398"/>
                  <a:ext cx="339725" cy="1190239"/>
                </a:xfrm>
                <a:prstGeom prst="roundRect">
                  <a:avLst/>
                </a:prstGeom>
                <a:solidFill>
                  <a:schemeClr val="bg1"/>
                </a:solidFill>
                <a:ln w="28575" cmpd="sng">
                  <a:solidFill>
                    <a:srgbClr val="074073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 anchorCtr="1"/>
                <a:lstStyle/>
                <a:p>
                  <a:pPr algn="ctr"/>
                  <a:r>
                    <a:rPr lang="en-US" sz="1600" b="1" dirty="0">
                      <a:solidFill>
                        <a:schemeClr val="tx2"/>
                      </a:solidFill>
                    </a:rPr>
                    <a:t>Allocation</a:t>
                  </a:r>
                </a:p>
              </p:txBody>
            </p:sp>
            <p:cxnSp>
              <p:nvCxnSpPr>
                <p:cNvPr id="7" name="Straight Arrow Connector 6"/>
                <p:cNvCxnSpPr>
                  <a:stCxn id="5" idx="3"/>
                  <a:endCxn id="32" idx="1"/>
                </p:cNvCxnSpPr>
                <p:nvPr/>
              </p:nvCxnSpPr>
              <p:spPr>
                <a:xfrm>
                  <a:off x="1355725" y="3668518"/>
                  <a:ext cx="542925" cy="0"/>
                </a:xfrm>
                <a:prstGeom prst="straightConnector1">
                  <a:avLst/>
                </a:prstGeom>
                <a:ln w="19050" cmpd="sng">
                  <a:solidFill>
                    <a:srgbClr val="07407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32" idx="3"/>
                  <a:endCxn id="33" idx="1"/>
                </p:cNvCxnSpPr>
                <p:nvPr/>
              </p:nvCxnSpPr>
              <p:spPr>
                <a:xfrm>
                  <a:off x="2238375" y="3668518"/>
                  <a:ext cx="542925" cy="0"/>
                </a:xfrm>
                <a:prstGeom prst="straightConnector1">
                  <a:avLst/>
                </a:prstGeom>
                <a:ln w="19050" cmpd="sng">
                  <a:solidFill>
                    <a:srgbClr val="07407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1289050" y="3293419"/>
                  <a:ext cx="622300" cy="873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i="1" dirty="0">
                      <a:solidFill>
                        <a:srgbClr val="074073"/>
                      </a:solidFill>
                    </a:rPr>
                    <a:t>asm</a:t>
                  </a:r>
                </a:p>
                <a:p>
                  <a:pPr algn="ctr">
                    <a:lnSpc>
                      <a:spcPts val="1400"/>
                    </a:lnSpc>
                    <a:spcBef>
                      <a:spcPts val="1200"/>
                    </a:spcBef>
                  </a:pPr>
                  <a:r>
                    <a:rPr lang="en-US" dirty="0">
                      <a:solidFill>
                        <a:srgbClr val="074073"/>
                      </a:solidFill>
                    </a:rPr>
                    <a:t>∞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sz="1600" i="1" dirty="0" err="1">
                      <a:solidFill>
                        <a:srgbClr val="074073"/>
                      </a:solidFill>
                    </a:rPr>
                    <a:t>regs</a:t>
                  </a:r>
                  <a:endParaRPr lang="en-US" sz="1600" i="1" dirty="0">
                    <a:solidFill>
                      <a:srgbClr val="074073"/>
                    </a:solidFill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178050" y="3293419"/>
                  <a:ext cx="622300" cy="873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i="1" dirty="0">
                      <a:solidFill>
                        <a:srgbClr val="074073"/>
                      </a:solidFill>
                    </a:rPr>
                    <a:t>asm</a:t>
                  </a:r>
                </a:p>
                <a:p>
                  <a:pPr algn="ctr">
                    <a:lnSpc>
                      <a:spcPts val="1400"/>
                    </a:lnSpc>
                    <a:spcBef>
                      <a:spcPts val="1200"/>
                    </a:spcBef>
                  </a:pPr>
                  <a:r>
                    <a:rPr lang="en-US" dirty="0">
                      <a:solidFill>
                        <a:srgbClr val="074073"/>
                      </a:solidFill>
                    </a:rPr>
                    <a:t>∞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sz="1600" i="1" dirty="0" err="1">
                      <a:solidFill>
                        <a:srgbClr val="074073"/>
                      </a:solidFill>
                    </a:rPr>
                    <a:t>regs</a:t>
                  </a:r>
                  <a:endParaRPr lang="en-US" sz="1600" i="1" dirty="0">
                    <a:solidFill>
                      <a:srgbClr val="074073"/>
                    </a:solidFill>
                  </a:endParaRPr>
                </a:p>
              </p:txBody>
            </p:sp>
          </p:grpSp>
        </p:grpSp>
        <p:cxnSp>
          <p:nvCxnSpPr>
            <p:cNvPr id="24" name="Straight Arrow Connector 23"/>
            <p:cNvCxnSpPr>
              <a:endCxn id="5" idx="1"/>
            </p:cNvCxnSpPr>
            <p:nvPr/>
          </p:nvCxnSpPr>
          <p:spPr>
            <a:xfrm flipV="1">
              <a:off x="901700" y="3668518"/>
              <a:ext cx="215900" cy="225302"/>
            </a:xfrm>
            <a:prstGeom prst="straightConnector1">
              <a:avLst/>
            </a:prstGeom>
            <a:ln w="12700" cmpd="sng">
              <a:solidFill>
                <a:srgbClr val="07407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33" idx="3"/>
              <a:endCxn id="4" idx="3"/>
            </p:cNvCxnSpPr>
            <p:nvPr/>
          </p:nvCxnSpPr>
          <p:spPr>
            <a:xfrm>
              <a:off x="3222625" y="3668518"/>
              <a:ext cx="229553" cy="238002"/>
            </a:xfrm>
            <a:prstGeom prst="straightConnector1">
              <a:avLst/>
            </a:prstGeom>
            <a:ln w="12700" cmpd="sng">
              <a:solidFill>
                <a:srgbClr val="07407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602354"/>
      </p:ext>
    </p:extLst>
  </p:cSld>
  <p:clrMapOvr>
    <a:masterClrMapping/>
  </p:clrMapOvr>
  <p:transition>
    <p:wipe dir="r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Coloring Register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D697-428B-4AC4-83BB-F21AFF28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4 major aspects: 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Constructing global live ranges</a:t>
            </a:r>
          </a:p>
          <a:p>
            <a:pPr marL="914400" lvl="1" indent="-51435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 the same as intuitive live range in straight-line code</a:t>
            </a:r>
          </a:p>
          <a:p>
            <a:pPr marL="514350" indent="-514350">
              <a:buAutoNum type="arabicPeriod"/>
            </a:pPr>
            <a:r>
              <a:rPr lang="en-US" dirty="0"/>
              <a:t>Building interference graph for a procedure captures information about overlapping live ranges </a:t>
            </a:r>
          </a:p>
          <a:p>
            <a:pPr marL="514350" indent="-514350">
              <a:buAutoNum type="arabicPeriod"/>
            </a:pPr>
            <a:r>
              <a:rPr lang="en-US" dirty="0"/>
              <a:t>Estimating spill costs important to consider when k-coloring fails </a:t>
            </a:r>
          </a:p>
          <a:p>
            <a:pPr marL="514350" indent="-514350">
              <a:buAutoNum type="arabicPeriod"/>
            </a:pPr>
            <a:r>
              <a:rPr lang="en-US" dirty="0"/>
              <a:t>(Try to) construct a k-coloring</a:t>
            </a:r>
          </a:p>
          <a:p>
            <a:pPr marL="0" indent="0">
              <a:buNone/>
            </a:pPr>
            <a:r>
              <a:rPr lang="en-US" dirty="0"/>
              <a:t>      if </a:t>
            </a:r>
            <a:r>
              <a:rPr lang="en-US" dirty="0" err="1"/>
              <a:t>unsuccesful</a:t>
            </a:r>
            <a:r>
              <a:rPr lang="en-US" dirty="0"/>
              <a:t>, </a:t>
            </a:r>
          </a:p>
          <a:p>
            <a:pPr marL="1257300" lvl="1" indent="-342900"/>
            <a:r>
              <a:rPr lang="en-US" dirty="0"/>
              <a:t>choose values to spill and repeat </a:t>
            </a:r>
          </a:p>
          <a:p>
            <a:pPr marL="1257300" lvl="1" indent="-342900"/>
            <a:r>
              <a:rPr lang="en-US" dirty="0"/>
              <a:t>spill placement becomes critical issue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4445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21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Build the Interference Graph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What is an interference? 	(or conflict)</a:t>
            </a:r>
          </a:p>
          <a:p>
            <a:pPr marL="0" indent="0" algn="ctr">
              <a:spcBef>
                <a:spcPts val="1500"/>
              </a:spcBef>
              <a:spcAft>
                <a:spcPts val="900"/>
              </a:spcAft>
              <a:buNone/>
            </a:pPr>
            <a:r>
              <a:rPr lang="en-US" i="1" dirty="0"/>
              <a:t>Two values </a:t>
            </a:r>
            <a:r>
              <a:rPr lang="en-US" b="1" i="1" dirty="0"/>
              <a:t>interfere</a:t>
            </a:r>
            <a:r>
              <a:rPr lang="en-US" i="1" dirty="0"/>
              <a:t> if they cannot occupy the same register</a:t>
            </a:r>
            <a:endParaRPr lang="en-US" dirty="0"/>
          </a:p>
          <a:p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interfere if there exists an operation where both are live</a:t>
            </a:r>
          </a:p>
          <a:p>
            <a:r>
              <a:rPr lang="en-US" dirty="0"/>
              <a:t>If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interfere, they cannot occupy the same register</a:t>
            </a:r>
          </a:p>
          <a:p>
            <a:pPr lvl="1"/>
            <a:r>
              <a:rPr lang="en-US" dirty="0"/>
              <a:t>Unless the compiled code plays bizarre tricks using </a:t>
            </a:r>
            <a:r>
              <a:rPr lang="en-US" sz="1400" b="1" dirty="0"/>
              <a:t>XOR</a:t>
            </a:r>
            <a:r>
              <a:rPr lang="en-US" dirty="0"/>
              <a:t> or the like</a:t>
            </a:r>
          </a:p>
          <a:p>
            <a:pPr lvl="1"/>
            <a:r>
              <a:rPr lang="en-US" dirty="0"/>
              <a:t>Or, the compiler can prove that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always have the same value in the region where they interfere. (See “copy coalescing”)</a:t>
            </a:r>
          </a:p>
          <a:p>
            <a:pPr marL="0" indent="0">
              <a:spcBef>
                <a:spcPts val="3600"/>
              </a:spcBef>
              <a:buNone/>
            </a:pPr>
            <a:r>
              <a:rPr lang="en-US" dirty="0"/>
              <a:t>The compiler captures the conflict relationship in an interference graph</a:t>
            </a:r>
          </a:p>
          <a:p>
            <a:r>
              <a:rPr lang="en-US" dirty="0"/>
              <a:t>Nodes in </a:t>
            </a:r>
            <a:r>
              <a:rPr lang="en-US" i="1" dirty="0"/>
              <a:t>G</a:t>
            </a:r>
            <a:r>
              <a:rPr lang="en-US" dirty="0"/>
              <a:t> represent values, or live ranges</a:t>
            </a:r>
          </a:p>
          <a:p>
            <a:r>
              <a:rPr lang="en-US" dirty="0"/>
              <a:t>Edges in </a:t>
            </a:r>
            <a:r>
              <a:rPr lang="en-US" i="1" dirty="0"/>
              <a:t>G</a:t>
            </a:r>
            <a:r>
              <a:rPr lang="en-US" dirty="0"/>
              <a:t> represent individual interferences</a:t>
            </a:r>
          </a:p>
          <a:p>
            <a:pPr lvl="1"/>
            <a:r>
              <a:rPr lang="en-US" dirty="0"/>
              <a:t>For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sz="1600" dirty="0"/>
              <a:t>&amp;</a:t>
            </a:r>
            <a:r>
              <a:rPr lang="en-US" dirty="0"/>
              <a:t> </a:t>
            </a:r>
            <a:r>
              <a:rPr lang="en-US" i="1" dirty="0"/>
              <a:t>y, </a:t>
            </a:r>
            <a:r>
              <a:rPr lang="en-US" dirty="0"/>
              <a:t>&lt;</a:t>
            </a:r>
            <a:r>
              <a:rPr lang="en-US" i="1" dirty="0" err="1"/>
              <a:t>x,y</a:t>
            </a:r>
            <a:r>
              <a:rPr lang="en-US" dirty="0"/>
              <a:t>&gt; </a:t>
            </a:r>
            <a:r>
              <a:rPr lang="en-US" sz="1600" b="1" dirty="0"/>
              <a:t>∈</a:t>
            </a:r>
            <a:r>
              <a:rPr lang="en-US" dirty="0"/>
              <a:t> </a:t>
            </a:r>
            <a:r>
              <a:rPr lang="en-US" i="1" dirty="0"/>
              <a:t>G </a:t>
            </a:r>
            <a:r>
              <a:rPr lang="en-US" dirty="0" err="1"/>
              <a:t>iff</a:t>
            </a:r>
            <a:r>
              <a:rPr lang="en-US" dirty="0"/>
              <a:t> 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sz="1600" dirty="0"/>
              <a:t>&amp;</a:t>
            </a:r>
            <a:r>
              <a:rPr lang="en-US" dirty="0"/>
              <a:t> </a:t>
            </a:r>
            <a:r>
              <a:rPr lang="en-US" i="1" dirty="0"/>
              <a:t>y</a:t>
            </a:r>
            <a:r>
              <a:rPr lang="en-US" dirty="0"/>
              <a:t> interfere</a:t>
            </a:r>
          </a:p>
          <a:p>
            <a:r>
              <a:rPr lang="en-US" dirty="0"/>
              <a:t>A </a:t>
            </a:r>
            <a:r>
              <a:rPr lang="en-US" i="1" dirty="0"/>
              <a:t>k</a:t>
            </a:r>
            <a:r>
              <a:rPr lang="en-US" dirty="0"/>
              <a:t>-coloring of </a:t>
            </a:r>
            <a:r>
              <a:rPr lang="en-US" i="1" dirty="0"/>
              <a:t>G</a:t>
            </a:r>
            <a:r>
              <a:rPr lang="en-US" dirty="0"/>
              <a:t> can be mapped into an allocation to </a:t>
            </a:r>
            <a:r>
              <a:rPr lang="en-US" i="1" dirty="0"/>
              <a:t>k</a:t>
            </a:r>
            <a:r>
              <a:rPr lang="en-US" dirty="0"/>
              <a:t> registers</a:t>
            </a:r>
            <a:r>
              <a:rPr lang="en-US" baseline="30000" dirty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3502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22</a:t>
            </a:fld>
            <a:endParaRPr lang="en-US" dirty="0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Build the Interference Graph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To construct the graph</a:t>
            </a:r>
          </a:p>
          <a:p>
            <a:pPr marL="344488" indent="-344488">
              <a:buSzPct val="95000"/>
              <a:buFont typeface="+mj-lt"/>
              <a:buAutoNum type="arabicPeriod"/>
            </a:pPr>
            <a:r>
              <a:rPr lang="en-US" dirty="0"/>
              <a:t>Compute </a:t>
            </a:r>
            <a:r>
              <a:rPr lang="en-US" sz="1800" b="1" dirty="0"/>
              <a:t>LIVEOUT</a:t>
            </a:r>
            <a:r>
              <a:rPr lang="en-US" dirty="0"/>
              <a:t> sets over live range names</a:t>
            </a:r>
          </a:p>
          <a:p>
            <a:pPr lvl="1" indent="-227013">
              <a:buSzPct val="95000"/>
            </a:pPr>
            <a:r>
              <a:rPr lang="en-US" dirty="0"/>
              <a:t>Use the equations </a:t>
            </a:r>
            <a:r>
              <a:rPr lang="en-US" sz="1600" dirty="0"/>
              <a:t>&amp;</a:t>
            </a:r>
            <a:r>
              <a:rPr lang="en-US" dirty="0"/>
              <a:t> iterative solver from previous lecture</a:t>
            </a:r>
          </a:p>
          <a:p>
            <a:pPr lvl="1" indent="-227013">
              <a:buSzPct val="95000"/>
            </a:pPr>
            <a:r>
              <a:rPr lang="en-US" dirty="0"/>
              <a:t>Renaming already rewrote the code into live range names</a:t>
            </a:r>
          </a:p>
          <a:p>
            <a:pPr marL="457200" indent="-457200">
              <a:buSzPct val="95000"/>
              <a:buFont typeface="+mj-lt"/>
              <a:buAutoNum type="arabicPeriod"/>
            </a:pPr>
            <a:r>
              <a:rPr lang="en-US" dirty="0"/>
              <a:t>Iterate over each block, bottom to top</a:t>
            </a:r>
          </a:p>
          <a:p>
            <a:pPr lvl="1" indent="-227013">
              <a:buSzPct val="95000"/>
            </a:pPr>
            <a:r>
              <a:rPr lang="en-US" dirty="0"/>
              <a:t>Track the current </a:t>
            </a:r>
            <a:r>
              <a:rPr lang="en-US" sz="1600" b="1" dirty="0"/>
              <a:t>LIVE</a:t>
            </a:r>
            <a:r>
              <a:rPr lang="en-US" dirty="0"/>
              <a:t> set</a:t>
            </a:r>
          </a:p>
          <a:p>
            <a:pPr lvl="1" indent="-227013">
              <a:buSzPct val="95000"/>
            </a:pPr>
            <a:r>
              <a:rPr lang="en-US" dirty="0"/>
              <a:t>At each operation, except a register-to-register copy operation,</a:t>
            </a:r>
          </a:p>
          <a:p>
            <a:pPr lvl="2" indent="-227013">
              <a:buSzPct val="95000"/>
            </a:pPr>
            <a:r>
              <a:rPr lang="en-US" dirty="0"/>
              <a:t>Add an edge from the defined live range to each live range in </a:t>
            </a:r>
            <a:r>
              <a:rPr lang="en-US" sz="1400" b="1" dirty="0"/>
              <a:t>LIVE</a:t>
            </a:r>
            <a:endParaRPr lang="en-US" b="1" dirty="0"/>
          </a:p>
          <a:p>
            <a:pPr lvl="2" indent="-227013">
              <a:buSzPct val="95000"/>
            </a:pPr>
            <a:r>
              <a:rPr lang="en-US" dirty="0"/>
              <a:t>Remove the defined live range from </a:t>
            </a:r>
            <a:r>
              <a:rPr lang="en-US" sz="1400" b="1" dirty="0"/>
              <a:t>LIVE</a:t>
            </a:r>
            <a:endParaRPr lang="en-US" b="1" dirty="0"/>
          </a:p>
          <a:p>
            <a:pPr lvl="2" indent="-227013">
              <a:buSzPct val="95000"/>
            </a:pPr>
            <a:r>
              <a:rPr lang="en-US" dirty="0"/>
              <a:t>Add the used live ranges to </a:t>
            </a:r>
            <a:r>
              <a:rPr lang="en-US" sz="1400" b="1" dirty="0"/>
              <a:t>LIVE</a:t>
            </a:r>
            <a:r>
              <a:rPr lang="en-US" b="1" dirty="0"/>
              <a:t> </a:t>
            </a:r>
          </a:p>
          <a:p>
            <a:pPr marL="0" indent="0">
              <a:spcBef>
                <a:spcPts val="2400"/>
              </a:spcBef>
              <a:buSzPct val="95000"/>
              <a:buNone/>
            </a:pPr>
            <a:r>
              <a:rPr lang="en-US" dirty="0"/>
              <a:t>Data structures are important</a:t>
            </a:r>
          </a:p>
          <a:p>
            <a:pPr>
              <a:buSzPct val="95000"/>
            </a:pPr>
            <a:r>
              <a:rPr lang="en-US" dirty="0"/>
              <a:t>Algorithm needs to test for edge membership in the graph</a:t>
            </a:r>
          </a:p>
          <a:p>
            <a:pPr>
              <a:buSzPct val="95000"/>
            </a:pPr>
            <a:r>
              <a:rPr lang="en-US" dirty="0"/>
              <a:t>Algorithm needs to iterate over edges</a:t>
            </a:r>
          </a:p>
          <a:p>
            <a:pPr marL="344488" indent="-344488">
              <a:buSzPct val="100000"/>
              <a:buFont typeface="Lucida Grande"/>
              <a:buChar char="⇒"/>
            </a:pPr>
            <a:r>
              <a:rPr lang="en-US" dirty="0"/>
              <a:t>Needs both a bit-matrix &amp; adjacency lists</a:t>
            </a:r>
            <a:r>
              <a:rPr lang="en-US" baseline="30000" dirty="0"/>
              <a:t> </a:t>
            </a:r>
            <a:r>
              <a:rPr lang="en-US" dirty="0"/>
              <a:t> 	(</a:t>
            </a:r>
            <a:r>
              <a:rPr lang="en-US" sz="1800" i="1" dirty="0"/>
              <a:t>upper diagonal bit matrix</a:t>
            </a:r>
            <a:r>
              <a:rPr lang="en-US" sz="1800" dirty="0"/>
              <a:t>)</a:t>
            </a:r>
            <a:endParaRPr lang="en-US" dirty="0"/>
          </a:p>
        </p:txBody>
      </p:sp>
      <p:sp>
        <p:nvSpPr>
          <p:cNvPr id="3" name="Right Brace 2"/>
          <p:cNvSpPr/>
          <p:nvPr/>
        </p:nvSpPr>
        <p:spPr>
          <a:xfrm>
            <a:off x="5129147" y="3886332"/>
            <a:ext cx="160286" cy="468502"/>
          </a:xfrm>
          <a:prstGeom prst="rightBrac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400398" y="3858973"/>
            <a:ext cx="19727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Standard updates for local </a:t>
            </a:r>
            <a:r>
              <a:rPr lang="en-US" sz="1200" b="1" dirty="0">
                <a:solidFill>
                  <a:schemeClr val="tx2"/>
                </a:solidFill>
              </a:rPr>
              <a:t>LIVE</a:t>
            </a:r>
            <a:r>
              <a:rPr lang="en-US" sz="1400" dirty="0">
                <a:solidFill>
                  <a:schemeClr val="tx2"/>
                </a:solidFill>
              </a:rPr>
              <a:t> computation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496444" y="2765111"/>
            <a:ext cx="1232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074073"/>
                </a:solidFill>
              </a:rPr>
              <a:t>Pay attention to this exception </a:t>
            </a:r>
          </a:p>
        </p:txBody>
      </p:sp>
      <p:sp>
        <p:nvSpPr>
          <p:cNvPr id="10" name="Freeform 9"/>
          <p:cNvSpPr/>
          <p:nvPr/>
        </p:nvSpPr>
        <p:spPr>
          <a:xfrm>
            <a:off x="7175875" y="2995944"/>
            <a:ext cx="357561" cy="308225"/>
          </a:xfrm>
          <a:custGeom>
            <a:avLst/>
            <a:gdLst>
              <a:gd name="connsiteX0" fmla="*/ 357561 w 357561"/>
              <a:gd name="connsiteY0" fmla="*/ 0 h 308225"/>
              <a:gd name="connsiteX1" fmla="*/ 36989 w 357561"/>
              <a:gd name="connsiteY1" fmla="*/ 147948 h 308225"/>
              <a:gd name="connsiteX2" fmla="*/ 271253 w 357561"/>
              <a:gd name="connsiteY2" fmla="*/ 160277 h 308225"/>
              <a:gd name="connsiteX3" fmla="*/ 0 w 357561"/>
              <a:gd name="connsiteY3" fmla="*/ 308225 h 308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57561" h="308225">
                <a:moveTo>
                  <a:pt x="357561" y="0"/>
                </a:moveTo>
                <a:cubicBezTo>
                  <a:pt x="204467" y="60617"/>
                  <a:pt x="51374" y="121235"/>
                  <a:pt x="36989" y="147948"/>
                </a:cubicBezTo>
                <a:cubicBezTo>
                  <a:pt x="22604" y="174661"/>
                  <a:pt x="277418" y="133564"/>
                  <a:pt x="271253" y="160277"/>
                </a:cubicBezTo>
                <a:cubicBezTo>
                  <a:pt x="265088" y="186990"/>
                  <a:pt x="0" y="308225"/>
                  <a:pt x="0" y="308225"/>
                </a:cubicBezTo>
              </a:path>
            </a:pathLst>
          </a:custGeom>
          <a:ln w="12700" cmpd="sng">
            <a:solidFill>
              <a:srgbClr val="074073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424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49977D9-343B-4F53-AF74-1E4E1BEA9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23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4D5444-D634-4836-92A5-B1663B93CD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9391" y="1471339"/>
            <a:ext cx="5325218" cy="3915321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1E8B0DC0-54AC-4DAA-9947-C2437A1A681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Build the Interference Graph	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8749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Coloring Register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D697-428B-4AC4-83BB-F21AFF28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4 major aspects: 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Constructing global live ranges</a:t>
            </a:r>
          </a:p>
          <a:p>
            <a:pPr marL="914400" lvl="1" indent="-51435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 the same as intuitive live range in straight-line code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Building interference graph for a procedure captures information about overlapping live ranges </a:t>
            </a:r>
          </a:p>
          <a:p>
            <a:pPr marL="514350" indent="-514350">
              <a:buAutoNum type="arabicPeriod"/>
            </a:pPr>
            <a:r>
              <a:rPr lang="en-US" dirty="0"/>
              <a:t>Estimating spill costs important to consider when k-coloring fails </a:t>
            </a:r>
          </a:p>
          <a:p>
            <a:pPr marL="514350" indent="-514350">
              <a:buAutoNum type="arabicPeriod"/>
            </a:pPr>
            <a:r>
              <a:rPr lang="en-US" dirty="0"/>
              <a:t>(Try to) construct a k-coloring</a:t>
            </a:r>
          </a:p>
          <a:p>
            <a:pPr marL="0" indent="0">
              <a:buNone/>
            </a:pPr>
            <a:r>
              <a:rPr lang="en-US" dirty="0"/>
              <a:t>      if </a:t>
            </a:r>
            <a:r>
              <a:rPr lang="en-US" dirty="0" err="1"/>
              <a:t>unsuccesful</a:t>
            </a:r>
            <a:r>
              <a:rPr lang="en-US" dirty="0"/>
              <a:t>, </a:t>
            </a:r>
          </a:p>
          <a:p>
            <a:pPr marL="1257300" lvl="1" indent="-342900"/>
            <a:r>
              <a:rPr lang="en-US" dirty="0"/>
              <a:t>choose values to spill and repeat </a:t>
            </a:r>
          </a:p>
          <a:p>
            <a:pPr marL="1257300" lvl="1" indent="-342900"/>
            <a:r>
              <a:rPr lang="en-US" dirty="0"/>
              <a:t>spill placement becomes critical issue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58427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25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Computing Spill Costs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38579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The allocator needs a spill-cost </a:t>
            </a:r>
            <a:r>
              <a:rPr lang="en-US" b="1" dirty="0">
                <a:solidFill>
                  <a:srgbClr val="FF0000"/>
                </a:solidFill>
              </a:rPr>
              <a:t>estimate</a:t>
            </a:r>
            <a:r>
              <a:rPr lang="en-US" b="1" dirty="0">
                <a:solidFill>
                  <a:schemeClr val="tx2"/>
                </a:solidFill>
              </a:rPr>
              <a:t> for each </a:t>
            </a:r>
            <a:r>
              <a:rPr lang="en-US" sz="1800" b="1" dirty="0">
                <a:solidFill>
                  <a:schemeClr val="tx2"/>
                </a:solidFill>
              </a:rPr>
              <a:t>LR</a:t>
            </a:r>
            <a:r>
              <a:rPr lang="en-US" b="1" dirty="0">
                <a:solidFill>
                  <a:schemeClr val="tx2"/>
                </a:solidFill>
              </a:rPr>
              <a:t> to guide spill choice</a:t>
            </a:r>
            <a:endParaRPr lang="en-US" dirty="0"/>
          </a:p>
          <a:p>
            <a:r>
              <a:rPr lang="en-US" dirty="0"/>
              <a:t>Accurate estimates lead to better spill decisions 			(</a:t>
            </a:r>
            <a:r>
              <a:rPr lang="en-US" sz="1800" i="1" dirty="0"/>
              <a:t>we hope</a:t>
            </a:r>
            <a:r>
              <a:rPr lang="en-US" dirty="0"/>
              <a:t>)</a:t>
            </a:r>
          </a:p>
          <a:p>
            <a:r>
              <a:rPr lang="en-US" dirty="0"/>
              <a:t>Compute estimated spill cost for a specific </a:t>
            </a:r>
            <a:r>
              <a:rPr lang="en-US" sz="1800" b="1" dirty="0"/>
              <a:t>LR</a:t>
            </a:r>
            <a:r>
              <a:rPr lang="en-US" sz="1800" dirty="0"/>
              <a:t> </a:t>
            </a:r>
            <a:r>
              <a:rPr lang="en-US" dirty="0"/>
              <a:t>as</a:t>
            </a:r>
          </a:p>
          <a:p>
            <a:pPr marL="690563" lvl="1" indent="0">
              <a:spcBef>
                <a:spcPts val="600"/>
              </a:spcBef>
              <a:buNone/>
            </a:pPr>
            <a:r>
              <a:rPr lang="en-US" dirty="0">
                <a:solidFill>
                  <a:schemeClr val="accent2"/>
                </a:solidFill>
              </a:rPr>
              <a:t>the sum over all </a:t>
            </a:r>
            <a:r>
              <a:rPr lang="en-US" dirty="0" err="1">
                <a:solidFill>
                  <a:schemeClr val="accent2"/>
                </a:solidFill>
              </a:rPr>
              <a:t>defs</a:t>
            </a:r>
            <a:r>
              <a:rPr lang="en-US" dirty="0">
                <a:solidFill>
                  <a:schemeClr val="accent2"/>
                </a:solidFill>
              </a:rPr>
              <a:t> in an </a:t>
            </a:r>
            <a:r>
              <a:rPr lang="en-US" sz="1600" b="1" dirty="0">
                <a:solidFill>
                  <a:schemeClr val="accent2"/>
                </a:solidFill>
              </a:rPr>
              <a:t>LR</a:t>
            </a:r>
            <a:r>
              <a:rPr lang="en-US" dirty="0">
                <a:solidFill>
                  <a:schemeClr val="accent2"/>
                </a:solidFill>
              </a:rPr>
              <a:t> of </a:t>
            </a:r>
            <a:r>
              <a:rPr lang="en-US" i="1" dirty="0">
                <a:solidFill>
                  <a:schemeClr val="accent2"/>
                </a:solidFill>
              </a:rPr>
              <a:t>frequency </a:t>
            </a:r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i="1" dirty="0">
                <a:solidFill>
                  <a:schemeClr val="accent2"/>
                </a:solidFill>
              </a:rPr>
              <a:t> cost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i="1" dirty="0">
                <a:solidFill>
                  <a:schemeClr val="accent2"/>
                </a:solidFill>
              </a:rPr>
              <a:t>store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r>
              <a:rPr lang="en-US" dirty="0">
                <a:solidFill>
                  <a:schemeClr val="accent2"/>
                </a:solidFill>
              </a:rPr>
              <a:t>plus</a:t>
            </a:r>
          </a:p>
          <a:p>
            <a:pPr marL="690563" lvl="1" indent="0">
              <a:spcAft>
                <a:spcPts val="300"/>
              </a:spcAft>
              <a:buNone/>
            </a:pPr>
            <a:r>
              <a:rPr lang="en-US" dirty="0">
                <a:solidFill>
                  <a:schemeClr val="accent2"/>
                </a:solidFill>
              </a:rPr>
              <a:t>the sum over all uses in an </a:t>
            </a:r>
            <a:r>
              <a:rPr lang="en-US" sz="1600" b="1" dirty="0">
                <a:solidFill>
                  <a:schemeClr val="accent2"/>
                </a:solidFill>
              </a:rPr>
              <a:t>LR</a:t>
            </a:r>
            <a:r>
              <a:rPr lang="en-US" dirty="0">
                <a:solidFill>
                  <a:schemeClr val="accent2"/>
                </a:solidFill>
              </a:rPr>
              <a:t> of </a:t>
            </a:r>
            <a:r>
              <a:rPr lang="en-US" i="1" dirty="0">
                <a:solidFill>
                  <a:schemeClr val="accent2"/>
                </a:solidFill>
              </a:rPr>
              <a:t>frequency</a:t>
            </a:r>
            <a:r>
              <a:rPr lang="en-US" dirty="0">
                <a:solidFill>
                  <a:schemeClr val="accent2"/>
                </a:solidFill>
              </a:rPr>
              <a:t> x </a:t>
            </a:r>
            <a:r>
              <a:rPr lang="en-US" i="1" dirty="0">
                <a:solidFill>
                  <a:schemeClr val="accent2"/>
                </a:solidFill>
              </a:rPr>
              <a:t>cost</a:t>
            </a:r>
            <a:r>
              <a:rPr lang="en-US" dirty="0">
                <a:solidFill>
                  <a:schemeClr val="accent2"/>
                </a:solidFill>
              </a:rPr>
              <a:t>(</a:t>
            </a:r>
            <a:r>
              <a:rPr lang="en-US" i="1" dirty="0">
                <a:solidFill>
                  <a:schemeClr val="accent2"/>
                </a:solidFill>
              </a:rPr>
              <a:t>load</a:t>
            </a:r>
            <a:r>
              <a:rPr lang="en-US" dirty="0">
                <a:solidFill>
                  <a:schemeClr val="accent2"/>
                </a:solidFill>
              </a:rPr>
              <a:t>)</a:t>
            </a:r>
            <a:r>
              <a:rPr lang="en-US" i="1" dirty="0">
                <a:solidFill>
                  <a:schemeClr val="accent2"/>
                </a:solidFill>
              </a:rPr>
              <a:t> </a:t>
            </a:r>
            <a:endParaRPr lang="en-US" dirty="0">
              <a:solidFill>
                <a:schemeClr val="accent2"/>
              </a:solidFill>
            </a:endParaRPr>
          </a:p>
          <a:p>
            <a:pPr marL="234950" lvl="1" indent="0">
              <a:spcAft>
                <a:spcPts val="300"/>
              </a:spcAft>
              <a:buNone/>
            </a:pPr>
            <a:r>
              <a:rPr lang="en-US" i="1" dirty="0"/>
              <a:t>frequency </a:t>
            </a:r>
            <a:r>
              <a:rPr lang="en-US" dirty="0"/>
              <a:t>is estimated as 10</a:t>
            </a:r>
            <a:r>
              <a:rPr lang="en-US" b="1" i="1" baseline="30000" dirty="0"/>
              <a:t>d</a:t>
            </a:r>
            <a:r>
              <a:rPr lang="en-US" dirty="0"/>
              <a:t> where d is the loop nesting depth of the reference to the </a:t>
            </a:r>
            <a:r>
              <a:rPr lang="en-US" sz="1600" b="1" dirty="0"/>
              <a:t>LR</a:t>
            </a:r>
            <a:endParaRPr lang="en-US" b="1" dirty="0"/>
          </a:p>
          <a:p>
            <a:pPr marL="0" lvl="1" indent="0">
              <a:spcBef>
                <a:spcPts val="2400"/>
              </a:spcBef>
              <a:buNone/>
            </a:pPr>
            <a:r>
              <a:rPr lang="en-US" sz="2000" b="1" dirty="0">
                <a:solidFill>
                  <a:schemeClr val="tx2"/>
                </a:solidFill>
              </a:rPr>
              <a:t>Multiple sharp corner cases</a:t>
            </a:r>
            <a:endParaRPr lang="en-US" sz="2000" dirty="0">
              <a:solidFill>
                <a:schemeClr val="tx2"/>
              </a:solidFill>
            </a:endParaRPr>
          </a:p>
          <a:p>
            <a:pPr marL="234950" indent="-234950"/>
            <a:r>
              <a:rPr lang="en-US" dirty="0"/>
              <a:t>Some live ranges have infinite spill costs</a:t>
            </a:r>
          </a:p>
          <a:p>
            <a:pPr marL="574675" lvl="1" indent="-234950"/>
            <a:r>
              <a:rPr lang="en-US" dirty="0"/>
              <a:t>No value dies during the live range</a:t>
            </a:r>
          </a:p>
          <a:p>
            <a:pPr marL="574675" lvl="1" indent="-234950"/>
            <a:r>
              <a:rPr lang="en-US" dirty="0"/>
              <a:t>Caveat: &gt; </a:t>
            </a:r>
            <a:r>
              <a:rPr lang="en-US" i="1" dirty="0"/>
              <a:t>k</a:t>
            </a:r>
            <a:r>
              <a:rPr lang="en-US" dirty="0"/>
              <a:t>-1 infinite spill cost </a:t>
            </a:r>
            <a:r>
              <a:rPr lang="en-US" b="1" dirty="0"/>
              <a:t>LR</a:t>
            </a:r>
            <a:r>
              <a:rPr lang="en-US" dirty="0"/>
              <a:t>s together is a problem 		(</a:t>
            </a:r>
            <a:r>
              <a:rPr lang="en-US" sz="1600" i="1" dirty="0"/>
              <a:t>code shape?</a:t>
            </a:r>
            <a:r>
              <a:rPr lang="en-US" dirty="0"/>
              <a:t>)</a:t>
            </a:r>
          </a:p>
          <a:p>
            <a:pPr marL="234950" indent="-234950"/>
            <a:r>
              <a:rPr lang="en-US" dirty="0"/>
              <a:t>Multiple restores in a low-demand block &amp; other similar </a:t>
            </a:r>
            <a:r>
              <a:rPr lang="en-US" u="sng" dirty="0"/>
              <a:t>local</a:t>
            </a:r>
            <a:r>
              <a:rPr lang="en-US" dirty="0"/>
              <a:t> issues</a:t>
            </a:r>
          </a:p>
        </p:txBody>
      </p:sp>
    </p:spTree>
    <p:extLst>
      <p:ext uri="{BB962C8B-B14F-4D97-AF65-F5344CB8AC3E}">
        <p14:creationId xmlns:p14="http://schemas.microsoft.com/office/powerpoint/2010/main" val="191709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Graph Coloring Register Allocation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FAD697-428B-4AC4-83BB-F21AFF28E0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0852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4 major aspects: 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Constructing global live ranges</a:t>
            </a:r>
          </a:p>
          <a:p>
            <a:pPr marL="914400" lvl="1" indent="-514350"/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not the same as intuitive live range in straight-line code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Building interference graph for a procedure captures information about overlapping live ranges 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Estimating spill costs important to consider when k-coloring fails </a:t>
            </a:r>
          </a:p>
          <a:p>
            <a:pPr marL="514350" indent="-514350">
              <a:buAutoNum type="arabicPeriod"/>
            </a:pPr>
            <a:r>
              <a:rPr lang="en-US" dirty="0"/>
              <a:t>(Try to) construct a k-coloring</a:t>
            </a:r>
          </a:p>
          <a:p>
            <a:pPr marL="0" indent="0">
              <a:buNone/>
            </a:pPr>
            <a:r>
              <a:rPr lang="en-US" dirty="0"/>
              <a:t>      if </a:t>
            </a:r>
            <a:r>
              <a:rPr lang="en-US" dirty="0" err="1"/>
              <a:t>unsuccesful</a:t>
            </a:r>
            <a:r>
              <a:rPr lang="en-US" dirty="0"/>
              <a:t>, </a:t>
            </a:r>
          </a:p>
          <a:p>
            <a:pPr marL="1257300" lvl="1" indent="-342900"/>
            <a:r>
              <a:rPr lang="en-US" dirty="0"/>
              <a:t>choose values to spill and repeat </a:t>
            </a:r>
          </a:p>
          <a:p>
            <a:pPr marL="1257300" lvl="1" indent="-342900"/>
            <a:r>
              <a:rPr lang="en-US" dirty="0"/>
              <a:t>spill placement becomes critical issue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08308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27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Coloring the Graph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485900"/>
            <a:ext cx="8229600" cy="4525963"/>
          </a:xfrm>
        </p:spPr>
        <p:txBody>
          <a:bodyPr>
            <a:normAutofit fontScale="70000" lnSpcReduction="20000"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The heart of a graph-coloring allocator is the coloring algorithm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The coloring algorithm operates by carefully ordering the nodes </a:t>
            </a:r>
            <a:r>
              <a:rPr lang="en-US" sz="1800" dirty="0"/>
              <a:t>&amp;</a:t>
            </a:r>
            <a:r>
              <a:rPr lang="en-US" dirty="0"/>
              <a:t> then attempting to color the nodes in that order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dirty="0">
                <a:solidFill>
                  <a:schemeClr val="tx2"/>
                </a:solidFill>
              </a:rPr>
              <a:t>Key Observation</a:t>
            </a:r>
          </a:p>
          <a:p>
            <a:pPr marL="517525" lvl="1" indent="-228600"/>
            <a:r>
              <a:rPr lang="en-US" dirty="0"/>
              <a:t>Any node that has fewer than </a:t>
            </a:r>
            <a:r>
              <a:rPr lang="en-US" i="1" dirty="0"/>
              <a:t>k</a:t>
            </a:r>
            <a:r>
              <a:rPr lang="en-US" dirty="0"/>
              <a:t> neighbors in the interference graph can always be colored</a:t>
            </a:r>
          </a:p>
          <a:p>
            <a:pPr marL="517525" lvl="1" indent="-241300"/>
            <a:r>
              <a:rPr lang="en-US" dirty="0"/>
              <a:t>If a node has at least k neighbors: Neighbors may still use fewer than k distinct colors ⇒ defer spilling until you are sure it is needed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sz="3100" b="1" dirty="0">
                <a:solidFill>
                  <a:srgbClr val="074073"/>
                </a:solidFill>
              </a:rPr>
              <a:t>Idea: Simplify the graph</a:t>
            </a:r>
          </a:p>
          <a:p>
            <a:pPr marL="177800" indent="-241300"/>
            <a:r>
              <a:rPr lang="en-US" dirty="0"/>
              <a:t>Compute an order that colors the </a:t>
            </a:r>
            <a:r>
              <a:rPr lang="en-US" b="1" i="1" dirty="0"/>
              <a:t>most constrained nodes </a:t>
            </a:r>
            <a:r>
              <a:rPr lang="en-US" dirty="0"/>
              <a:t>first</a:t>
            </a:r>
          </a:p>
          <a:p>
            <a:pPr marL="177800" indent="-241300"/>
            <a:r>
              <a:rPr lang="en-US" dirty="0"/>
              <a:t>Following the order, assign colors</a:t>
            </a:r>
          </a:p>
          <a:p>
            <a:pPr marL="177800" indent="-241300"/>
            <a:r>
              <a:rPr lang="en-US" dirty="0"/>
              <a:t>If some nodes fail to color, spill their live ranges and try again</a:t>
            </a:r>
          </a:p>
          <a:p>
            <a:pPr marL="517525" lvl="1" indent="-241300"/>
            <a:r>
              <a:rPr lang="en-US" dirty="0"/>
              <a:t>Spilled live range becomes a collection of small ones around </a:t>
            </a:r>
            <a:r>
              <a:rPr lang="en-US" dirty="0" err="1"/>
              <a:t>defs</a:t>
            </a:r>
            <a:r>
              <a:rPr lang="en-US" dirty="0"/>
              <a:t> </a:t>
            </a:r>
            <a:r>
              <a:rPr lang="en-US" sz="1600" dirty="0"/>
              <a:t>&amp;</a:t>
            </a:r>
            <a:r>
              <a:rPr lang="en-US" dirty="0"/>
              <a:t> uses</a:t>
            </a:r>
          </a:p>
        </p:txBody>
      </p:sp>
    </p:spTree>
    <p:extLst>
      <p:ext uri="{BB962C8B-B14F-4D97-AF65-F5344CB8AC3E}">
        <p14:creationId xmlns:p14="http://schemas.microsoft.com/office/powerpoint/2010/main" val="36509894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ACC45AB-47C2-4CB5-9E69-DB1268884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Coloring the Graph	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58B30D-9D10-406F-82D4-43A9A7B097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516380"/>
            <a:ext cx="8229600" cy="452596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Algorithm        //Use stack of nodes </a:t>
            </a:r>
          </a:p>
          <a:p>
            <a:pPr marL="0" indent="0">
              <a:buNone/>
            </a:pPr>
            <a:r>
              <a:rPr lang="en-US" sz="3300" dirty="0"/>
              <a:t>while </a:t>
            </a:r>
            <a:r>
              <a:rPr lang="en-US" altLang="en-US" sz="3600" dirty="0">
                <a:sym typeface="Symbol" panose="05050102010706020507" pitchFamily="18" charset="2"/>
              </a:rPr>
              <a:t>there are  still nodes in the graph</a:t>
            </a:r>
            <a:endParaRPr lang="en-US" sz="3300" dirty="0"/>
          </a:p>
          <a:p>
            <a:pPr marL="0" indent="0">
              <a:buNone/>
            </a:pPr>
            <a:r>
              <a:rPr lang="en-US" sz="3300" dirty="0"/>
              <a:t>      if ∃ node </a:t>
            </a:r>
            <a:r>
              <a:rPr lang="en-US" sz="3300" dirty="0">
                <a:solidFill>
                  <a:srgbClr val="0066FF"/>
                </a:solidFill>
              </a:rPr>
              <a:t>n</a:t>
            </a:r>
            <a:r>
              <a:rPr lang="en-US" sz="3300" dirty="0"/>
              <a:t> with </a:t>
            </a:r>
            <a:r>
              <a:rPr lang="en-US" altLang="en-US" sz="3600" dirty="0">
                <a:sym typeface="Symbol" panose="05050102010706020507" pitchFamily="18" charset="2"/>
              </a:rPr>
              <a:t>&lt; </a:t>
            </a:r>
            <a:r>
              <a:rPr lang="en-US" altLang="en-US" sz="3600" i="1" dirty="0">
                <a:sym typeface="Symbol" panose="05050102010706020507" pitchFamily="18" charset="2"/>
              </a:rPr>
              <a:t>k</a:t>
            </a:r>
            <a:r>
              <a:rPr lang="en-US" altLang="en-US" sz="3600" dirty="0">
                <a:sym typeface="Symbol" panose="05050102010706020507" pitchFamily="18" charset="2"/>
              </a:rPr>
              <a:t> neighbors </a:t>
            </a:r>
            <a:r>
              <a:rPr lang="en-US" sz="3300" dirty="0"/>
              <a:t> </a:t>
            </a:r>
          </a:p>
          <a:p>
            <a:pPr marL="0" indent="0">
              <a:buNone/>
            </a:pPr>
            <a:r>
              <a:rPr lang="en-US" sz="3300" dirty="0"/>
              <a:t>           push </a:t>
            </a:r>
            <a:r>
              <a:rPr lang="en-US" sz="3300" dirty="0">
                <a:solidFill>
                  <a:srgbClr val="0066FF"/>
                </a:solidFill>
              </a:rPr>
              <a:t>n</a:t>
            </a:r>
            <a:r>
              <a:rPr lang="en-US" sz="3300" dirty="0"/>
              <a:t> on stack </a:t>
            </a:r>
          </a:p>
          <a:p>
            <a:pPr marL="0" indent="0">
              <a:buNone/>
            </a:pPr>
            <a:r>
              <a:rPr lang="en-US" sz="3300" dirty="0"/>
              <a:t>     else</a:t>
            </a:r>
          </a:p>
          <a:p>
            <a:pPr marL="0" indent="0">
              <a:buNone/>
            </a:pPr>
            <a:r>
              <a:rPr lang="en-US" sz="3300" dirty="0"/>
              <a:t>            pick </a:t>
            </a:r>
            <a:r>
              <a:rPr lang="en-US" sz="3300" dirty="0">
                <a:solidFill>
                  <a:srgbClr val="0066FF"/>
                </a:solidFill>
              </a:rPr>
              <a:t>n</a:t>
            </a:r>
            <a:r>
              <a:rPr lang="en-US" sz="3300" dirty="0"/>
              <a:t> as possible spill candidate and push n on stack </a:t>
            </a:r>
          </a:p>
          <a:p>
            <a:pPr marL="0" indent="0">
              <a:buNone/>
            </a:pPr>
            <a:r>
              <a:rPr lang="en-US" sz="3300" dirty="0"/>
              <a:t>     remove n &amp; its edges   </a:t>
            </a:r>
          </a:p>
          <a:p>
            <a:pPr marL="0" indent="0">
              <a:buNone/>
            </a:pPr>
            <a:r>
              <a:rPr lang="en-US" sz="3300" dirty="0"/>
              <a:t> while stack is non-empty </a:t>
            </a:r>
          </a:p>
          <a:p>
            <a:pPr marL="0" indent="0">
              <a:buNone/>
            </a:pPr>
            <a:r>
              <a:rPr lang="en-US" sz="3300" dirty="0"/>
              <a:t>       pop </a:t>
            </a:r>
            <a:r>
              <a:rPr lang="en-US" sz="3300" dirty="0">
                <a:solidFill>
                  <a:srgbClr val="0066FF"/>
                </a:solidFill>
              </a:rPr>
              <a:t>n</a:t>
            </a:r>
          </a:p>
          <a:p>
            <a:pPr marL="0" indent="0">
              <a:buNone/>
            </a:pPr>
            <a:r>
              <a:rPr lang="en-US" sz="3300" dirty="0"/>
              <a:t>       re-insert </a:t>
            </a:r>
            <a:r>
              <a:rPr lang="en-US" sz="3300" dirty="0">
                <a:solidFill>
                  <a:srgbClr val="0066FF"/>
                </a:solidFill>
              </a:rPr>
              <a:t>n</a:t>
            </a:r>
            <a:r>
              <a:rPr lang="en-US" sz="3300" dirty="0"/>
              <a:t> &amp; its edges</a:t>
            </a:r>
          </a:p>
          <a:p>
            <a:pPr marL="0" indent="0">
              <a:buNone/>
            </a:pPr>
            <a:r>
              <a:rPr lang="en-US" sz="3300" dirty="0"/>
              <a:t>       try to color </a:t>
            </a:r>
            <a:r>
              <a:rPr lang="en-US" sz="3300" dirty="0">
                <a:solidFill>
                  <a:srgbClr val="0066FF"/>
                </a:solidFill>
              </a:rPr>
              <a:t>n</a:t>
            </a:r>
          </a:p>
          <a:p>
            <a:pPr marL="0" indent="0">
              <a:buNone/>
            </a:pPr>
            <a:r>
              <a:rPr lang="en-US" sz="3300" dirty="0"/>
              <a:t>       if fail to color </a:t>
            </a:r>
          </a:p>
          <a:p>
            <a:pPr marL="0" indent="0">
              <a:buNone/>
            </a:pPr>
            <a:r>
              <a:rPr lang="en-US" sz="3300" dirty="0"/>
              <a:t> </a:t>
            </a:r>
            <a:r>
              <a:rPr lang="en-US" sz="3400" dirty="0"/>
              <a:t>          leave </a:t>
            </a:r>
            <a:r>
              <a:rPr lang="en-US" sz="3400" dirty="0">
                <a:solidFill>
                  <a:srgbClr val="0066FF"/>
                </a:solidFill>
              </a:rPr>
              <a:t>n</a:t>
            </a:r>
            <a:r>
              <a:rPr lang="en-US" sz="3400" dirty="0"/>
              <a:t> uncolored</a:t>
            </a:r>
          </a:p>
          <a:p>
            <a:pPr marL="0" indent="0">
              <a:buNone/>
            </a:pPr>
            <a:endParaRPr lang="en-US" i="1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5708883-3CAD-4580-9485-80B673CDA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68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6361"/>
            <a:ext cx="8229600" cy="1143000"/>
          </a:xfrm>
        </p:spPr>
        <p:txBody>
          <a:bodyPr/>
          <a:lstStyle/>
          <a:p>
            <a:r>
              <a:rPr lang="en-US" dirty="0"/>
              <a:t>Picking a Spill Candidate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32046"/>
            <a:ext cx="7816850" cy="5091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74073"/>
                </a:solidFill>
              </a:rPr>
              <a:t>W</a:t>
            </a:r>
            <a:r>
              <a:rPr lang="en-US" sz="2000" b="1" dirty="0">
                <a:solidFill>
                  <a:schemeClr val="tx2"/>
                </a:solidFill>
              </a:rPr>
              <a:t>hen ∀ </a:t>
            </a:r>
            <a:r>
              <a:rPr lang="en-US" sz="2000" b="1" i="1" dirty="0">
                <a:solidFill>
                  <a:schemeClr val="tx2"/>
                </a:solidFill>
              </a:rPr>
              <a:t>n</a:t>
            </a:r>
            <a:r>
              <a:rPr lang="en-US" sz="2000" b="1" dirty="0">
                <a:solidFill>
                  <a:schemeClr val="tx2"/>
                </a:solidFill>
              </a:rPr>
              <a:t> ∈ </a:t>
            </a:r>
            <a:r>
              <a:rPr lang="en-US" sz="2000" b="1" i="1" dirty="0">
                <a:solidFill>
                  <a:schemeClr val="tx2"/>
                </a:solidFill>
              </a:rPr>
              <a:t>G</a:t>
            </a:r>
            <a:r>
              <a:rPr lang="en-US" sz="2000" b="1" dirty="0">
                <a:solidFill>
                  <a:schemeClr val="tx2"/>
                </a:solidFill>
              </a:rPr>
              <a:t>, </a:t>
            </a:r>
            <a:r>
              <a:rPr lang="en-US" sz="2000" b="1" i="1" dirty="0">
                <a:solidFill>
                  <a:schemeClr val="tx2"/>
                </a:solidFill>
              </a:rPr>
              <a:t>n</a:t>
            </a:r>
            <a:r>
              <a:rPr lang="en-US" sz="2000" b="1" dirty="0">
                <a:solidFill>
                  <a:schemeClr val="tx2"/>
                </a:solidFill>
              </a:rPr>
              <a:t>° ≥ </a:t>
            </a:r>
            <a:r>
              <a:rPr lang="en-US" sz="2000" b="1" i="1" dirty="0">
                <a:solidFill>
                  <a:schemeClr val="tx2"/>
                </a:solidFill>
              </a:rPr>
              <a:t>k</a:t>
            </a:r>
            <a:r>
              <a:rPr lang="en-US" sz="2000" b="1" dirty="0">
                <a:solidFill>
                  <a:schemeClr val="tx2"/>
                </a:solidFill>
              </a:rPr>
              <a:t>, Simplify must pick a spill candidate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sz="2000" b="1" dirty="0" err="1">
                <a:solidFill>
                  <a:srgbClr val="074073"/>
                </a:solidFill>
              </a:rPr>
              <a:t>Chaitin’s</a:t>
            </a:r>
            <a:r>
              <a:rPr lang="en-US" sz="2000" b="1" dirty="0">
                <a:solidFill>
                  <a:srgbClr val="074073"/>
                </a:solidFill>
              </a:rPr>
              <a:t> Heuristic</a:t>
            </a:r>
            <a:endParaRPr lang="en-US" sz="2000" dirty="0">
              <a:solidFill>
                <a:srgbClr val="074073"/>
              </a:solidFill>
            </a:endParaRPr>
          </a:p>
          <a:p>
            <a:r>
              <a:rPr lang="en-US" sz="2000" dirty="0"/>
              <a:t>Minimize </a:t>
            </a:r>
            <a:r>
              <a:rPr lang="en-US" sz="2000" dirty="0">
                <a:solidFill>
                  <a:srgbClr val="074073"/>
                </a:solidFill>
              </a:rPr>
              <a:t>spill cost ÷ current degree</a:t>
            </a:r>
          </a:p>
          <a:p>
            <a:r>
              <a:rPr lang="en-US" sz="2000" dirty="0"/>
              <a:t>If </a:t>
            </a:r>
            <a:r>
              <a:rPr lang="en-US" sz="2000" i="1" dirty="0"/>
              <a:t>x</a:t>
            </a:r>
            <a:r>
              <a:rPr lang="en-US" sz="2000" dirty="0"/>
              <a:t> has a negative spill cost, spill it pre-emptively</a:t>
            </a:r>
          </a:p>
          <a:p>
            <a:pPr marL="517525" lvl="1" indent="-241300"/>
            <a:r>
              <a:rPr lang="en-US" sz="2000" dirty="0"/>
              <a:t>Cheaper to spill it than to keep it in a register</a:t>
            </a:r>
          </a:p>
          <a:p>
            <a:pPr marL="177800" indent="-241300"/>
            <a:r>
              <a:rPr lang="en-US" sz="2000" dirty="0"/>
              <a:t>If </a:t>
            </a:r>
            <a:r>
              <a:rPr lang="en-US" sz="2000" i="1" dirty="0"/>
              <a:t>x</a:t>
            </a:r>
            <a:r>
              <a:rPr lang="en-US" sz="2000" dirty="0"/>
              <a:t> has an infinite spill cost, it cannot be spilled</a:t>
            </a:r>
          </a:p>
          <a:p>
            <a:pPr marL="517525" lvl="1" indent="-241300"/>
            <a:r>
              <a:rPr lang="en-US" sz="2000" dirty="0"/>
              <a:t>No </a:t>
            </a:r>
            <a:r>
              <a:rPr lang="en-US" sz="2000" b="1" dirty="0"/>
              <a:t>LR</a:t>
            </a:r>
            <a:r>
              <a:rPr lang="en-US" sz="2000" dirty="0"/>
              <a:t> dies between </a:t>
            </a:r>
            <a:r>
              <a:rPr lang="en-US" sz="2000" i="1" dirty="0"/>
              <a:t>x</a:t>
            </a:r>
            <a:r>
              <a:rPr lang="en-US" sz="2000" dirty="0"/>
              <a:t>’s definition and its use</a:t>
            </a:r>
          </a:p>
          <a:p>
            <a:pPr marL="517525" lvl="1" indent="-241300"/>
            <a:r>
              <a:rPr lang="en-US" sz="2000" dirty="0"/>
              <a:t>No more than </a:t>
            </a:r>
            <a:r>
              <a:rPr lang="en-US" sz="2000" i="1" dirty="0"/>
              <a:t>k</a:t>
            </a:r>
            <a:r>
              <a:rPr lang="en-US" sz="2000" dirty="0"/>
              <a:t> definitions since last value died (</a:t>
            </a:r>
            <a:r>
              <a:rPr lang="en-US" sz="2000" i="1" dirty="0"/>
              <a:t>code shape safety valve</a:t>
            </a:r>
            <a:r>
              <a:rPr lang="en-US" sz="2000" dirty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29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12595" y="4487322"/>
            <a:ext cx="2872817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sz="1600" dirty="0" err="1"/>
              <a:t>cand</a:t>
            </a:r>
            <a:r>
              <a:rPr lang="en-US" sz="1600" dirty="0"/>
              <a:t> </a:t>
            </a:r>
            <a:r>
              <a:rPr lang="en-US" sz="1600" dirty="0">
                <a:latin typeface="Arial"/>
                <a:cs typeface="Arial"/>
              </a:rPr>
              <a:t>←</a:t>
            </a:r>
            <a:r>
              <a:rPr lang="en-US" sz="1600" dirty="0"/>
              <a:t> </a:t>
            </a:r>
            <a:r>
              <a:rPr lang="en-US" sz="1400" b="1" dirty="0"/>
              <a:t>LR</a:t>
            </a:r>
            <a:r>
              <a:rPr lang="en-US" sz="1600" b="1" baseline="-25000" dirty="0"/>
              <a:t>0</a:t>
            </a:r>
            <a:endParaRPr lang="en-US" sz="1600" b="1" dirty="0"/>
          </a:p>
          <a:p>
            <a:r>
              <a:rPr lang="en-US" sz="1600" dirty="0"/>
              <a:t>for 1 &lt; </a:t>
            </a:r>
            <a:r>
              <a:rPr lang="en-US" sz="1600" dirty="0" err="1"/>
              <a:t>i</a:t>
            </a:r>
            <a:r>
              <a:rPr lang="en-US" sz="1600" dirty="0"/>
              <a:t> ≤ n </a:t>
            </a:r>
          </a:p>
          <a:p>
            <a:r>
              <a:rPr lang="en-US" sz="1600" dirty="0"/>
              <a:t>      if (cost(</a:t>
            </a:r>
            <a:r>
              <a:rPr lang="en-US" sz="1600" dirty="0" err="1"/>
              <a:t>cand</a:t>
            </a:r>
            <a:r>
              <a:rPr lang="en-US" sz="1600" dirty="0"/>
              <a:t>) / degree(</a:t>
            </a:r>
            <a:r>
              <a:rPr lang="en-US" sz="1600" dirty="0" err="1"/>
              <a:t>cand</a:t>
            </a:r>
            <a:r>
              <a:rPr lang="en-US" sz="1600" dirty="0"/>
              <a:t>) </a:t>
            </a:r>
          </a:p>
          <a:p>
            <a:r>
              <a:rPr lang="en-US" sz="1600" dirty="0"/>
              <a:t>            &gt; cost(</a:t>
            </a:r>
            <a:r>
              <a:rPr lang="en-US" sz="1400" b="1" dirty="0" err="1"/>
              <a:t>LR</a:t>
            </a:r>
            <a:r>
              <a:rPr lang="en-US" sz="1600" b="1" baseline="-25000" dirty="0" err="1"/>
              <a:t>i</a:t>
            </a:r>
            <a:r>
              <a:rPr lang="en-US" sz="1600" dirty="0"/>
              <a:t>) / degree(</a:t>
            </a:r>
            <a:r>
              <a:rPr lang="en-US" sz="1400" b="1" dirty="0" err="1"/>
              <a:t>LR</a:t>
            </a:r>
            <a:r>
              <a:rPr lang="en-US" sz="1600" b="1" baseline="-25000" dirty="0" err="1"/>
              <a:t>i</a:t>
            </a:r>
            <a:r>
              <a:rPr lang="en-US" sz="1600" dirty="0"/>
              <a:t>)</a:t>
            </a:r>
            <a:r>
              <a:rPr lang="en-US" sz="1000" dirty="0"/>
              <a:t> </a:t>
            </a:r>
            <a:r>
              <a:rPr lang="en-US" sz="1600" dirty="0"/>
              <a:t>)</a:t>
            </a:r>
          </a:p>
          <a:p>
            <a:r>
              <a:rPr lang="en-US" sz="1600" dirty="0"/>
              <a:t>	then </a:t>
            </a:r>
            <a:r>
              <a:rPr lang="en-US" sz="1600" dirty="0" err="1"/>
              <a:t>cand</a:t>
            </a:r>
            <a:r>
              <a:rPr lang="en-US" sz="1600" dirty="0"/>
              <a:t> </a:t>
            </a:r>
            <a:r>
              <a:rPr lang="en-US" sz="1600" dirty="0">
                <a:latin typeface="Arial"/>
                <a:cs typeface="Arial"/>
              </a:rPr>
              <a:t>← </a:t>
            </a:r>
            <a:r>
              <a:rPr lang="en-US" sz="1400" b="1" dirty="0" err="1"/>
              <a:t>LR</a:t>
            </a:r>
            <a:r>
              <a:rPr lang="en-US" sz="1600" b="1" baseline="-25000" dirty="0" err="1"/>
              <a:t>i</a:t>
            </a:r>
            <a:endParaRPr lang="en-US" sz="1600" b="1" dirty="0"/>
          </a:p>
          <a:p>
            <a:r>
              <a:rPr lang="en-US" sz="1600" dirty="0"/>
              <a:t>spill </a:t>
            </a:r>
            <a:r>
              <a:rPr lang="en-US" sz="1600" dirty="0" err="1"/>
              <a:t>cand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42160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/>
              <a:t>Global Register Allocation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0719" y="1306873"/>
            <a:ext cx="4282082" cy="5026797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buFont typeface="Times" charset="0"/>
              <a:buNone/>
            </a:pPr>
            <a:r>
              <a:rPr lang="en-US" b="1" dirty="0">
                <a:solidFill>
                  <a:srgbClr val="073E74"/>
                </a:solidFill>
              </a:rPr>
              <a:t>The Job</a:t>
            </a:r>
          </a:p>
          <a:p>
            <a:r>
              <a:rPr lang="en-US" dirty="0"/>
              <a:t>At each point in the code, determine which values live in registers</a:t>
            </a:r>
          </a:p>
          <a:p>
            <a:r>
              <a:rPr lang="en-US" dirty="0"/>
              <a:t>Select a </a:t>
            </a:r>
            <a:r>
              <a:rPr lang="en-US" sz="1800" b="1" dirty="0"/>
              <a:t>PR</a:t>
            </a:r>
            <a:r>
              <a:rPr lang="en-US" dirty="0"/>
              <a:t> for each such value</a:t>
            </a:r>
          </a:p>
          <a:p>
            <a:pPr marL="0" indent="0" eaLnBrk="1" hangingPunct="1">
              <a:spcBef>
                <a:spcPts val="5400"/>
              </a:spcBef>
              <a:buFont typeface="Times" charset="0"/>
              <a:buNone/>
            </a:pPr>
            <a:r>
              <a:rPr lang="en-US" b="1" dirty="0">
                <a:solidFill>
                  <a:srgbClr val="073E74"/>
                </a:solidFill>
              </a:rPr>
              <a:t>Critical Properties </a:t>
            </a:r>
          </a:p>
          <a:p>
            <a:r>
              <a:rPr lang="en-US" dirty="0"/>
              <a:t>Produce correct code that uses </a:t>
            </a:r>
            <a:r>
              <a:rPr lang="en-US" i="1" dirty="0"/>
              <a:t>k</a:t>
            </a:r>
            <a:r>
              <a:rPr lang="en-US" dirty="0"/>
              <a:t> or fewer registers</a:t>
            </a:r>
          </a:p>
          <a:p>
            <a:r>
              <a:rPr lang="en-US" dirty="0"/>
              <a:t>Minimize loads </a:t>
            </a:r>
            <a:r>
              <a:rPr lang="en-US" sz="1800" dirty="0"/>
              <a:t>&amp;</a:t>
            </a:r>
            <a:r>
              <a:rPr lang="en-US" dirty="0"/>
              <a:t> stores used to spill </a:t>
            </a:r>
            <a:r>
              <a:rPr lang="en-US" sz="1800" dirty="0"/>
              <a:t>&amp;</a:t>
            </a:r>
            <a:r>
              <a:rPr lang="en-US" dirty="0"/>
              <a:t> restore values</a:t>
            </a:r>
          </a:p>
          <a:p>
            <a:r>
              <a:rPr lang="en-US" dirty="0"/>
              <a:t>Minimize space to hold spilled values</a:t>
            </a:r>
          </a:p>
          <a:p>
            <a:r>
              <a:rPr lang="en-US" dirty="0"/>
              <a:t>Operate efficiently</a:t>
            </a:r>
          </a:p>
          <a:p>
            <a:pPr lvl="1"/>
            <a:r>
              <a:rPr lang="en-US" b="1" dirty="0"/>
              <a:t>O</a:t>
            </a:r>
            <a:r>
              <a:rPr lang="en-US" dirty="0"/>
              <a:t>(n) to </a:t>
            </a:r>
            <a:r>
              <a:rPr lang="en-US" b="1" dirty="0"/>
              <a:t>O</a:t>
            </a:r>
            <a:r>
              <a:rPr lang="en-US" dirty="0"/>
              <a:t>(n</a:t>
            </a:r>
            <a:r>
              <a:rPr lang="en-US" baseline="30000" dirty="0"/>
              <a:t>2</a:t>
            </a:r>
            <a:r>
              <a:rPr lang="en-US" dirty="0"/>
              <a:t>), but not </a:t>
            </a:r>
            <a:r>
              <a:rPr lang="en-US" b="1" dirty="0"/>
              <a:t>O</a:t>
            </a:r>
            <a:r>
              <a:rPr lang="en-US" dirty="0"/>
              <a:t>(2</a:t>
            </a:r>
            <a:r>
              <a:rPr lang="en-US" baseline="30000" dirty="0"/>
              <a:t>n</a:t>
            </a:r>
            <a:r>
              <a:rPr lang="en-US" dirty="0"/>
              <a:t>)</a:t>
            </a:r>
            <a:endParaRPr lang="en-US" b="1" dirty="0"/>
          </a:p>
        </p:txBody>
      </p:sp>
      <p:grpSp>
        <p:nvGrpSpPr>
          <p:cNvPr id="38" name="Group 37"/>
          <p:cNvGrpSpPr/>
          <p:nvPr/>
        </p:nvGrpSpPr>
        <p:grpSpPr>
          <a:xfrm>
            <a:off x="330200" y="2392680"/>
            <a:ext cx="3727450" cy="2072640"/>
            <a:chOff x="304800" y="2870200"/>
            <a:chExt cx="3727450" cy="2072640"/>
          </a:xfrm>
        </p:grpSpPr>
        <p:grpSp>
          <p:nvGrpSpPr>
            <p:cNvPr id="22" name="Group 21"/>
            <p:cNvGrpSpPr/>
            <p:nvPr/>
          </p:nvGrpSpPr>
          <p:grpSpPr>
            <a:xfrm>
              <a:off x="304800" y="2870200"/>
              <a:ext cx="3727450" cy="2072640"/>
              <a:chOff x="114300" y="2870200"/>
              <a:chExt cx="3727450" cy="207264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3219450" y="3538046"/>
                <a:ext cx="622300" cy="873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rgbClr val="074073"/>
                    </a:solidFill>
                  </a:rPr>
                  <a:t>asm</a:t>
                </a:r>
              </a:p>
              <a:p>
                <a:pPr algn="ctr">
                  <a:lnSpc>
                    <a:spcPts val="1400"/>
                  </a:lnSpc>
                  <a:spcBef>
                    <a:spcPts val="1200"/>
                  </a:spcBef>
                </a:pPr>
                <a:r>
                  <a:rPr lang="en-US" sz="1600" i="1" dirty="0">
                    <a:solidFill>
                      <a:srgbClr val="074073"/>
                    </a:solidFill>
                  </a:rPr>
                  <a:t>k</a:t>
                </a:r>
                <a:endParaRPr lang="en-US" i="1" dirty="0">
                  <a:solidFill>
                    <a:srgbClr val="074073"/>
                  </a:solidFill>
                </a:endParaRPr>
              </a:p>
              <a:p>
                <a:pPr algn="ctr">
                  <a:lnSpc>
                    <a:spcPts val="1500"/>
                  </a:lnSpc>
                </a:pPr>
                <a:r>
                  <a:rPr lang="en-US" sz="1600" i="1" dirty="0" err="1">
                    <a:solidFill>
                      <a:srgbClr val="074073"/>
                    </a:solidFill>
                  </a:rPr>
                  <a:t>regs</a:t>
                </a:r>
                <a:endParaRPr lang="en-US" sz="1600" i="1" dirty="0">
                  <a:solidFill>
                    <a:srgbClr val="074073"/>
                  </a:solidFill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711200" y="2870200"/>
                <a:ext cx="2550478" cy="2072640"/>
              </a:xfrm>
              <a:prstGeom prst="roundRect">
                <a:avLst/>
              </a:prstGeom>
              <a:solidFill>
                <a:srgbClr val="D9D9D9"/>
              </a:solidFill>
              <a:ln w="28575" cmpd="sng">
                <a:solidFill>
                  <a:srgbClr val="07407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Back End</a:t>
                </a: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3271838" y="3893820"/>
                <a:ext cx="546290" cy="0"/>
              </a:xfrm>
              <a:prstGeom prst="straightConnector1">
                <a:avLst/>
              </a:prstGeom>
              <a:ln w="19050" cmpd="sng">
                <a:solidFill>
                  <a:srgbClr val="07407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177610" y="3893820"/>
                <a:ext cx="533590" cy="0"/>
              </a:xfrm>
              <a:prstGeom prst="straightConnector1">
                <a:avLst/>
              </a:prstGeom>
              <a:ln w="19050" cmpd="sng">
                <a:solidFill>
                  <a:srgbClr val="07407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14300" y="3556000"/>
                <a:ext cx="622300" cy="855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74073"/>
                    </a:solidFill>
                  </a:rPr>
                  <a:t>IR</a:t>
                </a:r>
              </a:p>
              <a:p>
                <a:pPr algn="ctr">
                  <a:lnSpc>
                    <a:spcPts val="1400"/>
                  </a:lnSpc>
                  <a:spcBef>
                    <a:spcPts val="1200"/>
                  </a:spcBef>
                </a:pPr>
                <a:r>
                  <a:rPr lang="en-US" dirty="0">
                    <a:solidFill>
                      <a:srgbClr val="074073"/>
                    </a:solidFill>
                  </a:rPr>
                  <a:t>∞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sz="1600" i="1" dirty="0" err="1">
                    <a:solidFill>
                      <a:srgbClr val="074073"/>
                    </a:solidFill>
                  </a:rPr>
                  <a:t>regs</a:t>
                </a:r>
                <a:endParaRPr lang="en-US" sz="1600" i="1" dirty="0">
                  <a:solidFill>
                    <a:srgbClr val="074073"/>
                  </a:solidFill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927100" y="3073398"/>
                <a:ext cx="2105025" cy="1190239"/>
                <a:chOff x="1016000" y="3073398"/>
                <a:chExt cx="2105025" cy="1190239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016000" y="3073398"/>
                  <a:ext cx="339725" cy="1190239"/>
                </a:xfrm>
                <a:prstGeom prst="roundRect">
                  <a:avLst/>
                </a:prstGeom>
                <a:solidFill>
                  <a:schemeClr val="bg1"/>
                </a:solidFill>
                <a:ln w="19050" cmpd="sng">
                  <a:solidFill>
                    <a:srgbClr val="074073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 anchorCtr="1"/>
                <a:lstStyle/>
                <a:p>
                  <a:pPr algn="ctr"/>
                  <a:r>
                    <a:rPr lang="en-US" sz="1600" dirty="0">
                      <a:solidFill>
                        <a:schemeClr val="tx2"/>
                      </a:solidFill>
                    </a:rPr>
                    <a:t>Selection</a:t>
                  </a: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1898650" y="3073398"/>
                  <a:ext cx="339725" cy="1190239"/>
                </a:xfrm>
                <a:prstGeom prst="roundRect">
                  <a:avLst/>
                </a:prstGeom>
                <a:solidFill>
                  <a:schemeClr val="bg1"/>
                </a:solidFill>
                <a:ln w="19050" cmpd="sng">
                  <a:solidFill>
                    <a:srgbClr val="074073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 anchorCtr="1"/>
                <a:lstStyle/>
                <a:p>
                  <a:pPr algn="ctr"/>
                  <a:r>
                    <a:rPr lang="en-US" sz="1600" dirty="0">
                      <a:solidFill>
                        <a:schemeClr val="tx2"/>
                      </a:solidFill>
                    </a:rPr>
                    <a:t>Scheduling</a:t>
                  </a: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2781300" y="3073398"/>
                  <a:ext cx="339725" cy="1190239"/>
                </a:xfrm>
                <a:prstGeom prst="roundRect">
                  <a:avLst/>
                </a:prstGeom>
                <a:solidFill>
                  <a:schemeClr val="bg1"/>
                </a:solidFill>
                <a:ln w="28575" cmpd="sng">
                  <a:solidFill>
                    <a:srgbClr val="074073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 anchorCtr="1"/>
                <a:lstStyle/>
                <a:p>
                  <a:pPr algn="ctr"/>
                  <a:r>
                    <a:rPr lang="en-US" sz="1600" b="1" dirty="0">
                      <a:solidFill>
                        <a:schemeClr val="tx2"/>
                      </a:solidFill>
                    </a:rPr>
                    <a:t>Allocation</a:t>
                  </a:r>
                </a:p>
              </p:txBody>
            </p:sp>
            <p:cxnSp>
              <p:nvCxnSpPr>
                <p:cNvPr id="7" name="Straight Arrow Connector 6"/>
                <p:cNvCxnSpPr>
                  <a:stCxn id="5" idx="3"/>
                  <a:endCxn id="32" idx="1"/>
                </p:cNvCxnSpPr>
                <p:nvPr/>
              </p:nvCxnSpPr>
              <p:spPr>
                <a:xfrm>
                  <a:off x="1355725" y="3668518"/>
                  <a:ext cx="542925" cy="0"/>
                </a:xfrm>
                <a:prstGeom prst="straightConnector1">
                  <a:avLst/>
                </a:prstGeom>
                <a:ln w="19050" cmpd="sng">
                  <a:solidFill>
                    <a:srgbClr val="07407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32" idx="3"/>
                  <a:endCxn id="33" idx="1"/>
                </p:cNvCxnSpPr>
                <p:nvPr/>
              </p:nvCxnSpPr>
              <p:spPr>
                <a:xfrm>
                  <a:off x="2238375" y="3668518"/>
                  <a:ext cx="542925" cy="0"/>
                </a:xfrm>
                <a:prstGeom prst="straightConnector1">
                  <a:avLst/>
                </a:prstGeom>
                <a:ln w="19050" cmpd="sng">
                  <a:solidFill>
                    <a:srgbClr val="07407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1289050" y="3293419"/>
                  <a:ext cx="622300" cy="873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i="1" dirty="0">
                      <a:solidFill>
                        <a:srgbClr val="074073"/>
                      </a:solidFill>
                    </a:rPr>
                    <a:t>asm</a:t>
                  </a:r>
                </a:p>
                <a:p>
                  <a:pPr algn="ctr">
                    <a:lnSpc>
                      <a:spcPts val="1400"/>
                    </a:lnSpc>
                    <a:spcBef>
                      <a:spcPts val="1200"/>
                    </a:spcBef>
                  </a:pPr>
                  <a:r>
                    <a:rPr lang="en-US" dirty="0">
                      <a:solidFill>
                        <a:srgbClr val="074073"/>
                      </a:solidFill>
                    </a:rPr>
                    <a:t>∞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sz="1600" i="1" dirty="0" err="1">
                      <a:solidFill>
                        <a:srgbClr val="074073"/>
                      </a:solidFill>
                    </a:rPr>
                    <a:t>regs</a:t>
                  </a:r>
                  <a:endParaRPr lang="en-US" sz="1600" i="1" dirty="0">
                    <a:solidFill>
                      <a:srgbClr val="074073"/>
                    </a:solidFill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178050" y="3293419"/>
                  <a:ext cx="622300" cy="873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i="1" dirty="0">
                      <a:solidFill>
                        <a:srgbClr val="074073"/>
                      </a:solidFill>
                    </a:rPr>
                    <a:t>asm</a:t>
                  </a:r>
                </a:p>
                <a:p>
                  <a:pPr algn="ctr">
                    <a:lnSpc>
                      <a:spcPts val="1400"/>
                    </a:lnSpc>
                    <a:spcBef>
                      <a:spcPts val="1200"/>
                    </a:spcBef>
                  </a:pPr>
                  <a:r>
                    <a:rPr lang="en-US" dirty="0">
                      <a:solidFill>
                        <a:srgbClr val="074073"/>
                      </a:solidFill>
                    </a:rPr>
                    <a:t>∞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sz="1600" i="1" dirty="0" err="1">
                      <a:solidFill>
                        <a:srgbClr val="074073"/>
                      </a:solidFill>
                    </a:rPr>
                    <a:t>regs</a:t>
                  </a:r>
                  <a:endParaRPr lang="en-US" sz="1600" i="1" dirty="0">
                    <a:solidFill>
                      <a:srgbClr val="074073"/>
                    </a:solidFill>
                  </a:endParaRPr>
                </a:p>
              </p:txBody>
            </p:sp>
          </p:grpSp>
        </p:grpSp>
        <p:cxnSp>
          <p:nvCxnSpPr>
            <p:cNvPr id="24" name="Straight Arrow Connector 23"/>
            <p:cNvCxnSpPr>
              <a:endCxn id="5" idx="1"/>
            </p:cNvCxnSpPr>
            <p:nvPr/>
          </p:nvCxnSpPr>
          <p:spPr>
            <a:xfrm flipV="1">
              <a:off x="901700" y="3668518"/>
              <a:ext cx="215900" cy="225302"/>
            </a:xfrm>
            <a:prstGeom prst="straightConnector1">
              <a:avLst/>
            </a:prstGeom>
            <a:ln w="12700" cmpd="sng">
              <a:solidFill>
                <a:srgbClr val="07407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33" idx="3"/>
              <a:endCxn id="4" idx="3"/>
            </p:cNvCxnSpPr>
            <p:nvPr/>
          </p:nvCxnSpPr>
          <p:spPr>
            <a:xfrm>
              <a:off x="3222625" y="3668518"/>
              <a:ext cx="229553" cy="238002"/>
            </a:xfrm>
            <a:prstGeom prst="straightConnector1">
              <a:avLst/>
            </a:prstGeom>
            <a:ln w="12700" cmpd="sng">
              <a:solidFill>
                <a:srgbClr val="07407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85800" y="5431413"/>
            <a:ext cx="24142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PR</a:t>
            </a:r>
            <a:r>
              <a:rPr lang="en-US" sz="1600" dirty="0">
                <a:solidFill>
                  <a:schemeClr val="tx2"/>
                </a:solidFill>
              </a:rPr>
              <a:t> ≅ physical register</a:t>
            </a:r>
          </a:p>
          <a:p>
            <a:r>
              <a:rPr lang="en-US" sz="1600" i="1" dirty="0">
                <a:solidFill>
                  <a:schemeClr val="tx2"/>
                </a:solidFill>
              </a:rPr>
              <a:t>k   </a:t>
            </a:r>
            <a:r>
              <a:rPr lang="en-US" sz="1600" dirty="0">
                <a:solidFill>
                  <a:schemeClr val="tx2"/>
                </a:solidFill>
              </a:rPr>
              <a:t>≅ number of </a:t>
            </a:r>
            <a:r>
              <a:rPr lang="en-US" sz="1400" b="1" dirty="0">
                <a:solidFill>
                  <a:schemeClr val="tx2"/>
                </a:solidFill>
              </a:rPr>
              <a:t>PR</a:t>
            </a:r>
            <a:r>
              <a:rPr lang="en-US" sz="1600" dirty="0">
                <a:solidFill>
                  <a:schemeClr val="tx2"/>
                </a:solidFill>
              </a:rPr>
              <a:t>s</a:t>
            </a:r>
          </a:p>
          <a:p>
            <a:r>
              <a:rPr lang="en-US" sz="1600" dirty="0">
                <a:solidFill>
                  <a:schemeClr val="tx2"/>
                </a:solidFill>
              </a:rPr>
              <a:t>n  ≅ number of operations</a:t>
            </a:r>
            <a:r>
              <a:rPr lang="en-US" sz="1600" i="1" dirty="0">
                <a:solidFill>
                  <a:schemeClr val="tx2"/>
                </a:solidFill>
              </a:rPr>
              <a:t> </a:t>
            </a:r>
            <a:r>
              <a:rPr lang="en-US" sz="1600" dirty="0">
                <a:solidFill>
                  <a:schemeClr val="tx2"/>
                </a:solidFill>
              </a:rPr>
              <a:t> 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185286"/>
      </p:ext>
    </p:extLst>
  </p:cSld>
  <p:clrMapOvr>
    <a:masterClrMapping/>
  </p:clrMapOvr>
  <p:transition>
    <p:wipe dir="r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4">
            <a:extLst>
              <a:ext uri="{FF2B5EF4-FFF2-40B4-BE49-F238E27FC236}">
                <a16:creationId xmlns:a16="http://schemas.microsoft.com/office/drawing/2014/main" id="{14A43ECB-D765-4864-9CA4-ED6685C630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D7581C52-18DA-491F-9834-A03F89CA6023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id="{D4E680BF-FCFD-438F-852B-593852058E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3"/>
          </a:xfrm>
        </p:spPr>
        <p:txBody>
          <a:bodyPr>
            <a:normAutofit fontScale="90000"/>
          </a:bodyPr>
          <a:lstStyle/>
          <a:p>
            <a:pPr eaLnBrk="1" hangingPunct="1">
              <a:spcBef>
                <a:spcPct val="40000"/>
              </a:spcBef>
            </a:pPr>
            <a:r>
              <a:rPr lang="en-US" dirty="0"/>
              <a:t>Structure of a </a:t>
            </a:r>
            <a:r>
              <a:rPr lang="en-US" dirty="0" err="1"/>
              <a:t>Chaitin</a:t>
            </a:r>
            <a:r>
              <a:rPr lang="en-US" dirty="0"/>
              <a:t>-Briggs Allocator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grpSp>
        <p:nvGrpSpPr>
          <p:cNvPr id="92164" name="Group 3">
            <a:extLst>
              <a:ext uri="{FF2B5EF4-FFF2-40B4-BE49-F238E27FC236}">
                <a16:creationId xmlns:a16="http://schemas.microsoft.com/office/drawing/2014/main" id="{640D590C-2C66-4831-8617-8F508718E0FA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1243013"/>
            <a:ext cx="2209800" cy="4781550"/>
            <a:chOff x="576" y="783"/>
            <a:chExt cx="1392" cy="3012"/>
          </a:xfrm>
        </p:grpSpPr>
        <p:sp>
          <p:nvSpPr>
            <p:cNvPr id="92178" name="Line 4">
              <a:extLst>
                <a:ext uri="{FF2B5EF4-FFF2-40B4-BE49-F238E27FC236}">
                  <a16:creationId xmlns:a16="http://schemas.microsoft.com/office/drawing/2014/main" id="{7FA23AA1-1024-4D25-9EF2-297F1CCB35E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00" y="3330"/>
              <a:ext cx="0" cy="46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92179" name="Group 5">
              <a:extLst>
                <a:ext uri="{FF2B5EF4-FFF2-40B4-BE49-F238E27FC236}">
                  <a16:creationId xmlns:a16="http://schemas.microsoft.com/office/drawing/2014/main" id="{4D3F4E47-59F4-427D-8EBC-68A326D8A1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6" y="783"/>
              <a:ext cx="1392" cy="2961"/>
              <a:chOff x="576" y="783"/>
              <a:chExt cx="1392" cy="2961"/>
            </a:xfrm>
          </p:grpSpPr>
          <p:sp>
            <p:nvSpPr>
              <p:cNvPr id="92180" name="Rectangle 6">
                <a:extLst>
                  <a:ext uri="{FF2B5EF4-FFF2-40B4-BE49-F238E27FC236}">
                    <a16:creationId xmlns:a16="http://schemas.microsoft.com/office/drawing/2014/main" id="{44FD3F58-794F-4710-96D4-B023069F09E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960"/>
                <a:ext cx="100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600"/>
                  <a:t>renumber</a:t>
                </a:r>
              </a:p>
            </p:txBody>
          </p:sp>
          <p:sp>
            <p:nvSpPr>
              <p:cNvPr id="92181" name="Rectangle 7">
                <a:extLst>
                  <a:ext uri="{FF2B5EF4-FFF2-40B4-BE49-F238E27FC236}">
                    <a16:creationId xmlns:a16="http://schemas.microsoft.com/office/drawing/2014/main" id="{29CBF7D5-05A8-4904-8FE6-3100D9FEC6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376"/>
                <a:ext cx="100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600"/>
                  <a:t>build</a:t>
                </a:r>
              </a:p>
            </p:txBody>
          </p:sp>
          <p:sp>
            <p:nvSpPr>
              <p:cNvPr id="92182" name="Rectangle 8">
                <a:extLst>
                  <a:ext uri="{FF2B5EF4-FFF2-40B4-BE49-F238E27FC236}">
                    <a16:creationId xmlns:a16="http://schemas.microsoft.com/office/drawing/2014/main" id="{78878E83-6FEB-4A04-836E-538F1CD7A8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1792"/>
                <a:ext cx="100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600"/>
                  <a:t>coalesce</a:t>
                </a:r>
              </a:p>
            </p:txBody>
          </p:sp>
          <p:sp>
            <p:nvSpPr>
              <p:cNvPr id="92183" name="Rectangle 9">
                <a:extLst>
                  <a:ext uri="{FF2B5EF4-FFF2-40B4-BE49-F238E27FC236}">
                    <a16:creationId xmlns:a16="http://schemas.microsoft.com/office/drawing/2014/main" id="{5D871B51-D3AC-4105-9E6B-69736138A0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208"/>
                <a:ext cx="100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600"/>
                  <a:t>spill costs</a:t>
                </a:r>
              </a:p>
            </p:txBody>
          </p:sp>
          <p:sp>
            <p:nvSpPr>
              <p:cNvPr id="92184" name="Rectangle 10">
                <a:extLst>
                  <a:ext uri="{FF2B5EF4-FFF2-40B4-BE49-F238E27FC236}">
                    <a16:creationId xmlns:a16="http://schemas.microsoft.com/office/drawing/2014/main" id="{2772FAF4-5A9D-4143-A3AF-3464266704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2624"/>
                <a:ext cx="100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600"/>
                  <a:t>simplify</a:t>
                </a:r>
              </a:p>
            </p:txBody>
          </p:sp>
          <p:sp>
            <p:nvSpPr>
              <p:cNvPr id="92185" name="Rectangle 11">
                <a:extLst>
                  <a:ext uri="{FF2B5EF4-FFF2-40B4-BE49-F238E27FC236}">
                    <a16:creationId xmlns:a16="http://schemas.microsoft.com/office/drawing/2014/main" id="{DEA279E7-3B78-4A7E-B60B-9652AEFF47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76" y="3040"/>
                <a:ext cx="1008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600"/>
                  <a:t>select</a:t>
                </a:r>
              </a:p>
            </p:txBody>
          </p:sp>
          <p:sp>
            <p:nvSpPr>
              <p:cNvPr id="92186" name="Rectangle 12">
                <a:extLst>
                  <a:ext uri="{FF2B5EF4-FFF2-40B4-BE49-F238E27FC236}">
                    <a16:creationId xmlns:a16="http://schemas.microsoft.com/office/drawing/2014/main" id="{BEC9C5FC-D2F3-4E88-81AD-17FF57CF86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44" y="3456"/>
                <a:ext cx="624" cy="288"/>
              </a:xfrm>
              <a:prstGeom prst="rect">
                <a:avLst/>
              </a:prstGeom>
              <a:noFill/>
              <a:ln w="127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Comic Sans MS" panose="030F0702030302020204" pitchFamily="66" charset="0"/>
                    <a:ea typeface="ヒラギノ角ゴ Pro W3"/>
                    <a:cs typeface="ヒラギノ角ゴ Pro W3"/>
                  </a:defRPr>
                </a:lvl9pPr>
              </a:lstStyle>
              <a:p>
                <a:pPr algn="ctr"/>
                <a:r>
                  <a:rPr lang="en-US" altLang="en-US" sz="1600"/>
                  <a:t>spill</a:t>
                </a:r>
              </a:p>
            </p:txBody>
          </p:sp>
          <p:cxnSp>
            <p:nvCxnSpPr>
              <p:cNvPr id="92187" name="AutoShape 13">
                <a:extLst>
                  <a:ext uri="{FF2B5EF4-FFF2-40B4-BE49-F238E27FC236}">
                    <a16:creationId xmlns:a16="http://schemas.microsoft.com/office/drawing/2014/main" id="{D80B7A0F-424F-4826-A8BD-CBD0D454D2AA}"/>
                  </a:ext>
                </a:extLst>
              </p:cNvPr>
              <p:cNvCxnSpPr>
                <a:cxnSpLocks noChangeShapeType="1"/>
                <a:stCxn id="92180" idx="2"/>
                <a:endCxn id="92181" idx="0"/>
              </p:cNvCxnSpPr>
              <p:nvPr/>
            </p:nvCxnSpPr>
            <p:spPr bwMode="auto">
              <a:xfrm>
                <a:off x="1080" y="1248"/>
                <a:ext cx="0" cy="1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188" name="AutoShape 14">
                <a:extLst>
                  <a:ext uri="{FF2B5EF4-FFF2-40B4-BE49-F238E27FC236}">
                    <a16:creationId xmlns:a16="http://schemas.microsoft.com/office/drawing/2014/main" id="{2E1124C3-9CFD-455E-A109-C6E471FDFEB2}"/>
                  </a:ext>
                </a:extLst>
              </p:cNvPr>
              <p:cNvCxnSpPr>
                <a:cxnSpLocks noChangeShapeType="1"/>
                <a:stCxn id="92181" idx="2"/>
                <a:endCxn id="92182" idx="0"/>
              </p:cNvCxnSpPr>
              <p:nvPr/>
            </p:nvCxnSpPr>
            <p:spPr bwMode="auto">
              <a:xfrm>
                <a:off x="1080" y="1664"/>
                <a:ext cx="0" cy="1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189" name="AutoShape 15">
                <a:extLst>
                  <a:ext uri="{FF2B5EF4-FFF2-40B4-BE49-F238E27FC236}">
                    <a16:creationId xmlns:a16="http://schemas.microsoft.com/office/drawing/2014/main" id="{0F96E3A6-9117-4177-9AF0-2E31EC058213}"/>
                  </a:ext>
                </a:extLst>
              </p:cNvPr>
              <p:cNvCxnSpPr>
                <a:cxnSpLocks noChangeShapeType="1"/>
                <a:stCxn id="92182" idx="2"/>
                <a:endCxn id="92183" idx="0"/>
              </p:cNvCxnSpPr>
              <p:nvPr/>
            </p:nvCxnSpPr>
            <p:spPr bwMode="auto">
              <a:xfrm>
                <a:off x="1080" y="2080"/>
                <a:ext cx="0" cy="1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190" name="AutoShape 16">
                <a:extLst>
                  <a:ext uri="{FF2B5EF4-FFF2-40B4-BE49-F238E27FC236}">
                    <a16:creationId xmlns:a16="http://schemas.microsoft.com/office/drawing/2014/main" id="{2291B9EA-3038-4637-933C-7D0BF48867DD}"/>
                  </a:ext>
                </a:extLst>
              </p:cNvPr>
              <p:cNvCxnSpPr>
                <a:cxnSpLocks noChangeShapeType="1"/>
                <a:stCxn id="92183" idx="2"/>
                <a:endCxn id="92184" idx="0"/>
              </p:cNvCxnSpPr>
              <p:nvPr/>
            </p:nvCxnSpPr>
            <p:spPr bwMode="auto">
              <a:xfrm>
                <a:off x="1080" y="2496"/>
                <a:ext cx="0" cy="1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191" name="AutoShape 17">
                <a:extLst>
                  <a:ext uri="{FF2B5EF4-FFF2-40B4-BE49-F238E27FC236}">
                    <a16:creationId xmlns:a16="http://schemas.microsoft.com/office/drawing/2014/main" id="{1932E837-B7BC-4364-AD32-86EB64002D65}"/>
                  </a:ext>
                </a:extLst>
              </p:cNvPr>
              <p:cNvCxnSpPr>
                <a:cxnSpLocks noChangeShapeType="1"/>
                <a:stCxn id="92184" idx="2"/>
                <a:endCxn id="92185" idx="0"/>
              </p:cNvCxnSpPr>
              <p:nvPr/>
            </p:nvCxnSpPr>
            <p:spPr bwMode="auto">
              <a:xfrm>
                <a:off x="1080" y="2912"/>
                <a:ext cx="0" cy="12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192" name="AutoShape 18">
                <a:extLst>
                  <a:ext uri="{FF2B5EF4-FFF2-40B4-BE49-F238E27FC236}">
                    <a16:creationId xmlns:a16="http://schemas.microsoft.com/office/drawing/2014/main" id="{E191C36D-3C3E-4C30-9439-1B200DA77738}"/>
                  </a:ext>
                </a:extLst>
              </p:cNvPr>
              <p:cNvCxnSpPr>
                <a:cxnSpLocks noChangeShapeType="1"/>
                <a:stCxn id="92186" idx="0"/>
                <a:endCxn id="92180" idx="0"/>
              </p:cNvCxnSpPr>
              <p:nvPr/>
            </p:nvCxnSpPr>
            <p:spPr bwMode="auto">
              <a:xfrm rot="5400000" flipH="1">
                <a:off x="120" y="1920"/>
                <a:ext cx="2496" cy="576"/>
              </a:xfrm>
              <a:prstGeom prst="bentConnector3">
                <a:avLst>
                  <a:gd name="adj1" fmla="val 105769"/>
                </a:avLst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92193" name="Line 19">
                <a:extLst>
                  <a:ext uri="{FF2B5EF4-FFF2-40B4-BE49-F238E27FC236}">
                    <a16:creationId xmlns:a16="http://schemas.microsoft.com/office/drawing/2014/main" id="{36B913FE-358B-47F8-8D8C-9B574F64F04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00" y="783"/>
                <a:ext cx="0" cy="17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92165" name="Text Box 20">
            <a:extLst>
              <a:ext uri="{FF2B5EF4-FFF2-40B4-BE49-F238E27FC236}">
                <a16:creationId xmlns:a16="http://schemas.microsoft.com/office/drawing/2014/main" id="{382BBECD-C6BC-49B5-86E4-5AE75EE26F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1600200"/>
            <a:ext cx="548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Build SSA, build live ranges, rename </a:t>
            </a:r>
          </a:p>
        </p:txBody>
      </p:sp>
      <p:sp>
        <p:nvSpPr>
          <p:cNvPr id="92166" name="Text Box 21">
            <a:extLst>
              <a:ext uri="{FF2B5EF4-FFF2-40B4-BE49-F238E27FC236}">
                <a16:creationId xmlns:a16="http://schemas.microsoft.com/office/drawing/2014/main" id="{35AAB28B-718E-43F1-947B-2EEE1BFE8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209800"/>
            <a:ext cx="548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Build the interference graph</a:t>
            </a:r>
          </a:p>
        </p:txBody>
      </p:sp>
      <p:sp>
        <p:nvSpPr>
          <p:cNvPr id="92167" name="Text Box 22">
            <a:extLst>
              <a:ext uri="{FF2B5EF4-FFF2-40B4-BE49-F238E27FC236}">
                <a16:creationId xmlns:a16="http://schemas.microsoft.com/office/drawing/2014/main" id="{AEC6E082-B19A-411C-856F-5B72F6D84F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2819400"/>
            <a:ext cx="54864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 dirty="0"/>
              <a:t>Fold unneeded copies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</a:p>
          <a:p>
            <a:pPr>
              <a:spcBef>
                <a:spcPct val="20000"/>
              </a:spcBef>
            </a:pPr>
            <a:r>
              <a:rPr lang="en-US" altLang="en-US" sz="1600" dirty="0" err="1"/>
              <a:t>LR</a:t>
            </a:r>
            <a:r>
              <a:rPr lang="en-US" altLang="en-US" sz="1600" baseline="-25000" dirty="0" err="1"/>
              <a:t>x</a:t>
            </a:r>
            <a:r>
              <a:rPr lang="en-US" altLang="en-US" sz="1600" dirty="0">
                <a:latin typeface="Arial Rounded MT Bold" panose="020F0704030504030204" pitchFamily="34" charset="0"/>
                <a:sym typeface="Symbol" panose="05050102010706020507" pitchFamily="18" charset="2"/>
              </a:rPr>
              <a:t>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 err="1"/>
              <a:t>LR</a:t>
            </a:r>
            <a:r>
              <a:rPr lang="en-US" altLang="en-US" sz="1600" baseline="-25000" dirty="0" err="1"/>
              <a:t>y</a:t>
            </a:r>
            <a:r>
              <a:rPr lang="en-US" altLang="en-US" sz="1600" dirty="0"/>
              <a:t>, and</a:t>
            </a:r>
            <a:r>
              <a:rPr lang="en-US" altLang="en-US" sz="1600" dirty="0">
                <a:latin typeface="Arial Rounded MT Bold" panose="020F0704030504030204" pitchFamily="34" charset="0"/>
              </a:rPr>
              <a:t> </a:t>
            </a:r>
            <a:r>
              <a:rPr lang="en-US" altLang="en-US" sz="1600" dirty="0"/>
              <a:t>&lt;</a:t>
            </a:r>
            <a:r>
              <a:rPr lang="en-US" altLang="en-US" sz="1600" dirty="0" err="1"/>
              <a:t>LR</a:t>
            </a:r>
            <a:r>
              <a:rPr lang="en-US" altLang="en-US" sz="1600" baseline="-25000" dirty="0" err="1"/>
              <a:t>x</a:t>
            </a:r>
            <a:r>
              <a:rPr lang="en-US" altLang="en-US" sz="1600" dirty="0" err="1"/>
              <a:t>,LR</a:t>
            </a:r>
            <a:r>
              <a:rPr lang="en-US" altLang="en-US" sz="1600" baseline="-25000" dirty="0" err="1"/>
              <a:t>y</a:t>
            </a:r>
            <a:r>
              <a:rPr lang="en-US" altLang="en-US" sz="1600" dirty="0"/>
              <a:t>&gt;</a:t>
            </a:r>
            <a:r>
              <a:rPr lang="en-US" altLang="en-US" sz="1600" dirty="0">
                <a:latin typeface="Arial Rounded MT Bold" panose="020F0704030504030204" pitchFamily="34" charset="0"/>
              </a:rPr>
              <a:t>  </a:t>
            </a:r>
            <a:r>
              <a:rPr lang="en-US" altLang="en-US" sz="1600" dirty="0">
                <a:latin typeface="Arial Rounded MT Bold" panose="020F0704030504030204" pitchFamily="34" charset="0"/>
                <a:sym typeface="Symbol" panose="05050102010706020507" pitchFamily="18" charset="2"/>
              </a:rPr>
              <a:t> </a:t>
            </a:r>
            <a:r>
              <a:rPr lang="en-US" altLang="en-US" sz="1600" i="1" dirty="0"/>
              <a:t>G</a:t>
            </a:r>
            <a:r>
              <a:rPr lang="en-US" altLang="en-US" sz="1600" i="1" baseline="-25000" dirty="0"/>
              <a:t>I</a:t>
            </a:r>
            <a:r>
              <a:rPr lang="en-US" altLang="en-US" sz="1600" dirty="0">
                <a:latin typeface="Arial Rounded MT Bold" panose="020F0704030504030204" pitchFamily="34" charset="0"/>
                <a:sym typeface="Symbol" panose="05050102010706020507" pitchFamily="18" charset="2"/>
              </a:rPr>
              <a:t>  </a:t>
            </a:r>
            <a:r>
              <a:rPr lang="en-US" altLang="en-US" sz="1600" dirty="0"/>
              <a:t>combine </a:t>
            </a:r>
            <a:r>
              <a:rPr lang="en-US" altLang="en-US" sz="1600" dirty="0" err="1"/>
              <a:t>LR</a:t>
            </a:r>
            <a:r>
              <a:rPr lang="en-US" altLang="en-US" sz="1600" baseline="-25000" dirty="0" err="1"/>
              <a:t>x</a:t>
            </a:r>
            <a:r>
              <a:rPr lang="en-US" altLang="en-US" sz="1600" dirty="0"/>
              <a:t> &amp; </a:t>
            </a:r>
            <a:r>
              <a:rPr lang="en-US" altLang="en-US" sz="1600" dirty="0" err="1"/>
              <a:t>LR</a:t>
            </a:r>
            <a:r>
              <a:rPr lang="en-US" altLang="en-US" sz="1600" baseline="-25000" dirty="0" err="1"/>
              <a:t>y</a:t>
            </a:r>
            <a:endParaRPr lang="en-US" altLang="en-US" sz="1600" baseline="-25000" dirty="0">
              <a:latin typeface="Arial Rounded MT Bold" panose="020F0704030504030204" pitchFamily="34" charset="0"/>
            </a:endParaRPr>
          </a:p>
        </p:txBody>
      </p:sp>
      <p:sp>
        <p:nvSpPr>
          <p:cNvPr id="92168" name="Text Box 23">
            <a:extLst>
              <a:ext uri="{FF2B5EF4-FFF2-40B4-BE49-F238E27FC236}">
                <a16:creationId xmlns:a16="http://schemas.microsoft.com/office/drawing/2014/main" id="{4CEC21C4-2283-4B20-94F2-2731C72E4A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191000"/>
            <a:ext cx="548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Remove nodes from the graph</a:t>
            </a:r>
          </a:p>
        </p:txBody>
      </p:sp>
      <p:sp>
        <p:nvSpPr>
          <p:cNvPr id="92169" name="Text Box 24">
            <a:extLst>
              <a:ext uri="{FF2B5EF4-FFF2-40B4-BE49-F238E27FC236}">
                <a16:creationId xmlns:a16="http://schemas.microsoft.com/office/drawing/2014/main" id="{5AE39F68-3BC9-4032-8DE1-B829E1EEF2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5562600"/>
            <a:ext cx="5486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Spill uncolored definitions &amp; uses</a:t>
            </a:r>
          </a:p>
        </p:txBody>
      </p:sp>
      <p:sp>
        <p:nvSpPr>
          <p:cNvPr id="92170" name="Text Box 25">
            <a:extLst>
              <a:ext uri="{FF2B5EF4-FFF2-40B4-BE49-F238E27FC236}">
                <a16:creationId xmlns:a16="http://schemas.microsoft.com/office/drawing/2014/main" id="{3AF08A24-2D23-493C-A7D0-455E23BA33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4800600"/>
            <a:ext cx="5486400" cy="630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While stack is non-empty</a:t>
            </a:r>
          </a:p>
          <a:p>
            <a:pPr>
              <a:spcBef>
                <a:spcPct val="20000"/>
              </a:spcBef>
            </a:pPr>
            <a:r>
              <a:rPr lang="en-US" altLang="en-US" sz="1600"/>
              <a:t>    pop </a:t>
            </a:r>
            <a:r>
              <a:rPr lang="en-US" altLang="en-US" sz="1600" i="1"/>
              <a:t>n</a:t>
            </a:r>
            <a:r>
              <a:rPr lang="en-US" altLang="en-US" sz="1600"/>
              <a:t>, insert </a:t>
            </a:r>
            <a:r>
              <a:rPr lang="en-US" altLang="en-US" sz="1600" i="1"/>
              <a:t>n</a:t>
            </a:r>
            <a:r>
              <a:rPr lang="en-US" altLang="en-US" sz="1600"/>
              <a:t> into </a:t>
            </a:r>
            <a:r>
              <a:rPr lang="en-US" altLang="en-US" sz="1600" i="1"/>
              <a:t>G</a:t>
            </a:r>
            <a:r>
              <a:rPr lang="en-US" altLang="en-US" sz="1600" i="1" baseline="-25000"/>
              <a:t>I</a:t>
            </a:r>
            <a:r>
              <a:rPr lang="en-US" altLang="en-US" sz="1600"/>
              <a:t>, &amp; try to color it</a:t>
            </a:r>
          </a:p>
        </p:txBody>
      </p:sp>
      <p:sp>
        <p:nvSpPr>
          <p:cNvPr id="92171" name="Text Box 26">
            <a:extLst>
              <a:ext uri="{FF2B5EF4-FFF2-40B4-BE49-F238E27FC236}">
                <a16:creationId xmlns:a16="http://schemas.microsoft.com/office/drawing/2014/main" id="{D327F100-0E72-45C4-8071-62F36EE11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71800" y="3505200"/>
            <a:ext cx="5486400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en-US" sz="1600"/>
              <a:t>Estimate cost for spilling </a:t>
            </a:r>
          </a:p>
          <a:p>
            <a:r>
              <a:rPr lang="en-US" altLang="en-US" sz="1600"/>
              <a:t>     each live range</a:t>
            </a:r>
          </a:p>
        </p:txBody>
      </p:sp>
      <p:cxnSp>
        <p:nvCxnSpPr>
          <p:cNvPr id="92172" name="AutoShape 29">
            <a:extLst>
              <a:ext uri="{FF2B5EF4-FFF2-40B4-BE49-F238E27FC236}">
                <a16:creationId xmlns:a16="http://schemas.microsoft.com/office/drawing/2014/main" id="{2C1EF4F6-3CE4-4086-A72A-A190DB5E9B8D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1708150" y="5289550"/>
            <a:ext cx="431800" cy="419100"/>
          </a:xfrm>
          <a:prstGeom prst="bentConnector2">
            <a:avLst/>
          </a:prstGeom>
          <a:noFill/>
          <a:ln w="19050">
            <a:solidFill>
              <a:srgbClr val="FF0065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2174" name="Freeform 31">
            <a:extLst>
              <a:ext uri="{FF2B5EF4-FFF2-40B4-BE49-F238E27FC236}">
                <a16:creationId xmlns:a16="http://schemas.microsoft.com/office/drawing/2014/main" id="{80BBEBBE-F174-4A03-95B3-E3EC135D4E3F}"/>
              </a:ext>
            </a:extLst>
          </p:cNvPr>
          <p:cNvSpPr>
            <a:spLocks/>
          </p:cNvSpPr>
          <p:nvPr/>
        </p:nvSpPr>
        <p:spPr bwMode="auto">
          <a:xfrm>
            <a:off x="762000" y="2082800"/>
            <a:ext cx="609600" cy="1371600"/>
          </a:xfrm>
          <a:custGeom>
            <a:avLst/>
            <a:gdLst>
              <a:gd name="T0" fmla="*/ 384 w 384"/>
              <a:gd name="T1" fmla="*/ 768 h 864"/>
              <a:gd name="T2" fmla="*/ 384 w 384"/>
              <a:gd name="T3" fmla="*/ 864 h 864"/>
              <a:gd name="T4" fmla="*/ 0 w 384"/>
              <a:gd name="T5" fmla="*/ 864 h 864"/>
              <a:gd name="T6" fmla="*/ 0 w 384"/>
              <a:gd name="T7" fmla="*/ 0 h 864"/>
              <a:gd name="T8" fmla="*/ 384 w 384"/>
              <a:gd name="T9" fmla="*/ 0 h 864"/>
              <a:gd name="T10" fmla="*/ 384 w 384"/>
              <a:gd name="T11" fmla="*/ 48 h 86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384"/>
              <a:gd name="T19" fmla="*/ 0 h 864"/>
              <a:gd name="T20" fmla="*/ 384 w 384"/>
              <a:gd name="T21" fmla="*/ 864 h 86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384" h="864">
                <a:moveTo>
                  <a:pt x="384" y="768"/>
                </a:moveTo>
                <a:lnTo>
                  <a:pt x="384" y="864"/>
                </a:lnTo>
                <a:lnTo>
                  <a:pt x="0" y="864"/>
                </a:lnTo>
                <a:lnTo>
                  <a:pt x="0" y="0"/>
                </a:lnTo>
                <a:lnTo>
                  <a:pt x="384" y="0"/>
                </a:lnTo>
                <a:lnTo>
                  <a:pt x="384" y="48"/>
                </a:ln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grpSp>
        <p:nvGrpSpPr>
          <p:cNvPr id="92175" name="Group 34">
            <a:extLst>
              <a:ext uri="{FF2B5EF4-FFF2-40B4-BE49-F238E27FC236}">
                <a16:creationId xmlns:a16="http://schemas.microsoft.com/office/drawing/2014/main" id="{6F67BE28-AA47-44B2-B3CA-DE420AEDB4CC}"/>
              </a:ext>
            </a:extLst>
          </p:cNvPr>
          <p:cNvGrpSpPr>
            <a:grpSpLocks/>
          </p:cNvGrpSpPr>
          <p:nvPr/>
        </p:nvGrpSpPr>
        <p:grpSpPr bwMode="auto">
          <a:xfrm>
            <a:off x="5894388" y="3548063"/>
            <a:ext cx="2716212" cy="1524000"/>
            <a:chOff x="5893841" y="3548063"/>
            <a:chExt cx="2716759" cy="1524000"/>
          </a:xfrm>
        </p:grpSpPr>
        <p:sp>
          <p:nvSpPr>
            <p:cNvPr id="60443" name="Rectangle 27">
              <a:extLst>
                <a:ext uri="{FF2B5EF4-FFF2-40B4-BE49-F238E27FC236}">
                  <a16:creationId xmlns:a16="http://schemas.microsoft.com/office/drawing/2014/main" id="{00679C1D-BD91-4F96-9A08-36D67311B5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71709" y="3548063"/>
              <a:ext cx="2438891" cy="1524000"/>
            </a:xfrm>
            <a:prstGeom prst="rect">
              <a:avLst/>
            </a:prstGeom>
            <a:solidFill>
              <a:srgbClr val="BFBFBF"/>
            </a:solidFill>
            <a:ln w="19050" cap="flat" cmpd="sng" algn="ctr">
              <a:solidFill>
                <a:srgbClr val="7F7F7F"/>
              </a:solidFill>
              <a:prstDash val="solid"/>
              <a:miter lim="800000"/>
              <a:headEnd type="none" w="med" len="med"/>
              <a:tailEnd type="none" w="med" len="med"/>
            </a:ln>
            <a:effectLst>
              <a:outerShdw blurRad="50800" dist="38100" dir="2700000">
                <a:srgbClr val="000000">
                  <a:alpha val="43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lnSpc>
                  <a:spcPct val="95000"/>
                </a:lnSpc>
                <a:defRPr/>
              </a:pPr>
              <a:r>
                <a:rPr lang="en-US" sz="1600" dirty="0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</a:rPr>
                <a:t>while </a:t>
              </a:r>
              <a:r>
                <a:rPr lang="en-US" sz="1600" i="1" dirty="0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</a:rPr>
                <a:t>N </a:t>
              </a:r>
              <a:r>
                <a:rPr lang="en-US" sz="1600" dirty="0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</a:rPr>
                <a:t>is non-empty</a:t>
              </a:r>
            </a:p>
            <a:p>
              <a:pPr eaLnBrk="0" hangingPunct="0">
                <a:lnSpc>
                  <a:spcPct val="95000"/>
                </a:lnSpc>
                <a:defRPr/>
              </a:pPr>
              <a:r>
                <a:rPr lang="en-US" sz="1600" dirty="0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</a:rPr>
                <a:t>    if </a:t>
              </a:r>
              <a:r>
                <a:rPr lang="en-US" sz="1600" dirty="0" err="1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  <a:sym typeface="Symbol" charset="2"/>
                </a:rPr>
                <a:t></a:t>
              </a:r>
              <a:r>
                <a:rPr lang="en-US" sz="1600" dirty="0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  <a:sym typeface="Symbol" charset="2"/>
                </a:rPr>
                <a:t> </a:t>
              </a:r>
              <a:r>
                <a:rPr lang="en-US" sz="1600" i="1" dirty="0" err="1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  <a:sym typeface="Symbol" charset="2"/>
                </a:rPr>
                <a:t>n</a:t>
              </a:r>
              <a:r>
                <a:rPr lang="en-US" sz="1600" dirty="0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  <a:sym typeface="Symbol" charset="2"/>
                </a:rPr>
                <a:t> with </a:t>
              </a:r>
              <a:r>
                <a:rPr lang="en-US" sz="1600" i="1" dirty="0" err="1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  <a:sym typeface="Symbol" charset="2"/>
                </a:rPr>
                <a:t>n</a:t>
              </a:r>
              <a:r>
                <a:rPr lang="en-US" sz="1600" dirty="0" err="1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  <a:sym typeface="Symbol" charset="2"/>
                </a:rPr>
                <a:t></a:t>
              </a:r>
              <a:r>
                <a:rPr lang="en-US" sz="1600" dirty="0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  <a:sym typeface="Symbol" charset="2"/>
                </a:rPr>
                <a:t>&lt; </a:t>
              </a:r>
              <a:r>
                <a:rPr lang="en-US" sz="1600" dirty="0" err="1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  <a:sym typeface="Symbol" charset="2"/>
                </a:rPr>
                <a:t>k</a:t>
              </a:r>
              <a:r>
                <a:rPr lang="en-US" sz="1600" dirty="0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  <a:sym typeface="Symbol" charset="2"/>
                </a:rPr>
                <a:t> then</a:t>
              </a:r>
            </a:p>
            <a:p>
              <a:pPr eaLnBrk="0" hangingPunct="0">
                <a:lnSpc>
                  <a:spcPct val="95000"/>
                </a:lnSpc>
                <a:defRPr/>
              </a:pPr>
              <a:r>
                <a:rPr lang="en-US" sz="1600" dirty="0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</a:rPr>
                <a:t>         push </a:t>
              </a:r>
              <a:r>
                <a:rPr lang="en-US" sz="1600" i="1" dirty="0" err="1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</a:rPr>
                <a:t>n</a:t>
              </a:r>
              <a:r>
                <a:rPr lang="en-US" sz="1600" i="1" dirty="0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</a:rPr>
                <a:t> </a:t>
              </a:r>
              <a:r>
                <a:rPr lang="en-US" sz="1600" dirty="0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</a:rPr>
                <a:t>onto stack</a:t>
              </a:r>
            </a:p>
            <a:p>
              <a:pPr eaLnBrk="0" hangingPunct="0">
                <a:lnSpc>
                  <a:spcPct val="95000"/>
                </a:lnSpc>
                <a:defRPr/>
              </a:pPr>
              <a:r>
                <a:rPr lang="en-US" sz="1600" dirty="0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</a:rPr>
                <a:t>    else pick </a:t>
              </a:r>
              <a:r>
                <a:rPr lang="en-US" sz="1600" i="1" dirty="0" err="1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</a:rPr>
                <a:t>n</a:t>
              </a:r>
              <a:r>
                <a:rPr lang="en-US" sz="1600" i="1" dirty="0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</a:rPr>
                <a:t> </a:t>
              </a:r>
              <a:r>
                <a:rPr lang="en-US" sz="1600" dirty="0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</a:rPr>
                <a:t>to spill</a:t>
              </a:r>
            </a:p>
            <a:p>
              <a:pPr eaLnBrk="0" hangingPunct="0">
                <a:lnSpc>
                  <a:spcPct val="95000"/>
                </a:lnSpc>
                <a:defRPr/>
              </a:pPr>
              <a:r>
                <a:rPr lang="en-US" sz="1600" dirty="0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</a:rPr>
                <a:t>         push </a:t>
              </a:r>
              <a:r>
                <a:rPr lang="en-US" sz="1600" i="1" dirty="0" err="1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</a:rPr>
                <a:t>n</a:t>
              </a:r>
              <a:r>
                <a:rPr lang="en-US" sz="1600" dirty="0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</a:rPr>
                <a:t> onto stack</a:t>
              </a:r>
            </a:p>
            <a:p>
              <a:pPr eaLnBrk="0" hangingPunct="0">
                <a:lnSpc>
                  <a:spcPct val="95000"/>
                </a:lnSpc>
                <a:defRPr/>
              </a:pPr>
              <a:r>
                <a:rPr lang="en-US" sz="1600" dirty="0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</a:rPr>
                <a:t>    remove </a:t>
              </a:r>
              <a:r>
                <a:rPr lang="en-US" sz="1600" i="1" dirty="0" err="1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</a:rPr>
                <a:t>n</a:t>
              </a:r>
              <a:r>
                <a:rPr lang="en-US" sz="1600" dirty="0">
                  <a:solidFill>
                    <a:srgbClr val="003C75"/>
                  </a:solidFill>
                  <a:latin typeface="Arial" charset="0"/>
                  <a:ea typeface="ヒラギノ角ゴ Pro W3" charset="-128"/>
                  <a:cs typeface="ヒラギノ角ゴ Pro W3" charset="-128"/>
                </a:rPr>
                <a:t>  from </a:t>
              </a:r>
              <a:r>
                <a:rPr lang="en-US" sz="1600" i="1" dirty="0">
                  <a:solidFill>
                    <a:srgbClr val="003C75"/>
                  </a:solidFill>
                  <a:latin typeface="Arial Rounded MT Bold" charset="0"/>
                  <a:ea typeface="ヒラギノ角ゴ Pro W3" charset="-128"/>
                  <a:cs typeface="ヒラギノ角ゴ Pro W3" charset="-128"/>
                  <a:sym typeface="Symbol" charset="2"/>
                </a:rPr>
                <a:t>G</a:t>
              </a:r>
              <a:r>
                <a:rPr lang="en-US" sz="1600" i="1" baseline="-25000" dirty="0">
                  <a:solidFill>
                    <a:srgbClr val="003C75"/>
                  </a:solidFill>
                  <a:latin typeface="Arial Rounded MT Bold" charset="0"/>
                  <a:ea typeface="ヒラギノ角ゴ Pro W3" charset="-128"/>
                  <a:cs typeface="ヒラギノ角ゴ Pro W3" charset="-128"/>
                  <a:sym typeface="Symbol" charset="2"/>
                </a:rPr>
                <a:t>I</a:t>
              </a:r>
            </a:p>
          </p:txBody>
        </p:sp>
        <p:sp>
          <p:nvSpPr>
            <p:cNvPr id="92177" name="Freeform 32">
              <a:extLst>
                <a:ext uri="{FF2B5EF4-FFF2-40B4-BE49-F238E27FC236}">
                  <a16:creationId xmlns:a16="http://schemas.microsoft.com/office/drawing/2014/main" id="{CBEA35BE-1C06-4C25-959A-A2196B558A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93841" y="4038069"/>
              <a:ext cx="276782" cy="268661"/>
            </a:xfrm>
            <a:custGeom>
              <a:avLst/>
              <a:gdLst>
                <a:gd name="T0" fmla="*/ 276782 w 276782"/>
                <a:gd name="T1" fmla="*/ 0 h 268661"/>
                <a:gd name="T2" fmla="*/ 138391 w 276782"/>
                <a:gd name="T3" fmla="*/ 89553 h 268661"/>
                <a:gd name="T4" fmla="*/ 219797 w 276782"/>
                <a:gd name="T5" fmla="*/ 113977 h 268661"/>
                <a:gd name="T6" fmla="*/ 0 w 276782"/>
                <a:gd name="T7" fmla="*/ 268661 h 26866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276782"/>
                <a:gd name="T13" fmla="*/ 0 h 268661"/>
                <a:gd name="T14" fmla="*/ 276782 w 276782"/>
                <a:gd name="T15" fmla="*/ 268661 h 26866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76782" h="268661">
                  <a:moveTo>
                    <a:pt x="276782" y="0"/>
                  </a:moveTo>
                  <a:cubicBezTo>
                    <a:pt x="212335" y="35278"/>
                    <a:pt x="147888" y="70557"/>
                    <a:pt x="138391" y="89553"/>
                  </a:cubicBezTo>
                  <a:cubicBezTo>
                    <a:pt x="128894" y="108549"/>
                    <a:pt x="242862" y="84126"/>
                    <a:pt x="219797" y="113977"/>
                  </a:cubicBezTo>
                  <a:cubicBezTo>
                    <a:pt x="196732" y="143828"/>
                    <a:pt x="0" y="268661"/>
                    <a:pt x="0" y="268661"/>
                  </a:cubicBezTo>
                </a:path>
              </a:pathLst>
            </a:custGeom>
            <a:noFill/>
            <a:ln w="19050" algn="ctr">
              <a:solidFill>
                <a:srgbClr val="7F7F7F"/>
              </a:solidFill>
              <a:round/>
              <a:headEnd/>
              <a:tailEnd type="stealth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endParaRPr lang="en-GB" altLang="en-US"/>
            </a:p>
          </p:txBody>
        </p: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2BF1E90-636A-419B-B4FF-51354739F20F}"/>
              </a:ext>
            </a:extLst>
          </p:cNvPr>
          <p:cNvSpPr txBox="1"/>
          <p:nvPr/>
        </p:nvSpPr>
        <p:spPr>
          <a:xfrm>
            <a:off x="543126" y="5963921"/>
            <a:ext cx="1380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>
                <a:solidFill>
                  <a:srgbClr val="7F7F7F"/>
                </a:solidFill>
              </a:rPr>
              <a:t>Rewrite VRs with PRs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A9764C8-4E2F-47F1-8264-E7191F474D44}"/>
              </a:ext>
            </a:extLst>
          </p:cNvPr>
          <p:cNvSpPr txBox="1"/>
          <p:nvPr/>
        </p:nvSpPr>
        <p:spPr>
          <a:xfrm>
            <a:off x="1640250" y="5246344"/>
            <a:ext cx="112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Any uncolored live ranges?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ADEF20-C1E8-49C8-A59A-8C9F9E5A5C7A}"/>
              </a:ext>
            </a:extLst>
          </p:cNvPr>
          <p:cNvSpPr txBox="1"/>
          <p:nvPr/>
        </p:nvSpPr>
        <p:spPr>
          <a:xfrm>
            <a:off x="678150" y="1042909"/>
            <a:ext cx="13869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Names from optimizer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F43B7B-411D-4B3C-AEF4-0933E52FAED4}"/>
              </a:ext>
            </a:extLst>
          </p:cNvPr>
          <p:cNvSpPr txBox="1"/>
          <p:nvPr/>
        </p:nvSpPr>
        <p:spPr>
          <a:xfrm>
            <a:off x="1858296" y="1271005"/>
            <a:ext cx="154121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Live range names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DFE59D-932C-490F-B4B3-099C546AE932}"/>
              </a:ext>
            </a:extLst>
          </p:cNvPr>
          <p:cNvSpPr txBox="1"/>
          <p:nvPr/>
        </p:nvSpPr>
        <p:spPr>
          <a:xfrm>
            <a:off x="58138" y="2959068"/>
            <a:ext cx="8507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50000"/>
                  </a:schemeClr>
                </a:solidFill>
              </a:rPr>
              <a:t>Any copies coalesced?</a:t>
            </a:r>
          </a:p>
        </p:txBody>
      </p:sp>
    </p:spTree>
  </p:cSld>
  <p:clrMapOvr>
    <a:masterClrMapping/>
  </p:clrMapOvr>
  <p:transition>
    <p:wipe dir="r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FE0E1F-71D2-9042-A23A-DAC19B3D63BB}" type="slidenum">
              <a:rPr lang="en-US"/>
              <a:pPr/>
              <a:t>31</a:t>
            </a:fld>
            <a:endParaRPr lang="en-US"/>
          </a:p>
        </p:txBody>
      </p:sp>
      <p:sp>
        <p:nvSpPr>
          <p:cNvPr id="125954" name="Rectangle 2"/>
          <p:cNvSpPr>
            <a:spLocks noGrp="1" noChangeArrowheads="1"/>
          </p:cNvSpPr>
          <p:nvPr>
            <p:ph type="title" idx="4294967295"/>
          </p:nvPr>
        </p:nvSpPr>
        <p:spPr/>
        <p:txBody>
          <a:bodyPr/>
          <a:lstStyle/>
          <a:p>
            <a:r>
              <a:rPr lang="en-US" dirty="0"/>
              <a:t>Spill	</a:t>
            </a:r>
          </a:p>
        </p:txBody>
      </p:sp>
      <p:sp>
        <p:nvSpPr>
          <p:cNvPr id="125955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>
            <a:normAutofit fontScale="62500" lnSpcReduction="20000"/>
          </a:bodyPr>
          <a:lstStyle/>
          <a:p>
            <a:pPr>
              <a:buFontTx/>
              <a:buNone/>
            </a:pPr>
            <a:r>
              <a:rPr lang="en-US" b="1" dirty="0">
                <a:solidFill>
                  <a:schemeClr val="tx2"/>
                </a:solidFill>
              </a:rPr>
              <a:t>Spill inserts spill code for any uncolored register</a:t>
            </a:r>
            <a:endParaRPr lang="en-US" b="1" i="1" dirty="0">
              <a:solidFill>
                <a:schemeClr val="tx2"/>
              </a:solidFill>
            </a:endParaRPr>
          </a:p>
          <a:p>
            <a:r>
              <a:rPr lang="en-US" dirty="0"/>
              <a:t>Chaitin-Briggs allocators spill entire live ranges</a:t>
            </a:r>
          </a:p>
          <a:p>
            <a:pPr lvl="1"/>
            <a:r>
              <a:rPr lang="en-US" dirty="0"/>
              <a:t>Insert a load before each use in the spilled </a:t>
            </a:r>
            <a:r>
              <a:rPr lang="en-US" sz="1600" b="1" dirty="0"/>
              <a:t>LR</a:t>
            </a:r>
            <a:endParaRPr lang="en-US" b="1" dirty="0"/>
          </a:p>
          <a:p>
            <a:pPr lvl="1"/>
            <a:r>
              <a:rPr lang="en-US" dirty="0"/>
              <a:t>Insert a store after each </a:t>
            </a:r>
            <a:r>
              <a:rPr lang="en-US" dirty="0" err="1"/>
              <a:t>def</a:t>
            </a:r>
            <a:r>
              <a:rPr lang="en-US" dirty="0"/>
              <a:t> in the spilled </a:t>
            </a:r>
            <a:r>
              <a:rPr lang="en-US" sz="1600" b="1" dirty="0"/>
              <a:t>LR</a:t>
            </a:r>
            <a:endParaRPr lang="en-US" b="1" dirty="0"/>
          </a:p>
          <a:p>
            <a:pPr lvl="1"/>
            <a:r>
              <a:rPr lang="en-US" dirty="0"/>
              <a:t>Converts a single </a:t>
            </a:r>
            <a:r>
              <a:rPr lang="en-US" sz="1600" b="1" dirty="0"/>
              <a:t>LR</a:t>
            </a:r>
            <a:r>
              <a:rPr lang="en-US" dirty="0"/>
              <a:t> into multiple tiny </a:t>
            </a:r>
            <a:r>
              <a:rPr lang="en-US" sz="1600" b="1" dirty="0"/>
              <a:t>LR</a:t>
            </a:r>
            <a:r>
              <a:rPr lang="en-US" dirty="0"/>
              <a:t>s with infinite spill cost</a:t>
            </a:r>
          </a:p>
          <a:p>
            <a:r>
              <a:rPr lang="en-US" dirty="0"/>
              <a:t>This philosophy ensures that the “big loop” halts</a:t>
            </a:r>
          </a:p>
          <a:p>
            <a:pPr lvl="1"/>
            <a:r>
              <a:rPr lang="en-US" dirty="0"/>
              <a:t>If necessary, the code will devolve down to all tiny </a:t>
            </a:r>
            <a:r>
              <a:rPr lang="en-US" sz="1600" b="1" dirty="0"/>
              <a:t>LR</a:t>
            </a:r>
            <a:r>
              <a:rPr lang="en-US" dirty="0"/>
              <a:t>s </a:t>
            </a:r>
            <a:r>
              <a:rPr lang="en-US" sz="1600" dirty="0"/>
              <a:t>&amp;</a:t>
            </a:r>
            <a:r>
              <a:rPr lang="en-US" dirty="0"/>
              <a:t> need few colors</a:t>
            </a:r>
          </a:p>
          <a:p>
            <a:pPr lvl="1"/>
            <a:r>
              <a:rPr lang="en-US" dirty="0"/>
              <a:t>As long as target machine has enough registers to hold operands for its most demanding operation, it will color</a:t>
            </a:r>
          </a:p>
          <a:p>
            <a:pPr lvl="1"/>
            <a:r>
              <a:rPr lang="en-US" dirty="0"/>
              <a:t>In practice, it will color long before that point — say 2 to 4 iterations </a:t>
            </a:r>
          </a:p>
          <a:p>
            <a:pPr marL="0" indent="0">
              <a:spcBef>
                <a:spcPts val="4200"/>
              </a:spcBef>
              <a:buNone/>
            </a:pPr>
            <a:r>
              <a:rPr lang="en-US" dirty="0"/>
              <a:t>“Spill everywhere” is a weakness of allocators like Chaitin-Briggs</a:t>
            </a:r>
          </a:p>
          <a:p>
            <a:r>
              <a:rPr lang="en-US" dirty="0"/>
              <a:t>Leads to spilling in areas of low pressure</a:t>
            </a:r>
          </a:p>
          <a:p>
            <a:r>
              <a:rPr lang="en-US" dirty="0"/>
              <a:t>Provoked work on live-range splitting 	      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sz="1800" i="1" dirty="0">
                <a:solidFill>
                  <a:schemeClr val="tx2"/>
                </a:solidFill>
              </a:rPr>
              <a:t>another truly hard problem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186972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Example of Chaitin-Briggs Coloring</a:t>
            </a:r>
            <a:endParaRPr lang="en-US" dirty="0">
              <a:sym typeface="Symbol" charset="2"/>
            </a:endParaRPr>
          </a:p>
        </p:txBody>
      </p:sp>
      <p:grpSp>
        <p:nvGrpSpPr>
          <p:cNvPr id="22" name="Group 21"/>
          <p:cNvGrpSpPr/>
          <p:nvPr/>
        </p:nvGrpSpPr>
        <p:grpSpPr>
          <a:xfrm>
            <a:off x="3441700" y="2862263"/>
            <a:ext cx="2373313" cy="1422400"/>
            <a:chOff x="3441700" y="2862263"/>
            <a:chExt cx="2373313" cy="1422400"/>
          </a:xfrm>
        </p:grpSpPr>
        <p:sp>
          <p:nvSpPr>
            <p:cNvPr id="29699" name="Oval 3"/>
            <p:cNvSpPr>
              <a:spLocks noChangeArrowheads="1"/>
            </p:cNvSpPr>
            <p:nvPr/>
          </p:nvSpPr>
          <p:spPr bwMode="auto">
            <a:xfrm>
              <a:off x="3990975" y="2862263"/>
              <a:ext cx="261938" cy="2730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latin typeface="Arial Rounded MT Bold" charset="0"/>
                </a:rPr>
                <a:t>2</a:t>
              </a:r>
            </a:p>
          </p:txBody>
        </p:sp>
        <p:sp>
          <p:nvSpPr>
            <p:cNvPr id="29700" name="Oval 4"/>
            <p:cNvSpPr>
              <a:spLocks noChangeArrowheads="1"/>
            </p:cNvSpPr>
            <p:nvPr/>
          </p:nvSpPr>
          <p:spPr bwMode="auto">
            <a:xfrm>
              <a:off x="3998913" y="4011613"/>
              <a:ext cx="261937" cy="2730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latin typeface="Arial Rounded MT Bold" charset="0"/>
                </a:rPr>
                <a:t>3</a:t>
              </a:r>
            </a:p>
          </p:txBody>
        </p:sp>
        <p:sp>
          <p:nvSpPr>
            <p:cNvPr id="29701" name="Oval 5"/>
            <p:cNvSpPr>
              <a:spLocks noChangeArrowheads="1"/>
            </p:cNvSpPr>
            <p:nvPr/>
          </p:nvSpPr>
          <p:spPr bwMode="auto">
            <a:xfrm>
              <a:off x="3441700" y="3440113"/>
              <a:ext cx="261938" cy="2730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latin typeface="Arial Rounded MT Bold" charset="0"/>
                </a:rPr>
                <a:t>1</a:t>
              </a:r>
            </a:p>
          </p:txBody>
        </p:sp>
        <p:sp>
          <p:nvSpPr>
            <p:cNvPr id="29702" name="Oval 6"/>
            <p:cNvSpPr>
              <a:spLocks noChangeArrowheads="1"/>
            </p:cNvSpPr>
            <p:nvPr/>
          </p:nvSpPr>
          <p:spPr bwMode="auto">
            <a:xfrm>
              <a:off x="4572000" y="3429000"/>
              <a:ext cx="261938" cy="2730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latin typeface="Arial Rounded MT Bold" charset="0"/>
                </a:rPr>
                <a:t>4</a:t>
              </a:r>
            </a:p>
          </p:txBody>
        </p:sp>
        <p:sp>
          <p:nvSpPr>
            <p:cNvPr id="29703" name="Line 7"/>
            <p:cNvSpPr>
              <a:spLocks noChangeShapeType="1"/>
            </p:cNvSpPr>
            <p:nvPr/>
          </p:nvSpPr>
          <p:spPr bwMode="auto">
            <a:xfrm>
              <a:off x="4216400" y="3087688"/>
              <a:ext cx="390525" cy="392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4" name="Line 8"/>
            <p:cNvSpPr>
              <a:spLocks noChangeShapeType="1"/>
            </p:cNvSpPr>
            <p:nvPr/>
          </p:nvSpPr>
          <p:spPr bwMode="auto">
            <a:xfrm flipH="1">
              <a:off x="3641725" y="3087688"/>
              <a:ext cx="390525" cy="392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5" name="Line 9"/>
            <p:cNvSpPr>
              <a:spLocks noChangeShapeType="1"/>
            </p:cNvSpPr>
            <p:nvPr/>
          </p:nvSpPr>
          <p:spPr bwMode="auto">
            <a:xfrm>
              <a:off x="3652838" y="3681413"/>
              <a:ext cx="390525" cy="392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6" name="Line 10"/>
            <p:cNvSpPr>
              <a:spLocks noChangeShapeType="1"/>
            </p:cNvSpPr>
            <p:nvPr/>
          </p:nvSpPr>
          <p:spPr bwMode="auto">
            <a:xfrm flipH="1">
              <a:off x="4230688" y="3678238"/>
              <a:ext cx="390525" cy="39211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7" name="Oval 11"/>
            <p:cNvSpPr>
              <a:spLocks noChangeArrowheads="1"/>
            </p:cNvSpPr>
            <p:nvPr/>
          </p:nvSpPr>
          <p:spPr bwMode="auto">
            <a:xfrm>
              <a:off x="5553075" y="3419475"/>
              <a:ext cx="261938" cy="27305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>
                  <a:latin typeface="Arial Rounded MT Bold" charset="0"/>
                </a:rPr>
                <a:t>5</a:t>
              </a:r>
            </a:p>
          </p:txBody>
        </p:sp>
        <p:sp>
          <p:nvSpPr>
            <p:cNvPr id="29708" name="Line 12"/>
            <p:cNvSpPr>
              <a:spLocks noChangeShapeType="1"/>
            </p:cNvSpPr>
            <p:nvPr/>
          </p:nvSpPr>
          <p:spPr bwMode="auto">
            <a:xfrm>
              <a:off x="4849813" y="3557588"/>
              <a:ext cx="6873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09" name="Line 13"/>
            <p:cNvSpPr>
              <a:spLocks noChangeShapeType="1"/>
            </p:cNvSpPr>
            <p:nvPr/>
          </p:nvSpPr>
          <p:spPr bwMode="auto">
            <a:xfrm>
              <a:off x="4279900" y="2989263"/>
              <a:ext cx="1293813" cy="4730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0" name="Line 14"/>
            <p:cNvSpPr>
              <a:spLocks noChangeShapeType="1"/>
            </p:cNvSpPr>
            <p:nvPr/>
          </p:nvSpPr>
          <p:spPr bwMode="auto">
            <a:xfrm flipV="1">
              <a:off x="4267200" y="3627438"/>
              <a:ext cx="1311275" cy="5175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739900" y="2601913"/>
            <a:ext cx="752475" cy="2417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747838" y="2346325"/>
            <a:ext cx="722312" cy="415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1725613" y="5118100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Stack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3352800" y="5638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1 is the only node with degree &lt; 3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85800" y="1282215"/>
            <a:ext cx="44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Assume </a:t>
            </a:r>
            <a:r>
              <a:rPr lang="en-US" b="1" i="1" dirty="0">
                <a:solidFill>
                  <a:srgbClr val="000000"/>
                </a:solidFill>
              </a:rPr>
              <a:t>k</a:t>
            </a:r>
            <a:r>
              <a:rPr lang="en-US" b="1" dirty="0">
                <a:solidFill>
                  <a:srgbClr val="000000"/>
                </a:solidFill>
              </a:rPr>
              <a:t> =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677395"/>
      </p:ext>
    </p:extLst>
  </p:cSld>
  <p:clrMapOvr>
    <a:masterClrMapping/>
  </p:clrMapOvr>
  <p:transition>
    <p:wipe dir="r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Example of Chaitin-Briggs Coloring</a:t>
            </a:r>
            <a:endParaRPr lang="en-US" dirty="0">
              <a:sym typeface="Symbol" charset="2"/>
            </a:endParaRPr>
          </a:p>
        </p:txBody>
      </p:sp>
      <p:sp>
        <p:nvSpPr>
          <p:cNvPr id="31747" name="Oval 3"/>
          <p:cNvSpPr>
            <a:spLocks noChangeArrowheads="1"/>
          </p:cNvSpPr>
          <p:nvPr/>
        </p:nvSpPr>
        <p:spPr bwMode="auto">
          <a:xfrm>
            <a:off x="3990975" y="2862263"/>
            <a:ext cx="261938" cy="2730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 Rounded MT Bold" charset="0"/>
              </a:rPr>
              <a:t>2</a:t>
            </a:r>
          </a:p>
        </p:txBody>
      </p:sp>
      <p:sp>
        <p:nvSpPr>
          <p:cNvPr id="31748" name="Oval 4"/>
          <p:cNvSpPr>
            <a:spLocks noChangeArrowheads="1"/>
          </p:cNvSpPr>
          <p:nvPr/>
        </p:nvSpPr>
        <p:spPr bwMode="auto">
          <a:xfrm>
            <a:off x="3998913" y="4011613"/>
            <a:ext cx="261937" cy="2730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 Rounded MT Bold" charset="0"/>
              </a:rPr>
              <a:t>3</a:t>
            </a:r>
          </a:p>
        </p:txBody>
      </p:sp>
      <p:sp>
        <p:nvSpPr>
          <p:cNvPr id="31749" name="Oval 5"/>
          <p:cNvSpPr>
            <a:spLocks noChangeArrowheads="1"/>
          </p:cNvSpPr>
          <p:nvPr/>
        </p:nvSpPr>
        <p:spPr bwMode="auto">
          <a:xfrm>
            <a:off x="4572000" y="3429000"/>
            <a:ext cx="261938" cy="2730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 Rounded MT Bold" charset="0"/>
              </a:rPr>
              <a:t>4</a:t>
            </a: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4216400" y="3087688"/>
            <a:ext cx="390525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 flipH="1">
            <a:off x="4230688" y="3678238"/>
            <a:ext cx="390525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2" name="Oval 8"/>
          <p:cNvSpPr>
            <a:spLocks noChangeArrowheads="1"/>
          </p:cNvSpPr>
          <p:nvPr/>
        </p:nvSpPr>
        <p:spPr bwMode="auto">
          <a:xfrm>
            <a:off x="5553075" y="3419475"/>
            <a:ext cx="261938" cy="2730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 Rounded MT Bold" charset="0"/>
              </a:rPr>
              <a:t>5</a:t>
            </a:r>
          </a:p>
        </p:txBody>
      </p:sp>
      <p:sp>
        <p:nvSpPr>
          <p:cNvPr id="31753" name="Line 9"/>
          <p:cNvSpPr>
            <a:spLocks noChangeShapeType="1"/>
          </p:cNvSpPr>
          <p:nvPr/>
        </p:nvSpPr>
        <p:spPr bwMode="auto">
          <a:xfrm>
            <a:off x="4849813" y="3557588"/>
            <a:ext cx="687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4" name="Line 10"/>
          <p:cNvSpPr>
            <a:spLocks noChangeShapeType="1"/>
          </p:cNvSpPr>
          <p:nvPr/>
        </p:nvSpPr>
        <p:spPr bwMode="auto">
          <a:xfrm>
            <a:off x="4279900" y="2989263"/>
            <a:ext cx="1293813" cy="473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5" name="Line 11"/>
          <p:cNvSpPr>
            <a:spLocks noChangeShapeType="1"/>
          </p:cNvSpPr>
          <p:nvPr/>
        </p:nvSpPr>
        <p:spPr bwMode="auto">
          <a:xfrm flipV="1">
            <a:off x="4267200" y="3627438"/>
            <a:ext cx="1311275" cy="517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7" name="Rectangle 13"/>
          <p:cNvSpPr>
            <a:spLocks noChangeArrowheads="1"/>
          </p:cNvSpPr>
          <p:nvPr/>
        </p:nvSpPr>
        <p:spPr bwMode="auto">
          <a:xfrm>
            <a:off x="1739900" y="2601913"/>
            <a:ext cx="752475" cy="2417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8" name="Rectangle 14"/>
          <p:cNvSpPr>
            <a:spLocks noChangeArrowheads="1"/>
          </p:cNvSpPr>
          <p:nvPr/>
        </p:nvSpPr>
        <p:spPr bwMode="auto">
          <a:xfrm>
            <a:off x="1747838" y="2346325"/>
            <a:ext cx="722312" cy="415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759" name="Text Box 15"/>
          <p:cNvSpPr txBox="1">
            <a:spLocks noChangeArrowheads="1"/>
          </p:cNvSpPr>
          <p:nvPr/>
        </p:nvSpPr>
        <p:spPr bwMode="auto">
          <a:xfrm>
            <a:off x="1725613" y="5118100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Stack</a:t>
            </a:r>
          </a:p>
        </p:txBody>
      </p:sp>
      <p:sp>
        <p:nvSpPr>
          <p:cNvPr id="31760" name="Text Box 16"/>
          <p:cNvSpPr txBox="1">
            <a:spLocks noChangeArrowheads="1"/>
          </p:cNvSpPr>
          <p:nvPr/>
        </p:nvSpPr>
        <p:spPr bwMode="auto">
          <a:xfrm>
            <a:off x="1981200" y="4589463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52800" y="5638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74073"/>
                </a:solidFill>
              </a:rPr>
              <a:t>Now, 2 &amp; 3 have degree &lt; 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85800" y="1282215"/>
            <a:ext cx="44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Assume </a:t>
            </a:r>
            <a:r>
              <a:rPr lang="en-US" b="1" i="1" dirty="0">
                <a:solidFill>
                  <a:srgbClr val="000000"/>
                </a:solidFill>
              </a:rPr>
              <a:t>k</a:t>
            </a:r>
            <a:r>
              <a:rPr lang="en-US" b="1" dirty="0">
                <a:solidFill>
                  <a:srgbClr val="000000"/>
                </a:solidFill>
              </a:rPr>
              <a:t> =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15099"/>
      </p:ext>
    </p:extLst>
  </p:cSld>
  <p:clrMapOvr>
    <a:masterClrMapping/>
  </p:clrMapOvr>
  <p:transition>
    <p:wipe dir="r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Example of Chaitin-Briggs Coloring</a:t>
            </a:r>
            <a:endParaRPr lang="en-US" dirty="0">
              <a:sym typeface="Symbol" charset="2"/>
            </a:endParaRPr>
          </a:p>
        </p:txBody>
      </p:sp>
      <p:sp>
        <p:nvSpPr>
          <p:cNvPr id="33795" name="Oval 3"/>
          <p:cNvSpPr>
            <a:spLocks noChangeArrowheads="1"/>
          </p:cNvSpPr>
          <p:nvPr/>
        </p:nvSpPr>
        <p:spPr bwMode="auto">
          <a:xfrm>
            <a:off x="3998913" y="4011613"/>
            <a:ext cx="261937" cy="2730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 Rounded MT Bold" charset="0"/>
              </a:rPr>
              <a:t>3</a:t>
            </a:r>
          </a:p>
        </p:txBody>
      </p:sp>
      <p:sp>
        <p:nvSpPr>
          <p:cNvPr id="33796" name="Oval 4"/>
          <p:cNvSpPr>
            <a:spLocks noChangeArrowheads="1"/>
          </p:cNvSpPr>
          <p:nvPr/>
        </p:nvSpPr>
        <p:spPr bwMode="auto">
          <a:xfrm>
            <a:off x="4572000" y="3429000"/>
            <a:ext cx="261938" cy="2730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 Rounded MT Bold" charset="0"/>
              </a:rPr>
              <a:t>4</a:t>
            </a:r>
          </a:p>
        </p:txBody>
      </p:sp>
      <p:sp>
        <p:nvSpPr>
          <p:cNvPr id="33797" name="Line 5"/>
          <p:cNvSpPr>
            <a:spLocks noChangeShapeType="1"/>
          </p:cNvSpPr>
          <p:nvPr/>
        </p:nvSpPr>
        <p:spPr bwMode="auto">
          <a:xfrm flipH="1">
            <a:off x="4230688" y="3678238"/>
            <a:ext cx="390525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798" name="Oval 6"/>
          <p:cNvSpPr>
            <a:spLocks noChangeArrowheads="1"/>
          </p:cNvSpPr>
          <p:nvPr/>
        </p:nvSpPr>
        <p:spPr bwMode="auto">
          <a:xfrm>
            <a:off x="5553075" y="3419475"/>
            <a:ext cx="261938" cy="2730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 Rounded MT Bold" charset="0"/>
              </a:rPr>
              <a:t>5</a:t>
            </a:r>
          </a:p>
        </p:txBody>
      </p:sp>
      <p:sp>
        <p:nvSpPr>
          <p:cNvPr id="33799" name="Line 7"/>
          <p:cNvSpPr>
            <a:spLocks noChangeShapeType="1"/>
          </p:cNvSpPr>
          <p:nvPr/>
        </p:nvSpPr>
        <p:spPr bwMode="auto">
          <a:xfrm>
            <a:off x="4849813" y="3557588"/>
            <a:ext cx="687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0" name="Line 8"/>
          <p:cNvSpPr>
            <a:spLocks noChangeShapeType="1"/>
          </p:cNvSpPr>
          <p:nvPr/>
        </p:nvSpPr>
        <p:spPr bwMode="auto">
          <a:xfrm flipV="1">
            <a:off x="4267200" y="3627438"/>
            <a:ext cx="1311275" cy="517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2" name="Rectangle 10"/>
          <p:cNvSpPr>
            <a:spLocks noChangeArrowheads="1"/>
          </p:cNvSpPr>
          <p:nvPr/>
        </p:nvSpPr>
        <p:spPr bwMode="auto">
          <a:xfrm>
            <a:off x="1739900" y="2601913"/>
            <a:ext cx="752475" cy="2417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3" name="Rectangle 11"/>
          <p:cNvSpPr>
            <a:spLocks noChangeArrowheads="1"/>
          </p:cNvSpPr>
          <p:nvPr/>
        </p:nvSpPr>
        <p:spPr bwMode="auto">
          <a:xfrm>
            <a:off x="1747838" y="2346325"/>
            <a:ext cx="722312" cy="415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3804" name="Text Box 12"/>
          <p:cNvSpPr txBox="1">
            <a:spLocks noChangeArrowheads="1"/>
          </p:cNvSpPr>
          <p:nvPr/>
        </p:nvSpPr>
        <p:spPr bwMode="auto">
          <a:xfrm>
            <a:off x="1725613" y="5118100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Stack</a:t>
            </a:r>
          </a:p>
        </p:txBody>
      </p:sp>
      <p:sp>
        <p:nvSpPr>
          <p:cNvPr id="33805" name="Text Box 13"/>
          <p:cNvSpPr txBox="1">
            <a:spLocks noChangeArrowheads="1"/>
          </p:cNvSpPr>
          <p:nvPr/>
        </p:nvSpPr>
        <p:spPr bwMode="auto">
          <a:xfrm>
            <a:off x="1981200" y="4589463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1</a:t>
            </a:r>
          </a:p>
        </p:txBody>
      </p:sp>
      <p:sp>
        <p:nvSpPr>
          <p:cNvPr id="33806" name="Text Box 14"/>
          <p:cNvSpPr txBox="1">
            <a:spLocks noChangeArrowheads="1"/>
          </p:cNvSpPr>
          <p:nvPr/>
        </p:nvSpPr>
        <p:spPr bwMode="auto">
          <a:xfrm>
            <a:off x="1982788" y="4294188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352800" y="5638800"/>
            <a:ext cx="3886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74073"/>
                </a:solidFill>
              </a:rPr>
              <a:t>Now all nodes have degree &lt; 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685800" y="1282215"/>
            <a:ext cx="44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Assume </a:t>
            </a:r>
            <a:r>
              <a:rPr lang="en-US" b="1" i="1" dirty="0">
                <a:solidFill>
                  <a:srgbClr val="000000"/>
                </a:solidFill>
              </a:rPr>
              <a:t>k</a:t>
            </a:r>
            <a:r>
              <a:rPr lang="en-US" b="1" dirty="0">
                <a:solidFill>
                  <a:srgbClr val="000000"/>
                </a:solidFill>
              </a:rPr>
              <a:t> =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438213"/>
      </p:ext>
    </p:extLst>
  </p:cSld>
  <p:clrMapOvr>
    <a:masterClrMapping/>
  </p:clrMapOvr>
  <p:transition>
    <p:wipe dir="r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Example of Chaitin-Briggs Coloring</a:t>
            </a:r>
            <a:endParaRPr lang="en-US" dirty="0">
              <a:sym typeface="Symbol" charset="2"/>
            </a:endParaRPr>
          </a:p>
        </p:txBody>
      </p:sp>
      <p:sp>
        <p:nvSpPr>
          <p:cNvPr id="35843" name="Oval 3"/>
          <p:cNvSpPr>
            <a:spLocks noChangeArrowheads="1"/>
          </p:cNvSpPr>
          <p:nvPr/>
        </p:nvSpPr>
        <p:spPr bwMode="auto">
          <a:xfrm>
            <a:off x="3998913" y="4011613"/>
            <a:ext cx="261937" cy="2730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 Rounded MT Bold" charset="0"/>
              </a:rPr>
              <a:t>3</a:t>
            </a:r>
          </a:p>
        </p:txBody>
      </p:sp>
      <p:sp>
        <p:nvSpPr>
          <p:cNvPr id="35844" name="Oval 4"/>
          <p:cNvSpPr>
            <a:spLocks noChangeArrowheads="1"/>
          </p:cNvSpPr>
          <p:nvPr/>
        </p:nvSpPr>
        <p:spPr bwMode="auto">
          <a:xfrm>
            <a:off x="5553075" y="3419475"/>
            <a:ext cx="261938" cy="2730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 Rounded MT Bold" charset="0"/>
              </a:rPr>
              <a:t>5</a:t>
            </a:r>
          </a:p>
        </p:txBody>
      </p:sp>
      <p:sp>
        <p:nvSpPr>
          <p:cNvPr id="35845" name="Line 5"/>
          <p:cNvSpPr>
            <a:spLocks noChangeShapeType="1"/>
          </p:cNvSpPr>
          <p:nvPr/>
        </p:nvSpPr>
        <p:spPr bwMode="auto">
          <a:xfrm flipV="1">
            <a:off x="4267200" y="3627438"/>
            <a:ext cx="1311275" cy="517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1739900" y="2601913"/>
            <a:ext cx="752475" cy="2417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1747838" y="2346325"/>
            <a:ext cx="722312" cy="415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5849" name="Text Box 9"/>
          <p:cNvSpPr txBox="1">
            <a:spLocks noChangeArrowheads="1"/>
          </p:cNvSpPr>
          <p:nvPr/>
        </p:nvSpPr>
        <p:spPr bwMode="auto">
          <a:xfrm>
            <a:off x="1725613" y="5118100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Stack</a:t>
            </a:r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1981200" y="4589463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1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982788" y="4294188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2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1981200" y="4008438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4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5800" y="1282215"/>
            <a:ext cx="44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Assume </a:t>
            </a:r>
            <a:r>
              <a:rPr lang="en-US" b="1" i="1" dirty="0"/>
              <a:t>k</a:t>
            </a:r>
            <a:r>
              <a:rPr lang="en-US" b="1" dirty="0"/>
              <a:t> =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94229"/>
      </p:ext>
    </p:extLst>
  </p:cSld>
  <p:clrMapOvr>
    <a:masterClrMapping/>
  </p:clrMapOvr>
  <p:transition>
    <p:wipe dir="r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Example of Chaitin-Briggs Coloring</a:t>
            </a:r>
            <a:endParaRPr lang="en-US" dirty="0">
              <a:sym typeface="Symbol" charset="2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1747838" y="2346325"/>
            <a:ext cx="722312" cy="415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1725613" y="2601913"/>
            <a:ext cx="766762" cy="2852737"/>
            <a:chOff x="1725613" y="2601913"/>
            <a:chExt cx="766762" cy="2852737"/>
          </a:xfrm>
        </p:grpSpPr>
        <p:sp>
          <p:nvSpPr>
            <p:cNvPr id="37894" name="Text Box 6"/>
            <p:cNvSpPr txBox="1">
              <a:spLocks noChangeArrowheads="1"/>
            </p:cNvSpPr>
            <p:nvPr/>
          </p:nvSpPr>
          <p:spPr bwMode="auto">
            <a:xfrm>
              <a:off x="1725613" y="5118100"/>
              <a:ext cx="749300" cy="336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1600">
                  <a:latin typeface="Arial Rounded MT Bold" charset="0"/>
                </a:rPr>
                <a:t>Stack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1739900" y="2601913"/>
              <a:ext cx="752475" cy="2417762"/>
              <a:chOff x="1739900" y="2601913"/>
              <a:chExt cx="752475" cy="2417762"/>
            </a:xfrm>
          </p:grpSpPr>
          <p:sp>
            <p:nvSpPr>
              <p:cNvPr id="37892" name="Rectangle 4"/>
              <p:cNvSpPr>
                <a:spLocks noChangeArrowheads="1"/>
              </p:cNvSpPr>
              <p:nvPr/>
            </p:nvSpPr>
            <p:spPr bwMode="auto">
              <a:xfrm>
                <a:off x="1739900" y="2601913"/>
                <a:ext cx="752475" cy="2417762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7895" name="Text Box 7"/>
              <p:cNvSpPr txBox="1">
                <a:spLocks noChangeArrowheads="1"/>
              </p:cNvSpPr>
              <p:nvPr/>
            </p:nvSpPr>
            <p:spPr bwMode="auto">
              <a:xfrm>
                <a:off x="1981200" y="4589463"/>
                <a:ext cx="3048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latin typeface="Arial Rounded MT Bold" charset="0"/>
                  </a:rPr>
                  <a:t>1</a:t>
                </a:r>
              </a:p>
            </p:txBody>
          </p:sp>
          <p:sp>
            <p:nvSpPr>
              <p:cNvPr id="37896" name="Text Box 8"/>
              <p:cNvSpPr txBox="1">
                <a:spLocks noChangeArrowheads="1"/>
              </p:cNvSpPr>
              <p:nvPr/>
            </p:nvSpPr>
            <p:spPr bwMode="auto">
              <a:xfrm>
                <a:off x="1982788" y="4294188"/>
                <a:ext cx="3048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latin typeface="Arial Rounded MT Bold" charset="0"/>
                  </a:rPr>
                  <a:t>2</a:t>
                </a:r>
              </a:p>
            </p:txBody>
          </p:sp>
          <p:sp>
            <p:nvSpPr>
              <p:cNvPr id="37897" name="Text Box 9"/>
              <p:cNvSpPr txBox="1">
                <a:spLocks noChangeArrowheads="1"/>
              </p:cNvSpPr>
              <p:nvPr/>
            </p:nvSpPr>
            <p:spPr bwMode="auto">
              <a:xfrm>
                <a:off x="1981200" y="4008438"/>
                <a:ext cx="3048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latin typeface="Arial Rounded MT Bold" charset="0"/>
                  </a:rPr>
                  <a:t>4</a:t>
                </a:r>
              </a:p>
            </p:txBody>
          </p:sp>
          <p:sp>
            <p:nvSpPr>
              <p:cNvPr id="37898" name="Text Box 10"/>
              <p:cNvSpPr txBox="1">
                <a:spLocks noChangeArrowheads="1"/>
              </p:cNvSpPr>
              <p:nvPr/>
            </p:nvSpPr>
            <p:spPr bwMode="auto">
              <a:xfrm>
                <a:off x="1981200" y="3725863"/>
                <a:ext cx="3048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latin typeface="Arial Rounded MT Bold" charset="0"/>
                  </a:rPr>
                  <a:t>3</a:t>
                </a:r>
              </a:p>
            </p:txBody>
          </p:sp>
          <p:sp>
            <p:nvSpPr>
              <p:cNvPr id="37899" name="Text Box 11"/>
              <p:cNvSpPr txBox="1">
                <a:spLocks noChangeArrowheads="1"/>
              </p:cNvSpPr>
              <p:nvPr/>
            </p:nvSpPr>
            <p:spPr bwMode="auto">
              <a:xfrm>
                <a:off x="1984375" y="3430588"/>
                <a:ext cx="304800" cy="3365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1600">
                    <a:latin typeface="Arial Rounded MT Bold" charset="0"/>
                  </a:rPr>
                  <a:t>5</a:t>
                </a:r>
              </a:p>
            </p:txBody>
          </p:sp>
        </p:grpSp>
      </p:grp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6724650" y="2700338"/>
            <a:ext cx="8495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Colors: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6796088" y="3182938"/>
            <a:ext cx="469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1:  </a:t>
            </a:r>
          </a:p>
        </p:txBody>
      </p:sp>
      <p:sp>
        <p:nvSpPr>
          <p:cNvPr id="37902" name="Oval 14"/>
          <p:cNvSpPr>
            <a:spLocks noChangeArrowheads="1"/>
          </p:cNvSpPr>
          <p:nvPr/>
        </p:nvSpPr>
        <p:spPr bwMode="auto">
          <a:xfrm>
            <a:off x="7366000" y="3225800"/>
            <a:ext cx="261938" cy="2730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Arial Rounded MT Bold" charset="0"/>
            </a:endParaRP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6807200" y="3756025"/>
            <a:ext cx="469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2:  </a:t>
            </a:r>
          </a:p>
        </p:txBody>
      </p:sp>
      <p:sp>
        <p:nvSpPr>
          <p:cNvPr id="37904" name="Oval 16"/>
          <p:cNvSpPr>
            <a:spLocks noChangeArrowheads="1"/>
          </p:cNvSpPr>
          <p:nvPr/>
        </p:nvSpPr>
        <p:spPr bwMode="auto">
          <a:xfrm>
            <a:off x="7377113" y="3798888"/>
            <a:ext cx="261937" cy="273050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Arial Rounded MT Bold" charset="0"/>
            </a:endParaRPr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6805613" y="4351338"/>
            <a:ext cx="469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3:  </a:t>
            </a:r>
          </a:p>
        </p:txBody>
      </p:sp>
      <p:sp>
        <p:nvSpPr>
          <p:cNvPr id="37906" name="Oval 18"/>
          <p:cNvSpPr>
            <a:spLocks noChangeArrowheads="1"/>
          </p:cNvSpPr>
          <p:nvPr/>
        </p:nvSpPr>
        <p:spPr bwMode="auto">
          <a:xfrm>
            <a:off x="7375525" y="4394200"/>
            <a:ext cx="261938" cy="273050"/>
          </a:xfrm>
          <a:prstGeom prst="ellipse">
            <a:avLst/>
          </a:prstGeom>
          <a:solidFill>
            <a:srgbClr val="9999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Arial Rounded MT Bold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800" y="1282215"/>
            <a:ext cx="44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Assume </a:t>
            </a:r>
            <a:r>
              <a:rPr lang="en-US" b="1" i="1" dirty="0">
                <a:solidFill>
                  <a:srgbClr val="000000"/>
                </a:solidFill>
              </a:rPr>
              <a:t>k</a:t>
            </a:r>
            <a:r>
              <a:rPr lang="en-US" b="1" dirty="0">
                <a:solidFill>
                  <a:srgbClr val="000000"/>
                </a:solidFill>
              </a:rPr>
              <a:t> =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8744619"/>
      </p:ext>
    </p:extLst>
  </p:cSld>
  <p:clrMapOvr>
    <a:masterClrMapping/>
  </p:clrMapOvr>
  <p:transition>
    <p:wipe dir="r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Example of Chaitin-Briggs Coloring</a:t>
            </a:r>
            <a:endParaRPr lang="en-US" dirty="0">
              <a:sym typeface="Symbol" charset="2"/>
            </a:endParaRPr>
          </a:p>
        </p:txBody>
      </p:sp>
      <p:sp>
        <p:nvSpPr>
          <p:cNvPr id="39939" name="Oval 3"/>
          <p:cNvSpPr>
            <a:spLocks noChangeArrowheads="1"/>
          </p:cNvSpPr>
          <p:nvPr/>
        </p:nvSpPr>
        <p:spPr bwMode="auto">
          <a:xfrm>
            <a:off x="5553075" y="3419475"/>
            <a:ext cx="261938" cy="2730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 Rounded MT Bold" charset="0"/>
              </a:rPr>
              <a:t>5</a:t>
            </a:r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1739900" y="2601913"/>
            <a:ext cx="752475" cy="2417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1747838" y="2346325"/>
            <a:ext cx="722312" cy="415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1725613" y="5118100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Stack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981200" y="4589463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1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1982788" y="4294188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2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1981200" y="4008438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4</a:t>
            </a:r>
          </a:p>
        </p:txBody>
      </p:sp>
      <p:sp>
        <p:nvSpPr>
          <p:cNvPr id="39947" name="Text Box 11"/>
          <p:cNvSpPr txBox="1">
            <a:spLocks noChangeArrowheads="1"/>
          </p:cNvSpPr>
          <p:nvPr/>
        </p:nvSpPr>
        <p:spPr bwMode="auto">
          <a:xfrm>
            <a:off x="1981200" y="3725863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3</a:t>
            </a:r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6724650" y="2700338"/>
            <a:ext cx="8495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Colors:</a:t>
            </a:r>
          </a:p>
        </p:txBody>
      </p:sp>
      <p:sp>
        <p:nvSpPr>
          <p:cNvPr id="39949" name="Text Box 13"/>
          <p:cNvSpPr txBox="1">
            <a:spLocks noChangeArrowheads="1"/>
          </p:cNvSpPr>
          <p:nvPr/>
        </p:nvSpPr>
        <p:spPr bwMode="auto">
          <a:xfrm>
            <a:off x="6796088" y="3182938"/>
            <a:ext cx="469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1:  </a:t>
            </a:r>
          </a:p>
        </p:txBody>
      </p:sp>
      <p:sp>
        <p:nvSpPr>
          <p:cNvPr id="39950" name="Oval 14"/>
          <p:cNvSpPr>
            <a:spLocks noChangeArrowheads="1"/>
          </p:cNvSpPr>
          <p:nvPr/>
        </p:nvSpPr>
        <p:spPr bwMode="auto">
          <a:xfrm>
            <a:off x="7366000" y="3225800"/>
            <a:ext cx="261938" cy="2730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Arial Rounded MT Bold" charset="0"/>
            </a:endParaRPr>
          </a:p>
        </p:txBody>
      </p:sp>
      <p:sp>
        <p:nvSpPr>
          <p:cNvPr id="39951" name="Text Box 15"/>
          <p:cNvSpPr txBox="1">
            <a:spLocks noChangeArrowheads="1"/>
          </p:cNvSpPr>
          <p:nvPr/>
        </p:nvSpPr>
        <p:spPr bwMode="auto">
          <a:xfrm>
            <a:off x="6807200" y="3756025"/>
            <a:ext cx="469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2:  </a:t>
            </a:r>
          </a:p>
        </p:txBody>
      </p:sp>
      <p:sp>
        <p:nvSpPr>
          <p:cNvPr id="39952" name="Oval 16"/>
          <p:cNvSpPr>
            <a:spLocks noChangeArrowheads="1"/>
          </p:cNvSpPr>
          <p:nvPr/>
        </p:nvSpPr>
        <p:spPr bwMode="auto">
          <a:xfrm>
            <a:off x="7377113" y="3798888"/>
            <a:ext cx="261937" cy="273050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Arial Rounded MT Bold" charset="0"/>
            </a:endParaRPr>
          </a:p>
        </p:txBody>
      </p:sp>
      <p:sp>
        <p:nvSpPr>
          <p:cNvPr id="39953" name="Text Box 17"/>
          <p:cNvSpPr txBox="1">
            <a:spLocks noChangeArrowheads="1"/>
          </p:cNvSpPr>
          <p:nvPr/>
        </p:nvSpPr>
        <p:spPr bwMode="auto">
          <a:xfrm>
            <a:off x="6805613" y="4351338"/>
            <a:ext cx="469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3:  </a:t>
            </a:r>
          </a:p>
        </p:txBody>
      </p:sp>
      <p:sp>
        <p:nvSpPr>
          <p:cNvPr id="39954" name="Oval 18"/>
          <p:cNvSpPr>
            <a:spLocks noChangeArrowheads="1"/>
          </p:cNvSpPr>
          <p:nvPr/>
        </p:nvSpPr>
        <p:spPr bwMode="auto">
          <a:xfrm>
            <a:off x="7375525" y="4394200"/>
            <a:ext cx="261938" cy="273050"/>
          </a:xfrm>
          <a:prstGeom prst="ellipse">
            <a:avLst/>
          </a:prstGeom>
          <a:solidFill>
            <a:srgbClr val="9999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Arial Rounded MT Bold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685800" y="1282215"/>
            <a:ext cx="44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Assume </a:t>
            </a:r>
            <a:r>
              <a:rPr lang="en-US" b="1" i="1" dirty="0">
                <a:solidFill>
                  <a:srgbClr val="000000"/>
                </a:solidFill>
              </a:rPr>
              <a:t>k</a:t>
            </a:r>
            <a:r>
              <a:rPr lang="en-US" b="1" dirty="0">
                <a:solidFill>
                  <a:srgbClr val="000000"/>
                </a:solidFill>
              </a:rPr>
              <a:t> =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6792327"/>
      </p:ext>
    </p:extLst>
  </p:cSld>
  <p:clrMapOvr>
    <a:masterClrMapping/>
  </p:clrMapOvr>
  <p:transition>
    <p:wipe dir="r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Example of Chaitin-Briggs Coloring</a:t>
            </a:r>
            <a:endParaRPr lang="en-US" dirty="0">
              <a:sym typeface="Symbol" charset="2"/>
            </a:endParaRPr>
          </a:p>
        </p:txBody>
      </p:sp>
      <p:sp>
        <p:nvSpPr>
          <p:cNvPr id="41987" name="Oval 3"/>
          <p:cNvSpPr>
            <a:spLocks noChangeArrowheads="1"/>
          </p:cNvSpPr>
          <p:nvPr/>
        </p:nvSpPr>
        <p:spPr bwMode="auto">
          <a:xfrm>
            <a:off x="3998913" y="4011613"/>
            <a:ext cx="261937" cy="273050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 Rounded MT Bold" charset="0"/>
              </a:rPr>
              <a:t>3</a:t>
            </a:r>
          </a:p>
        </p:txBody>
      </p:sp>
      <p:sp>
        <p:nvSpPr>
          <p:cNvPr id="41988" name="Oval 4"/>
          <p:cNvSpPr>
            <a:spLocks noChangeArrowheads="1"/>
          </p:cNvSpPr>
          <p:nvPr/>
        </p:nvSpPr>
        <p:spPr bwMode="auto">
          <a:xfrm>
            <a:off x="5553075" y="3419475"/>
            <a:ext cx="261938" cy="2730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 Rounded MT Bold" charset="0"/>
              </a:rPr>
              <a:t>5</a:t>
            </a:r>
          </a:p>
        </p:txBody>
      </p:sp>
      <p:sp>
        <p:nvSpPr>
          <p:cNvPr id="41989" name="Line 5"/>
          <p:cNvSpPr>
            <a:spLocks noChangeShapeType="1"/>
          </p:cNvSpPr>
          <p:nvPr/>
        </p:nvSpPr>
        <p:spPr bwMode="auto">
          <a:xfrm flipV="1">
            <a:off x="4267200" y="3627438"/>
            <a:ext cx="1311275" cy="517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1" name="Rectangle 7"/>
          <p:cNvSpPr>
            <a:spLocks noChangeArrowheads="1"/>
          </p:cNvSpPr>
          <p:nvPr/>
        </p:nvSpPr>
        <p:spPr bwMode="auto">
          <a:xfrm>
            <a:off x="1739900" y="2601913"/>
            <a:ext cx="752475" cy="2417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2" name="Rectangle 8"/>
          <p:cNvSpPr>
            <a:spLocks noChangeArrowheads="1"/>
          </p:cNvSpPr>
          <p:nvPr/>
        </p:nvSpPr>
        <p:spPr bwMode="auto">
          <a:xfrm>
            <a:off x="1752600" y="2362200"/>
            <a:ext cx="722313" cy="415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1725613" y="5118100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Stack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1981200" y="4589463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1</a:t>
            </a:r>
          </a:p>
        </p:txBody>
      </p:sp>
      <p:sp>
        <p:nvSpPr>
          <p:cNvPr id="41995" name="Text Box 11"/>
          <p:cNvSpPr txBox="1">
            <a:spLocks noChangeArrowheads="1"/>
          </p:cNvSpPr>
          <p:nvPr/>
        </p:nvSpPr>
        <p:spPr bwMode="auto">
          <a:xfrm>
            <a:off x="1982788" y="4294188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2</a:t>
            </a:r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1981200" y="4008438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4</a:t>
            </a:r>
          </a:p>
        </p:txBody>
      </p:sp>
      <p:sp>
        <p:nvSpPr>
          <p:cNvPr id="41997" name="Text Box 13"/>
          <p:cNvSpPr txBox="1">
            <a:spLocks noChangeArrowheads="1"/>
          </p:cNvSpPr>
          <p:nvPr/>
        </p:nvSpPr>
        <p:spPr bwMode="auto">
          <a:xfrm>
            <a:off x="6724650" y="2700338"/>
            <a:ext cx="8495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Colors:</a:t>
            </a:r>
          </a:p>
        </p:txBody>
      </p:sp>
      <p:sp>
        <p:nvSpPr>
          <p:cNvPr id="41998" name="Text Box 14"/>
          <p:cNvSpPr txBox="1">
            <a:spLocks noChangeArrowheads="1"/>
          </p:cNvSpPr>
          <p:nvPr/>
        </p:nvSpPr>
        <p:spPr bwMode="auto">
          <a:xfrm>
            <a:off x="6796088" y="3182938"/>
            <a:ext cx="469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1:  </a:t>
            </a:r>
          </a:p>
        </p:txBody>
      </p:sp>
      <p:sp>
        <p:nvSpPr>
          <p:cNvPr id="41999" name="Oval 15"/>
          <p:cNvSpPr>
            <a:spLocks noChangeArrowheads="1"/>
          </p:cNvSpPr>
          <p:nvPr/>
        </p:nvSpPr>
        <p:spPr bwMode="auto">
          <a:xfrm>
            <a:off x="7366000" y="3225800"/>
            <a:ext cx="261938" cy="2730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Arial Rounded MT Bold" charset="0"/>
            </a:endParaRPr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6807200" y="3756025"/>
            <a:ext cx="469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2:  </a:t>
            </a:r>
          </a:p>
        </p:txBody>
      </p:sp>
      <p:sp>
        <p:nvSpPr>
          <p:cNvPr id="42001" name="Oval 17"/>
          <p:cNvSpPr>
            <a:spLocks noChangeArrowheads="1"/>
          </p:cNvSpPr>
          <p:nvPr/>
        </p:nvSpPr>
        <p:spPr bwMode="auto">
          <a:xfrm>
            <a:off x="7377113" y="3798888"/>
            <a:ext cx="261937" cy="273050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Arial Rounded MT Bold" charset="0"/>
            </a:endParaRPr>
          </a:p>
        </p:txBody>
      </p:sp>
      <p:sp>
        <p:nvSpPr>
          <p:cNvPr id="42002" name="Text Box 18"/>
          <p:cNvSpPr txBox="1">
            <a:spLocks noChangeArrowheads="1"/>
          </p:cNvSpPr>
          <p:nvPr/>
        </p:nvSpPr>
        <p:spPr bwMode="auto">
          <a:xfrm>
            <a:off x="6805613" y="4351338"/>
            <a:ext cx="469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3:  </a:t>
            </a:r>
          </a:p>
        </p:txBody>
      </p:sp>
      <p:sp>
        <p:nvSpPr>
          <p:cNvPr id="42003" name="Oval 19"/>
          <p:cNvSpPr>
            <a:spLocks noChangeArrowheads="1"/>
          </p:cNvSpPr>
          <p:nvPr/>
        </p:nvSpPr>
        <p:spPr bwMode="auto">
          <a:xfrm>
            <a:off x="7375525" y="4394200"/>
            <a:ext cx="261938" cy="273050"/>
          </a:xfrm>
          <a:prstGeom prst="ellipse">
            <a:avLst/>
          </a:prstGeom>
          <a:solidFill>
            <a:srgbClr val="9999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Arial Rounded MT Bold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85800" y="1282215"/>
            <a:ext cx="44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Assume </a:t>
            </a:r>
            <a:r>
              <a:rPr lang="en-US" b="1" i="1" dirty="0"/>
              <a:t>k</a:t>
            </a:r>
            <a:r>
              <a:rPr lang="en-US" b="1" dirty="0"/>
              <a:t> =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561076"/>
      </p:ext>
    </p:extLst>
  </p:cSld>
  <p:clrMapOvr>
    <a:masterClrMapping/>
  </p:clrMapOvr>
  <p:transition>
    <p:wipe dir="r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Example of Chaitin-Briggs Coloring</a:t>
            </a:r>
            <a:endParaRPr lang="en-US" dirty="0">
              <a:sym typeface="Symbol" charset="2"/>
            </a:endParaRPr>
          </a:p>
        </p:txBody>
      </p:sp>
      <p:sp>
        <p:nvSpPr>
          <p:cNvPr id="44035" name="Oval 3"/>
          <p:cNvSpPr>
            <a:spLocks noChangeArrowheads="1"/>
          </p:cNvSpPr>
          <p:nvPr/>
        </p:nvSpPr>
        <p:spPr bwMode="auto">
          <a:xfrm>
            <a:off x="3998913" y="4011613"/>
            <a:ext cx="261937" cy="273050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 Rounded MT Bold" charset="0"/>
              </a:rPr>
              <a:t>3</a:t>
            </a:r>
          </a:p>
        </p:txBody>
      </p:sp>
      <p:sp>
        <p:nvSpPr>
          <p:cNvPr id="44036" name="Oval 4"/>
          <p:cNvSpPr>
            <a:spLocks noChangeArrowheads="1"/>
          </p:cNvSpPr>
          <p:nvPr/>
        </p:nvSpPr>
        <p:spPr bwMode="auto">
          <a:xfrm>
            <a:off x="4572000" y="3429000"/>
            <a:ext cx="261938" cy="273050"/>
          </a:xfrm>
          <a:prstGeom prst="ellipse">
            <a:avLst/>
          </a:prstGeom>
          <a:solidFill>
            <a:srgbClr val="9999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 Rounded MT Bold" charset="0"/>
              </a:rPr>
              <a:t>4</a:t>
            </a:r>
          </a:p>
        </p:txBody>
      </p:sp>
      <p:sp>
        <p:nvSpPr>
          <p:cNvPr id="44037" name="Line 5"/>
          <p:cNvSpPr>
            <a:spLocks noChangeShapeType="1"/>
          </p:cNvSpPr>
          <p:nvPr/>
        </p:nvSpPr>
        <p:spPr bwMode="auto">
          <a:xfrm flipH="1">
            <a:off x="4230688" y="3678238"/>
            <a:ext cx="390525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38" name="Oval 6"/>
          <p:cNvSpPr>
            <a:spLocks noChangeArrowheads="1"/>
          </p:cNvSpPr>
          <p:nvPr/>
        </p:nvSpPr>
        <p:spPr bwMode="auto">
          <a:xfrm>
            <a:off x="5553075" y="3419475"/>
            <a:ext cx="261938" cy="2730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 Rounded MT Bold" charset="0"/>
              </a:rPr>
              <a:t>5</a:t>
            </a:r>
          </a:p>
        </p:txBody>
      </p:sp>
      <p:sp>
        <p:nvSpPr>
          <p:cNvPr id="44039" name="Line 7"/>
          <p:cNvSpPr>
            <a:spLocks noChangeShapeType="1"/>
          </p:cNvSpPr>
          <p:nvPr/>
        </p:nvSpPr>
        <p:spPr bwMode="auto">
          <a:xfrm>
            <a:off x="4849813" y="3557588"/>
            <a:ext cx="687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0" name="Line 8"/>
          <p:cNvSpPr>
            <a:spLocks noChangeShapeType="1"/>
          </p:cNvSpPr>
          <p:nvPr/>
        </p:nvSpPr>
        <p:spPr bwMode="auto">
          <a:xfrm flipV="1">
            <a:off x="4267200" y="3627438"/>
            <a:ext cx="1311275" cy="517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2" name="Rectangle 10"/>
          <p:cNvSpPr>
            <a:spLocks noChangeArrowheads="1"/>
          </p:cNvSpPr>
          <p:nvPr/>
        </p:nvSpPr>
        <p:spPr bwMode="auto">
          <a:xfrm>
            <a:off x="1739900" y="2601913"/>
            <a:ext cx="752475" cy="2417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1747838" y="2346325"/>
            <a:ext cx="722312" cy="415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1725613" y="5118100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Stack</a:t>
            </a:r>
          </a:p>
        </p:txBody>
      </p:sp>
      <p:sp>
        <p:nvSpPr>
          <p:cNvPr id="44045" name="Text Box 13"/>
          <p:cNvSpPr txBox="1">
            <a:spLocks noChangeArrowheads="1"/>
          </p:cNvSpPr>
          <p:nvPr/>
        </p:nvSpPr>
        <p:spPr bwMode="auto">
          <a:xfrm>
            <a:off x="1981200" y="4589463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1</a:t>
            </a:r>
          </a:p>
        </p:txBody>
      </p:sp>
      <p:sp>
        <p:nvSpPr>
          <p:cNvPr id="44046" name="Text Box 14"/>
          <p:cNvSpPr txBox="1">
            <a:spLocks noChangeArrowheads="1"/>
          </p:cNvSpPr>
          <p:nvPr/>
        </p:nvSpPr>
        <p:spPr bwMode="auto">
          <a:xfrm>
            <a:off x="1982788" y="4294188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2</a:t>
            </a:r>
          </a:p>
        </p:txBody>
      </p:sp>
      <p:sp>
        <p:nvSpPr>
          <p:cNvPr id="44047" name="Text Box 15"/>
          <p:cNvSpPr txBox="1">
            <a:spLocks noChangeArrowheads="1"/>
          </p:cNvSpPr>
          <p:nvPr/>
        </p:nvSpPr>
        <p:spPr bwMode="auto">
          <a:xfrm>
            <a:off x="6724650" y="2700338"/>
            <a:ext cx="8495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0000"/>
                </a:solidFill>
              </a:rPr>
              <a:t>Colors:</a:t>
            </a:r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6796088" y="3182938"/>
            <a:ext cx="469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1:  </a:t>
            </a:r>
          </a:p>
        </p:txBody>
      </p:sp>
      <p:sp>
        <p:nvSpPr>
          <p:cNvPr id="44049" name="Oval 17"/>
          <p:cNvSpPr>
            <a:spLocks noChangeArrowheads="1"/>
          </p:cNvSpPr>
          <p:nvPr/>
        </p:nvSpPr>
        <p:spPr bwMode="auto">
          <a:xfrm>
            <a:off x="7366000" y="3225800"/>
            <a:ext cx="261938" cy="2730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Arial Rounded MT Bold" charset="0"/>
            </a:endParaRPr>
          </a:p>
        </p:txBody>
      </p:sp>
      <p:sp>
        <p:nvSpPr>
          <p:cNvPr id="44050" name="Text Box 18"/>
          <p:cNvSpPr txBox="1">
            <a:spLocks noChangeArrowheads="1"/>
          </p:cNvSpPr>
          <p:nvPr/>
        </p:nvSpPr>
        <p:spPr bwMode="auto">
          <a:xfrm>
            <a:off x="6807200" y="3756025"/>
            <a:ext cx="469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2:  </a:t>
            </a:r>
          </a:p>
        </p:txBody>
      </p:sp>
      <p:sp>
        <p:nvSpPr>
          <p:cNvPr id="44051" name="Oval 19"/>
          <p:cNvSpPr>
            <a:spLocks noChangeArrowheads="1"/>
          </p:cNvSpPr>
          <p:nvPr/>
        </p:nvSpPr>
        <p:spPr bwMode="auto">
          <a:xfrm>
            <a:off x="7377113" y="3798888"/>
            <a:ext cx="261937" cy="273050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Arial Rounded MT Bold" charset="0"/>
            </a:endParaRPr>
          </a:p>
        </p:txBody>
      </p:sp>
      <p:sp>
        <p:nvSpPr>
          <p:cNvPr id="44052" name="Text Box 20"/>
          <p:cNvSpPr txBox="1">
            <a:spLocks noChangeArrowheads="1"/>
          </p:cNvSpPr>
          <p:nvPr/>
        </p:nvSpPr>
        <p:spPr bwMode="auto">
          <a:xfrm>
            <a:off x="6805613" y="4351338"/>
            <a:ext cx="469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3:  </a:t>
            </a:r>
          </a:p>
        </p:txBody>
      </p:sp>
      <p:sp>
        <p:nvSpPr>
          <p:cNvPr id="44053" name="Oval 21"/>
          <p:cNvSpPr>
            <a:spLocks noChangeArrowheads="1"/>
          </p:cNvSpPr>
          <p:nvPr/>
        </p:nvSpPr>
        <p:spPr bwMode="auto">
          <a:xfrm>
            <a:off x="7375525" y="4394200"/>
            <a:ext cx="261938" cy="273050"/>
          </a:xfrm>
          <a:prstGeom prst="ellipse">
            <a:avLst/>
          </a:prstGeom>
          <a:solidFill>
            <a:srgbClr val="9999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Arial Rounded MT Bold" charset="0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685800" y="1282215"/>
            <a:ext cx="44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Assume </a:t>
            </a:r>
            <a:r>
              <a:rPr lang="en-US" b="1" i="1" dirty="0">
                <a:solidFill>
                  <a:srgbClr val="000000"/>
                </a:solidFill>
              </a:rPr>
              <a:t>k</a:t>
            </a:r>
            <a:r>
              <a:rPr lang="en-US" b="1" dirty="0">
                <a:solidFill>
                  <a:srgbClr val="000000"/>
                </a:solidFill>
              </a:rPr>
              <a:t> =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38307"/>
      </p:ext>
    </p:extLst>
  </p:cSld>
  <p:clrMapOvr>
    <a:masterClrMapping/>
  </p:clrMapOvr>
  <p:transition>
    <p:wipe dir="r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30000"/>
              </a:spcBef>
            </a:pPr>
            <a:r>
              <a:rPr lang="en-US" dirty="0"/>
              <a:t>Global Register Allocation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30719" y="1306873"/>
            <a:ext cx="4282082" cy="5026797"/>
          </a:xfrm>
        </p:spPr>
        <p:txBody>
          <a:bodyPr>
            <a:normAutofit fontScale="70000" lnSpcReduction="20000"/>
          </a:bodyPr>
          <a:lstStyle/>
          <a:p>
            <a:pPr marL="0" indent="0" eaLnBrk="1" hangingPunct="1">
              <a:spcBef>
                <a:spcPts val="5400"/>
              </a:spcBef>
              <a:buFont typeface="Times" charset="0"/>
              <a:buNone/>
            </a:pPr>
            <a:r>
              <a:rPr lang="en-US" b="1" dirty="0">
                <a:solidFill>
                  <a:srgbClr val="073E74"/>
                </a:solidFill>
              </a:rPr>
              <a:t>Modern Global Allocators</a:t>
            </a:r>
          </a:p>
          <a:p>
            <a:r>
              <a:rPr lang="en-US" dirty="0"/>
              <a:t>Most global allocators operate via an analogy to graph coloring</a:t>
            </a:r>
          </a:p>
          <a:p>
            <a:r>
              <a:rPr lang="en-US" dirty="0"/>
              <a:t>Construct a “</a:t>
            </a:r>
            <a:r>
              <a:rPr lang="en-US" i="1" dirty="0"/>
              <a:t>conflict graph</a:t>
            </a:r>
            <a:r>
              <a:rPr lang="en-US" dirty="0"/>
              <a:t>” or “</a:t>
            </a:r>
            <a:r>
              <a:rPr lang="en-US" i="1" dirty="0"/>
              <a:t>interference graph</a:t>
            </a:r>
            <a:r>
              <a:rPr lang="en-US" dirty="0"/>
              <a:t>” that represents constraints on register co-occupancy</a:t>
            </a:r>
          </a:p>
          <a:p>
            <a:r>
              <a:rPr lang="en-US" i="1" dirty="0"/>
              <a:t>k</a:t>
            </a:r>
            <a:r>
              <a:rPr lang="en-US" dirty="0"/>
              <a:t>-coloring ⇒ allocation to </a:t>
            </a:r>
            <a:r>
              <a:rPr lang="en-US" i="1" dirty="0"/>
              <a:t>k</a:t>
            </a:r>
            <a:r>
              <a:rPr lang="en-US" dirty="0"/>
              <a:t> </a:t>
            </a:r>
            <a:r>
              <a:rPr lang="en-US" sz="1800" b="1" dirty="0"/>
              <a:t>PR</a:t>
            </a:r>
            <a:r>
              <a:rPr lang="en-US" dirty="0"/>
              <a:t>s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en-US" b="1" dirty="0">
                <a:solidFill>
                  <a:schemeClr val="tx2"/>
                </a:solidFill>
              </a:rPr>
              <a:t>What happens when the allocator does not find a </a:t>
            </a:r>
            <a:r>
              <a:rPr lang="en-US" b="1" i="1" dirty="0">
                <a:solidFill>
                  <a:schemeClr val="tx2"/>
                </a:solidFill>
              </a:rPr>
              <a:t>k</a:t>
            </a:r>
            <a:r>
              <a:rPr lang="en-US" b="1" dirty="0">
                <a:solidFill>
                  <a:schemeClr val="tx2"/>
                </a:solidFill>
              </a:rPr>
              <a:t>-coloring?</a:t>
            </a:r>
          </a:p>
          <a:p>
            <a:r>
              <a:rPr lang="en-US" dirty="0"/>
              <a:t>Spill some values, to create a nearby problem</a:t>
            </a:r>
          </a:p>
          <a:p>
            <a:r>
              <a:rPr lang="en-US" dirty="0"/>
              <a:t>Try again on that nearby problem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330200" y="2392680"/>
            <a:ext cx="3727450" cy="2072640"/>
            <a:chOff x="304800" y="2870200"/>
            <a:chExt cx="3727450" cy="2072640"/>
          </a:xfrm>
        </p:grpSpPr>
        <p:grpSp>
          <p:nvGrpSpPr>
            <p:cNvPr id="22" name="Group 21"/>
            <p:cNvGrpSpPr/>
            <p:nvPr/>
          </p:nvGrpSpPr>
          <p:grpSpPr>
            <a:xfrm>
              <a:off x="304800" y="2870200"/>
              <a:ext cx="3727450" cy="2072640"/>
              <a:chOff x="114300" y="2870200"/>
              <a:chExt cx="3727450" cy="2072640"/>
            </a:xfrm>
          </p:grpSpPr>
          <p:sp>
            <p:nvSpPr>
              <p:cNvPr id="55" name="TextBox 54"/>
              <p:cNvSpPr txBox="1"/>
              <p:nvPr/>
            </p:nvSpPr>
            <p:spPr>
              <a:xfrm>
                <a:off x="3219450" y="3538046"/>
                <a:ext cx="622300" cy="8733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rgbClr val="074073"/>
                    </a:solidFill>
                  </a:rPr>
                  <a:t>asm</a:t>
                </a:r>
              </a:p>
              <a:p>
                <a:pPr algn="ctr">
                  <a:lnSpc>
                    <a:spcPts val="1400"/>
                  </a:lnSpc>
                  <a:spcBef>
                    <a:spcPts val="1200"/>
                  </a:spcBef>
                </a:pPr>
                <a:r>
                  <a:rPr lang="en-US" sz="1600" i="1" dirty="0">
                    <a:solidFill>
                      <a:srgbClr val="074073"/>
                    </a:solidFill>
                  </a:rPr>
                  <a:t>k</a:t>
                </a:r>
                <a:endParaRPr lang="en-US" i="1" dirty="0">
                  <a:solidFill>
                    <a:srgbClr val="074073"/>
                  </a:solidFill>
                </a:endParaRPr>
              </a:p>
              <a:p>
                <a:pPr algn="ctr">
                  <a:lnSpc>
                    <a:spcPts val="1500"/>
                  </a:lnSpc>
                </a:pPr>
                <a:r>
                  <a:rPr lang="en-US" sz="1600" i="1" dirty="0" err="1">
                    <a:solidFill>
                      <a:srgbClr val="074073"/>
                    </a:solidFill>
                  </a:rPr>
                  <a:t>regs</a:t>
                </a:r>
                <a:endParaRPr lang="en-US" sz="1600" i="1" dirty="0">
                  <a:solidFill>
                    <a:srgbClr val="074073"/>
                  </a:solidFill>
                </a:endParaRPr>
              </a:p>
            </p:txBody>
          </p:sp>
          <p:sp>
            <p:nvSpPr>
              <p:cNvPr id="4" name="Rounded Rectangle 3"/>
              <p:cNvSpPr/>
              <p:nvPr/>
            </p:nvSpPr>
            <p:spPr>
              <a:xfrm>
                <a:off x="711200" y="2870200"/>
                <a:ext cx="2550478" cy="2072640"/>
              </a:xfrm>
              <a:prstGeom prst="roundRect">
                <a:avLst/>
              </a:prstGeom>
              <a:solidFill>
                <a:srgbClr val="D9D9D9"/>
              </a:solidFill>
              <a:ln w="28575" cmpd="sng">
                <a:solidFill>
                  <a:srgbClr val="07407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b" anchorCtr="0"/>
              <a:lstStyle/>
              <a:p>
                <a:pPr algn="ctr"/>
                <a:r>
                  <a:rPr lang="en-US" dirty="0">
                    <a:solidFill>
                      <a:schemeClr val="tx2"/>
                    </a:solidFill>
                  </a:rPr>
                  <a:t>Back End</a:t>
                </a:r>
              </a:p>
            </p:txBody>
          </p:sp>
          <p:cxnSp>
            <p:nvCxnSpPr>
              <p:cNvPr id="41" name="Straight Arrow Connector 40"/>
              <p:cNvCxnSpPr/>
              <p:nvPr/>
            </p:nvCxnSpPr>
            <p:spPr>
              <a:xfrm>
                <a:off x="3271838" y="3893820"/>
                <a:ext cx="546290" cy="0"/>
              </a:xfrm>
              <a:prstGeom prst="straightConnector1">
                <a:avLst/>
              </a:prstGeom>
              <a:ln w="19050" cmpd="sng">
                <a:solidFill>
                  <a:srgbClr val="07407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/>
              <p:cNvCxnSpPr/>
              <p:nvPr/>
            </p:nvCxnSpPr>
            <p:spPr>
              <a:xfrm>
                <a:off x="177610" y="3893820"/>
                <a:ext cx="533590" cy="0"/>
              </a:xfrm>
              <a:prstGeom prst="straightConnector1">
                <a:avLst/>
              </a:prstGeom>
              <a:ln w="19050" cmpd="sng">
                <a:solidFill>
                  <a:srgbClr val="074073"/>
                </a:solidFill>
                <a:headEnd type="none"/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/>
              <p:cNvSpPr txBox="1"/>
              <p:nvPr/>
            </p:nvSpPr>
            <p:spPr>
              <a:xfrm>
                <a:off x="114300" y="3556000"/>
                <a:ext cx="622300" cy="8553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solidFill>
                      <a:srgbClr val="074073"/>
                    </a:solidFill>
                  </a:rPr>
                  <a:t>IR</a:t>
                </a:r>
              </a:p>
              <a:p>
                <a:pPr algn="ctr">
                  <a:lnSpc>
                    <a:spcPts val="1400"/>
                  </a:lnSpc>
                  <a:spcBef>
                    <a:spcPts val="1200"/>
                  </a:spcBef>
                </a:pPr>
                <a:r>
                  <a:rPr lang="en-US" dirty="0">
                    <a:solidFill>
                      <a:srgbClr val="074073"/>
                    </a:solidFill>
                  </a:rPr>
                  <a:t>∞</a:t>
                </a:r>
              </a:p>
              <a:p>
                <a:pPr algn="ctr">
                  <a:lnSpc>
                    <a:spcPts val="1500"/>
                  </a:lnSpc>
                </a:pPr>
                <a:r>
                  <a:rPr lang="en-US" sz="1600" i="1" dirty="0" err="1">
                    <a:solidFill>
                      <a:srgbClr val="074073"/>
                    </a:solidFill>
                  </a:rPr>
                  <a:t>regs</a:t>
                </a:r>
                <a:endParaRPr lang="en-US" sz="1600" i="1" dirty="0">
                  <a:solidFill>
                    <a:srgbClr val="074073"/>
                  </a:solidFill>
                </a:endParaRPr>
              </a:p>
            </p:txBody>
          </p:sp>
          <p:grpSp>
            <p:nvGrpSpPr>
              <p:cNvPr id="21" name="Group 20"/>
              <p:cNvGrpSpPr/>
              <p:nvPr/>
            </p:nvGrpSpPr>
            <p:grpSpPr>
              <a:xfrm>
                <a:off x="927100" y="3073398"/>
                <a:ext cx="2105025" cy="1190239"/>
                <a:chOff x="1016000" y="3073398"/>
                <a:chExt cx="2105025" cy="1190239"/>
              </a:xfrm>
            </p:grpSpPr>
            <p:sp>
              <p:nvSpPr>
                <p:cNvPr id="5" name="Rounded Rectangle 4"/>
                <p:cNvSpPr/>
                <p:nvPr/>
              </p:nvSpPr>
              <p:spPr>
                <a:xfrm>
                  <a:off x="1016000" y="3073398"/>
                  <a:ext cx="339725" cy="1190239"/>
                </a:xfrm>
                <a:prstGeom prst="roundRect">
                  <a:avLst/>
                </a:prstGeom>
                <a:solidFill>
                  <a:schemeClr val="bg1"/>
                </a:solidFill>
                <a:ln w="19050" cmpd="sng">
                  <a:solidFill>
                    <a:srgbClr val="074073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 anchorCtr="1"/>
                <a:lstStyle/>
                <a:p>
                  <a:pPr algn="ctr"/>
                  <a:r>
                    <a:rPr lang="en-US" sz="1600" dirty="0">
                      <a:solidFill>
                        <a:schemeClr val="tx2"/>
                      </a:solidFill>
                    </a:rPr>
                    <a:t>Selection</a:t>
                  </a:r>
                </a:p>
              </p:txBody>
            </p:sp>
            <p:sp>
              <p:nvSpPr>
                <p:cNvPr id="32" name="Rounded Rectangle 31"/>
                <p:cNvSpPr/>
                <p:nvPr/>
              </p:nvSpPr>
              <p:spPr>
                <a:xfrm>
                  <a:off x="1898650" y="3073398"/>
                  <a:ext cx="339725" cy="1190239"/>
                </a:xfrm>
                <a:prstGeom prst="roundRect">
                  <a:avLst/>
                </a:prstGeom>
                <a:solidFill>
                  <a:schemeClr val="bg1"/>
                </a:solidFill>
                <a:ln w="19050" cmpd="sng">
                  <a:solidFill>
                    <a:srgbClr val="074073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 anchorCtr="1"/>
                <a:lstStyle/>
                <a:p>
                  <a:pPr algn="ctr"/>
                  <a:r>
                    <a:rPr lang="en-US" sz="1600" dirty="0">
                      <a:solidFill>
                        <a:schemeClr val="tx2"/>
                      </a:solidFill>
                    </a:rPr>
                    <a:t>Scheduling</a:t>
                  </a:r>
                </a:p>
              </p:txBody>
            </p:sp>
            <p:sp>
              <p:nvSpPr>
                <p:cNvPr id="33" name="Rounded Rectangle 32"/>
                <p:cNvSpPr/>
                <p:nvPr/>
              </p:nvSpPr>
              <p:spPr>
                <a:xfrm>
                  <a:off x="2781300" y="3073398"/>
                  <a:ext cx="339725" cy="1190239"/>
                </a:xfrm>
                <a:prstGeom prst="roundRect">
                  <a:avLst/>
                </a:prstGeom>
                <a:solidFill>
                  <a:schemeClr val="bg1"/>
                </a:solidFill>
                <a:ln w="28575" cmpd="sng">
                  <a:solidFill>
                    <a:srgbClr val="074073"/>
                  </a:solidFill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vert="vert270" lIns="0" tIns="0" rIns="0" bIns="0" rtlCol="0" anchor="ctr" anchorCtr="1"/>
                <a:lstStyle/>
                <a:p>
                  <a:pPr algn="ctr"/>
                  <a:r>
                    <a:rPr lang="en-US" sz="1600" b="1" dirty="0">
                      <a:solidFill>
                        <a:schemeClr val="tx2"/>
                      </a:solidFill>
                    </a:rPr>
                    <a:t>Allocation</a:t>
                  </a:r>
                </a:p>
              </p:txBody>
            </p:sp>
            <p:cxnSp>
              <p:nvCxnSpPr>
                <p:cNvPr id="7" name="Straight Arrow Connector 6"/>
                <p:cNvCxnSpPr>
                  <a:stCxn id="5" idx="3"/>
                  <a:endCxn id="32" idx="1"/>
                </p:cNvCxnSpPr>
                <p:nvPr/>
              </p:nvCxnSpPr>
              <p:spPr>
                <a:xfrm>
                  <a:off x="1355725" y="3668518"/>
                  <a:ext cx="542925" cy="0"/>
                </a:xfrm>
                <a:prstGeom prst="straightConnector1">
                  <a:avLst/>
                </a:prstGeom>
                <a:ln w="19050" cmpd="sng">
                  <a:solidFill>
                    <a:srgbClr val="07407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Arrow Connector 35"/>
                <p:cNvCxnSpPr>
                  <a:stCxn id="32" idx="3"/>
                  <a:endCxn id="33" idx="1"/>
                </p:cNvCxnSpPr>
                <p:nvPr/>
              </p:nvCxnSpPr>
              <p:spPr>
                <a:xfrm>
                  <a:off x="2238375" y="3668518"/>
                  <a:ext cx="542925" cy="0"/>
                </a:xfrm>
                <a:prstGeom prst="straightConnector1">
                  <a:avLst/>
                </a:prstGeom>
                <a:ln w="19050" cmpd="sng">
                  <a:solidFill>
                    <a:srgbClr val="074073"/>
                  </a:solidFill>
                  <a:headEnd type="none"/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3" name="TextBox 52"/>
                <p:cNvSpPr txBox="1"/>
                <p:nvPr/>
              </p:nvSpPr>
              <p:spPr>
                <a:xfrm>
                  <a:off x="1289050" y="3293419"/>
                  <a:ext cx="622300" cy="873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i="1" dirty="0">
                      <a:solidFill>
                        <a:srgbClr val="074073"/>
                      </a:solidFill>
                    </a:rPr>
                    <a:t>asm</a:t>
                  </a:r>
                </a:p>
                <a:p>
                  <a:pPr algn="ctr">
                    <a:lnSpc>
                      <a:spcPts val="1400"/>
                    </a:lnSpc>
                    <a:spcBef>
                      <a:spcPts val="1200"/>
                    </a:spcBef>
                  </a:pPr>
                  <a:r>
                    <a:rPr lang="en-US" dirty="0">
                      <a:solidFill>
                        <a:srgbClr val="074073"/>
                      </a:solidFill>
                    </a:rPr>
                    <a:t>∞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sz="1600" i="1" dirty="0" err="1">
                      <a:solidFill>
                        <a:srgbClr val="074073"/>
                      </a:solidFill>
                    </a:rPr>
                    <a:t>regs</a:t>
                  </a:r>
                  <a:endParaRPr lang="en-US" sz="1600" i="1" dirty="0">
                    <a:solidFill>
                      <a:srgbClr val="074073"/>
                    </a:solidFill>
                  </a:endParaRPr>
                </a:p>
              </p:txBody>
            </p:sp>
            <p:sp>
              <p:nvSpPr>
                <p:cNvPr id="54" name="TextBox 53"/>
                <p:cNvSpPr txBox="1"/>
                <p:nvPr/>
              </p:nvSpPr>
              <p:spPr>
                <a:xfrm>
                  <a:off x="2178050" y="3293419"/>
                  <a:ext cx="622300" cy="8733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i="1" dirty="0">
                      <a:solidFill>
                        <a:srgbClr val="074073"/>
                      </a:solidFill>
                    </a:rPr>
                    <a:t>asm</a:t>
                  </a:r>
                </a:p>
                <a:p>
                  <a:pPr algn="ctr">
                    <a:lnSpc>
                      <a:spcPts val="1400"/>
                    </a:lnSpc>
                    <a:spcBef>
                      <a:spcPts val="1200"/>
                    </a:spcBef>
                  </a:pPr>
                  <a:r>
                    <a:rPr lang="en-US" dirty="0">
                      <a:solidFill>
                        <a:srgbClr val="074073"/>
                      </a:solidFill>
                    </a:rPr>
                    <a:t>∞</a:t>
                  </a:r>
                </a:p>
                <a:p>
                  <a:pPr algn="ctr">
                    <a:lnSpc>
                      <a:spcPts val="1500"/>
                    </a:lnSpc>
                  </a:pPr>
                  <a:r>
                    <a:rPr lang="en-US" sz="1600" i="1" dirty="0" err="1">
                      <a:solidFill>
                        <a:srgbClr val="074073"/>
                      </a:solidFill>
                    </a:rPr>
                    <a:t>regs</a:t>
                  </a:r>
                  <a:endParaRPr lang="en-US" sz="1600" i="1" dirty="0">
                    <a:solidFill>
                      <a:srgbClr val="074073"/>
                    </a:solidFill>
                  </a:endParaRPr>
                </a:p>
              </p:txBody>
            </p:sp>
          </p:grpSp>
        </p:grpSp>
        <p:cxnSp>
          <p:nvCxnSpPr>
            <p:cNvPr id="24" name="Straight Arrow Connector 23"/>
            <p:cNvCxnSpPr>
              <a:endCxn id="5" idx="1"/>
            </p:cNvCxnSpPr>
            <p:nvPr/>
          </p:nvCxnSpPr>
          <p:spPr>
            <a:xfrm flipV="1">
              <a:off x="901700" y="3668518"/>
              <a:ext cx="215900" cy="225302"/>
            </a:xfrm>
            <a:prstGeom prst="straightConnector1">
              <a:avLst/>
            </a:prstGeom>
            <a:ln w="12700" cmpd="sng">
              <a:solidFill>
                <a:srgbClr val="07407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/>
            <p:cNvCxnSpPr>
              <a:stCxn id="33" idx="3"/>
              <a:endCxn id="4" idx="3"/>
            </p:cNvCxnSpPr>
            <p:nvPr/>
          </p:nvCxnSpPr>
          <p:spPr>
            <a:xfrm>
              <a:off x="3222625" y="3668518"/>
              <a:ext cx="229553" cy="238002"/>
            </a:xfrm>
            <a:prstGeom prst="straightConnector1">
              <a:avLst/>
            </a:prstGeom>
            <a:ln w="12700" cmpd="sng">
              <a:solidFill>
                <a:srgbClr val="074073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85799" y="4888937"/>
            <a:ext cx="337185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A </a:t>
            </a:r>
            <a:r>
              <a:rPr lang="en-US" sz="1400" b="1" i="1" dirty="0">
                <a:solidFill>
                  <a:schemeClr val="tx2"/>
                </a:solidFill>
              </a:rPr>
              <a:t>k</a:t>
            </a:r>
            <a:r>
              <a:rPr lang="en-US" sz="1400" b="1" dirty="0">
                <a:solidFill>
                  <a:schemeClr val="tx2"/>
                </a:solidFill>
              </a:rPr>
              <a:t>-coloring of a graph </a:t>
            </a:r>
            <a:r>
              <a:rPr lang="en-US" sz="1400" b="1" i="1" dirty="0">
                <a:solidFill>
                  <a:schemeClr val="tx2"/>
                </a:solidFill>
              </a:rPr>
              <a:t>G</a:t>
            </a:r>
            <a:r>
              <a:rPr lang="en-US" sz="1400" b="1" dirty="0">
                <a:solidFill>
                  <a:schemeClr val="tx2"/>
                </a:solidFill>
              </a:rPr>
              <a:t> is an assignment of </a:t>
            </a:r>
            <a:r>
              <a:rPr lang="en-US" sz="1400" b="1" i="1" dirty="0">
                <a:solidFill>
                  <a:schemeClr val="tx2"/>
                </a:solidFill>
              </a:rPr>
              <a:t>k </a:t>
            </a:r>
            <a:r>
              <a:rPr lang="en-US" sz="1400" b="1" dirty="0">
                <a:solidFill>
                  <a:schemeClr val="tx2"/>
                </a:solidFill>
              </a:rPr>
              <a:t>colors to the nodes of </a:t>
            </a:r>
            <a:r>
              <a:rPr lang="en-US" sz="1400" b="1" i="1" dirty="0">
                <a:solidFill>
                  <a:schemeClr val="tx2"/>
                </a:solidFill>
              </a:rPr>
              <a:t>G</a:t>
            </a:r>
            <a:r>
              <a:rPr lang="en-US" sz="1400" b="1" dirty="0">
                <a:solidFill>
                  <a:schemeClr val="tx2"/>
                </a:solidFill>
              </a:rPr>
              <a:t> such that no two adjacent nodes have the same color.</a:t>
            </a:r>
          </a:p>
          <a:p>
            <a:r>
              <a:rPr lang="en-US" sz="1400" b="1" dirty="0">
                <a:solidFill>
                  <a:schemeClr val="tx2"/>
                </a:solidFill>
              </a:rPr>
              <a:t>Typically, in a coloring problem, we favor smaller values of </a:t>
            </a:r>
            <a:r>
              <a:rPr lang="en-US" sz="1400" b="1" i="1" dirty="0">
                <a:solidFill>
                  <a:schemeClr val="tx2"/>
                </a:solidFill>
              </a:rPr>
              <a:t>k</a:t>
            </a:r>
            <a:r>
              <a:rPr lang="en-US" sz="1400" b="1" dirty="0">
                <a:solidFill>
                  <a:schemeClr val="tx2"/>
                </a:solidFill>
              </a:rPr>
              <a:t> over larger ones. In allocation, </a:t>
            </a:r>
            <a:r>
              <a:rPr lang="en-US" sz="1400" b="1" i="1" dirty="0">
                <a:solidFill>
                  <a:schemeClr val="tx2"/>
                </a:solidFill>
              </a:rPr>
              <a:t>k</a:t>
            </a:r>
            <a:r>
              <a:rPr lang="en-US" sz="1400" b="1" dirty="0">
                <a:solidFill>
                  <a:schemeClr val="tx2"/>
                </a:solidFill>
              </a:rPr>
              <a:t> is the number of available </a:t>
            </a:r>
            <a:r>
              <a:rPr lang="en-US" sz="1200" b="1" dirty="0">
                <a:solidFill>
                  <a:schemeClr val="tx2"/>
                </a:solidFill>
              </a:rPr>
              <a:t>PR</a:t>
            </a:r>
            <a:r>
              <a:rPr lang="en-US" sz="1400" b="1" dirty="0">
                <a:solidFill>
                  <a:schemeClr val="tx2"/>
                </a:solidFill>
              </a:rPr>
              <a:t>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816818"/>
      </p:ext>
    </p:extLst>
  </p:cSld>
  <p:clrMapOvr>
    <a:masterClrMapping/>
  </p:clrMapOvr>
  <p:transition>
    <p:wipe dir="r"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Example of Chaitin-Briggs Coloring</a:t>
            </a:r>
            <a:endParaRPr lang="en-US" dirty="0">
              <a:sym typeface="Symbol" charset="2"/>
            </a:endParaRPr>
          </a:p>
        </p:txBody>
      </p:sp>
      <p:sp>
        <p:nvSpPr>
          <p:cNvPr id="46083" name="Oval 3"/>
          <p:cNvSpPr>
            <a:spLocks noChangeArrowheads="1"/>
          </p:cNvSpPr>
          <p:nvPr/>
        </p:nvSpPr>
        <p:spPr bwMode="auto">
          <a:xfrm>
            <a:off x="3990975" y="2862263"/>
            <a:ext cx="261938" cy="273050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 Rounded MT Bold" charset="0"/>
              </a:rPr>
              <a:t>2</a:t>
            </a:r>
          </a:p>
        </p:txBody>
      </p:sp>
      <p:sp>
        <p:nvSpPr>
          <p:cNvPr id="46084" name="Oval 4"/>
          <p:cNvSpPr>
            <a:spLocks noChangeArrowheads="1"/>
          </p:cNvSpPr>
          <p:nvPr/>
        </p:nvSpPr>
        <p:spPr bwMode="auto">
          <a:xfrm>
            <a:off x="3998913" y="4011613"/>
            <a:ext cx="261937" cy="273050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 Rounded MT Bold" charset="0"/>
              </a:rPr>
              <a:t>3</a:t>
            </a:r>
          </a:p>
        </p:txBody>
      </p:sp>
      <p:sp>
        <p:nvSpPr>
          <p:cNvPr id="46085" name="Oval 5"/>
          <p:cNvSpPr>
            <a:spLocks noChangeArrowheads="1"/>
          </p:cNvSpPr>
          <p:nvPr/>
        </p:nvSpPr>
        <p:spPr bwMode="auto">
          <a:xfrm>
            <a:off x="4572000" y="3429000"/>
            <a:ext cx="261938" cy="273050"/>
          </a:xfrm>
          <a:prstGeom prst="ellipse">
            <a:avLst/>
          </a:prstGeom>
          <a:solidFill>
            <a:srgbClr val="9999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 Rounded MT Bold" charset="0"/>
              </a:rPr>
              <a:t>4</a:t>
            </a:r>
          </a:p>
        </p:txBody>
      </p:sp>
      <p:sp>
        <p:nvSpPr>
          <p:cNvPr id="46086" name="Line 6"/>
          <p:cNvSpPr>
            <a:spLocks noChangeShapeType="1"/>
          </p:cNvSpPr>
          <p:nvPr/>
        </p:nvSpPr>
        <p:spPr bwMode="auto">
          <a:xfrm>
            <a:off x="4216400" y="3087688"/>
            <a:ext cx="390525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7" name="Line 7"/>
          <p:cNvSpPr>
            <a:spLocks noChangeShapeType="1"/>
          </p:cNvSpPr>
          <p:nvPr/>
        </p:nvSpPr>
        <p:spPr bwMode="auto">
          <a:xfrm flipH="1">
            <a:off x="4230688" y="3678238"/>
            <a:ext cx="390525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88" name="Oval 8"/>
          <p:cNvSpPr>
            <a:spLocks noChangeArrowheads="1"/>
          </p:cNvSpPr>
          <p:nvPr/>
        </p:nvSpPr>
        <p:spPr bwMode="auto">
          <a:xfrm>
            <a:off x="5553075" y="3419475"/>
            <a:ext cx="261938" cy="2730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 Rounded MT Bold" charset="0"/>
              </a:rPr>
              <a:t>5</a:t>
            </a:r>
          </a:p>
        </p:txBody>
      </p:sp>
      <p:sp>
        <p:nvSpPr>
          <p:cNvPr id="46089" name="Line 9"/>
          <p:cNvSpPr>
            <a:spLocks noChangeShapeType="1"/>
          </p:cNvSpPr>
          <p:nvPr/>
        </p:nvSpPr>
        <p:spPr bwMode="auto">
          <a:xfrm>
            <a:off x="4849813" y="3557588"/>
            <a:ext cx="687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90" name="Line 10"/>
          <p:cNvSpPr>
            <a:spLocks noChangeShapeType="1"/>
          </p:cNvSpPr>
          <p:nvPr/>
        </p:nvSpPr>
        <p:spPr bwMode="auto">
          <a:xfrm>
            <a:off x="4279900" y="2989263"/>
            <a:ext cx="1293813" cy="473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91" name="Line 11"/>
          <p:cNvSpPr>
            <a:spLocks noChangeShapeType="1"/>
          </p:cNvSpPr>
          <p:nvPr/>
        </p:nvSpPr>
        <p:spPr bwMode="auto">
          <a:xfrm flipV="1">
            <a:off x="4267200" y="3627438"/>
            <a:ext cx="1311275" cy="517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93" name="Rectangle 13"/>
          <p:cNvSpPr>
            <a:spLocks noChangeArrowheads="1"/>
          </p:cNvSpPr>
          <p:nvPr/>
        </p:nvSpPr>
        <p:spPr bwMode="auto">
          <a:xfrm>
            <a:off x="1739900" y="2601913"/>
            <a:ext cx="752475" cy="2417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1747838" y="2346325"/>
            <a:ext cx="722312" cy="415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095" name="Text Box 15"/>
          <p:cNvSpPr txBox="1">
            <a:spLocks noChangeArrowheads="1"/>
          </p:cNvSpPr>
          <p:nvPr/>
        </p:nvSpPr>
        <p:spPr bwMode="auto">
          <a:xfrm>
            <a:off x="1725613" y="5118100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Stack</a:t>
            </a:r>
          </a:p>
        </p:txBody>
      </p:sp>
      <p:sp>
        <p:nvSpPr>
          <p:cNvPr id="46096" name="Text Box 16"/>
          <p:cNvSpPr txBox="1">
            <a:spLocks noChangeArrowheads="1"/>
          </p:cNvSpPr>
          <p:nvPr/>
        </p:nvSpPr>
        <p:spPr bwMode="auto">
          <a:xfrm>
            <a:off x="1981200" y="4589463"/>
            <a:ext cx="3048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1</a:t>
            </a:r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6724650" y="2700338"/>
            <a:ext cx="8495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Colors:</a:t>
            </a:r>
          </a:p>
        </p:txBody>
      </p:sp>
      <p:sp>
        <p:nvSpPr>
          <p:cNvPr id="46098" name="Text Box 18"/>
          <p:cNvSpPr txBox="1">
            <a:spLocks noChangeArrowheads="1"/>
          </p:cNvSpPr>
          <p:nvPr/>
        </p:nvSpPr>
        <p:spPr bwMode="auto">
          <a:xfrm>
            <a:off x="6796088" y="3182938"/>
            <a:ext cx="469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1:  </a:t>
            </a:r>
          </a:p>
        </p:txBody>
      </p:sp>
      <p:sp>
        <p:nvSpPr>
          <p:cNvPr id="46099" name="Oval 19"/>
          <p:cNvSpPr>
            <a:spLocks noChangeArrowheads="1"/>
          </p:cNvSpPr>
          <p:nvPr/>
        </p:nvSpPr>
        <p:spPr bwMode="auto">
          <a:xfrm>
            <a:off x="7366000" y="3225800"/>
            <a:ext cx="261938" cy="2730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Arial Rounded MT Bold" charset="0"/>
            </a:endParaRPr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6807200" y="3756025"/>
            <a:ext cx="469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2:  </a:t>
            </a:r>
          </a:p>
        </p:txBody>
      </p:sp>
      <p:sp>
        <p:nvSpPr>
          <p:cNvPr id="46101" name="Oval 21"/>
          <p:cNvSpPr>
            <a:spLocks noChangeArrowheads="1"/>
          </p:cNvSpPr>
          <p:nvPr/>
        </p:nvSpPr>
        <p:spPr bwMode="auto">
          <a:xfrm>
            <a:off x="7377113" y="3798888"/>
            <a:ext cx="261937" cy="273050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Arial Rounded MT Bold" charset="0"/>
            </a:endParaRPr>
          </a:p>
        </p:txBody>
      </p:sp>
      <p:sp>
        <p:nvSpPr>
          <p:cNvPr id="46102" name="Text Box 22"/>
          <p:cNvSpPr txBox="1">
            <a:spLocks noChangeArrowheads="1"/>
          </p:cNvSpPr>
          <p:nvPr/>
        </p:nvSpPr>
        <p:spPr bwMode="auto">
          <a:xfrm>
            <a:off x="6805613" y="4351338"/>
            <a:ext cx="469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3:  </a:t>
            </a:r>
          </a:p>
        </p:txBody>
      </p:sp>
      <p:sp>
        <p:nvSpPr>
          <p:cNvPr id="46103" name="Oval 23"/>
          <p:cNvSpPr>
            <a:spLocks noChangeArrowheads="1"/>
          </p:cNvSpPr>
          <p:nvPr/>
        </p:nvSpPr>
        <p:spPr bwMode="auto">
          <a:xfrm>
            <a:off x="7375525" y="4394200"/>
            <a:ext cx="261938" cy="273050"/>
          </a:xfrm>
          <a:prstGeom prst="ellipse">
            <a:avLst/>
          </a:prstGeom>
          <a:solidFill>
            <a:srgbClr val="9999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Arial Rounded MT Bold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685800" y="1282215"/>
            <a:ext cx="44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</a:rPr>
              <a:t>Assume </a:t>
            </a:r>
            <a:r>
              <a:rPr lang="en-US" b="1" i="1" dirty="0">
                <a:solidFill>
                  <a:srgbClr val="000000"/>
                </a:solidFill>
              </a:rPr>
              <a:t>k</a:t>
            </a:r>
            <a:r>
              <a:rPr lang="en-US" b="1" dirty="0">
                <a:solidFill>
                  <a:srgbClr val="000000"/>
                </a:solidFill>
              </a:rPr>
              <a:t> =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13199"/>
      </p:ext>
    </p:extLst>
  </p:cSld>
  <p:clrMapOvr>
    <a:masterClrMapping/>
  </p:clrMapOvr>
  <p:transition>
    <p:wipe dir="r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ct val="40000"/>
              </a:spcBef>
            </a:pPr>
            <a:r>
              <a:rPr lang="en-US" dirty="0"/>
              <a:t>Example of Chaitin-Briggs Coloring</a:t>
            </a:r>
            <a:endParaRPr lang="en-US" dirty="0">
              <a:sym typeface="Symbol" charset="2"/>
            </a:endParaRPr>
          </a:p>
        </p:txBody>
      </p:sp>
      <p:sp>
        <p:nvSpPr>
          <p:cNvPr id="48131" name="Oval 3"/>
          <p:cNvSpPr>
            <a:spLocks noChangeArrowheads="1"/>
          </p:cNvSpPr>
          <p:nvPr/>
        </p:nvSpPr>
        <p:spPr bwMode="auto">
          <a:xfrm>
            <a:off x="3990975" y="2862263"/>
            <a:ext cx="261938" cy="273050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 Rounded MT Bold" charset="0"/>
              </a:rPr>
              <a:t>2</a:t>
            </a:r>
          </a:p>
        </p:txBody>
      </p:sp>
      <p:sp>
        <p:nvSpPr>
          <p:cNvPr id="48132" name="Oval 4"/>
          <p:cNvSpPr>
            <a:spLocks noChangeArrowheads="1"/>
          </p:cNvSpPr>
          <p:nvPr/>
        </p:nvSpPr>
        <p:spPr bwMode="auto">
          <a:xfrm>
            <a:off x="3998913" y="4011613"/>
            <a:ext cx="261937" cy="273050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 Rounded MT Bold" charset="0"/>
              </a:rPr>
              <a:t>3</a:t>
            </a:r>
          </a:p>
        </p:txBody>
      </p:sp>
      <p:sp>
        <p:nvSpPr>
          <p:cNvPr id="48133" name="Oval 5"/>
          <p:cNvSpPr>
            <a:spLocks noChangeArrowheads="1"/>
          </p:cNvSpPr>
          <p:nvPr/>
        </p:nvSpPr>
        <p:spPr bwMode="auto">
          <a:xfrm>
            <a:off x="3441700" y="3440113"/>
            <a:ext cx="261938" cy="2730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>
                <a:latin typeface="Arial Rounded MT Bold" charset="0"/>
              </a:rPr>
              <a:t>1</a:t>
            </a:r>
          </a:p>
        </p:txBody>
      </p:sp>
      <p:sp>
        <p:nvSpPr>
          <p:cNvPr id="48134" name="Oval 6"/>
          <p:cNvSpPr>
            <a:spLocks noChangeArrowheads="1"/>
          </p:cNvSpPr>
          <p:nvPr/>
        </p:nvSpPr>
        <p:spPr bwMode="auto">
          <a:xfrm>
            <a:off x="4572000" y="3429000"/>
            <a:ext cx="261938" cy="273050"/>
          </a:xfrm>
          <a:prstGeom prst="ellipse">
            <a:avLst/>
          </a:prstGeom>
          <a:solidFill>
            <a:srgbClr val="9999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 Rounded MT Bold" charset="0"/>
              </a:rPr>
              <a:t>4</a:t>
            </a:r>
          </a:p>
        </p:txBody>
      </p:sp>
      <p:sp>
        <p:nvSpPr>
          <p:cNvPr id="48135" name="Line 7"/>
          <p:cNvSpPr>
            <a:spLocks noChangeShapeType="1"/>
          </p:cNvSpPr>
          <p:nvPr/>
        </p:nvSpPr>
        <p:spPr bwMode="auto">
          <a:xfrm>
            <a:off x="4216400" y="3087688"/>
            <a:ext cx="390525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Line 8"/>
          <p:cNvSpPr>
            <a:spLocks noChangeShapeType="1"/>
          </p:cNvSpPr>
          <p:nvPr/>
        </p:nvSpPr>
        <p:spPr bwMode="auto">
          <a:xfrm flipH="1">
            <a:off x="3641725" y="3087688"/>
            <a:ext cx="390525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7" name="Line 9"/>
          <p:cNvSpPr>
            <a:spLocks noChangeShapeType="1"/>
          </p:cNvSpPr>
          <p:nvPr/>
        </p:nvSpPr>
        <p:spPr bwMode="auto">
          <a:xfrm>
            <a:off x="3652838" y="3681413"/>
            <a:ext cx="390525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8" name="Line 10"/>
          <p:cNvSpPr>
            <a:spLocks noChangeShapeType="1"/>
          </p:cNvSpPr>
          <p:nvPr/>
        </p:nvSpPr>
        <p:spPr bwMode="auto">
          <a:xfrm flipH="1">
            <a:off x="4230688" y="3678238"/>
            <a:ext cx="390525" cy="392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9" name="Oval 11"/>
          <p:cNvSpPr>
            <a:spLocks noChangeArrowheads="1"/>
          </p:cNvSpPr>
          <p:nvPr/>
        </p:nvSpPr>
        <p:spPr bwMode="auto">
          <a:xfrm>
            <a:off x="5553075" y="3419475"/>
            <a:ext cx="261938" cy="2730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>
                <a:latin typeface="Arial Rounded MT Bold" charset="0"/>
              </a:rPr>
              <a:t>5</a:t>
            </a:r>
          </a:p>
        </p:txBody>
      </p:sp>
      <p:sp>
        <p:nvSpPr>
          <p:cNvPr id="48140" name="Line 12"/>
          <p:cNvSpPr>
            <a:spLocks noChangeShapeType="1"/>
          </p:cNvSpPr>
          <p:nvPr/>
        </p:nvSpPr>
        <p:spPr bwMode="auto">
          <a:xfrm>
            <a:off x="4849813" y="3557588"/>
            <a:ext cx="687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1" name="Line 13"/>
          <p:cNvSpPr>
            <a:spLocks noChangeShapeType="1"/>
          </p:cNvSpPr>
          <p:nvPr/>
        </p:nvSpPr>
        <p:spPr bwMode="auto">
          <a:xfrm>
            <a:off x="4279900" y="2989263"/>
            <a:ext cx="1293813" cy="4730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2" name="Line 14"/>
          <p:cNvSpPr>
            <a:spLocks noChangeShapeType="1"/>
          </p:cNvSpPr>
          <p:nvPr/>
        </p:nvSpPr>
        <p:spPr bwMode="auto">
          <a:xfrm flipV="1">
            <a:off x="4267200" y="3627438"/>
            <a:ext cx="1311275" cy="5175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4" name="Rectangle 16"/>
          <p:cNvSpPr>
            <a:spLocks noChangeArrowheads="1"/>
          </p:cNvSpPr>
          <p:nvPr/>
        </p:nvSpPr>
        <p:spPr bwMode="auto">
          <a:xfrm>
            <a:off x="1739900" y="2601913"/>
            <a:ext cx="752475" cy="2417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5" name="Rectangle 17"/>
          <p:cNvSpPr>
            <a:spLocks noChangeArrowheads="1"/>
          </p:cNvSpPr>
          <p:nvPr/>
        </p:nvSpPr>
        <p:spPr bwMode="auto">
          <a:xfrm>
            <a:off x="1747838" y="2346325"/>
            <a:ext cx="722312" cy="415925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1725613" y="5118100"/>
            <a:ext cx="7493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Stack</a:t>
            </a:r>
          </a:p>
        </p:txBody>
      </p:sp>
      <p:sp>
        <p:nvSpPr>
          <p:cNvPr id="48147" name="Text Box 19"/>
          <p:cNvSpPr txBox="1">
            <a:spLocks noChangeArrowheads="1"/>
          </p:cNvSpPr>
          <p:nvPr/>
        </p:nvSpPr>
        <p:spPr bwMode="auto">
          <a:xfrm>
            <a:off x="6724650" y="2700338"/>
            <a:ext cx="84954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Colors:</a:t>
            </a:r>
          </a:p>
        </p:txBody>
      </p:sp>
      <p:sp>
        <p:nvSpPr>
          <p:cNvPr id="48148" name="Text Box 20"/>
          <p:cNvSpPr txBox="1">
            <a:spLocks noChangeArrowheads="1"/>
          </p:cNvSpPr>
          <p:nvPr/>
        </p:nvSpPr>
        <p:spPr bwMode="auto">
          <a:xfrm>
            <a:off x="6796088" y="3182938"/>
            <a:ext cx="469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1:  </a:t>
            </a:r>
          </a:p>
        </p:txBody>
      </p:sp>
      <p:sp>
        <p:nvSpPr>
          <p:cNvPr id="48149" name="Oval 21"/>
          <p:cNvSpPr>
            <a:spLocks noChangeArrowheads="1"/>
          </p:cNvSpPr>
          <p:nvPr/>
        </p:nvSpPr>
        <p:spPr bwMode="auto">
          <a:xfrm>
            <a:off x="7366000" y="3225800"/>
            <a:ext cx="261938" cy="2730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Arial Rounded MT Bold" charset="0"/>
            </a:endParaRPr>
          </a:p>
        </p:txBody>
      </p:sp>
      <p:sp>
        <p:nvSpPr>
          <p:cNvPr id="48150" name="Text Box 22"/>
          <p:cNvSpPr txBox="1">
            <a:spLocks noChangeArrowheads="1"/>
          </p:cNvSpPr>
          <p:nvPr/>
        </p:nvSpPr>
        <p:spPr bwMode="auto">
          <a:xfrm>
            <a:off x="6807200" y="3756025"/>
            <a:ext cx="469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2:  </a:t>
            </a:r>
          </a:p>
        </p:txBody>
      </p:sp>
      <p:sp>
        <p:nvSpPr>
          <p:cNvPr id="48151" name="Oval 23"/>
          <p:cNvSpPr>
            <a:spLocks noChangeArrowheads="1"/>
          </p:cNvSpPr>
          <p:nvPr/>
        </p:nvSpPr>
        <p:spPr bwMode="auto">
          <a:xfrm>
            <a:off x="7377113" y="3798888"/>
            <a:ext cx="261937" cy="273050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Arial Rounded MT Bold" charset="0"/>
            </a:endParaRPr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6805613" y="4351338"/>
            <a:ext cx="4699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Arial Rounded MT Bold" charset="0"/>
              </a:rPr>
              <a:t>3:  </a:t>
            </a:r>
          </a:p>
        </p:txBody>
      </p:sp>
      <p:sp>
        <p:nvSpPr>
          <p:cNvPr id="48153" name="Oval 25"/>
          <p:cNvSpPr>
            <a:spLocks noChangeArrowheads="1"/>
          </p:cNvSpPr>
          <p:nvPr/>
        </p:nvSpPr>
        <p:spPr bwMode="auto">
          <a:xfrm>
            <a:off x="7375525" y="4394200"/>
            <a:ext cx="261938" cy="273050"/>
          </a:xfrm>
          <a:prstGeom prst="ellipse">
            <a:avLst/>
          </a:prstGeom>
          <a:solidFill>
            <a:srgbClr val="9999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>
              <a:latin typeface="Arial Rounded MT Bold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685800" y="1282215"/>
            <a:ext cx="4418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Assume </a:t>
            </a:r>
            <a:r>
              <a:rPr lang="en-US" b="1" i="1" dirty="0"/>
              <a:t>k</a:t>
            </a:r>
            <a:r>
              <a:rPr lang="en-US" b="1" dirty="0"/>
              <a:t> = 3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2F9841-AC00-7A4A-A0C2-828D72D8BF8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9091910"/>
      </p:ext>
    </p:extLst>
  </p:cSld>
  <p:clrMapOvr>
    <a:masterClrMapping/>
  </p:clrMapOvr>
  <p:transition>
    <p:wipe dir="r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4">
            <a:extLst>
              <a:ext uri="{FF2B5EF4-FFF2-40B4-BE49-F238E27FC236}">
                <a16:creationId xmlns:a16="http://schemas.microsoft.com/office/drawing/2014/main" id="{3DEE47EE-AB3B-422D-AF9A-5E1C0FA920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5489C062-FECE-411B-876B-539FA721818B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69635" name="Rectangle 2">
            <a:extLst>
              <a:ext uri="{FF2B5EF4-FFF2-40B4-BE49-F238E27FC236}">
                <a16:creationId xmlns:a16="http://schemas.microsoft.com/office/drawing/2014/main" id="{41C6F560-C9FD-452C-AE15-AEDD078124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>
                <a:sym typeface="Symbol" panose="05050102010706020507" pitchFamily="18" charset="2"/>
              </a:rPr>
              <a:t>Chaitin-Briggs in Practice</a:t>
            </a:r>
          </a:p>
        </p:txBody>
      </p:sp>
      <p:sp>
        <p:nvSpPr>
          <p:cNvPr id="69636" name="Oval 3">
            <a:extLst>
              <a:ext uri="{FF2B5EF4-FFF2-40B4-BE49-F238E27FC236}">
                <a16:creationId xmlns:a16="http://schemas.microsoft.com/office/drawing/2014/main" id="{0E16159F-B5F9-47F4-B406-926B1C8D85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29000"/>
            <a:ext cx="261938" cy="2730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600">
                <a:latin typeface="Arial Rounded MT Bold" panose="020F0704030504030204" pitchFamily="34" charset="0"/>
              </a:rPr>
              <a:t>4</a:t>
            </a:r>
          </a:p>
        </p:txBody>
      </p:sp>
      <p:grpSp>
        <p:nvGrpSpPr>
          <p:cNvPr id="69637" name="Group 4">
            <a:extLst>
              <a:ext uri="{FF2B5EF4-FFF2-40B4-BE49-F238E27FC236}">
                <a16:creationId xmlns:a16="http://schemas.microsoft.com/office/drawing/2014/main" id="{029DCEA8-01F2-4E69-9EA5-7F9CCA6C490B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2862263"/>
            <a:ext cx="615950" cy="617537"/>
            <a:chOff x="2514" y="1803"/>
            <a:chExt cx="388" cy="389"/>
          </a:xfrm>
        </p:grpSpPr>
        <p:sp>
          <p:nvSpPr>
            <p:cNvPr id="69650" name="Oval 5">
              <a:extLst>
                <a:ext uri="{FF2B5EF4-FFF2-40B4-BE49-F238E27FC236}">
                  <a16:creationId xmlns:a16="http://schemas.microsoft.com/office/drawing/2014/main" id="{73E0CE08-86E5-425C-940E-4EB1AE1097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1803"/>
              <a:ext cx="165" cy="1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600"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69651" name="Line 6">
              <a:extLst>
                <a:ext uri="{FF2B5EF4-FFF2-40B4-BE49-F238E27FC236}">
                  <a16:creationId xmlns:a16="http://schemas.microsoft.com/office/drawing/2014/main" id="{19AC1E8F-64DB-4F3B-82B3-C5CFC11B507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6" y="1945"/>
              <a:ext cx="246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38" name="Group 7">
            <a:extLst>
              <a:ext uri="{FF2B5EF4-FFF2-40B4-BE49-F238E27FC236}">
                <a16:creationId xmlns:a16="http://schemas.microsoft.com/office/drawing/2014/main" id="{D8F5537E-8903-4AC7-B6D8-EB76F82C51D2}"/>
              </a:ext>
            </a:extLst>
          </p:cNvPr>
          <p:cNvGrpSpPr>
            <a:grpSpLocks/>
          </p:cNvGrpSpPr>
          <p:nvPr/>
        </p:nvGrpSpPr>
        <p:grpSpPr bwMode="auto">
          <a:xfrm>
            <a:off x="3441700" y="3087688"/>
            <a:ext cx="601663" cy="985837"/>
            <a:chOff x="2168" y="1945"/>
            <a:chExt cx="379" cy="621"/>
          </a:xfrm>
        </p:grpSpPr>
        <p:sp>
          <p:nvSpPr>
            <p:cNvPr id="69647" name="Oval 8">
              <a:extLst>
                <a:ext uri="{FF2B5EF4-FFF2-40B4-BE49-F238E27FC236}">
                  <a16:creationId xmlns:a16="http://schemas.microsoft.com/office/drawing/2014/main" id="{0F47A8F5-ADEE-4CBA-AFB9-4F506D33F2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167"/>
              <a:ext cx="165" cy="1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69648" name="Line 9">
              <a:extLst>
                <a:ext uri="{FF2B5EF4-FFF2-40B4-BE49-F238E27FC236}">
                  <a16:creationId xmlns:a16="http://schemas.microsoft.com/office/drawing/2014/main" id="{9997449F-B5AA-4F9C-887B-DE2BBFDAED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4" y="1945"/>
              <a:ext cx="246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9649" name="Line 10">
              <a:extLst>
                <a:ext uri="{FF2B5EF4-FFF2-40B4-BE49-F238E27FC236}">
                  <a16:creationId xmlns:a16="http://schemas.microsoft.com/office/drawing/2014/main" id="{83F9A6DB-169E-441C-A988-EBACE4142B5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2319"/>
              <a:ext cx="246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69639" name="Group 11">
            <a:extLst>
              <a:ext uri="{FF2B5EF4-FFF2-40B4-BE49-F238E27FC236}">
                <a16:creationId xmlns:a16="http://schemas.microsoft.com/office/drawing/2014/main" id="{08DDD603-553B-45A5-801E-C1B3D4B4F1DC}"/>
              </a:ext>
            </a:extLst>
          </p:cNvPr>
          <p:cNvGrpSpPr>
            <a:grpSpLocks/>
          </p:cNvGrpSpPr>
          <p:nvPr/>
        </p:nvGrpSpPr>
        <p:grpSpPr bwMode="auto">
          <a:xfrm>
            <a:off x="3998913" y="3678238"/>
            <a:ext cx="622300" cy="606425"/>
            <a:chOff x="2519" y="2317"/>
            <a:chExt cx="392" cy="382"/>
          </a:xfrm>
        </p:grpSpPr>
        <p:sp>
          <p:nvSpPr>
            <p:cNvPr id="69645" name="Oval 12">
              <a:extLst>
                <a:ext uri="{FF2B5EF4-FFF2-40B4-BE49-F238E27FC236}">
                  <a16:creationId xmlns:a16="http://schemas.microsoft.com/office/drawing/2014/main" id="{7251324B-0FCF-407C-83B4-DCD4363CE6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2527"/>
              <a:ext cx="165" cy="1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600"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69646" name="Line 13">
              <a:extLst>
                <a:ext uri="{FF2B5EF4-FFF2-40B4-BE49-F238E27FC236}">
                  <a16:creationId xmlns:a16="http://schemas.microsoft.com/office/drawing/2014/main" id="{95AFACBB-ADFD-464C-8B1A-1AB55BEEF3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5" y="2317"/>
              <a:ext cx="246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69640" name="Text Box 14">
            <a:extLst>
              <a:ext uri="{FF2B5EF4-FFF2-40B4-BE49-F238E27FC236}">
                <a16:creationId xmlns:a16="http://schemas.microsoft.com/office/drawing/2014/main" id="{2AD634F1-8A46-420A-AE6A-39FF32BDA3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30338"/>
            <a:ext cx="1306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2 Registers</a:t>
            </a:r>
          </a:p>
        </p:txBody>
      </p:sp>
      <p:sp>
        <p:nvSpPr>
          <p:cNvPr id="69641" name="Rectangle 15">
            <a:extLst>
              <a:ext uri="{FF2B5EF4-FFF2-40B4-BE49-F238E27FC236}">
                <a16:creationId xmlns:a16="http://schemas.microsoft.com/office/drawing/2014/main" id="{BD335425-2FC1-46DC-8269-2FB474992A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2601913"/>
            <a:ext cx="752475" cy="2417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69642" name="Rectangle 16">
            <a:extLst>
              <a:ext uri="{FF2B5EF4-FFF2-40B4-BE49-F238E27FC236}">
                <a16:creationId xmlns:a16="http://schemas.microsoft.com/office/drawing/2014/main" id="{90CA00BF-AE66-44C3-A038-273A1D5AEF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2346325"/>
            <a:ext cx="722312" cy="415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69643" name="Text Box 17">
            <a:extLst>
              <a:ext uri="{FF2B5EF4-FFF2-40B4-BE49-F238E27FC236}">
                <a16:creationId xmlns:a16="http://schemas.microsoft.com/office/drawing/2014/main" id="{2E9FAD5E-CA4E-4F29-95B4-C4AF35F7BD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3" y="51181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Stack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FA8FB46-1910-4037-AFE4-5F5E636186B2}"/>
              </a:ext>
            </a:extLst>
          </p:cNvPr>
          <p:cNvSpPr txBox="1"/>
          <p:nvPr/>
        </p:nvSpPr>
        <p:spPr>
          <a:xfrm>
            <a:off x="3268980" y="5118100"/>
            <a:ext cx="573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dirty="0">
                <a:solidFill>
                  <a:srgbClr val="003C75"/>
                </a:solidFill>
                <a:latin typeface="Comic Sans MS" charset="0"/>
                <a:ea typeface="ヒラギノ角ゴ Pro W3" charset="-128"/>
                <a:cs typeface="ヒラギノ角ゴ Pro W3" charset="-128"/>
              </a:rPr>
              <a:t>No node has degree &lt; 2, </a:t>
            </a:r>
            <a:r>
              <a:rPr lang="en-US" dirty="0">
                <a:latin typeface="Comic Sans MS" charset="0"/>
                <a:ea typeface="ヒラギノ角ゴ Pro W3" charset="-128"/>
                <a:cs typeface="ヒラギノ角ゴ Pro W3" charset="-128"/>
              </a:rPr>
              <a:t>do we need to spill a node? </a:t>
            </a:r>
          </a:p>
        </p:txBody>
      </p:sp>
    </p:spTree>
  </p:cSld>
  <p:clrMapOvr>
    <a:masterClrMapping/>
  </p:clrMapOvr>
  <p:transition>
    <p:wipe dir="r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4">
            <a:extLst>
              <a:ext uri="{FF2B5EF4-FFF2-40B4-BE49-F238E27FC236}">
                <a16:creationId xmlns:a16="http://schemas.microsoft.com/office/drawing/2014/main" id="{9FADE01A-DF47-46AE-B4A6-1BD8D918EC0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9366C4D5-2A9E-41DB-8556-187DB55AB3AE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71683" name="Rectangle 2">
            <a:extLst>
              <a:ext uri="{FF2B5EF4-FFF2-40B4-BE49-F238E27FC236}">
                <a16:creationId xmlns:a16="http://schemas.microsoft.com/office/drawing/2014/main" id="{102E03D5-849F-4F97-8CB5-397F7D8F5B9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>
                <a:sym typeface="Symbol" panose="05050102010706020507" pitchFamily="18" charset="2"/>
              </a:rPr>
              <a:t>Chaitin-Briggs in Practice</a:t>
            </a:r>
          </a:p>
        </p:txBody>
      </p:sp>
      <p:sp>
        <p:nvSpPr>
          <p:cNvPr id="71684" name="Oval 3">
            <a:extLst>
              <a:ext uri="{FF2B5EF4-FFF2-40B4-BE49-F238E27FC236}">
                <a16:creationId xmlns:a16="http://schemas.microsoft.com/office/drawing/2014/main" id="{B9883D8C-E93D-4280-BB50-D7A31DE96F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29000"/>
            <a:ext cx="261938" cy="2730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600">
                <a:latin typeface="Arial Rounded MT Bold" panose="020F0704030504030204" pitchFamily="34" charset="0"/>
              </a:rPr>
              <a:t>4</a:t>
            </a:r>
          </a:p>
        </p:txBody>
      </p:sp>
      <p:grpSp>
        <p:nvGrpSpPr>
          <p:cNvPr id="71685" name="Group 4">
            <a:extLst>
              <a:ext uri="{FF2B5EF4-FFF2-40B4-BE49-F238E27FC236}">
                <a16:creationId xmlns:a16="http://schemas.microsoft.com/office/drawing/2014/main" id="{00368074-F297-4714-8C89-53E1A279A4A8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2862263"/>
            <a:ext cx="615950" cy="617537"/>
            <a:chOff x="2514" y="1803"/>
            <a:chExt cx="388" cy="389"/>
          </a:xfrm>
        </p:grpSpPr>
        <p:sp>
          <p:nvSpPr>
            <p:cNvPr id="71698" name="Oval 5">
              <a:extLst>
                <a:ext uri="{FF2B5EF4-FFF2-40B4-BE49-F238E27FC236}">
                  <a16:creationId xmlns:a16="http://schemas.microsoft.com/office/drawing/2014/main" id="{7AF2E596-96EB-416E-BC7B-5766E0578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1803"/>
              <a:ext cx="165" cy="1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600"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1699" name="Line 6">
              <a:extLst>
                <a:ext uri="{FF2B5EF4-FFF2-40B4-BE49-F238E27FC236}">
                  <a16:creationId xmlns:a16="http://schemas.microsoft.com/office/drawing/2014/main" id="{A2225076-60F6-490E-8AFF-56272858DA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6" y="1945"/>
              <a:ext cx="246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686" name="Group 7">
            <a:extLst>
              <a:ext uri="{FF2B5EF4-FFF2-40B4-BE49-F238E27FC236}">
                <a16:creationId xmlns:a16="http://schemas.microsoft.com/office/drawing/2014/main" id="{31BAACF4-DA8D-492C-BCAC-9AC0A4AF3D34}"/>
              </a:ext>
            </a:extLst>
          </p:cNvPr>
          <p:cNvGrpSpPr>
            <a:grpSpLocks/>
          </p:cNvGrpSpPr>
          <p:nvPr/>
        </p:nvGrpSpPr>
        <p:grpSpPr bwMode="auto">
          <a:xfrm>
            <a:off x="3441700" y="3087688"/>
            <a:ext cx="601663" cy="985837"/>
            <a:chOff x="2168" y="1945"/>
            <a:chExt cx="379" cy="621"/>
          </a:xfrm>
        </p:grpSpPr>
        <p:sp>
          <p:nvSpPr>
            <p:cNvPr id="71695" name="Oval 8">
              <a:extLst>
                <a:ext uri="{FF2B5EF4-FFF2-40B4-BE49-F238E27FC236}">
                  <a16:creationId xmlns:a16="http://schemas.microsoft.com/office/drawing/2014/main" id="{3EB31AE2-ABA8-4179-9B47-CB369BC444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167"/>
              <a:ext cx="165" cy="1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71696" name="Line 9">
              <a:extLst>
                <a:ext uri="{FF2B5EF4-FFF2-40B4-BE49-F238E27FC236}">
                  <a16:creationId xmlns:a16="http://schemas.microsoft.com/office/drawing/2014/main" id="{BEACC278-D730-4F7E-B203-DB2C0265306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4" y="1945"/>
              <a:ext cx="246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71697" name="Line 10">
              <a:extLst>
                <a:ext uri="{FF2B5EF4-FFF2-40B4-BE49-F238E27FC236}">
                  <a16:creationId xmlns:a16="http://schemas.microsoft.com/office/drawing/2014/main" id="{5E82DD60-5BD8-409C-8984-C9DDE38058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2319"/>
              <a:ext cx="246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1687" name="Group 11">
            <a:extLst>
              <a:ext uri="{FF2B5EF4-FFF2-40B4-BE49-F238E27FC236}">
                <a16:creationId xmlns:a16="http://schemas.microsoft.com/office/drawing/2014/main" id="{054EA7BA-B912-4DCE-8BCA-AF165DEA5D43}"/>
              </a:ext>
            </a:extLst>
          </p:cNvPr>
          <p:cNvGrpSpPr>
            <a:grpSpLocks/>
          </p:cNvGrpSpPr>
          <p:nvPr/>
        </p:nvGrpSpPr>
        <p:grpSpPr bwMode="auto">
          <a:xfrm>
            <a:off x="3998913" y="3678238"/>
            <a:ext cx="622300" cy="606425"/>
            <a:chOff x="2519" y="2317"/>
            <a:chExt cx="392" cy="382"/>
          </a:xfrm>
        </p:grpSpPr>
        <p:sp>
          <p:nvSpPr>
            <p:cNvPr id="71693" name="Oval 12">
              <a:extLst>
                <a:ext uri="{FF2B5EF4-FFF2-40B4-BE49-F238E27FC236}">
                  <a16:creationId xmlns:a16="http://schemas.microsoft.com/office/drawing/2014/main" id="{0DB44875-AAFA-4D3C-87D1-3F0078DDFF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2527"/>
              <a:ext cx="165" cy="1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600"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71694" name="Line 13">
              <a:extLst>
                <a:ext uri="{FF2B5EF4-FFF2-40B4-BE49-F238E27FC236}">
                  <a16:creationId xmlns:a16="http://schemas.microsoft.com/office/drawing/2014/main" id="{2FD42514-5857-4CA3-ABB9-2E7E5F506C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5" y="2317"/>
              <a:ext cx="246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1688" name="Text Box 14">
            <a:extLst>
              <a:ext uri="{FF2B5EF4-FFF2-40B4-BE49-F238E27FC236}">
                <a16:creationId xmlns:a16="http://schemas.microsoft.com/office/drawing/2014/main" id="{4B19BABA-DAE1-4FDC-871C-F6742D36C3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30338"/>
            <a:ext cx="1306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2 Registers</a:t>
            </a:r>
          </a:p>
        </p:txBody>
      </p:sp>
      <p:sp>
        <p:nvSpPr>
          <p:cNvPr id="71689" name="Rectangle 15">
            <a:extLst>
              <a:ext uri="{FF2B5EF4-FFF2-40B4-BE49-F238E27FC236}">
                <a16:creationId xmlns:a16="http://schemas.microsoft.com/office/drawing/2014/main" id="{30B7D3FF-6B1F-4075-8E95-3E520E5DF9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2601913"/>
            <a:ext cx="752475" cy="2417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71690" name="Rectangle 16">
            <a:extLst>
              <a:ext uri="{FF2B5EF4-FFF2-40B4-BE49-F238E27FC236}">
                <a16:creationId xmlns:a16="http://schemas.microsoft.com/office/drawing/2014/main" id="{D920F667-91DB-442B-9A05-647D7B8C1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2346325"/>
            <a:ext cx="722312" cy="415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71691" name="Text Box 17">
            <a:extLst>
              <a:ext uri="{FF2B5EF4-FFF2-40B4-BE49-F238E27FC236}">
                <a16:creationId xmlns:a16="http://schemas.microsoft.com/office/drawing/2014/main" id="{9E8724AB-41E2-44C7-82DE-44C2CC8DA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3" y="51181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Stack</a:t>
            </a:r>
          </a:p>
        </p:txBody>
      </p:sp>
      <p:sp>
        <p:nvSpPr>
          <p:cNvPr id="71692" name="TextBox 20">
            <a:extLst>
              <a:ext uri="{FF2B5EF4-FFF2-40B4-BE49-F238E27FC236}">
                <a16:creationId xmlns:a16="http://schemas.microsoft.com/office/drawing/2014/main" id="{4B75AD02-1F45-48D9-806F-710C27564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638800"/>
            <a:ext cx="388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>
                <a:solidFill>
                  <a:srgbClr val="003C75"/>
                </a:solidFill>
              </a:rPr>
              <a:t>Pick a node, say 1</a:t>
            </a:r>
          </a:p>
        </p:txBody>
      </p:sp>
    </p:spTree>
  </p:cSld>
  <p:clrMapOvr>
    <a:masterClrMapping/>
  </p:clrMapOvr>
  <p:transition>
    <p:wipe dir="r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4">
            <a:extLst>
              <a:ext uri="{FF2B5EF4-FFF2-40B4-BE49-F238E27FC236}">
                <a16:creationId xmlns:a16="http://schemas.microsoft.com/office/drawing/2014/main" id="{DFB85666-6BB7-4A5E-96F5-F2B826B7C35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78BC95C1-3E6C-49B5-9CB7-6CE3BE4EB7CA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73731" name="Rectangle 2">
            <a:extLst>
              <a:ext uri="{FF2B5EF4-FFF2-40B4-BE49-F238E27FC236}">
                <a16:creationId xmlns:a16="http://schemas.microsoft.com/office/drawing/2014/main" id="{1CB474BE-E861-4F4D-87F7-41571CD03A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>
                <a:sym typeface="Symbol" panose="05050102010706020507" pitchFamily="18" charset="2"/>
              </a:rPr>
              <a:t>Chaitin-Briggs in Practice</a:t>
            </a:r>
          </a:p>
        </p:txBody>
      </p:sp>
      <p:sp>
        <p:nvSpPr>
          <p:cNvPr id="73732" name="Oval 3">
            <a:extLst>
              <a:ext uri="{FF2B5EF4-FFF2-40B4-BE49-F238E27FC236}">
                <a16:creationId xmlns:a16="http://schemas.microsoft.com/office/drawing/2014/main" id="{62019401-CC50-4DC0-BA14-D97E1333E2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29000"/>
            <a:ext cx="261938" cy="2730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600">
                <a:latin typeface="Arial Rounded MT Bold" panose="020F0704030504030204" pitchFamily="34" charset="0"/>
              </a:rPr>
              <a:t>4</a:t>
            </a:r>
          </a:p>
        </p:txBody>
      </p:sp>
      <p:grpSp>
        <p:nvGrpSpPr>
          <p:cNvPr id="73733" name="Group 4">
            <a:extLst>
              <a:ext uri="{FF2B5EF4-FFF2-40B4-BE49-F238E27FC236}">
                <a16:creationId xmlns:a16="http://schemas.microsoft.com/office/drawing/2014/main" id="{10750247-566E-401A-B127-290D758EA0CC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2862263"/>
            <a:ext cx="615950" cy="617537"/>
            <a:chOff x="2514" y="1803"/>
            <a:chExt cx="388" cy="389"/>
          </a:xfrm>
        </p:grpSpPr>
        <p:sp>
          <p:nvSpPr>
            <p:cNvPr id="73743" name="Oval 5">
              <a:extLst>
                <a:ext uri="{FF2B5EF4-FFF2-40B4-BE49-F238E27FC236}">
                  <a16:creationId xmlns:a16="http://schemas.microsoft.com/office/drawing/2014/main" id="{F59EA793-FCB0-4ED5-8C6E-AFCC31444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1803"/>
              <a:ext cx="165" cy="1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600"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3744" name="Line 6">
              <a:extLst>
                <a:ext uri="{FF2B5EF4-FFF2-40B4-BE49-F238E27FC236}">
                  <a16:creationId xmlns:a16="http://schemas.microsoft.com/office/drawing/2014/main" id="{E192A65B-5AEB-46CC-B26A-AC48DB866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6" y="1945"/>
              <a:ext cx="246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3734" name="Group 11">
            <a:extLst>
              <a:ext uri="{FF2B5EF4-FFF2-40B4-BE49-F238E27FC236}">
                <a16:creationId xmlns:a16="http://schemas.microsoft.com/office/drawing/2014/main" id="{14199F34-436F-4F16-9483-D05F50073C05}"/>
              </a:ext>
            </a:extLst>
          </p:cNvPr>
          <p:cNvGrpSpPr>
            <a:grpSpLocks/>
          </p:cNvGrpSpPr>
          <p:nvPr/>
        </p:nvGrpSpPr>
        <p:grpSpPr bwMode="auto">
          <a:xfrm>
            <a:off x="3998913" y="3678238"/>
            <a:ext cx="622300" cy="606425"/>
            <a:chOff x="2519" y="2317"/>
            <a:chExt cx="392" cy="382"/>
          </a:xfrm>
        </p:grpSpPr>
        <p:sp>
          <p:nvSpPr>
            <p:cNvPr id="73741" name="Oval 12">
              <a:extLst>
                <a:ext uri="{FF2B5EF4-FFF2-40B4-BE49-F238E27FC236}">
                  <a16:creationId xmlns:a16="http://schemas.microsoft.com/office/drawing/2014/main" id="{CBF9FDD5-C3E4-419F-897E-6AC65A64E9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2527"/>
              <a:ext cx="165" cy="1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600"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73742" name="Line 13">
              <a:extLst>
                <a:ext uri="{FF2B5EF4-FFF2-40B4-BE49-F238E27FC236}">
                  <a16:creationId xmlns:a16="http://schemas.microsoft.com/office/drawing/2014/main" id="{6A588F53-7457-4E62-9CB8-DF3A4A23822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5" y="2317"/>
              <a:ext cx="246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3735" name="Text Box 14">
            <a:extLst>
              <a:ext uri="{FF2B5EF4-FFF2-40B4-BE49-F238E27FC236}">
                <a16:creationId xmlns:a16="http://schemas.microsoft.com/office/drawing/2014/main" id="{8B1AA870-A5FF-4F74-A599-DED6E2C249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30338"/>
            <a:ext cx="1306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2 Registers</a:t>
            </a:r>
          </a:p>
        </p:txBody>
      </p:sp>
      <p:sp>
        <p:nvSpPr>
          <p:cNvPr id="73736" name="Rectangle 15">
            <a:extLst>
              <a:ext uri="{FF2B5EF4-FFF2-40B4-BE49-F238E27FC236}">
                <a16:creationId xmlns:a16="http://schemas.microsoft.com/office/drawing/2014/main" id="{3D3F7A65-ADA9-4FD9-B225-2AA129C585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2601913"/>
            <a:ext cx="752475" cy="2417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73737" name="Rectangle 16">
            <a:extLst>
              <a:ext uri="{FF2B5EF4-FFF2-40B4-BE49-F238E27FC236}">
                <a16:creationId xmlns:a16="http://schemas.microsoft.com/office/drawing/2014/main" id="{158BC37B-2821-446A-95EA-927149BD49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2346325"/>
            <a:ext cx="722312" cy="415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73738" name="Text Box 17">
            <a:extLst>
              <a:ext uri="{FF2B5EF4-FFF2-40B4-BE49-F238E27FC236}">
                <a16:creationId xmlns:a16="http://schemas.microsoft.com/office/drawing/2014/main" id="{45D569E9-79DC-45F1-9FEB-1B970ECC24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3" y="51181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Stack</a:t>
            </a:r>
          </a:p>
        </p:txBody>
      </p:sp>
      <p:sp>
        <p:nvSpPr>
          <p:cNvPr id="73739" name="Text Box 18">
            <a:extLst>
              <a:ext uri="{FF2B5EF4-FFF2-40B4-BE49-F238E27FC236}">
                <a16:creationId xmlns:a16="http://schemas.microsoft.com/office/drawing/2014/main" id="{30E0BD05-EE9B-40F8-A9D9-D533B9C7CB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58946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73740" name="TextBox 23">
            <a:extLst>
              <a:ext uri="{FF2B5EF4-FFF2-40B4-BE49-F238E27FC236}">
                <a16:creationId xmlns:a16="http://schemas.microsoft.com/office/drawing/2014/main" id="{49D9242E-C67D-455F-B412-20B2334F72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638800"/>
            <a:ext cx="388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>
                <a:solidFill>
                  <a:srgbClr val="003C75"/>
                </a:solidFill>
              </a:rPr>
              <a:t>Pick a node, say 1</a:t>
            </a:r>
          </a:p>
        </p:txBody>
      </p:sp>
    </p:spTree>
  </p:cSld>
  <p:clrMapOvr>
    <a:masterClrMapping/>
  </p:clrMapOvr>
  <p:transition>
    <p:wipe dir="r"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4">
            <a:extLst>
              <a:ext uri="{FF2B5EF4-FFF2-40B4-BE49-F238E27FC236}">
                <a16:creationId xmlns:a16="http://schemas.microsoft.com/office/drawing/2014/main" id="{B1A9E4F3-50E3-4E38-AD24-AACAD89198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DAF0D463-D2AC-4F1E-B4ED-FFE86C3B4BCD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75779" name="Rectangle 2">
            <a:extLst>
              <a:ext uri="{FF2B5EF4-FFF2-40B4-BE49-F238E27FC236}">
                <a16:creationId xmlns:a16="http://schemas.microsoft.com/office/drawing/2014/main" id="{0D0BF888-4CD8-4D2C-82E4-6CD48B61238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>
                <a:sym typeface="Symbol" panose="05050102010706020507" pitchFamily="18" charset="2"/>
              </a:rPr>
              <a:t>Chaitin-Briggs in Practice</a:t>
            </a:r>
          </a:p>
        </p:txBody>
      </p:sp>
      <p:sp>
        <p:nvSpPr>
          <p:cNvPr id="75780" name="Oval 3">
            <a:extLst>
              <a:ext uri="{FF2B5EF4-FFF2-40B4-BE49-F238E27FC236}">
                <a16:creationId xmlns:a16="http://schemas.microsoft.com/office/drawing/2014/main" id="{1506640D-2F93-497E-8759-ED746D00A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29000"/>
            <a:ext cx="261938" cy="2730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600">
                <a:latin typeface="Arial Rounded MT Bold" panose="020F0704030504030204" pitchFamily="34" charset="0"/>
              </a:rPr>
              <a:t>4</a:t>
            </a:r>
          </a:p>
        </p:txBody>
      </p:sp>
      <p:grpSp>
        <p:nvGrpSpPr>
          <p:cNvPr id="75781" name="Group 4">
            <a:extLst>
              <a:ext uri="{FF2B5EF4-FFF2-40B4-BE49-F238E27FC236}">
                <a16:creationId xmlns:a16="http://schemas.microsoft.com/office/drawing/2014/main" id="{C3976AD4-B4BB-4C74-8BEB-517CE5D5F844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2862263"/>
            <a:ext cx="615950" cy="617537"/>
            <a:chOff x="2514" y="1803"/>
            <a:chExt cx="388" cy="389"/>
          </a:xfrm>
        </p:grpSpPr>
        <p:sp>
          <p:nvSpPr>
            <p:cNvPr id="75791" name="Oval 5">
              <a:extLst>
                <a:ext uri="{FF2B5EF4-FFF2-40B4-BE49-F238E27FC236}">
                  <a16:creationId xmlns:a16="http://schemas.microsoft.com/office/drawing/2014/main" id="{09A83CBA-2774-4955-B992-0BE7EF268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1803"/>
              <a:ext cx="165" cy="1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600"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5792" name="Line 6">
              <a:extLst>
                <a:ext uri="{FF2B5EF4-FFF2-40B4-BE49-F238E27FC236}">
                  <a16:creationId xmlns:a16="http://schemas.microsoft.com/office/drawing/2014/main" id="{798425D0-003F-4E5B-93F9-15ED4F968E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6" y="1945"/>
              <a:ext cx="246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75782" name="Group 11">
            <a:extLst>
              <a:ext uri="{FF2B5EF4-FFF2-40B4-BE49-F238E27FC236}">
                <a16:creationId xmlns:a16="http://schemas.microsoft.com/office/drawing/2014/main" id="{C59E1F15-5D85-4637-8294-0B1AF214A841}"/>
              </a:ext>
            </a:extLst>
          </p:cNvPr>
          <p:cNvGrpSpPr>
            <a:grpSpLocks/>
          </p:cNvGrpSpPr>
          <p:nvPr/>
        </p:nvGrpSpPr>
        <p:grpSpPr bwMode="auto">
          <a:xfrm>
            <a:off x="3998913" y="3678238"/>
            <a:ext cx="622300" cy="606425"/>
            <a:chOff x="2519" y="2317"/>
            <a:chExt cx="392" cy="382"/>
          </a:xfrm>
        </p:grpSpPr>
        <p:sp>
          <p:nvSpPr>
            <p:cNvPr id="75789" name="Oval 12">
              <a:extLst>
                <a:ext uri="{FF2B5EF4-FFF2-40B4-BE49-F238E27FC236}">
                  <a16:creationId xmlns:a16="http://schemas.microsoft.com/office/drawing/2014/main" id="{636708A4-2959-4A0A-B569-A414E9887E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2527"/>
              <a:ext cx="165" cy="1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600"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75790" name="Line 13">
              <a:extLst>
                <a:ext uri="{FF2B5EF4-FFF2-40B4-BE49-F238E27FC236}">
                  <a16:creationId xmlns:a16="http://schemas.microsoft.com/office/drawing/2014/main" id="{1207A231-F8A5-4A00-99C8-85838C0CEDA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5" y="2317"/>
              <a:ext cx="246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5783" name="Text Box 14">
            <a:extLst>
              <a:ext uri="{FF2B5EF4-FFF2-40B4-BE49-F238E27FC236}">
                <a16:creationId xmlns:a16="http://schemas.microsoft.com/office/drawing/2014/main" id="{4F587593-268E-4D16-8978-50A647EA58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30338"/>
            <a:ext cx="1306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2 Registers</a:t>
            </a:r>
          </a:p>
        </p:txBody>
      </p:sp>
      <p:sp>
        <p:nvSpPr>
          <p:cNvPr id="75784" name="Rectangle 15">
            <a:extLst>
              <a:ext uri="{FF2B5EF4-FFF2-40B4-BE49-F238E27FC236}">
                <a16:creationId xmlns:a16="http://schemas.microsoft.com/office/drawing/2014/main" id="{4A19E2F9-95E7-47F2-A840-9C86903E71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2601913"/>
            <a:ext cx="752475" cy="2417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75785" name="Rectangle 16">
            <a:extLst>
              <a:ext uri="{FF2B5EF4-FFF2-40B4-BE49-F238E27FC236}">
                <a16:creationId xmlns:a16="http://schemas.microsoft.com/office/drawing/2014/main" id="{A54FA297-E6A1-4BBC-8AD7-2C4F836F37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2346325"/>
            <a:ext cx="722312" cy="415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75786" name="Text Box 17">
            <a:extLst>
              <a:ext uri="{FF2B5EF4-FFF2-40B4-BE49-F238E27FC236}">
                <a16:creationId xmlns:a16="http://schemas.microsoft.com/office/drawing/2014/main" id="{24A67B81-C55B-40C7-A263-BA0ECE0E8C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3" y="51181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Stack</a:t>
            </a:r>
          </a:p>
        </p:txBody>
      </p:sp>
      <p:sp>
        <p:nvSpPr>
          <p:cNvPr id="75787" name="Text Box 18">
            <a:extLst>
              <a:ext uri="{FF2B5EF4-FFF2-40B4-BE49-F238E27FC236}">
                <a16:creationId xmlns:a16="http://schemas.microsoft.com/office/drawing/2014/main" id="{567E8E72-238E-4213-A2CC-22C9FAB690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58946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75788" name="TextBox 23">
            <a:extLst>
              <a:ext uri="{FF2B5EF4-FFF2-40B4-BE49-F238E27FC236}">
                <a16:creationId xmlns:a16="http://schemas.microsoft.com/office/drawing/2014/main" id="{1283AF34-0626-4737-9FF1-5EAA0C58D4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638800"/>
            <a:ext cx="388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>
                <a:solidFill>
                  <a:srgbClr val="003C75"/>
                </a:solidFill>
              </a:rPr>
              <a:t>Now, both 2 &amp; 3 have degree &lt; 2</a:t>
            </a:r>
          </a:p>
          <a:p>
            <a:r>
              <a:rPr lang="en-US" altLang="en-US">
                <a:solidFill>
                  <a:srgbClr val="003C75"/>
                </a:solidFill>
              </a:rPr>
              <a:t>Pick one, say 3</a:t>
            </a:r>
          </a:p>
        </p:txBody>
      </p:sp>
    </p:spTree>
  </p:cSld>
  <p:clrMapOvr>
    <a:masterClrMapping/>
  </p:clrMapOvr>
  <p:transition>
    <p:wipe dir="r"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4">
            <a:extLst>
              <a:ext uri="{FF2B5EF4-FFF2-40B4-BE49-F238E27FC236}">
                <a16:creationId xmlns:a16="http://schemas.microsoft.com/office/drawing/2014/main" id="{D4DAFB0E-735A-4144-A439-1269281F3B6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B78F2A69-0380-4E76-B627-7074FC0F69D2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77827" name="Rectangle 2">
            <a:extLst>
              <a:ext uri="{FF2B5EF4-FFF2-40B4-BE49-F238E27FC236}">
                <a16:creationId xmlns:a16="http://schemas.microsoft.com/office/drawing/2014/main" id="{2899DD21-C4FE-4D2B-983C-BD96C89F70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>
                <a:sym typeface="Symbol" panose="05050102010706020507" pitchFamily="18" charset="2"/>
              </a:rPr>
              <a:t>Chaitin-Briggs in Practice</a:t>
            </a:r>
          </a:p>
        </p:txBody>
      </p:sp>
      <p:sp>
        <p:nvSpPr>
          <p:cNvPr id="77828" name="Oval 3">
            <a:extLst>
              <a:ext uri="{FF2B5EF4-FFF2-40B4-BE49-F238E27FC236}">
                <a16:creationId xmlns:a16="http://schemas.microsoft.com/office/drawing/2014/main" id="{DBC6067B-55B1-4318-8446-9F4B501B84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29000"/>
            <a:ext cx="261938" cy="2730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600">
                <a:latin typeface="Arial Rounded MT Bold" panose="020F0704030504030204" pitchFamily="34" charset="0"/>
              </a:rPr>
              <a:t>4</a:t>
            </a:r>
          </a:p>
        </p:txBody>
      </p:sp>
      <p:grpSp>
        <p:nvGrpSpPr>
          <p:cNvPr id="77829" name="Group 4">
            <a:extLst>
              <a:ext uri="{FF2B5EF4-FFF2-40B4-BE49-F238E27FC236}">
                <a16:creationId xmlns:a16="http://schemas.microsoft.com/office/drawing/2014/main" id="{FDBE1DBF-C22C-4CA2-810C-418EF5E886F3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2862263"/>
            <a:ext cx="615950" cy="617537"/>
            <a:chOff x="2514" y="1803"/>
            <a:chExt cx="388" cy="389"/>
          </a:xfrm>
        </p:grpSpPr>
        <p:sp>
          <p:nvSpPr>
            <p:cNvPr id="77837" name="Oval 5">
              <a:extLst>
                <a:ext uri="{FF2B5EF4-FFF2-40B4-BE49-F238E27FC236}">
                  <a16:creationId xmlns:a16="http://schemas.microsoft.com/office/drawing/2014/main" id="{A68DC9EE-C120-4BED-9843-BE47D9E3D6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1803"/>
              <a:ext cx="165" cy="1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600"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77838" name="Line 6">
              <a:extLst>
                <a:ext uri="{FF2B5EF4-FFF2-40B4-BE49-F238E27FC236}">
                  <a16:creationId xmlns:a16="http://schemas.microsoft.com/office/drawing/2014/main" id="{E71A84D4-A59A-4E98-95AD-7CA3AB6955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6" y="1945"/>
              <a:ext cx="246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77830" name="Text Box 14">
            <a:extLst>
              <a:ext uri="{FF2B5EF4-FFF2-40B4-BE49-F238E27FC236}">
                <a16:creationId xmlns:a16="http://schemas.microsoft.com/office/drawing/2014/main" id="{2FAA4BD7-7621-48BD-8AE9-F56A03D057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30338"/>
            <a:ext cx="1306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2 Registers</a:t>
            </a:r>
          </a:p>
        </p:txBody>
      </p:sp>
      <p:sp>
        <p:nvSpPr>
          <p:cNvPr id="77831" name="Rectangle 15">
            <a:extLst>
              <a:ext uri="{FF2B5EF4-FFF2-40B4-BE49-F238E27FC236}">
                <a16:creationId xmlns:a16="http://schemas.microsoft.com/office/drawing/2014/main" id="{16AD3682-4D6B-4E67-B8F7-F88FB901BD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2601913"/>
            <a:ext cx="752475" cy="2417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77832" name="Rectangle 16">
            <a:extLst>
              <a:ext uri="{FF2B5EF4-FFF2-40B4-BE49-F238E27FC236}">
                <a16:creationId xmlns:a16="http://schemas.microsoft.com/office/drawing/2014/main" id="{3E765662-BF8F-436E-9FA1-A876520ECE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2346325"/>
            <a:ext cx="722312" cy="415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77833" name="Text Box 17">
            <a:extLst>
              <a:ext uri="{FF2B5EF4-FFF2-40B4-BE49-F238E27FC236}">
                <a16:creationId xmlns:a16="http://schemas.microsoft.com/office/drawing/2014/main" id="{21930747-2B29-4FE6-B669-97A1A6B13E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3" y="51181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Stack</a:t>
            </a:r>
          </a:p>
        </p:txBody>
      </p:sp>
      <p:sp>
        <p:nvSpPr>
          <p:cNvPr id="77834" name="Text Box 18">
            <a:extLst>
              <a:ext uri="{FF2B5EF4-FFF2-40B4-BE49-F238E27FC236}">
                <a16:creationId xmlns:a16="http://schemas.microsoft.com/office/drawing/2014/main" id="{AB8D7B0C-8E04-4874-8DFA-85C20040ED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58946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77835" name="Text Box 19">
            <a:extLst>
              <a:ext uri="{FF2B5EF4-FFF2-40B4-BE49-F238E27FC236}">
                <a16:creationId xmlns:a16="http://schemas.microsoft.com/office/drawing/2014/main" id="{856093A6-2A27-4F06-A973-5FD92A31B8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88" y="4294188"/>
            <a:ext cx="306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77836" name="TextBox 23">
            <a:extLst>
              <a:ext uri="{FF2B5EF4-FFF2-40B4-BE49-F238E27FC236}">
                <a16:creationId xmlns:a16="http://schemas.microsoft.com/office/drawing/2014/main" id="{60F4F6B6-0187-44C8-9EE1-268ECC92C0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638800"/>
            <a:ext cx="38862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>
                <a:solidFill>
                  <a:srgbClr val="003C75"/>
                </a:solidFill>
              </a:rPr>
              <a:t>Both 2 &amp; 4 have degree &lt; 2.</a:t>
            </a:r>
          </a:p>
          <a:p>
            <a:r>
              <a:rPr lang="en-US" altLang="en-US">
                <a:solidFill>
                  <a:srgbClr val="003C75"/>
                </a:solidFill>
              </a:rPr>
              <a:t>Take them in order 2, then 4.</a:t>
            </a:r>
          </a:p>
        </p:txBody>
      </p:sp>
    </p:spTree>
  </p:cSld>
  <p:clrMapOvr>
    <a:masterClrMapping/>
  </p:clrMapOvr>
  <p:transition>
    <p:wipe dir="r"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Number Placeholder 4">
            <a:extLst>
              <a:ext uri="{FF2B5EF4-FFF2-40B4-BE49-F238E27FC236}">
                <a16:creationId xmlns:a16="http://schemas.microsoft.com/office/drawing/2014/main" id="{01A5C7EC-1279-4165-BD06-01A1DE8AA56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EC345337-7040-4760-89C9-89410FD03AA9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79875" name="Rectangle 2">
            <a:extLst>
              <a:ext uri="{FF2B5EF4-FFF2-40B4-BE49-F238E27FC236}">
                <a16:creationId xmlns:a16="http://schemas.microsoft.com/office/drawing/2014/main" id="{CC50CF36-FE34-4429-BD4C-8D66AB1035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>
                <a:sym typeface="Symbol" panose="05050102010706020507" pitchFamily="18" charset="2"/>
              </a:rPr>
              <a:t>Chaitin-Briggs in Practice</a:t>
            </a:r>
          </a:p>
        </p:txBody>
      </p:sp>
      <p:sp>
        <p:nvSpPr>
          <p:cNvPr id="79876" name="Oval 3">
            <a:extLst>
              <a:ext uri="{FF2B5EF4-FFF2-40B4-BE49-F238E27FC236}">
                <a16:creationId xmlns:a16="http://schemas.microsoft.com/office/drawing/2014/main" id="{AFE4446D-D607-4A67-8B71-6D8D99EE56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29000"/>
            <a:ext cx="261938" cy="27305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60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79877" name="Text Box 14">
            <a:extLst>
              <a:ext uri="{FF2B5EF4-FFF2-40B4-BE49-F238E27FC236}">
                <a16:creationId xmlns:a16="http://schemas.microsoft.com/office/drawing/2014/main" id="{A27F8418-A0F4-45C7-A3F0-AC1E80CD2B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30338"/>
            <a:ext cx="1306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2 Registers</a:t>
            </a:r>
          </a:p>
        </p:txBody>
      </p:sp>
      <p:sp>
        <p:nvSpPr>
          <p:cNvPr id="79878" name="Rectangle 15">
            <a:extLst>
              <a:ext uri="{FF2B5EF4-FFF2-40B4-BE49-F238E27FC236}">
                <a16:creationId xmlns:a16="http://schemas.microsoft.com/office/drawing/2014/main" id="{8783731D-B5D2-4DE3-965E-A720066D3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2601913"/>
            <a:ext cx="752475" cy="2417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79879" name="Rectangle 16">
            <a:extLst>
              <a:ext uri="{FF2B5EF4-FFF2-40B4-BE49-F238E27FC236}">
                <a16:creationId xmlns:a16="http://schemas.microsoft.com/office/drawing/2014/main" id="{05B5E1D3-B6F3-4CD9-ACFC-973364A220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2346325"/>
            <a:ext cx="722312" cy="415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79880" name="Text Box 17">
            <a:extLst>
              <a:ext uri="{FF2B5EF4-FFF2-40B4-BE49-F238E27FC236}">
                <a16:creationId xmlns:a16="http://schemas.microsoft.com/office/drawing/2014/main" id="{949C0933-B1E0-491F-98BE-F21DAE54BD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3" y="51181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Stack</a:t>
            </a:r>
          </a:p>
        </p:txBody>
      </p:sp>
      <p:sp>
        <p:nvSpPr>
          <p:cNvPr id="79881" name="Text Box 18">
            <a:extLst>
              <a:ext uri="{FF2B5EF4-FFF2-40B4-BE49-F238E27FC236}">
                <a16:creationId xmlns:a16="http://schemas.microsoft.com/office/drawing/2014/main" id="{4A071621-4A9E-4742-B9C3-C6E02EF8B8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58946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79882" name="Text Box 19">
            <a:extLst>
              <a:ext uri="{FF2B5EF4-FFF2-40B4-BE49-F238E27FC236}">
                <a16:creationId xmlns:a16="http://schemas.microsoft.com/office/drawing/2014/main" id="{E0BF2DCA-9228-4A42-A3C0-AD10132C46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88" y="4294188"/>
            <a:ext cx="306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79883" name="Text Box 20">
            <a:extLst>
              <a:ext uri="{FF2B5EF4-FFF2-40B4-BE49-F238E27FC236}">
                <a16:creationId xmlns:a16="http://schemas.microsoft.com/office/drawing/2014/main" id="{930AA0D7-48F1-443F-9D9C-687B3638A1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38600"/>
            <a:ext cx="312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2</a:t>
            </a:r>
          </a:p>
        </p:txBody>
      </p:sp>
    </p:spTree>
  </p:cSld>
  <p:clrMapOvr>
    <a:masterClrMapping/>
  </p:clrMapOvr>
  <p:transition>
    <p:wipe dir="r"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4">
            <a:extLst>
              <a:ext uri="{FF2B5EF4-FFF2-40B4-BE49-F238E27FC236}">
                <a16:creationId xmlns:a16="http://schemas.microsoft.com/office/drawing/2014/main" id="{46939E07-B978-47BB-B8A3-49FB8E9887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04F31C41-C5B1-4D8D-9D48-89B4F3BB41EF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81923" name="Rectangle 2">
            <a:extLst>
              <a:ext uri="{FF2B5EF4-FFF2-40B4-BE49-F238E27FC236}">
                <a16:creationId xmlns:a16="http://schemas.microsoft.com/office/drawing/2014/main" id="{018098B9-DFCC-449C-AB6D-605DCAD0D6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>
                <a:sym typeface="Symbol" panose="05050102010706020507" pitchFamily="18" charset="2"/>
              </a:rPr>
              <a:t>Chaitin-Briggs in Practice</a:t>
            </a:r>
          </a:p>
        </p:txBody>
      </p:sp>
      <p:sp>
        <p:nvSpPr>
          <p:cNvPr id="81924" name="Text Box 14">
            <a:extLst>
              <a:ext uri="{FF2B5EF4-FFF2-40B4-BE49-F238E27FC236}">
                <a16:creationId xmlns:a16="http://schemas.microsoft.com/office/drawing/2014/main" id="{4D81CD68-B5AA-4A74-966A-28ED06AE0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30338"/>
            <a:ext cx="1306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2 Registers</a:t>
            </a:r>
          </a:p>
        </p:txBody>
      </p:sp>
      <p:sp>
        <p:nvSpPr>
          <p:cNvPr id="81925" name="Rectangle 15">
            <a:extLst>
              <a:ext uri="{FF2B5EF4-FFF2-40B4-BE49-F238E27FC236}">
                <a16:creationId xmlns:a16="http://schemas.microsoft.com/office/drawing/2014/main" id="{36A4A672-8B76-459B-88A3-600C1FD4D5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2601913"/>
            <a:ext cx="752475" cy="2417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81926" name="Rectangle 16">
            <a:extLst>
              <a:ext uri="{FF2B5EF4-FFF2-40B4-BE49-F238E27FC236}">
                <a16:creationId xmlns:a16="http://schemas.microsoft.com/office/drawing/2014/main" id="{59E22DB7-48AE-4B6C-BF60-71860069F3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2346325"/>
            <a:ext cx="722312" cy="415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81927" name="Text Box 17">
            <a:extLst>
              <a:ext uri="{FF2B5EF4-FFF2-40B4-BE49-F238E27FC236}">
                <a16:creationId xmlns:a16="http://schemas.microsoft.com/office/drawing/2014/main" id="{AADF358C-1B31-4E36-9531-6E9B1E5884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3" y="51181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Stack</a:t>
            </a:r>
          </a:p>
        </p:txBody>
      </p:sp>
      <p:sp>
        <p:nvSpPr>
          <p:cNvPr id="81928" name="Text Box 18">
            <a:extLst>
              <a:ext uri="{FF2B5EF4-FFF2-40B4-BE49-F238E27FC236}">
                <a16:creationId xmlns:a16="http://schemas.microsoft.com/office/drawing/2014/main" id="{537B97FE-D810-49E3-B7A9-EF01D3F2D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58946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81929" name="Text Box 19">
            <a:extLst>
              <a:ext uri="{FF2B5EF4-FFF2-40B4-BE49-F238E27FC236}">
                <a16:creationId xmlns:a16="http://schemas.microsoft.com/office/drawing/2014/main" id="{33574A85-85A8-423B-9C3E-02D869BD41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88" y="4294188"/>
            <a:ext cx="306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81930" name="Text Box 20">
            <a:extLst>
              <a:ext uri="{FF2B5EF4-FFF2-40B4-BE49-F238E27FC236}">
                <a16:creationId xmlns:a16="http://schemas.microsoft.com/office/drawing/2014/main" id="{74820B8C-D816-4869-97DA-9A79847959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38600"/>
            <a:ext cx="312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81931" name="Text Box 21">
            <a:extLst>
              <a:ext uri="{FF2B5EF4-FFF2-40B4-BE49-F238E27FC236}">
                <a16:creationId xmlns:a16="http://schemas.microsoft.com/office/drawing/2014/main" id="{2FE1AE7E-BCE9-47FB-BAC6-6E394194DC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3778250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81932" name="TextBox 23">
            <a:extLst>
              <a:ext uri="{FF2B5EF4-FFF2-40B4-BE49-F238E27FC236}">
                <a16:creationId xmlns:a16="http://schemas.microsoft.com/office/drawing/2014/main" id="{0E72B030-EFCD-47BB-97CE-DAE384835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5638800"/>
            <a:ext cx="38862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>
                <a:solidFill>
                  <a:srgbClr val="003C75"/>
                </a:solidFill>
              </a:rPr>
              <a:t>Now, rebuild the graph</a:t>
            </a:r>
          </a:p>
        </p:txBody>
      </p:sp>
    </p:spTree>
  </p:cSld>
  <p:clrMapOvr>
    <a:masterClrMapping/>
  </p:clrMapOvr>
  <p:transition>
    <p:wipe dir="r"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4">
            <a:extLst>
              <a:ext uri="{FF2B5EF4-FFF2-40B4-BE49-F238E27FC236}">
                <a16:creationId xmlns:a16="http://schemas.microsoft.com/office/drawing/2014/main" id="{23B21698-2973-4F07-86B6-8C86D614984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63B29197-6D75-4E77-818B-1632B08CE1C3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83971" name="Rectangle 2">
            <a:extLst>
              <a:ext uri="{FF2B5EF4-FFF2-40B4-BE49-F238E27FC236}">
                <a16:creationId xmlns:a16="http://schemas.microsoft.com/office/drawing/2014/main" id="{F726F85F-02A3-4A0E-A1C6-5533945060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>
                <a:sym typeface="Symbol" panose="05050102010706020507" pitchFamily="18" charset="2"/>
              </a:rPr>
              <a:t>Chaitin-Briggs in Practice</a:t>
            </a:r>
          </a:p>
        </p:txBody>
      </p:sp>
      <p:sp>
        <p:nvSpPr>
          <p:cNvPr id="83972" name="Oval 3">
            <a:extLst>
              <a:ext uri="{FF2B5EF4-FFF2-40B4-BE49-F238E27FC236}">
                <a16:creationId xmlns:a16="http://schemas.microsoft.com/office/drawing/2014/main" id="{8B9AFF80-AAE1-4470-842D-69E4FE43C8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29000"/>
            <a:ext cx="261938" cy="273050"/>
          </a:xfrm>
          <a:prstGeom prst="ellipse">
            <a:avLst/>
          </a:prstGeom>
          <a:solidFill>
            <a:srgbClr val="9999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600">
                <a:latin typeface="Arial Rounded MT Bold" panose="020F0704030504030204" pitchFamily="34" charset="0"/>
              </a:rPr>
              <a:t>4</a:t>
            </a:r>
          </a:p>
        </p:txBody>
      </p:sp>
      <p:sp>
        <p:nvSpPr>
          <p:cNvPr id="83973" name="Text Box 14">
            <a:extLst>
              <a:ext uri="{FF2B5EF4-FFF2-40B4-BE49-F238E27FC236}">
                <a16:creationId xmlns:a16="http://schemas.microsoft.com/office/drawing/2014/main" id="{F7811B94-D9A4-43D6-AA08-089231ABDA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30338"/>
            <a:ext cx="1306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2 Registers</a:t>
            </a:r>
          </a:p>
        </p:txBody>
      </p:sp>
      <p:sp>
        <p:nvSpPr>
          <p:cNvPr id="83974" name="Rectangle 15">
            <a:extLst>
              <a:ext uri="{FF2B5EF4-FFF2-40B4-BE49-F238E27FC236}">
                <a16:creationId xmlns:a16="http://schemas.microsoft.com/office/drawing/2014/main" id="{49B6C745-01FC-4ADA-A0F8-595BA83635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2601913"/>
            <a:ext cx="752475" cy="2417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83975" name="Rectangle 16">
            <a:extLst>
              <a:ext uri="{FF2B5EF4-FFF2-40B4-BE49-F238E27FC236}">
                <a16:creationId xmlns:a16="http://schemas.microsoft.com/office/drawing/2014/main" id="{7BC9EAAD-7382-4B45-8EF7-0F97E83F92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2346325"/>
            <a:ext cx="722312" cy="415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83976" name="Text Box 17">
            <a:extLst>
              <a:ext uri="{FF2B5EF4-FFF2-40B4-BE49-F238E27FC236}">
                <a16:creationId xmlns:a16="http://schemas.microsoft.com/office/drawing/2014/main" id="{E0C066A7-5EB2-4C2F-9A72-D0F6D3618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3" y="51181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Stack</a:t>
            </a:r>
          </a:p>
        </p:txBody>
      </p:sp>
      <p:sp>
        <p:nvSpPr>
          <p:cNvPr id="83977" name="Text Box 18">
            <a:extLst>
              <a:ext uri="{FF2B5EF4-FFF2-40B4-BE49-F238E27FC236}">
                <a16:creationId xmlns:a16="http://schemas.microsoft.com/office/drawing/2014/main" id="{DFD40212-6057-4C4A-BED0-3A8E9AA42E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58946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83978" name="Text Box 19">
            <a:extLst>
              <a:ext uri="{FF2B5EF4-FFF2-40B4-BE49-F238E27FC236}">
                <a16:creationId xmlns:a16="http://schemas.microsoft.com/office/drawing/2014/main" id="{2F9B7EDF-A464-4790-9FE1-8DA2B7BEB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88" y="4294188"/>
            <a:ext cx="306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83979" name="Text Box 20">
            <a:extLst>
              <a:ext uri="{FF2B5EF4-FFF2-40B4-BE49-F238E27FC236}">
                <a16:creationId xmlns:a16="http://schemas.microsoft.com/office/drawing/2014/main" id="{B9F019E9-B4F9-40B3-B900-D703B2697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038600"/>
            <a:ext cx="3127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2</a:t>
            </a:r>
          </a:p>
        </p:txBody>
      </p:sp>
      <p:sp>
        <p:nvSpPr>
          <p:cNvPr id="83980" name="Text Box 22">
            <a:extLst>
              <a:ext uri="{FF2B5EF4-FFF2-40B4-BE49-F238E27FC236}">
                <a16:creationId xmlns:a16="http://schemas.microsoft.com/office/drawing/2014/main" id="{527CD782-24DF-49D0-B5BC-7B07A92CA4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2700338"/>
            <a:ext cx="898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Colors:</a:t>
            </a:r>
          </a:p>
        </p:txBody>
      </p:sp>
      <p:sp>
        <p:nvSpPr>
          <p:cNvPr id="83981" name="Text Box 23">
            <a:extLst>
              <a:ext uri="{FF2B5EF4-FFF2-40B4-BE49-F238E27FC236}">
                <a16:creationId xmlns:a16="http://schemas.microsoft.com/office/drawing/2014/main" id="{D77848E2-05E0-41FC-9093-0DF42FCE9E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088" y="3182938"/>
            <a:ext cx="469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1:  </a:t>
            </a:r>
          </a:p>
        </p:txBody>
      </p:sp>
      <p:sp>
        <p:nvSpPr>
          <p:cNvPr id="83982" name="Text Box 24">
            <a:extLst>
              <a:ext uri="{FF2B5EF4-FFF2-40B4-BE49-F238E27FC236}">
                <a16:creationId xmlns:a16="http://schemas.microsoft.com/office/drawing/2014/main" id="{1C410DA8-2D82-44A7-8600-9FC10CD495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3756025"/>
            <a:ext cx="469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2:  </a:t>
            </a:r>
          </a:p>
        </p:txBody>
      </p:sp>
      <p:sp>
        <p:nvSpPr>
          <p:cNvPr id="83983" name="Oval 25">
            <a:extLst>
              <a:ext uri="{FF2B5EF4-FFF2-40B4-BE49-F238E27FC236}">
                <a16:creationId xmlns:a16="http://schemas.microsoft.com/office/drawing/2014/main" id="{75528532-A83C-4C15-B527-2977ED3137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463" y="3798888"/>
            <a:ext cx="261937" cy="273050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endParaRPr lang="en-GB" altLang="en-US" sz="1600">
              <a:latin typeface="Arial Rounded MT Bold" panose="020F0704030504030204" pitchFamily="34" charset="0"/>
            </a:endParaRPr>
          </a:p>
        </p:txBody>
      </p:sp>
      <p:sp>
        <p:nvSpPr>
          <p:cNvPr id="83984" name="Oval 26">
            <a:extLst>
              <a:ext uri="{FF2B5EF4-FFF2-40B4-BE49-F238E27FC236}">
                <a16:creationId xmlns:a16="http://schemas.microsoft.com/office/drawing/2014/main" id="{F5026AF5-D856-4876-953D-9B06FED466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050" y="3200400"/>
            <a:ext cx="261938" cy="273050"/>
          </a:xfrm>
          <a:prstGeom prst="ellipse">
            <a:avLst/>
          </a:prstGeom>
          <a:solidFill>
            <a:srgbClr val="9999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endParaRPr lang="en-GB" altLang="en-US" sz="160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Global Allocation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575407"/>
            <a:ext cx="7816850" cy="26729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What is harder across multiple blocks?</a:t>
            </a:r>
          </a:p>
          <a:p>
            <a:r>
              <a:rPr lang="en-US" dirty="0"/>
              <a:t>Could replace the load with a copy from r4</a:t>
            </a:r>
          </a:p>
          <a:p>
            <a:r>
              <a:rPr lang="en-US" dirty="0"/>
              <a:t>Good cross-block assignment would obviate the copy operation</a:t>
            </a:r>
          </a:p>
          <a:p>
            <a:r>
              <a:rPr lang="en-US" dirty="0"/>
              <a:t>Need a control-flow graph to understand the inter-block flow of values</a:t>
            </a:r>
          </a:p>
          <a:p>
            <a:r>
              <a:rPr lang="en-US" dirty="0"/>
              <a:t>Could do local allocation and “smooth out” these end-of-block effects</a:t>
            </a:r>
          </a:p>
          <a:p>
            <a:pPr lvl="1"/>
            <a:r>
              <a:rPr lang="en-US" dirty="0"/>
              <a:t>Might have a lot of adjusting to do at block boundaries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5</a:t>
            </a:fld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1676400" y="1504993"/>
            <a:ext cx="1752600" cy="1599209"/>
            <a:chOff x="1676400" y="1295400"/>
            <a:chExt cx="1752600" cy="1599209"/>
          </a:xfrm>
        </p:grpSpPr>
        <p:sp>
          <p:nvSpPr>
            <p:cNvPr id="7" name="Text Box 5"/>
            <p:cNvSpPr txBox="1">
              <a:spLocks noChangeArrowheads="1"/>
            </p:cNvSpPr>
            <p:nvPr/>
          </p:nvSpPr>
          <p:spPr bwMode="auto">
            <a:xfrm>
              <a:off x="1723067" y="1295400"/>
              <a:ext cx="1659266" cy="58102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dirty="0"/>
                <a:t>...</a:t>
              </a:r>
            </a:p>
            <a:p>
              <a:pPr algn="ctr"/>
              <a:r>
                <a:rPr lang="en-US" sz="1600" b="1" dirty="0">
                  <a:latin typeface="Arial Rounded MT Bold"/>
                  <a:cs typeface="Arial Rounded MT Bold"/>
                </a:rPr>
                <a:t>store</a:t>
              </a:r>
              <a:r>
                <a:rPr lang="en-US" sz="900" b="1" dirty="0">
                  <a:latin typeface="Arial Rounded MT Bold"/>
                  <a:cs typeface="Arial Rounded MT Bold"/>
                </a:rPr>
                <a:t> </a:t>
              </a:r>
              <a:r>
                <a:rPr lang="en-US" sz="1600" b="1" dirty="0">
                  <a:solidFill>
                    <a:srgbClr val="FF0065"/>
                  </a:solidFill>
                  <a:latin typeface="Arial Rounded MT Bold"/>
                  <a:cs typeface="Arial Rounded MT Bold"/>
                </a:rPr>
                <a:t>r4</a:t>
              </a:r>
              <a:r>
                <a:rPr lang="en-US" sz="1600" b="1" dirty="0">
                  <a:latin typeface="Arial Rounded MT Bold"/>
                  <a:cs typeface="Arial Rounded MT Bold"/>
                </a:rPr>
                <a:t> </a:t>
              </a:r>
              <a:r>
                <a:rPr lang="en-US" sz="1600" b="1" dirty="0">
                  <a:latin typeface="Arial Rounded MT Bold"/>
                  <a:cs typeface="Arial Rounded MT Bold"/>
                  <a:sym typeface="Symbol" charset="2"/>
                </a:rPr>
                <a:t> </a:t>
              </a:r>
              <a:r>
                <a:rPr lang="en-US" sz="1600" b="1" dirty="0">
                  <a:solidFill>
                    <a:srgbClr val="B025A6"/>
                  </a:solidFill>
                  <a:latin typeface="Arial Rounded MT Bold"/>
                  <a:cs typeface="Arial Rounded MT Bold"/>
                </a:rPr>
                <a:t>x</a:t>
              </a:r>
              <a:endParaRPr lang="en-US" sz="1600" b="1" dirty="0">
                <a:latin typeface="Arial Rounded MT Bold"/>
                <a:cs typeface="Arial Rounded MT Bold"/>
              </a:endParaRPr>
            </a:p>
          </p:txBody>
        </p:sp>
        <p:sp>
          <p:nvSpPr>
            <p:cNvPr id="8" name="Text Box 6"/>
            <p:cNvSpPr txBox="1">
              <a:spLocks noChangeArrowheads="1"/>
            </p:cNvSpPr>
            <p:nvPr/>
          </p:nvSpPr>
          <p:spPr bwMode="auto">
            <a:xfrm>
              <a:off x="1723067" y="2412009"/>
              <a:ext cx="1659266" cy="482600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>
                  <a:latin typeface="Arial Rounded MT Bold"/>
                  <a:cs typeface="Arial Rounded MT Bold"/>
                </a:rPr>
                <a:t>load </a:t>
              </a:r>
              <a:r>
                <a:rPr lang="en-US" sz="1600" b="1" dirty="0">
                  <a:solidFill>
                    <a:srgbClr val="B025A6"/>
                  </a:solidFill>
                  <a:latin typeface="Arial Rounded MT Bold"/>
                  <a:cs typeface="Arial Rounded MT Bold"/>
                </a:rPr>
                <a:t>x</a:t>
              </a:r>
              <a:r>
                <a:rPr lang="en-US" sz="1600" b="1" dirty="0">
                  <a:latin typeface="Arial Rounded MT Bold"/>
                  <a:cs typeface="Arial Rounded MT Bold"/>
                </a:rPr>
                <a:t> </a:t>
              </a:r>
              <a:r>
                <a:rPr lang="en-US" sz="1600" b="1" dirty="0">
                  <a:latin typeface="Arial Rounded MT Bold"/>
                  <a:cs typeface="Arial Rounded MT Bold"/>
                  <a:sym typeface="Symbol" charset="2"/>
                </a:rPr>
                <a:t> </a:t>
              </a:r>
              <a:r>
                <a:rPr lang="en-US" sz="1600" b="1" dirty="0">
                  <a:solidFill>
                    <a:srgbClr val="FF0065"/>
                  </a:solidFill>
                  <a:latin typeface="Arial Rounded MT Bold"/>
                  <a:cs typeface="Arial Rounded MT Bold"/>
                </a:rPr>
                <a:t>r1</a:t>
              </a:r>
              <a:endParaRPr lang="en-US" sz="1600" b="1" dirty="0">
                <a:latin typeface="Arial Rounded MT Bold"/>
                <a:cs typeface="Arial Rounded MT Bold"/>
                <a:sym typeface="Symbol" charset="2"/>
              </a:endParaRPr>
            </a:p>
            <a:p>
              <a:pPr algn="ctr">
                <a:lnSpc>
                  <a:spcPct val="50000"/>
                </a:lnSpc>
              </a:pPr>
              <a:r>
                <a:rPr lang="en-US" sz="1600" dirty="0">
                  <a:sym typeface="Symbol" charset="2"/>
                </a:rPr>
                <a:t>...</a:t>
              </a:r>
              <a:endParaRPr lang="en-US" sz="1600" dirty="0"/>
            </a:p>
          </p:txBody>
        </p:sp>
        <p:sp>
          <p:nvSpPr>
            <p:cNvPr id="10" name="Line 8"/>
            <p:cNvSpPr>
              <a:spLocks noChangeShapeType="1"/>
            </p:cNvSpPr>
            <p:nvPr/>
          </p:nvSpPr>
          <p:spPr bwMode="auto">
            <a:xfrm>
              <a:off x="2547515" y="1828800"/>
              <a:ext cx="0" cy="5486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1676400" y="1828800"/>
              <a:ext cx="1742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 flipV="1">
              <a:off x="1676400" y="1371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 flipV="1">
              <a:off x="3418630" y="1371600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1676400" y="2383434"/>
              <a:ext cx="174223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Line 13"/>
            <p:cNvSpPr>
              <a:spLocks noChangeShapeType="1"/>
            </p:cNvSpPr>
            <p:nvPr/>
          </p:nvSpPr>
          <p:spPr bwMode="auto">
            <a:xfrm flipV="1">
              <a:off x="1686770" y="2383434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Line 14"/>
            <p:cNvSpPr>
              <a:spLocks noChangeShapeType="1"/>
            </p:cNvSpPr>
            <p:nvPr/>
          </p:nvSpPr>
          <p:spPr bwMode="auto">
            <a:xfrm flipV="1">
              <a:off x="3429000" y="2383434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49093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4">
            <a:extLst>
              <a:ext uri="{FF2B5EF4-FFF2-40B4-BE49-F238E27FC236}">
                <a16:creationId xmlns:a16="http://schemas.microsoft.com/office/drawing/2014/main" id="{7CEE3AF3-469F-4524-9C3E-49F25F2F44D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CB1562E0-5229-49AB-B7BD-8DBC626CE8D6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86019" name="Rectangle 2">
            <a:extLst>
              <a:ext uri="{FF2B5EF4-FFF2-40B4-BE49-F238E27FC236}">
                <a16:creationId xmlns:a16="http://schemas.microsoft.com/office/drawing/2014/main" id="{5225A998-094A-45C8-B0B8-0454DB6184E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>
                <a:sym typeface="Symbol" panose="05050102010706020507" pitchFamily="18" charset="2"/>
              </a:rPr>
              <a:t>Chaitin-Briggs in Practice</a:t>
            </a:r>
          </a:p>
        </p:txBody>
      </p:sp>
      <p:sp>
        <p:nvSpPr>
          <p:cNvPr id="86020" name="Oval 3">
            <a:extLst>
              <a:ext uri="{FF2B5EF4-FFF2-40B4-BE49-F238E27FC236}">
                <a16:creationId xmlns:a16="http://schemas.microsoft.com/office/drawing/2014/main" id="{2709F634-3B36-41F9-9045-33506E0E22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29000"/>
            <a:ext cx="261938" cy="273050"/>
          </a:xfrm>
          <a:prstGeom prst="ellipse">
            <a:avLst/>
          </a:prstGeom>
          <a:solidFill>
            <a:srgbClr val="9999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600">
                <a:latin typeface="Arial Rounded MT Bold" panose="020F0704030504030204" pitchFamily="34" charset="0"/>
              </a:rPr>
              <a:t>4</a:t>
            </a:r>
          </a:p>
        </p:txBody>
      </p:sp>
      <p:grpSp>
        <p:nvGrpSpPr>
          <p:cNvPr id="86021" name="Group 4">
            <a:extLst>
              <a:ext uri="{FF2B5EF4-FFF2-40B4-BE49-F238E27FC236}">
                <a16:creationId xmlns:a16="http://schemas.microsoft.com/office/drawing/2014/main" id="{07616C57-BAA0-4A03-8631-BA72E3023E66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2862263"/>
            <a:ext cx="615950" cy="617537"/>
            <a:chOff x="2514" y="1803"/>
            <a:chExt cx="388" cy="389"/>
          </a:xfrm>
        </p:grpSpPr>
        <p:sp>
          <p:nvSpPr>
            <p:cNvPr id="86033" name="Oval 5">
              <a:extLst>
                <a:ext uri="{FF2B5EF4-FFF2-40B4-BE49-F238E27FC236}">
                  <a16:creationId xmlns:a16="http://schemas.microsoft.com/office/drawing/2014/main" id="{E3F76B89-001B-43B1-AA2D-4D41394E4E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1803"/>
              <a:ext cx="165" cy="172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600"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86034" name="Line 6">
              <a:extLst>
                <a:ext uri="{FF2B5EF4-FFF2-40B4-BE49-F238E27FC236}">
                  <a16:creationId xmlns:a16="http://schemas.microsoft.com/office/drawing/2014/main" id="{8EB2A07F-FA31-4BDC-9432-DEBBD7AABB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6" y="1945"/>
              <a:ext cx="246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6022" name="Text Box 14">
            <a:extLst>
              <a:ext uri="{FF2B5EF4-FFF2-40B4-BE49-F238E27FC236}">
                <a16:creationId xmlns:a16="http://schemas.microsoft.com/office/drawing/2014/main" id="{80CBC958-9E6C-42C4-99EA-1652622FD9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30338"/>
            <a:ext cx="1306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2 Registers</a:t>
            </a:r>
          </a:p>
        </p:txBody>
      </p:sp>
      <p:sp>
        <p:nvSpPr>
          <p:cNvPr id="86023" name="Rectangle 15">
            <a:extLst>
              <a:ext uri="{FF2B5EF4-FFF2-40B4-BE49-F238E27FC236}">
                <a16:creationId xmlns:a16="http://schemas.microsoft.com/office/drawing/2014/main" id="{6093BC47-4DD2-49B2-8629-3BF99A45D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2601913"/>
            <a:ext cx="752475" cy="2417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86024" name="Rectangle 16">
            <a:extLst>
              <a:ext uri="{FF2B5EF4-FFF2-40B4-BE49-F238E27FC236}">
                <a16:creationId xmlns:a16="http://schemas.microsoft.com/office/drawing/2014/main" id="{E9DB545A-4173-4005-8C3C-2A46B488A7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2346325"/>
            <a:ext cx="722312" cy="415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86025" name="Text Box 17">
            <a:extLst>
              <a:ext uri="{FF2B5EF4-FFF2-40B4-BE49-F238E27FC236}">
                <a16:creationId xmlns:a16="http://schemas.microsoft.com/office/drawing/2014/main" id="{A296E96B-A163-47D4-80B8-9B4A5F9156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3" y="51181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Stack</a:t>
            </a:r>
          </a:p>
        </p:txBody>
      </p:sp>
      <p:sp>
        <p:nvSpPr>
          <p:cNvPr id="86026" name="Text Box 18">
            <a:extLst>
              <a:ext uri="{FF2B5EF4-FFF2-40B4-BE49-F238E27FC236}">
                <a16:creationId xmlns:a16="http://schemas.microsoft.com/office/drawing/2014/main" id="{DE543A27-3776-45C8-AD64-68C7C1CC5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58946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86027" name="Text Box 19">
            <a:extLst>
              <a:ext uri="{FF2B5EF4-FFF2-40B4-BE49-F238E27FC236}">
                <a16:creationId xmlns:a16="http://schemas.microsoft.com/office/drawing/2014/main" id="{EEDD861F-7747-4ECB-8317-8FE20C7C53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2788" y="4294188"/>
            <a:ext cx="30638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3</a:t>
            </a:r>
          </a:p>
        </p:txBody>
      </p:sp>
      <p:sp>
        <p:nvSpPr>
          <p:cNvPr id="86028" name="Text Box 22">
            <a:extLst>
              <a:ext uri="{FF2B5EF4-FFF2-40B4-BE49-F238E27FC236}">
                <a16:creationId xmlns:a16="http://schemas.microsoft.com/office/drawing/2014/main" id="{A740FFA2-FF32-4AD9-A9EF-095E64B118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2700338"/>
            <a:ext cx="898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Colors:</a:t>
            </a:r>
          </a:p>
        </p:txBody>
      </p:sp>
      <p:sp>
        <p:nvSpPr>
          <p:cNvPr id="86029" name="Text Box 23">
            <a:extLst>
              <a:ext uri="{FF2B5EF4-FFF2-40B4-BE49-F238E27FC236}">
                <a16:creationId xmlns:a16="http://schemas.microsoft.com/office/drawing/2014/main" id="{1685FF94-E800-40D9-A259-2D232AE09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088" y="3182938"/>
            <a:ext cx="469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1:  </a:t>
            </a:r>
          </a:p>
        </p:txBody>
      </p:sp>
      <p:sp>
        <p:nvSpPr>
          <p:cNvPr id="86030" name="Text Box 24">
            <a:extLst>
              <a:ext uri="{FF2B5EF4-FFF2-40B4-BE49-F238E27FC236}">
                <a16:creationId xmlns:a16="http://schemas.microsoft.com/office/drawing/2014/main" id="{C02712BA-44FF-481F-96EA-41177F3EAB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3756025"/>
            <a:ext cx="469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2:  </a:t>
            </a:r>
          </a:p>
        </p:txBody>
      </p:sp>
      <p:sp>
        <p:nvSpPr>
          <p:cNvPr id="86031" name="Oval 25">
            <a:extLst>
              <a:ext uri="{FF2B5EF4-FFF2-40B4-BE49-F238E27FC236}">
                <a16:creationId xmlns:a16="http://schemas.microsoft.com/office/drawing/2014/main" id="{A73AA346-157D-4FF7-887B-595FBACE97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463" y="3798888"/>
            <a:ext cx="261937" cy="273050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endParaRPr lang="en-GB" altLang="en-US" sz="1600">
              <a:latin typeface="Arial Rounded MT Bold" panose="020F0704030504030204" pitchFamily="34" charset="0"/>
            </a:endParaRPr>
          </a:p>
        </p:txBody>
      </p:sp>
      <p:sp>
        <p:nvSpPr>
          <p:cNvPr id="86032" name="Oval 26">
            <a:extLst>
              <a:ext uri="{FF2B5EF4-FFF2-40B4-BE49-F238E27FC236}">
                <a16:creationId xmlns:a16="http://schemas.microsoft.com/office/drawing/2014/main" id="{E7AB83FA-34E0-47CA-97B4-5E4C3B3F0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050" y="3200400"/>
            <a:ext cx="261938" cy="273050"/>
          </a:xfrm>
          <a:prstGeom prst="ellipse">
            <a:avLst/>
          </a:prstGeom>
          <a:solidFill>
            <a:srgbClr val="9999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endParaRPr lang="en-GB" altLang="en-US" sz="160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4">
            <a:extLst>
              <a:ext uri="{FF2B5EF4-FFF2-40B4-BE49-F238E27FC236}">
                <a16:creationId xmlns:a16="http://schemas.microsoft.com/office/drawing/2014/main" id="{498ADCCA-2487-4666-B0A4-939CF7B3F8D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434239B4-BB27-470A-B4C8-C1524EAF7061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88067" name="Rectangle 2">
            <a:extLst>
              <a:ext uri="{FF2B5EF4-FFF2-40B4-BE49-F238E27FC236}">
                <a16:creationId xmlns:a16="http://schemas.microsoft.com/office/drawing/2014/main" id="{0246E21D-299A-4537-804F-4052671541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>
                <a:sym typeface="Symbol" panose="05050102010706020507" pitchFamily="18" charset="2"/>
              </a:rPr>
              <a:t>Chaitin-Briggs in Practice</a:t>
            </a:r>
          </a:p>
        </p:txBody>
      </p:sp>
      <p:sp>
        <p:nvSpPr>
          <p:cNvPr id="88068" name="Oval 3">
            <a:extLst>
              <a:ext uri="{FF2B5EF4-FFF2-40B4-BE49-F238E27FC236}">
                <a16:creationId xmlns:a16="http://schemas.microsoft.com/office/drawing/2014/main" id="{87F840DB-7486-44DB-9B74-D4ECC3F1C7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29000"/>
            <a:ext cx="261938" cy="273050"/>
          </a:xfrm>
          <a:prstGeom prst="ellipse">
            <a:avLst/>
          </a:prstGeom>
          <a:solidFill>
            <a:srgbClr val="9999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600">
                <a:latin typeface="Arial Rounded MT Bold" panose="020F0704030504030204" pitchFamily="34" charset="0"/>
              </a:rPr>
              <a:t>4</a:t>
            </a:r>
          </a:p>
        </p:txBody>
      </p:sp>
      <p:grpSp>
        <p:nvGrpSpPr>
          <p:cNvPr id="88069" name="Group 4">
            <a:extLst>
              <a:ext uri="{FF2B5EF4-FFF2-40B4-BE49-F238E27FC236}">
                <a16:creationId xmlns:a16="http://schemas.microsoft.com/office/drawing/2014/main" id="{3764D811-5664-46D0-A29D-9607A3D82726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2862263"/>
            <a:ext cx="615950" cy="617537"/>
            <a:chOff x="2514" y="1803"/>
            <a:chExt cx="388" cy="389"/>
          </a:xfrm>
        </p:grpSpPr>
        <p:sp>
          <p:nvSpPr>
            <p:cNvPr id="88083" name="Oval 5">
              <a:extLst>
                <a:ext uri="{FF2B5EF4-FFF2-40B4-BE49-F238E27FC236}">
                  <a16:creationId xmlns:a16="http://schemas.microsoft.com/office/drawing/2014/main" id="{3137D271-B47C-491E-8694-1D3EBCC46A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1803"/>
              <a:ext cx="165" cy="172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600"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88084" name="Line 6">
              <a:extLst>
                <a:ext uri="{FF2B5EF4-FFF2-40B4-BE49-F238E27FC236}">
                  <a16:creationId xmlns:a16="http://schemas.microsoft.com/office/drawing/2014/main" id="{C3608999-2D65-4AF5-9306-0CB3048FBB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6" y="1945"/>
              <a:ext cx="246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88070" name="Group 11">
            <a:extLst>
              <a:ext uri="{FF2B5EF4-FFF2-40B4-BE49-F238E27FC236}">
                <a16:creationId xmlns:a16="http://schemas.microsoft.com/office/drawing/2014/main" id="{52420055-3B3A-434A-97C6-280EC7F182EF}"/>
              </a:ext>
            </a:extLst>
          </p:cNvPr>
          <p:cNvGrpSpPr>
            <a:grpSpLocks/>
          </p:cNvGrpSpPr>
          <p:nvPr/>
        </p:nvGrpSpPr>
        <p:grpSpPr bwMode="auto">
          <a:xfrm>
            <a:off x="3998913" y="3678238"/>
            <a:ext cx="622300" cy="606425"/>
            <a:chOff x="2519" y="2317"/>
            <a:chExt cx="392" cy="382"/>
          </a:xfrm>
        </p:grpSpPr>
        <p:sp>
          <p:nvSpPr>
            <p:cNvPr id="88081" name="Oval 12">
              <a:extLst>
                <a:ext uri="{FF2B5EF4-FFF2-40B4-BE49-F238E27FC236}">
                  <a16:creationId xmlns:a16="http://schemas.microsoft.com/office/drawing/2014/main" id="{E6D40380-BF2D-46B6-BB46-7EAB67F8A9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2527"/>
              <a:ext cx="165" cy="172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600"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88082" name="Line 13">
              <a:extLst>
                <a:ext uri="{FF2B5EF4-FFF2-40B4-BE49-F238E27FC236}">
                  <a16:creationId xmlns:a16="http://schemas.microsoft.com/office/drawing/2014/main" id="{9A41ADD2-DF20-41B2-9537-B2D2F39A14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5" y="2317"/>
              <a:ext cx="246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88071" name="Text Box 14">
            <a:extLst>
              <a:ext uri="{FF2B5EF4-FFF2-40B4-BE49-F238E27FC236}">
                <a16:creationId xmlns:a16="http://schemas.microsoft.com/office/drawing/2014/main" id="{68A4BF9A-8915-4499-A652-8883776B96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30338"/>
            <a:ext cx="1306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2 Registers</a:t>
            </a:r>
          </a:p>
        </p:txBody>
      </p:sp>
      <p:sp>
        <p:nvSpPr>
          <p:cNvPr id="88072" name="Rectangle 15">
            <a:extLst>
              <a:ext uri="{FF2B5EF4-FFF2-40B4-BE49-F238E27FC236}">
                <a16:creationId xmlns:a16="http://schemas.microsoft.com/office/drawing/2014/main" id="{A75E95A0-751C-482C-A561-552C7F5C7E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2601913"/>
            <a:ext cx="752475" cy="2417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88073" name="Rectangle 16">
            <a:extLst>
              <a:ext uri="{FF2B5EF4-FFF2-40B4-BE49-F238E27FC236}">
                <a16:creationId xmlns:a16="http://schemas.microsoft.com/office/drawing/2014/main" id="{CC9EEC4E-B8E8-4B32-A8EE-1184C8B579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2346325"/>
            <a:ext cx="722312" cy="415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88074" name="Text Box 17">
            <a:extLst>
              <a:ext uri="{FF2B5EF4-FFF2-40B4-BE49-F238E27FC236}">
                <a16:creationId xmlns:a16="http://schemas.microsoft.com/office/drawing/2014/main" id="{06EB44D1-89CE-44AB-9E50-EDD343ED60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3" y="51181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Stack</a:t>
            </a:r>
          </a:p>
        </p:txBody>
      </p:sp>
      <p:sp>
        <p:nvSpPr>
          <p:cNvPr id="88075" name="Text Box 18">
            <a:extLst>
              <a:ext uri="{FF2B5EF4-FFF2-40B4-BE49-F238E27FC236}">
                <a16:creationId xmlns:a16="http://schemas.microsoft.com/office/drawing/2014/main" id="{27081550-71FA-41C8-97C8-BC6482AC2F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4589463"/>
            <a:ext cx="304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1</a:t>
            </a:r>
          </a:p>
        </p:txBody>
      </p:sp>
      <p:sp>
        <p:nvSpPr>
          <p:cNvPr id="88076" name="Text Box 22">
            <a:extLst>
              <a:ext uri="{FF2B5EF4-FFF2-40B4-BE49-F238E27FC236}">
                <a16:creationId xmlns:a16="http://schemas.microsoft.com/office/drawing/2014/main" id="{70D01DCE-00A3-4B4D-9D92-6DF0B3FC4D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2700338"/>
            <a:ext cx="898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Colors:</a:t>
            </a:r>
          </a:p>
        </p:txBody>
      </p:sp>
      <p:sp>
        <p:nvSpPr>
          <p:cNvPr id="88077" name="Text Box 23">
            <a:extLst>
              <a:ext uri="{FF2B5EF4-FFF2-40B4-BE49-F238E27FC236}">
                <a16:creationId xmlns:a16="http://schemas.microsoft.com/office/drawing/2014/main" id="{CEB10B21-4884-4E77-BC07-F33AD98AD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088" y="3182938"/>
            <a:ext cx="469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1:  </a:t>
            </a:r>
          </a:p>
        </p:txBody>
      </p:sp>
      <p:sp>
        <p:nvSpPr>
          <p:cNvPr id="88078" name="Text Box 24">
            <a:extLst>
              <a:ext uri="{FF2B5EF4-FFF2-40B4-BE49-F238E27FC236}">
                <a16:creationId xmlns:a16="http://schemas.microsoft.com/office/drawing/2014/main" id="{83133478-5D07-4D99-B808-759DF72000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3756025"/>
            <a:ext cx="469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2:  </a:t>
            </a:r>
          </a:p>
        </p:txBody>
      </p:sp>
      <p:sp>
        <p:nvSpPr>
          <p:cNvPr id="88079" name="Oval 25">
            <a:extLst>
              <a:ext uri="{FF2B5EF4-FFF2-40B4-BE49-F238E27FC236}">
                <a16:creationId xmlns:a16="http://schemas.microsoft.com/office/drawing/2014/main" id="{35830EBE-F09D-487A-99E5-CBAE7410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463" y="3798888"/>
            <a:ext cx="261937" cy="273050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endParaRPr lang="en-GB" altLang="en-US" sz="1600">
              <a:latin typeface="Arial Rounded MT Bold" panose="020F0704030504030204" pitchFamily="34" charset="0"/>
            </a:endParaRPr>
          </a:p>
        </p:txBody>
      </p:sp>
      <p:sp>
        <p:nvSpPr>
          <p:cNvPr id="88080" name="Oval 26">
            <a:extLst>
              <a:ext uri="{FF2B5EF4-FFF2-40B4-BE49-F238E27FC236}">
                <a16:creationId xmlns:a16="http://schemas.microsoft.com/office/drawing/2014/main" id="{9E7941B8-21E7-4FE8-B6AF-03F88A6224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050" y="3200400"/>
            <a:ext cx="261938" cy="273050"/>
          </a:xfrm>
          <a:prstGeom prst="ellipse">
            <a:avLst/>
          </a:prstGeom>
          <a:solidFill>
            <a:srgbClr val="9999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endParaRPr lang="en-GB" altLang="en-US" sz="160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Number Placeholder 4">
            <a:extLst>
              <a:ext uri="{FF2B5EF4-FFF2-40B4-BE49-F238E27FC236}">
                <a16:creationId xmlns:a16="http://schemas.microsoft.com/office/drawing/2014/main" id="{6530815F-62FC-4DAC-A001-DC8D3A5463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fld id="{A849ED0F-D24D-480A-ACB9-E475801FDDC6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id="{6ED708F3-AE89-422B-8ADD-A06A6D6E28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>
                <a:sym typeface="Symbol" panose="05050102010706020507" pitchFamily="18" charset="2"/>
              </a:rPr>
              <a:t>Chaitin-Briggs in Practice</a:t>
            </a:r>
          </a:p>
        </p:txBody>
      </p:sp>
      <p:sp>
        <p:nvSpPr>
          <p:cNvPr id="90116" name="Oval 3">
            <a:extLst>
              <a:ext uri="{FF2B5EF4-FFF2-40B4-BE49-F238E27FC236}">
                <a16:creationId xmlns:a16="http://schemas.microsoft.com/office/drawing/2014/main" id="{AE913360-90DF-4AFE-A780-693AC50F8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429000"/>
            <a:ext cx="261938" cy="273050"/>
          </a:xfrm>
          <a:prstGeom prst="ellipse">
            <a:avLst/>
          </a:prstGeom>
          <a:solidFill>
            <a:srgbClr val="9999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r>
              <a:rPr lang="en-US" altLang="en-US" sz="1600">
                <a:latin typeface="Arial Rounded MT Bold" panose="020F0704030504030204" pitchFamily="34" charset="0"/>
              </a:rPr>
              <a:t>4</a:t>
            </a:r>
          </a:p>
        </p:txBody>
      </p:sp>
      <p:grpSp>
        <p:nvGrpSpPr>
          <p:cNvPr id="90117" name="Group 4">
            <a:extLst>
              <a:ext uri="{FF2B5EF4-FFF2-40B4-BE49-F238E27FC236}">
                <a16:creationId xmlns:a16="http://schemas.microsoft.com/office/drawing/2014/main" id="{12C5061F-4613-427B-963F-5D4B7C7865B1}"/>
              </a:ext>
            </a:extLst>
          </p:cNvPr>
          <p:cNvGrpSpPr>
            <a:grpSpLocks/>
          </p:cNvGrpSpPr>
          <p:nvPr/>
        </p:nvGrpSpPr>
        <p:grpSpPr bwMode="auto">
          <a:xfrm>
            <a:off x="3990975" y="2862263"/>
            <a:ext cx="615950" cy="617537"/>
            <a:chOff x="2514" y="1803"/>
            <a:chExt cx="388" cy="389"/>
          </a:xfrm>
        </p:grpSpPr>
        <p:sp>
          <p:nvSpPr>
            <p:cNvPr id="90134" name="Oval 5">
              <a:extLst>
                <a:ext uri="{FF2B5EF4-FFF2-40B4-BE49-F238E27FC236}">
                  <a16:creationId xmlns:a16="http://schemas.microsoft.com/office/drawing/2014/main" id="{B926E5C4-4C67-40A8-A373-A2C51A8E0D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4" y="1803"/>
              <a:ext cx="165" cy="172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600">
                  <a:latin typeface="Arial Rounded MT Bold" panose="020F0704030504030204" pitchFamily="34" charset="0"/>
                </a:rPr>
                <a:t>2</a:t>
              </a:r>
            </a:p>
          </p:txBody>
        </p:sp>
        <p:sp>
          <p:nvSpPr>
            <p:cNvPr id="90135" name="Line 6">
              <a:extLst>
                <a:ext uri="{FF2B5EF4-FFF2-40B4-BE49-F238E27FC236}">
                  <a16:creationId xmlns:a16="http://schemas.microsoft.com/office/drawing/2014/main" id="{4D08118A-E346-405B-8AAE-364A0B381B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56" y="1945"/>
              <a:ext cx="246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118" name="Group 7">
            <a:extLst>
              <a:ext uri="{FF2B5EF4-FFF2-40B4-BE49-F238E27FC236}">
                <a16:creationId xmlns:a16="http://schemas.microsoft.com/office/drawing/2014/main" id="{753464D0-4E66-4C59-92CF-83E2AEE24077}"/>
              </a:ext>
            </a:extLst>
          </p:cNvPr>
          <p:cNvGrpSpPr>
            <a:grpSpLocks/>
          </p:cNvGrpSpPr>
          <p:nvPr/>
        </p:nvGrpSpPr>
        <p:grpSpPr bwMode="auto">
          <a:xfrm>
            <a:off x="3441700" y="3087688"/>
            <a:ext cx="601663" cy="985837"/>
            <a:chOff x="2168" y="1945"/>
            <a:chExt cx="379" cy="621"/>
          </a:xfrm>
        </p:grpSpPr>
        <p:sp>
          <p:nvSpPr>
            <p:cNvPr id="90131" name="Oval 8">
              <a:extLst>
                <a:ext uri="{FF2B5EF4-FFF2-40B4-BE49-F238E27FC236}">
                  <a16:creationId xmlns:a16="http://schemas.microsoft.com/office/drawing/2014/main" id="{CD182A42-F08D-4954-83B5-37C8A900B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68" y="2167"/>
              <a:ext cx="165" cy="172"/>
            </a:xfrm>
            <a:prstGeom prst="ellipse">
              <a:avLst/>
            </a:prstGeom>
            <a:solidFill>
              <a:srgbClr val="9999FF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600">
                  <a:latin typeface="Arial Rounded MT Bold" panose="020F0704030504030204" pitchFamily="34" charset="0"/>
                </a:rPr>
                <a:t>1</a:t>
              </a:r>
            </a:p>
          </p:txBody>
        </p:sp>
        <p:sp>
          <p:nvSpPr>
            <p:cNvPr id="90132" name="Line 9">
              <a:extLst>
                <a:ext uri="{FF2B5EF4-FFF2-40B4-BE49-F238E27FC236}">
                  <a16:creationId xmlns:a16="http://schemas.microsoft.com/office/drawing/2014/main" id="{9D4B30E0-82D6-4B76-9260-7FFBF41AF27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94" y="1945"/>
              <a:ext cx="246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133" name="Line 10">
              <a:extLst>
                <a:ext uri="{FF2B5EF4-FFF2-40B4-BE49-F238E27FC236}">
                  <a16:creationId xmlns:a16="http://schemas.microsoft.com/office/drawing/2014/main" id="{69B1681A-222D-47E9-AF28-80310571AD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2319"/>
              <a:ext cx="246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90119" name="Group 11">
            <a:extLst>
              <a:ext uri="{FF2B5EF4-FFF2-40B4-BE49-F238E27FC236}">
                <a16:creationId xmlns:a16="http://schemas.microsoft.com/office/drawing/2014/main" id="{8E884297-061C-4902-85F4-53497201B0AA}"/>
              </a:ext>
            </a:extLst>
          </p:cNvPr>
          <p:cNvGrpSpPr>
            <a:grpSpLocks/>
          </p:cNvGrpSpPr>
          <p:nvPr/>
        </p:nvGrpSpPr>
        <p:grpSpPr bwMode="auto">
          <a:xfrm>
            <a:off x="3998913" y="3678238"/>
            <a:ext cx="622300" cy="606425"/>
            <a:chOff x="2519" y="2317"/>
            <a:chExt cx="392" cy="382"/>
          </a:xfrm>
        </p:grpSpPr>
        <p:sp>
          <p:nvSpPr>
            <p:cNvPr id="90129" name="Oval 12">
              <a:extLst>
                <a:ext uri="{FF2B5EF4-FFF2-40B4-BE49-F238E27FC236}">
                  <a16:creationId xmlns:a16="http://schemas.microsoft.com/office/drawing/2014/main" id="{D9A97940-38D9-425F-B5E4-7049D7FB6C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19" y="2527"/>
              <a:ext cx="165" cy="172"/>
            </a:xfrm>
            <a:prstGeom prst="ellipse">
              <a:avLst/>
            </a:prstGeom>
            <a:solidFill>
              <a:srgbClr val="FF9999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omic Sans MS" panose="030F0702030302020204" pitchFamily="66" charset="0"/>
                  <a:ea typeface="ヒラギノ角ゴ Pro W3"/>
                  <a:cs typeface="ヒラギノ角ゴ Pro W3"/>
                </a:defRPr>
              </a:lvl9pPr>
            </a:lstStyle>
            <a:p>
              <a:pPr algn="ctr"/>
              <a:r>
                <a:rPr lang="en-US" altLang="en-US" sz="1600">
                  <a:latin typeface="Arial Rounded MT Bold" panose="020F0704030504030204" pitchFamily="34" charset="0"/>
                </a:rPr>
                <a:t>3</a:t>
              </a:r>
            </a:p>
          </p:txBody>
        </p:sp>
        <p:sp>
          <p:nvSpPr>
            <p:cNvPr id="90130" name="Line 13">
              <a:extLst>
                <a:ext uri="{FF2B5EF4-FFF2-40B4-BE49-F238E27FC236}">
                  <a16:creationId xmlns:a16="http://schemas.microsoft.com/office/drawing/2014/main" id="{12BAA632-685A-456B-8053-5E4FE8046086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665" y="2317"/>
              <a:ext cx="246" cy="2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90120" name="Text Box 14">
            <a:extLst>
              <a:ext uri="{FF2B5EF4-FFF2-40B4-BE49-F238E27FC236}">
                <a16:creationId xmlns:a16="http://schemas.microsoft.com/office/drawing/2014/main" id="{48CD3F96-6EEA-4457-A663-E27A7AF4A3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430338"/>
            <a:ext cx="13065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2 Registers</a:t>
            </a:r>
          </a:p>
        </p:txBody>
      </p:sp>
      <p:sp>
        <p:nvSpPr>
          <p:cNvPr id="90121" name="Rectangle 15">
            <a:extLst>
              <a:ext uri="{FF2B5EF4-FFF2-40B4-BE49-F238E27FC236}">
                <a16:creationId xmlns:a16="http://schemas.microsoft.com/office/drawing/2014/main" id="{573A0E00-3B5C-4FED-9992-D7F46AAE0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39900" y="2601913"/>
            <a:ext cx="752475" cy="2417762"/>
          </a:xfrm>
          <a:prstGeom prst="rect">
            <a:avLst/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90122" name="Rectangle 16">
            <a:extLst>
              <a:ext uri="{FF2B5EF4-FFF2-40B4-BE49-F238E27FC236}">
                <a16:creationId xmlns:a16="http://schemas.microsoft.com/office/drawing/2014/main" id="{23E3856A-2D91-4A28-8899-5921E83906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47838" y="2346325"/>
            <a:ext cx="722312" cy="4159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endParaRPr lang="en-GB" altLang="en-US"/>
          </a:p>
        </p:txBody>
      </p:sp>
      <p:sp>
        <p:nvSpPr>
          <p:cNvPr id="90123" name="Text Box 17">
            <a:extLst>
              <a:ext uri="{FF2B5EF4-FFF2-40B4-BE49-F238E27FC236}">
                <a16:creationId xmlns:a16="http://schemas.microsoft.com/office/drawing/2014/main" id="{A15669B0-C9F7-441E-8012-B5CAAC7F2F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5613" y="5118100"/>
            <a:ext cx="7493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Stack</a:t>
            </a:r>
          </a:p>
        </p:txBody>
      </p:sp>
      <p:sp>
        <p:nvSpPr>
          <p:cNvPr id="90124" name="Text Box 22">
            <a:extLst>
              <a:ext uri="{FF2B5EF4-FFF2-40B4-BE49-F238E27FC236}">
                <a16:creationId xmlns:a16="http://schemas.microsoft.com/office/drawing/2014/main" id="{794BCBC7-5169-40F2-BC4F-93B0EB433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24650" y="2700338"/>
            <a:ext cx="898525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Colors:</a:t>
            </a:r>
          </a:p>
        </p:txBody>
      </p:sp>
      <p:sp>
        <p:nvSpPr>
          <p:cNvPr id="90125" name="Text Box 23">
            <a:extLst>
              <a:ext uri="{FF2B5EF4-FFF2-40B4-BE49-F238E27FC236}">
                <a16:creationId xmlns:a16="http://schemas.microsoft.com/office/drawing/2014/main" id="{B21070EC-2DE6-4FC1-A2E9-86E5F96C8B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6088" y="3182938"/>
            <a:ext cx="469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1:  </a:t>
            </a:r>
          </a:p>
        </p:txBody>
      </p:sp>
      <p:sp>
        <p:nvSpPr>
          <p:cNvPr id="90126" name="Text Box 24">
            <a:extLst>
              <a:ext uri="{FF2B5EF4-FFF2-40B4-BE49-F238E27FC236}">
                <a16:creationId xmlns:a16="http://schemas.microsoft.com/office/drawing/2014/main" id="{D7F80F71-7FA3-46E2-96BD-EDF7B3E5F2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7200" y="3756025"/>
            <a:ext cx="4699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r>
              <a:rPr lang="en-US" altLang="en-US" sz="1600">
                <a:latin typeface="Arial Rounded MT Bold" panose="020F0704030504030204" pitchFamily="34" charset="0"/>
              </a:rPr>
              <a:t>2:  </a:t>
            </a:r>
          </a:p>
        </p:txBody>
      </p:sp>
      <p:sp>
        <p:nvSpPr>
          <p:cNvPr id="90127" name="Oval 25">
            <a:extLst>
              <a:ext uri="{FF2B5EF4-FFF2-40B4-BE49-F238E27FC236}">
                <a16:creationId xmlns:a16="http://schemas.microsoft.com/office/drawing/2014/main" id="{E2F61BCF-8FC0-4FFB-B4CB-40F2049B0F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3463" y="3798888"/>
            <a:ext cx="261937" cy="273050"/>
          </a:xfrm>
          <a:prstGeom prst="ellipse">
            <a:avLst/>
          </a:prstGeom>
          <a:solidFill>
            <a:srgbClr val="FF9999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endParaRPr lang="en-GB" altLang="en-US" sz="1600">
              <a:latin typeface="Arial Rounded MT Bold" panose="020F0704030504030204" pitchFamily="34" charset="0"/>
            </a:endParaRPr>
          </a:p>
        </p:txBody>
      </p:sp>
      <p:sp>
        <p:nvSpPr>
          <p:cNvPr id="90128" name="Oval 26">
            <a:extLst>
              <a:ext uri="{FF2B5EF4-FFF2-40B4-BE49-F238E27FC236}">
                <a16:creationId xmlns:a16="http://schemas.microsoft.com/office/drawing/2014/main" id="{B2170B7E-26B5-4AED-A1FE-8A5DB4768F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5050" y="3200400"/>
            <a:ext cx="261938" cy="273050"/>
          </a:xfrm>
          <a:prstGeom prst="ellipse">
            <a:avLst/>
          </a:prstGeom>
          <a:solidFill>
            <a:srgbClr val="9999FF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omic Sans MS" panose="030F0702030302020204" pitchFamily="66" charset="0"/>
                <a:ea typeface="ヒラギノ角ゴ Pro W3"/>
                <a:cs typeface="ヒラギノ角ゴ Pro W3"/>
              </a:defRPr>
            </a:lvl9pPr>
          </a:lstStyle>
          <a:p>
            <a:pPr algn="ctr"/>
            <a:endParaRPr lang="en-GB" altLang="en-US" sz="1600">
              <a:latin typeface="Arial Rounded MT Bold" panose="020F0704030504030204" pitchFamily="34" charset="0"/>
            </a:endParaRPr>
          </a:p>
        </p:txBody>
      </p:sp>
    </p:spTree>
  </p:cSld>
  <p:clrMapOvr>
    <a:masterClrMapping/>
  </p:clrMapOvr>
  <p:transition>
    <p:wipe dir="r"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Summary:  Chaitin-Briggs Allocator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19480" y="1511300"/>
            <a:ext cx="4368800" cy="47371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/>
              <a:t>Find live ranges, rename, compute </a:t>
            </a:r>
            <a:r>
              <a:rPr lang="en-US" sz="1800" b="1" dirty="0"/>
              <a:t>LIVE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Build the interference graph, </a:t>
            </a:r>
            <a:r>
              <a:rPr lang="en-US" i="1" dirty="0"/>
              <a:t>G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/>
              <a:t>Fold unneeded copies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x</a:t>
            </a:r>
            <a:r>
              <a:rPr lang="en-US" sz="1000" dirty="0"/>
              <a:t> </a:t>
            </a:r>
            <a:r>
              <a:rPr lang="en-US" sz="1800" dirty="0">
                <a:latin typeface="Arial"/>
                <a:cs typeface="Arial"/>
              </a:rPr>
              <a:t>→</a:t>
            </a:r>
            <a:r>
              <a:rPr lang="en-US" sz="1000" dirty="0">
                <a:solidFill>
                  <a:srgbClr val="074073"/>
                </a:solidFill>
                <a:latin typeface="Arial"/>
                <a:cs typeface="Arial"/>
              </a:rPr>
              <a:t> </a:t>
            </a:r>
            <a:r>
              <a:rPr lang="en-US" dirty="0">
                <a:cs typeface="Arial"/>
              </a:rPr>
              <a:t>y </a:t>
            </a:r>
            <a:r>
              <a:rPr lang="en-US" sz="1800" dirty="0">
                <a:cs typeface="Arial"/>
              </a:rPr>
              <a:t>&amp;</a:t>
            </a:r>
            <a:r>
              <a:rPr lang="en-US" dirty="0">
                <a:cs typeface="Arial"/>
              </a:rPr>
              <a:t> (</a:t>
            </a:r>
            <a:r>
              <a:rPr lang="en-US" dirty="0" err="1">
                <a:cs typeface="Arial"/>
              </a:rPr>
              <a:t>x,y</a:t>
            </a:r>
            <a:r>
              <a:rPr lang="en-US" dirty="0">
                <a:cs typeface="Arial"/>
              </a:rPr>
              <a:t>) </a:t>
            </a:r>
            <a:r>
              <a:rPr lang="en-US" sz="1800" b="1" dirty="0">
                <a:cs typeface="Arial"/>
              </a:rPr>
              <a:t>∉</a:t>
            </a:r>
            <a:r>
              <a:rPr lang="en-US" dirty="0">
                <a:cs typeface="Arial"/>
              </a:rPr>
              <a:t> </a:t>
            </a:r>
            <a:r>
              <a:rPr lang="en-US" i="1" dirty="0">
                <a:cs typeface="Arial"/>
              </a:rPr>
              <a:t>G</a:t>
            </a:r>
            <a:r>
              <a:rPr lang="en-US" dirty="0">
                <a:cs typeface="Arial"/>
              </a:rPr>
              <a:t> ⇒ coalesce x </a:t>
            </a:r>
            <a:r>
              <a:rPr lang="en-US" sz="1800" dirty="0">
                <a:cs typeface="Arial"/>
              </a:rPr>
              <a:t>&amp;</a:t>
            </a:r>
            <a:r>
              <a:rPr lang="en-US" dirty="0">
                <a:cs typeface="Arial"/>
              </a:rPr>
              <a:t> y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>
                <a:cs typeface="Arial"/>
              </a:rPr>
              <a:t>Estimate spill cost for each live range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>
                <a:cs typeface="Arial"/>
              </a:rPr>
              <a:t>Remove nodes from </a:t>
            </a:r>
            <a:r>
              <a:rPr lang="en-US" i="1" dirty="0">
                <a:cs typeface="Arial"/>
              </a:rPr>
              <a:t>G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dirty="0">
                <a:cs typeface="Arial"/>
              </a:rPr>
              <a:t>While stack is non-empty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>
                <a:cs typeface="Arial"/>
              </a:rPr>
              <a:t>     pop </a:t>
            </a:r>
            <a:r>
              <a:rPr lang="en-US" i="1" dirty="0">
                <a:cs typeface="Arial"/>
              </a:rPr>
              <a:t>n</a:t>
            </a:r>
            <a:r>
              <a:rPr lang="en-US" dirty="0">
                <a:cs typeface="Arial"/>
              </a:rPr>
              <a:t>, insert </a:t>
            </a:r>
            <a:r>
              <a:rPr lang="en-US" i="1" dirty="0">
                <a:cs typeface="Arial"/>
              </a:rPr>
              <a:t>n</a:t>
            </a:r>
            <a:r>
              <a:rPr lang="en-US" dirty="0">
                <a:cs typeface="Arial"/>
              </a:rPr>
              <a:t> into </a:t>
            </a:r>
            <a:r>
              <a:rPr lang="en-US" i="1" dirty="0">
                <a:cs typeface="Arial"/>
              </a:rPr>
              <a:t>G, </a:t>
            </a:r>
            <a:r>
              <a:rPr lang="en-US" sz="1800" dirty="0">
                <a:cs typeface="Arial"/>
              </a:rPr>
              <a:t>&amp;</a:t>
            </a:r>
            <a:r>
              <a:rPr lang="en-US" dirty="0">
                <a:cs typeface="Arial"/>
              </a:rPr>
              <a:t> try to color </a:t>
            </a:r>
            <a:r>
              <a:rPr lang="en-US" i="1" dirty="0">
                <a:cs typeface="Arial"/>
              </a:rPr>
              <a:t>n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dirty="0">
                <a:cs typeface="Arial"/>
              </a:rPr>
              <a:t>Spill any uncolored definitions </a:t>
            </a:r>
            <a:r>
              <a:rPr lang="en-US" sz="1800" dirty="0">
                <a:cs typeface="Arial"/>
              </a:rPr>
              <a:t>&amp;</a:t>
            </a:r>
            <a:r>
              <a:rPr lang="en-US" dirty="0">
                <a:cs typeface="Arial"/>
              </a:rPr>
              <a:t> uses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53</a:t>
            </a:fld>
            <a:endParaRPr lang="en-US"/>
          </a:p>
        </p:txBody>
      </p:sp>
      <p:grpSp>
        <p:nvGrpSpPr>
          <p:cNvPr id="47" name="Group 46"/>
          <p:cNvGrpSpPr/>
          <p:nvPr/>
        </p:nvGrpSpPr>
        <p:grpSpPr>
          <a:xfrm>
            <a:off x="917883" y="1156704"/>
            <a:ext cx="3276600" cy="5028196"/>
            <a:chOff x="890480" y="1156704"/>
            <a:chExt cx="3276600" cy="5028196"/>
          </a:xfrm>
        </p:grpSpPr>
        <p:sp>
          <p:nvSpPr>
            <p:cNvPr id="6" name="Rounded Rectangle 5"/>
            <p:cNvSpPr/>
            <p:nvPr/>
          </p:nvSpPr>
          <p:spPr>
            <a:xfrm>
              <a:off x="890480" y="1409700"/>
              <a:ext cx="2489200" cy="495300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Rename Live Ranges</a:t>
              </a: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890480" y="2123440"/>
              <a:ext cx="2489200" cy="495300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Build Graph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890480" y="2837180"/>
              <a:ext cx="2489200" cy="495300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Coalesce Copies</a:t>
              </a: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890480" y="3550920"/>
              <a:ext cx="2489200" cy="495300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Compute Spill Costs</a:t>
              </a:r>
            </a:p>
          </p:txBody>
        </p:sp>
        <p:sp>
          <p:nvSpPr>
            <p:cNvPr id="10" name="Rounded Rectangle 9"/>
            <p:cNvSpPr/>
            <p:nvPr/>
          </p:nvSpPr>
          <p:spPr>
            <a:xfrm>
              <a:off x="890480" y="4264660"/>
              <a:ext cx="2489200" cy="495300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Simplify Graph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890480" y="4978400"/>
              <a:ext cx="2489200" cy="495300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Select Colors</a:t>
              </a: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2897080" y="5689600"/>
              <a:ext cx="1270000" cy="495300"/>
            </a:xfrm>
            <a:prstGeom prst="roundRect">
              <a:avLst/>
            </a:prstGeom>
            <a:solidFill>
              <a:schemeClr val="bg1"/>
            </a:solidFill>
            <a:ln w="1905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Spill</a:t>
              </a:r>
            </a:p>
          </p:txBody>
        </p:sp>
        <p:cxnSp>
          <p:nvCxnSpPr>
            <p:cNvPr id="14" name="Elbow Connector 13"/>
            <p:cNvCxnSpPr>
              <a:stCxn id="12" idx="0"/>
              <a:endCxn id="6" idx="0"/>
            </p:cNvCxnSpPr>
            <p:nvPr/>
          </p:nvCxnSpPr>
          <p:spPr>
            <a:xfrm rot="16200000" flipV="1">
              <a:off x="693630" y="2851150"/>
              <a:ext cx="4279900" cy="1397000"/>
            </a:xfrm>
            <a:prstGeom prst="bentConnector3">
              <a:avLst>
                <a:gd name="adj1" fmla="val 105341"/>
              </a:avLst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>
              <a:off x="2033480" y="1156704"/>
              <a:ext cx="0" cy="252995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6" idx="2"/>
              <a:endCxn id="7" idx="0"/>
            </p:cNvCxnSpPr>
            <p:nvPr/>
          </p:nvCxnSpPr>
          <p:spPr>
            <a:xfrm>
              <a:off x="2135080" y="1905000"/>
              <a:ext cx="0" cy="21844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7" idx="2"/>
              <a:endCxn id="8" idx="0"/>
            </p:cNvCxnSpPr>
            <p:nvPr/>
          </p:nvCxnSpPr>
          <p:spPr>
            <a:xfrm>
              <a:off x="2135080" y="2618740"/>
              <a:ext cx="0" cy="21844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8" idx="2"/>
              <a:endCxn id="9" idx="0"/>
            </p:cNvCxnSpPr>
            <p:nvPr/>
          </p:nvCxnSpPr>
          <p:spPr>
            <a:xfrm>
              <a:off x="2135080" y="3332480"/>
              <a:ext cx="0" cy="21844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/>
            <p:nvPr/>
          </p:nvCxnSpPr>
          <p:spPr>
            <a:xfrm>
              <a:off x="2033480" y="5473700"/>
              <a:ext cx="0" cy="71120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9" idx="2"/>
              <a:endCxn id="10" idx="0"/>
            </p:cNvCxnSpPr>
            <p:nvPr/>
          </p:nvCxnSpPr>
          <p:spPr>
            <a:xfrm>
              <a:off x="2135080" y="4046220"/>
              <a:ext cx="0" cy="21844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>
              <a:stCxn id="10" idx="2"/>
              <a:endCxn id="11" idx="0"/>
            </p:cNvCxnSpPr>
            <p:nvPr/>
          </p:nvCxnSpPr>
          <p:spPr>
            <a:xfrm>
              <a:off x="2135080" y="4759960"/>
              <a:ext cx="0" cy="218440"/>
            </a:xfrm>
            <a:prstGeom prst="straightConnector1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>
              <a:stCxn id="11" idx="2"/>
              <a:endCxn id="12" idx="1"/>
            </p:cNvCxnSpPr>
            <p:nvPr/>
          </p:nvCxnSpPr>
          <p:spPr>
            <a:xfrm rot="16200000" flipH="1">
              <a:off x="2284305" y="5324475"/>
              <a:ext cx="463550" cy="762000"/>
            </a:xfrm>
            <a:prstGeom prst="bentConnector2">
              <a:avLst/>
            </a:prstGeom>
            <a:ln w="12700" cmpd="sng">
              <a:solidFill>
                <a:schemeClr val="tx1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/>
            <p:cNvCxnSpPr/>
            <p:nvPr/>
          </p:nvCxnSpPr>
          <p:spPr>
            <a:xfrm rot="5400000" flipH="1">
              <a:off x="1382600" y="2727960"/>
              <a:ext cx="1209040" cy="12700"/>
            </a:xfrm>
            <a:prstGeom prst="bentConnector5">
              <a:avLst>
                <a:gd name="adj1" fmla="val -8711"/>
                <a:gd name="adj2" fmla="val 9755402"/>
                <a:gd name="adj3" fmla="val 110750"/>
              </a:avLst>
            </a:prstGeom>
            <a:ln w="12700" cmpd="sng">
              <a:solidFill>
                <a:srgbClr val="000000"/>
              </a:solidFill>
              <a:headEnd type="non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648512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Global Allocation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575407"/>
            <a:ext cx="7816850" cy="2672993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A more complex scenario</a:t>
            </a:r>
          </a:p>
          <a:p>
            <a:r>
              <a:rPr lang="en-US" dirty="0"/>
              <a:t>Block with multiple predecessors in the control-flow graph</a:t>
            </a:r>
          </a:p>
          <a:p>
            <a:r>
              <a:rPr lang="en-US" dirty="0"/>
              <a:t>Must get the “right” values in the “right” register in each predecessor</a:t>
            </a:r>
          </a:p>
          <a:p>
            <a:r>
              <a:rPr lang="en-US" dirty="0"/>
              <a:t>In a loop, a block can be its own predecessor</a:t>
            </a:r>
          </a:p>
          <a:p>
            <a:r>
              <a:rPr lang="en-US" dirty="0"/>
              <a:t>Multiple predecessors add complications to the problem</a:t>
            </a:r>
          </a:p>
          <a:p>
            <a:pPr lvl="1"/>
            <a:r>
              <a:rPr lang="en-US" dirty="0"/>
              <a:t>Coordinate allocation, assignment, </a:t>
            </a:r>
            <a:r>
              <a:rPr lang="en-US" sz="1600" dirty="0"/>
              <a:t>&amp;</a:t>
            </a:r>
            <a:r>
              <a:rPr lang="en-US" dirty="0"/>
              <a:t> spilling in multiple blocks</a:t>
            </a:r>
          </a:p>
          <a:p>
            <a:pPr marL="276225" lvl="1" indent="0">
              <a:buNone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6</a:t>
            </a:fld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5506537" y="1519548"/>
            <a:ext cx="3106777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Cannot easily extend the local algorithm to handle the global problems.</a:t>
            </a:r>
          </a:p>
        </p:txBody>
      </p:sp>
      <p:grpSp>
        <p:nvGrpSpPr>
          <p:cNvPr id="17" name="Group 22"/>
          <p:cNvGrpSpPr>
            <a:grpSpLocks/>
          </p:cNvGrpSpPr>
          <p:nvPr/>
        </p:nvGrpSpPr>
        <p:grpSpPr bwMode="auto">
          <a:xfrm>
            <a:off x="759780" y="1443348"/>
            <a:ext cx="4038600" cy="1882775"/>
            <a:chOff x="432" y="816"/>
            <a:chExt cx="2544" cy="1186"/>
          </a:xfrm>
        </p:grpSpPr>
        <p:grpSp>
          <p:nvGrpSpPr>
            <p:cNvPr id="20" name="Group 5"/>
            <p:cNvGrpSpPr>
              <a:grpSpLocks/>
            </p:cNvGrpSpPr>
            <p:nvPr/>
          </p:nvGrpSpPr>
          <p:grpSpPr bwMode="auto">
            <a:xfrm>
              <a:off x="432" y="816"/>
              <a:ext cx="1056" cy="366"/>
              <a:chOff x="1056" y="912"/>
              <a:chExt cx="1008" cy="366"/>
            </a:xfrm>
          </p:grpSpPr>
          <p:sp>
            <p:nvSpPr>
              <p:cNvPr id="32" name="Text Box 6"/>
              <p:cNvSpPr txBox="1">
                <a:spLocks noChangeArrowheads="1"/>
              </p:cNvSpPr>
              <p:nvPr/>
            </p:nvSpPr>
            <p:spPr bwMode="auto">
              <a:xfrm>
                <a:off x="1083" y="912"/>
                <a:ext cx="960" cy="3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Arial Rounded MT Bold" charset="0"/>
                  </a:rPr>
                  <a:t>...</a:t>
                </a:r>
              </a:p>
              <a:p>
                <a:pPr algn="ctr"/>
                <a:r>
                  <a:rPr lang="en-US" sz="1600" b="1" dirty="0">
                    <a:latin typeface="Arial Rounded MT Bold"/>
                    <a:cs typeface="Arial Rounded MT Bold"/>
                  </a:rPr>
                  <a:t>store </a:t>
                </a:r>
                <a:r>
                  <a:rPr lang="en-US" sz="1600" b="1" dirty="0">
                    <a:solidFill>
                      <a:srgbClr val="FF0000"/>
                    </a:solidFill>
                    <a:latin typeface="Arial Rounded MT Bold"/>
                    <a:cs typeface="Arial Rounded MT Bold"/>
                  </a:rPr>
                  <a:t>r4</a:t>
                </a:r>
                <a:r>
                  <a:rPr lang="en-US" sz="1600" b="1" dirty="0">
                    <a:latin typeface="Arial Rounded MT Bold"/>
                    <a:cs typeface="Arial Rounded MT Bold"/>
                  </a:rPr>
                  <a:t> </a:t>
                </a:r>
                <a:r>
                  <a:rPr lang="en-US" sz="1600" b="1" dirty="0">
                    <a:latin typeface="Arial Rounded MT Bold"/>
                    <a:cs typeface="Arial Rounded MT Bold"/>
                    <a:sym typeface="Symbol" charset="2"/>
                  </a:rPr>
                  <a:t> </a:t>
                </a:r>
                <a:r>
                  <a:rPr lang="en-US" sz="1600" b="1" dirty="0">
                    <a:solidFill>
                      <a:srgbClr val="074073"/>
                    </a:solidFill>
                    <a:latin typeface="Arial Rounded MT Bold"/>
                    <a:cs typeface="Arial Rounded MT Bold"/>
                  </a:rPr>
                  <a:t>x</a:t>
                </a:r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>
                <a:off x="1056" y="1248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4" name="Line 8"/>
              <p:cNvSpPr>
                <a:spLocks noChangeShapeType="1"/>
              </p:cNvSpPr>
              <p:nvPr/>
            </p:nvSpPr>
            <p:spPr bwMode="auto">
              <a:xfrm flipV="1">
                <a:off x="1056" y="9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5" name="Line 9"/>
              <p:cNvSpPr>
                <a:spLocks noChangeShapeType="1"/>
              </p:cNvSpPr>
              <p:nvPr/>
            </p:nvSpPr>
            <p:spPr bwMode="auto">
              <a:xfrm flipV="1">
                <a:off x="2064" y="9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1227" y="1698"/>
              <a:ext cx="960" cy="30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600" b="1" dirty="0">
                  <a:latin typeface="Arial Rounded MT Bold"/>
                  <a:cs typeface="Arial Rounded MT Bold"/>
                </a:rPr>
                <a:t>load </a:t>
              </a:r>
              <a:r>
                <a:rPr lang="en-US" sz="1600" b="1" dirty="0">
                  <a:solidFill>
                    <a:schemeClr val="tx2"/>
                  </a:solidFill>
                  <a:latin typeface="Arial Rounded MT Bold"/>
                  <a:cs typeface="Arial Rounded MT Bold"/>
                </a:rPr>
                <a:t>x</a:t>
              </a:r>
              <a:r>
                <a:rPr lang="en-US" sz="1600" b="1" dirty="0">
                  <a:latin typeface="Arial Rounded MT Bold"/>
                  <a:cs typeface="Arial Rounded MT Bold"/>
                </a:rPr>
                <a:t> </a:t>
              </a:r>
              <a:r>
                <a:rPr lang="en-US" sz="1600" b="1" dirty="0">
                  <a:latin typeface="Arial Rounded MT Bold"/>
                  <a:cs typeface="Arial Rounded MT Bold"/>
                  <a:sym typeface="Symbol" charset="2"/>
                </a:rPr>
                <a:t> </a:t>
              </a:r>
              <a:r>
                <a:rPr lang="en-US" sz="1600" b="1" dirty="0">
                  <a:solidFill>
                    <a:srgbClr val="FF0000"/>
                  </a:solidFill>
                  <a:latin typeface="Arial Rounded MT Bold"/>
                  <a:cs typeface="Arial Rounded MT Bold"/>
                </a:rPr>
                <a:t>r1</a:t>
              </a:r>
              <a:endParaRPr lang="en-US" sz="1600" b="1" dirty="0">
                <a:solidFill>
                  <a:srgbClr val="FF0000"/>
                </a:solidFill>
                <a:latin typeface="Arial Rounded MT Bold"/>
                <a:cs typeface="Arial Rounded MT Bold"/>
                <a:sym typeface="Symbol" charset="2"/>
              </a:endParaRPr>
            </a:p>
            <a:p>
              <a:pPr algn="ctr">
                <a:lnSpc>
                  <a:spcPct val="50000"/>
                </a:lnSpc>
              </a:pPr>
              <a:r>
                <a:rPr lang="en-US" sz="1600" dirty="0">
                  <a:latin typeface="Arial Rounded MT Bold" charset="0"/>
                  <a:sym typeface="Symbol" charset="2"/>
                </a:rPr>
                <a:t>...</a:t>
              </a:r>
              <a:endParaRPr lang="en-US" sz="1600" dirty="0">
                <a:latin typeface="Arial Rounded MT Bold" charset="0"/>
              </a:endParaRP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>
              <a:off x="1194" y="1714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V="1">
              <a:off x="1200" y="171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V="1">
              <a:off x="2208" y="171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5" name="Group 14"/>
            <p:cNvGrpSpPr>
              <a:grpSpLocks/>
            </p:cNvGrpSpPr>
            <p:nvPr/>
          </p:nvGrpSpPr>
          <p:grpSpPr bwMode="auto">
            <a:xfrm>
              <a:off x="1920" y="816"/>
              <a:ext cx="1056" cy="366"/>
              <a:chOff x="1056" y="912"/>
              <a:chExt cx="1008" cy="366"/>
            </a:xfrm>
          </p:grpSpPr>
          <p:sp>
            <p:nvSpPr>
              <p:cNvPr id="28" name="Text Box 15"/>
              <p:cNvSpPr txBox="1">
                <a:spLocks noChangeArrowheads="1"/>
              </p:cNvSpPr>
              <p:nvPr/>
            </p:nvSpPr>
            <p:spPr bwMode="auto">
              <a:xfrm>
                <a:off x="1083" y="912"/>
                <a:ext cx="960" cy="366"/>
              </a:xfrm>
              <a:prstGeom prst="rect">
                <a:avLst/>
              </a:prstGeom>
              <a:noFill/>
              <a:ln w="12700">
                <a:noFill/>
                <a:miter lim="800000"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600" dirty="0">
                    <a:latin typeface="Arial Rounded MT Bold" charset="0"/>
                  </a:rPr>
                  <a:t>...</a:t>
                </a:r>
              </a:p>
              <a:p>
                <a:pPr algn="ctr"/>
                <a:r>
                  <a:rPr lang="en-US" sz="1600" b="1" dirty="0">
                    <a:latin typeface="Arial Rounded MT Bold"/>
                    <a:cs typeface="Arial Rounded MT Bold"/>
                  </a:rPr>
                  <a:t>store </a:t>
                </a:r>
                <a:r>
                  <a:rPr lang="en-US" sz="1600" b="1" dirty="0">
                    <a:solidFill>
                      <a:srgbClr val="FF0000"/>
                    </a:solidFill>
                    <a:latin typeface="Arial Rounded MT Bold"/>
                    <a:cs typeface="Arial Rounded MT Bold"/>
                  </a:rPr>
                  <a:t>r5</a:t>
                </a:r>
                <a:r>
                  <a:rPr lang="en-US" sz="1600" b="1" dirty="0">
                    <a:latin typeface="Arial Rounded MT Bold"/>
                    <a:cs typeface="Arial Rounded MT Bold"/>
                  </a:rPr>
                  <a:t> </a:t>
                </a:r>
                <a:r>
                  <a:rPr lang="en-US" sz="1600" b="1" dirty="0">
                    <a:latin typeface="Arial Rounded MT Bold"/>
                    <a:cs typeface="Arial Rounded MT Bold"/>
                    <a:sym typeface="Symbol" charset="2"/>
                  </a:rPr>
                  <a:t> </a:t>
                </a:r>
                <a:r>
                  <a:rPr lang="en-US" sz="1600" b="1" dirty="0">
                    <a:solidFill>
                      <a:srgbClr val="074073"/>
                    </a:solidFill>
                    <a:latin typeface="Arial Rounded MT Bold"/>
                    <a:cs typeface="Arial Rounded MT Bold"/>
                  </a:rPr>
                  <a:t>x</a:t>
                </a:r>
              </a:p>
            </p:txBody>
          </p:sp>
          <p:sp>
            <p:nvSpPr>
              <p:cNvPr id="29" name="Line 16"/>
              <p:cNvSpPr>
                <a:spLocks noChangeShapeType="1"/>
              </p:cNvSpPr>
              <p:nvPr/>
            </p:nvSpPr>
            <p:spPr bwMode="auto">
              <a:xfrm>
                <a:off x="1056" y="1248"/>
                <a:ext cx="100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0" name="Line 17"/>
              <p:cNvSpPr>
                <a:spLocks noChangeShapeType="1"/>
              </p:cNvSpPr>
              <p:nvPr/>
            </p:nvSpPr>
            <p:spPr bwMode="auto">
              <a:xfrm flipV="1">
                <a:off x="1056" y="9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31" name="Line 18"/>
              <p:cNvSpPr>
                <a:spLocks noChangeShapeType="1"/>
              </p:cNvSpPr>
              <p:nvPr/>
            </p:nvSpPr>
            <p:spPr bwMode="auto">
              <a:xfrm flipV="1">
                <a:off x="2064" y="960"/>
                <a:ext cx="0" cy="2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cxnSp>
          <p:nvCxnSpPr>
            <p:cNvPr id="26" name="AutoShape 19"/>
            <p:cNvCxnSpPr>
              <a:cxnSpLocks noChangeShapeType="1"/>
              <a:stCxn id="32" idx="2"/>
              <a:endCxn id="21" idx="0"/>
            </p:cNvCxnSpPr>
            <p:nvPr/>
          </p:nvCxnSpPr>
          <p:spPr bwMode="auto">
            <a:xfrm>
              <a:off x="963" y="1182"/>
              <a:ext cx="744" cy="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27" name="AutoShape 20"/>
            <p:cNvCxnSpPr>
              <a:cxnSpLocks noChangeShapeType="1"/>
              <a:stCxn id="28" idx="2"/>
              <a:endCxn id="21" idx="0"/>
            </p:cNvCxnSpPr>
            <p:nvPr/>
          </p:nvCxnSpPr>
          <p:spPr bwMode="auto">
            <a:xfrm flipH="1">
              <a:off x="1707" y="1182"/>
              <a:ext cx="744" cy="51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6" name="TextBox 5"/>
          <p:cNvSpPr txBox="1"/>
          <p:nvPr/>
        </p:nvSpPr>
        <p:spPr>
          <a:xfrm>
            <a:off x="2783843" y="6210300"/>
            <a:ext cx="5369557" cy="52322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tx2"/>
                </a:solidFill>
              </a:rPr>
              <a:t>With multiple successors, what does “farthest next use” even mean?</a:t>
            </a:r>
          </a:p>
          <a:p>
            <a:r>
              <a:rPr lang="en-US" sz="1400" dirty="0">
                <a:solidFill>
                  <a:schemeClr val="tx2"/>
                </a:solidFill>
              </a:rPr>
              <a:t>See Fischer &amp; </a:t>
            </a:r>
            <a:r>
              <a:rPr lang="en-US" sz="1400" dirty="0" err="1">
                <a:solidFill>
                  <a:schemeClr val="tx2"/>
                </a:solidFill>
              </a:rPr>
              <a:t>Proebsting</a:t>
            </a:r>
            <a:r>
              <a:rPr lang="en-US" sz="1400" dirty="0">
                <a:solidFill>
                  <a:schemeClr val="tx2"/>
                </a:solidFill>
              </a:rPr>
              <a:t>, “Probabilistic Register Allocation”, PLDI ‘92. </a:t>
            </a:r>
          </a:p>
        </p:txBody>
      </p:sp>
    </p:spTree>
    <p:extLst>
      <p:ext uri="{BB962C8B-B14F-4D97-AF65-F5344CB8AC3E}">
        <p14:creationId xmlns:p14="http://schemas.microsoft.com/office/powerpoint/2010/main" val="24149163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Makes Global Allocation 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3575407"/>
            <a:ext cx="7816850" cy="267299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Another complex scenario</a:t>
            </a:r>
          </a:p>
          <a:p>
            <a:r>
              <a:rPr lang="en-US" dirty="0"/>
              <a:t>Block with multiple successors in the control-flow graph</a:t>
            </a:r>
          </a:p>
          <a:p>
            <a:r>
              <a:rPr lang="en-US" dirty="0"/>
              <a:t>What does “farthest next use” mean? </a:t>
            </a:r>
            <a:r>
              <a:rPr lang="en-US" dirty="0">
                <a:solidFill>
                  <a:schemeClr val="tx2"/>
                </a:solidFill>
              </a:rPr>
              <a:t>(</a:t>
            </a:r>
            <a:r>
              <a:rPr lang="en-US" sz="1800" i="1" dirty="0">
                <a:solidFill>
                  <a:schemeClr val="tx2"/>
                </a:solidFill>
              </a:rPr>
              <a:t>for local spill decisions</a:t>
            </a:r>
            <a:r>
              <a:rPr lang="en-US" dirty="0">
                <a:solidFill>
                  <a:schemeClr val="tx2"/>
                </a:solidFill>
              </a:rPr>
              <a:t>)</a:t>
            </a:r>
          </a:p>
          <a:p>
            <a:pPr lvl="1"/>
            <a:r>
              <a:rPr lang="en-US" dirty="0"/>
              <a:t>See Fischer &amp; </a:t>
            </a:r>
            <a:r>
              <a:rPr lang="en-US" dirty="0" err="1"/>
              <a:t>Proebsting</a:t>
            </a:r>
            <a:r>
              <a:rPr lang="en-US" dirty="0"/>
              <a:t>, “Probabilistic Register Allocation,” in PLDI ‘92</a:t>
            </a:r>
          </a:p>
          <a:p>
            <a:r>
              <a:rPr lang="en-US" dirty="0"/>
              <a:t>Local allocation, which was simple in isolation, requires global analysis in the context of surrounding code</a:t>
            </a:r>
          </a:p>
          <a:p>
            <a:pPr marL="228600" indent="0">
              <a:buNone/>
            </a:pPr>
            <a:r>
              <a:rPr lang="en-US" dirty="0"/>
              <a:t>(And we ignored the issue of matching up the allocations across blocks)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7</a:t>
            </a:fld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506537" y="1519548"/>
            <a:ext cx="3106777" cy="92333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2"/>
            </a:solidFill>
          </a:ln>
          <a:effectLst>
            <a:outerShdw blurRad="50800" dist="38100" dir="2700000">
              <a:srgbClr val="000000">
                <a:alpha val="43000"/>
              </a:srgbClr>
            </a:outerShdw>
          </a:effectLst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2"/>
                </a:solidFill>
              </a:rPr>
              <a:t>Cannot easily extend the local algorithm to handle the global problems.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080455" y="2868923"/>
            <a:ext cx="1609725" cy="482600"/>
            <a:chOff x="1486855" y="2843523"/>
            <a:chExt cx="1609725" cy="482600"/>
          </a:xfrm>
        </p:grpSpPr>
        <p:sp>
          <p:nvSpPr>
            <p:cNvPr id="21" name="Text Box 10"/>
            <p:cNvSpPr txBox="1">
              <a:spLocks noChangeArrowheads="1"/>
            </p:cNvSpPr>
            <p:nvPr/>
          </p:nvSpPr>
          <p:spPr bwMode="auto">
            <a:xfrm>
              <a:off x="1539243" y="2843523"/>
              <a:ext cx="1524000" cy="461665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rIns="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1600" dirty="0">
                  <a:latin typeface="Arial Rounded MT Bold" charset="0"/>
                  <a:sym typeface="Symbol" charset="2"/>
                </a:rPr>
                <a:t>…</a:t>
              </a:r>
            </a:p>
            <a:p>
              <a:pPr algn="ctr"/>
              <a:r>
                <a:rPr lang="en-US" sz="1600" dirty="0">
                  <a:latin typeface="Arial Rounded MT Bold" charset="0"/>
                  <a:sym typeface="Symbol" charset="2"/>
                </a:rPr>
                <a:t> add</a:t>
              </a:r>
              <a:r>
                <a:rPr lang="en-US" sz="1400" dirty="0">
                  <a:latin typeface="Arial Rounded MT Bold" charset="0"/>
                  <a:sym typeface="Symbol" charset="2"/>
                </a:rPr>
                <a:t> </a:t>
              </a:r>
              <a:r>
                <a:rPr lang="en-US" sz="1600" dirty="0">
                  <a:solidFill>
                    <a:srgbClr val="FF0000"/>
                  </a:solidFill>
                  <a:latin typeface="Arial Rounded MT Bold" charset="0"/>
                  <a:sym typeface="Symbol" charset="2"/>
                </a:rPr>
                <a:t>r3</a:t>
              </a:r>
              <a:r>
                <a:rPr lang="en-US" sz="1600" dirty="0">
                  <a:latin typeface="Arial Rounded MT Bold" charset="0"/>
                  <a:sym typeface="Symbol" charset="2"/>
                </a:rPr>
                <a:t>,r4</a:t>
              </a:r>
              <a:r>
                <a:rPr lang="en-US" sz="1400" dirty="0">
                  <a:latin typeface="Arial Rounded MT Bold" charset="0"/>
                  <a:sym typeface="Symbol" charset="2"/>
                </a:rPr>
                <a:t> </a:t>
              </a:r>
              <a:r>
                <a:rPr lang="en-US" sz="1600" b="1" dirty="0">
                  <a:latin typeface="Arial Rounded MT Bold" charset="0"/>
                  <a:sym typeface="Symbol" charset="2"/>
                </a:rPr>
                <a:t></a:t>
              </a:r>
              <a:r>
                <a:rPr lang="en-US" sz="1400" b="1" dirty="0">
                  <a:latin typeface="Arial Rounded MT Bold" charset="0"/>
                  <a:sym typeface="Symbol" charset="2"/>
                </a:rPr>
                <a:t> </a:t>
              </a:r>
              <a:r>
                <a:rPr lang="en-US" sz="1600" b="1" dirty="0">
                  <a:latin typeface="Arial Rounded MT Bold" charset="0"/>
                  <a:sym typeface="Symbol" charset="2"/>
                </a:rPr>
                <a:t>r5</a:t>
              </a:r>
              <a:r>
                <a:rPr lang="en-US" sz="1600" dirty="0">
                  <a:latin typeface="Arial Rounded MT Bold" charset="0"/>
                  <a:sym typeface="Symbol" charset="2"/>
                </a:rPr>
                <a:t> </a:t>
              </a:r>
              <a:endParaRPr lang="en-US" sz="1600" dirty="0">
                <a:latin typeface="Arial Rounded MT Bold" charset="0"/>
              </a:endParaRPr>
            </a:p>
          </p:txBody>
        </p:sp>
        <p:sp>
          <p:nvSpPr>
            <p:cNvPr id="22" name="Line 11"/>
            <p:cNvSpPr>
              <a:spLocks noChangeShapeType="1"/>
            </p:cNvSpPr>
            <p:nvPr/>
          </p:nvSpPr>
          <p:spPr bwMode="auto">
            <a:xfrm>
              <a:off x="1486855" y="2868923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" name="Line 12"/>
            <p:cNvSpPr>
              <a:spLocks noChangeShapeType="1"/>
            </p:cNvSpPr>
            <p:nvPr/>
          </p:nvSpPr>
          <p:spPr bwMode="auto">
            <a:xfrm flipV="1">
              <a:off x="1496380" y="2868923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" name="Line 13"/>
            <p:cNvSpPr>
              <a:spLocks noChangeShapeType="1"/>
            </p:cNvSpPr>
            <p:nvPr/>
          </p:nvSpPr>
          <p:spPr bwMode="auto">
            <a:xfrm flipV="1">
              <a:off x="3096580" y="2868923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5" name="Group 14"/>
          <p:cNvGrpSpPr>
            <a:grpSpLocks/>
          </p:cNvGrpSpPr>
          <p:nvPr/>
        </p:nvGrpSpPr>
        <p:grpSpPr bwMode="auto">
          <a:xfrm>
            <a:off x="2067880" y="1506848"/>
            <a:ext cx="1676400" cy="469900"/>
            <a:chOff x="1056" y="952"/>
            <a:chExt cx="1008" cy="296"/>
          </a:xfrm>
        </p:grpSpPr>
        <p:sp>
          <p:nvSpPr>
            <p:cNvPr id="28" name="Text Box 15"/>
            <p:cNvSpPr txBox="1">
              <a:spLocks noChangeArrowheads="1"/>
            </p:cNvSpPr>
            <p:nvPr/>
          </p:nvSpPr>
          <p:spPr bwMode="auto">
            <a:xfrm>
              <a:off x="1083" y="952"/>
              <a:ext cx="960" cy="29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1600" dirty="0">
                  <a:latin typeface="Arial Rounded MT Bold" charset="0"/>
                </a:rPr>
                <a:t>load r1 </a:t>
              </a:r>
              <a:r>
                <a:rPr lang="en-US" sz="1600" b="1" dirty="0">
                  <a:latin typeface="Arial Rounded MT Bold" charset="0"/>
                  <a:sym typeface="Symbol" charset="2"/>
                </a:rPr>
                <a:t> </a:t>
              </a:r>
              <a:r>
                <a:rPr lang="en-US" sz="1600" b="1" dirty="0">
                  <a:solidFill>
                    <a:srgbClr val="FF0000"/>
                  </a:solidFill>
                  <a:latin typeface="Arial Rounded MT Bold"/>
                  <a:cs typeface="Arial Rounded MT Bold"/>
                </a:rPr>
                <a:t>r3</a:t>
              </a:r>
              <a:endParaRPr lang="en-US" sz="1600" dirty="0">
                <a:latin typeface="Arial Rounded MT Bold" charset="0"/>
              </a:endParaRPr>
            </a:p>
            <a:p>
              <a:pPr algn="ctr">
                <a:lnSpc>
                  <a:spcPts val="800"/>
                </a:lnSpc>
              </a:pPr>
              <a:r>
                <a:rPr lang="en-US" sz="1600" dirty="0">
                  <a:latin typeface="Arial Rounded MT Bold" charset="0"/>
                </a:rPr>
                <a:t>…</a:t>
              </a:r>
            </a:p>
          </p:txBody>
        </p:sp>
        <p:sp>
          <p:nvSpPr>
            <p:cNvPr id="29" name="Line 16"/>
            <p:cNvSpPr>
              <a:spLocks noChangeShapeType="1"/>
            </p:cNvSpPr>
            <p:nvPr/>
          </p:nvSpPr>
          <p:spPr bwMode="auto">
            <a:xfrm>
              <a:off x="1056" y="1248"/>
              <a:ext cx="100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" name="Line 17"/>
            <p:cNvSpPr>
              <a:spLocks noChangeShapeType="1"/>
            </p:cNvSpPr>
            <p:nvPr/>
          </p:nvSpPr>
          <p:spPr bwMode="auto">
            <a:xfrm flipV="1">
              <a:off x="1056" y="9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Line 18"/>
            <p:cNvSpPr>
              <a:spLocks noChangeShapeType="1"/>
            </p:cNvSpPr>
            <p:nvPr/>
          </p:nvSpPr>
          <p:spPr bwMode="auto">
            <a:xfrm flipV="1">
              <a:off x="2064" y="960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27" name="AutoShape 20"/>
          <p:cNvCxnSpPr>
            <a:cxnSpLocks noChangeShapeType="1"/>
            <a:stCxn id="28" idx="2"/>
            <a:endCxn id="21" idx="0"/>
          </p:cNvCxnSpPr>
          <p:nvPr/>
        </p:nvCxnSpPr>
        <p:spPr bwMode="auto">
          <a:xfrm flipH="1">
            <a:off x="1894843" y="1971986"/>
            <a:ext cx="1016227" cy="89693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</p:cxnSp>
      <p:grpSp>
        <p:nvGrpSpPr>
          <p:cNvPr id="40" name="Group 39"/>
          <p:cNvGrpSpPr/>
          <p:nvPr/>
        </p:nvGrpSpPr>
        <p:grpSpPr>
          <a:xfrm>
            <a:off x="3061023" y="2868923"/>
            <a:ext cx="1609725" cy="605294"/>
            <a:chOff x="1486855" y="2843523"/>
            <a:chExt cx="1609725" cy="605294"/>
          </a:xfrm>
        </p:grpSpPr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1539243" y="2843523"/>
              <a:ext cx="1524000" cy="605294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  <a:effectLst/>
          </p:spPr>
          <p:txBody>
            <a:bodyPr lIns="0" rIns="0">
              <a:prstTxWarp prst="textNoShape">
                <a:avLst/>
              </a:prstTxWarp>
              <a:spAutoFit/>
            </a:bodyPr>
            <a:lstStyle/>
            <a:p>
              <a:pPr algn="ctr">
                <a:lnSpc>
                  <a:spcPct val="50000"/>
                </a:lnSpc>
              </a:pPr>
              <a:r>
                <a:rPr lang="en-US" sz="1600" dirty="0">
                  <a:latin typeface="Arial Rounded MT Bold" charset="0"/>
                  <a:sym typeface="Symbol" charset="2"/>
                </a:rPr>
                <a:t>…</a:t>
              </a:r>
            </a:p>
            <a:p>
              <a:pPr algn="ctr"/>
              <a:r>
                <a:rPr lang="en-US" sz="1600" dirty="0">
                  <a:latin typeface="Arial Rounded MT Bold" charset="0"/>
                  <a:sym typeface="Symbol" charset="2"/>
                </a:rPr>
                <a:t>sub</a:t>
              </a:r>
              <a:r>
                <a:rPr lang="en-US" sz="1400" dirty="0">
                  <a:latin typeface="Arial Rounded MT Bold" charset="0"/>
                  <a:sym typeface="Symbol" charset="2"/>
                </a:rPr>
                <a:t> </a:t>
              </a:r>
              <a:r>
                <a:rPr lang="en-US" sz="1600" dirty="0">
                  <a:latin typeface="Arial Rounded MT Bold" charset="0"/>
                  <a:sym typeface="Symbol" charset="2"/>
                </a:rPr>
                <a:t>r2,</a:t>
              </a:r>
              <a:r>
                <a:rPr lang="en-US" sz="1600" dirty="0">
                  <a:solidFill>
                    <a:srgbClr val="FF0000"/>
                  </a:solidFill>
                  <a:latin typeface="Arial Rounded MT Bold" charset="0"/>
                  <a:sym typeface="Symbol" charset="2"/>
                </a:rPr>
                <a:t>r3</a:t>
              </a:r>
              <a:r>
                <a:rPr lang="en-US" sz="1400" b="1" dirty="0">
                  <a:latin typeface="Arial Rounded MT Bold" charset="0"/>
                </a:rPr>
                <a:t> </a:t>
              </a:r>
              <a:r>
                <a:rPr lang="en-US" sz="1600" b="1" dirty="0">
                  <a:latin typeface="Arial Rounded MT Bold" charset="0"/>
                  <a:sym typeface="Symbol" charset="2"/>
                </a:rPr>
                <a:t></a:t>
              </a:r>
              <a:r>
                <a:rPr lang="en-US" sz="1400" b="1" dirty="0">
                  <a:latin typeface="Arial Rounded MT Bold" charset="0"/>
                  <a:sym typeface="Symbol" charset="2"/>
                </a:rPr>
                <a:t> </a:t>
              </a:r>
              <a:r>
                <a:rPr lang="en-US" sz="1600" b="1" dirty="0">
                  <a:latin typeface="Courier" charset="0"/>
                </a:rPr>
                <a:t>r6</a:t>
              </a:r>
              <a:endParaRPr lang="en-US" sz="1600" b="1" dirty="0">
                <a:latin typeface="Arial Rounded MT Bold" charset="0"/>
                <a:sym typeface="Symbol" charset="2"/>
              </a:endParaRPr>
            </a:p>
            <a:p>
              <a:pPr algn="ctr">
                <a:lnSpc>
                  <a:spcPct val="50000"/>
                </a:lnSpc>
              </a:pPr>
              <a:endParaRPr lang="en-US" sz="1600" dirty="0">
                <a:latin typeface="Arial Rounded MT Bold" charset="0"/>
              </a:endParaRPr>
            </a:p>
          </p:txBody>
        </p:sp>
        <p:sp>
          <p:nvSpPr>
            <p:cNvPr id="42" name="Line 11"/>
            <p:cNvSpPr>
              <a:spLocks noChangeShapeType="1"/>
            </p:cNvSpPr>
            <p:nvPr/>
          </p:nvSpPr>
          <p:spPr bwMode="auto">
            <a:xfrm>
              <a:off x="1486855" y="2868923"/>
              <a:ext cx="1600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Line 12"/>
            <p:cNvSpPr>
              <a:spLocks noChangeShapeType="1"/>
            </p:cNvSpPr>
            <p:nvPr/>
          </p:nvSpPr>
          <p:spPr bwMode="auto">
            <a:xfrm flipV="1">
              <a:off x="1496380" y="2868923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Line 13"/>
            <p:cNvSpPr>
              <a:spLocks noChangeShapeType="1"/>
            </p:cNvSpPr>
            <p:nvPr/>
          </p:nvSpPr>
          <p:spPr bwMode="auto">
            <a:xfrm flipV="1">
              <a:off x="3096580" y="2868923"/>
              <a:ext cx="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cxnSp>
        <p:nvCxnSpPr>
          <p:cNvPr id="9" name="Straight Arrow Connector 8"/>
          <p:cNvCxnSpPr>
            <a:stCxn id="28" idx="2"/>
          </p:cNvCxnSpPr>
          <p:nvPr/>
        </p:nvCxnSpPr>
        <p:spPr>
          <a:xfrm>
            <a:off x="2911070" y="1971986"/>
            <a:ext cx="949730" cy="960437"/>
          </a:xfrm>
          <a:prstGeom prst="straightConnector1">
            <a:avLst/>
          </a:prstGeom>
          <a:ln w="12700" cmpd="sng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2081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Global Register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1938"/>
            <a:ext cx="7816850" cy="5163449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endParaRPr lang="en-US" b="1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Taking a global approach</a:t>
            </a:r>
          </a:p>
          <a:p>
            <a:r>
              <a:rPr lang="en-US" dirty="0"/>
              <a:t>Abandon the distinction between local and global</a:t>
            </a:r>
          </a:p>
          <a:p>
            <a:r>
              <a:rPr lang="en-US" dirty="0"/>
              <a:t>Make systematic use of registers and spill locations</a:t>
            </a:r>
          </a:p>
          <a:p>
            <a:r>
              <a:rPr lang="en-US" dirty="0"/>
              <a:t>Adopt a general scheme to approximate  good allocation</a:t>
            </a:r>
          </a:p>
          <a:p>
            <a:pPr marL="0" indent="0">
              <a:spcBef>
                <a:spcPts val="5400"/>
              </a:spcBef>
              <a:buNone/>
            </a:pPr>
            <a:r>
              <a:rPr lang="en-US" b="1" dirty="0">
                <a:solidFill>
                  <a:srgbClr val="074073"/>
                </a:solidFill>
              </a:rPr>
              <a:t>Graph-coloring paradigm						    </a:t>
            </a:r>
            <a:endParaRPr lang="en-US" dirty="0">
              <a:solidFill>
                <a:srgbClr val="074073"/>
              </a:solidFill>
            </a:endParaRPr>
          </a:p>
          <a:p>
            <a:pPr marL="284163" indent="-284163">
              <a:buSzPct val="95000"/>
              <a:buFont typeface="+mj-lt"/>
              <a:buAutoNum type="arabicPeriod"/>
            </a:pPr>
            <a:r>
              <a:rPr lang="en-US" dirty="0"/>
              <a:t>Build an interference graph </a:t>
            </a:r>
            <a:r>
              <a:rPr lang="en-US" i="1" dirty="0"/>
              <a:t>G</a:t>
            </a:r>
            <a:r>
              <a:rPr lang="en-US" dirty="0"/>
              <a:t> for the procedure</a:t>
            </a:r>
          </a:p>
          <a:p>
            <a:pPr marL="284163" indent="-284163">
              <a:buSzPct val="95000"/>
              <a:buFont typeface="+mj-lt"/>
              <a:buAutoNum type="arabicPeriod"/>
            </a:pPr>
            <a:r>
              <a:rPr lang="en-US" dirty="0"/>
              <a:t>(try to) construct a </a:t>
            </a:r>
            <a:r>
              <a:rPr lang="en-US" i="1" dirty="0"/>
              <a:t>k</a:t>
            </a:r>
            <a:r>
              <a:rPr lang="en-US" dirty="0"/>
              <a:t>-coloring for </a:t>
            </a:r>
            <a:r>
              <a:rPr lang="en-US" i="1" dirty="0"/>
              <a:t>G</a:t>
            </a:r>
            <a:endParaRPr lang="en-US" dirty="0"/>
          </a:p>
          <a:p>
            <a:pPr lvl="1"/>
            <a:r>
              <a:rPr lang="en-US" dirty="0"/>
              <a:t>Minimal coloring is NP-Complete</a:t>
            </a:r>
          </a:p>
          <a:p>
            <a:pPr lvl="1"/>
            <a:r>
              <a:rPr lang="en-US" dirty="0"/>
              <a:t>Spill placement becomes a critical performance issue</a:t>
            </a:r>
          </a:p>
          <a:p>
            <a:pPr lvl="2"/>
            <a:r>
              <a:rPr lang="en-US" i="1" dirty="0"/>
              <a:t>Move spills to infrequently executed places?</a:t>
            </a:r>
          </a:p>
          <a:p>
            <a:pPr marL="284163" indent="-284163">
              <a:buSzPct val="95000"/>
              <a:buFont typeface="+mj-lt"/>
              <a:buAutoNum type="arabicPeriod"/>
            </a:pPr>
            <a:r>
              <a:rPr lang="en-US" dirty="0"/>
              <a:t>Map colors into physical registers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2088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9189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Graph Coloring 			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21938"/>
            <a:ext cx="7816850" cy="516344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>
                <a:solidFill>
                  <a:schemeClr val="tx2"/>
                </a:solidFill>
              </a:rPr>
              <a:t>The Problem</a:t>
            </a:r>
          </a:p>
          <a:p>
            <a:pPr marL="0" indent="0">
              <a:buNone/>
            </a:pPr>
            <a:r>
              <a:rPr lang="en-US" dirty="0"/>
              <a:t>A graph </a:t>
            </a:r>
            <a:r>
              <a:rPr lang="en-US" i="1" dirty="0"/>
              <a:t>G</a:t>
            </a:r>
            <a:r>
              <a:rPr lang="en-US" dirty="0"/>
              <a:t> is said to be </a:t>
            </a:r>
            <a:r>
              <a:rPr lang="en-US" i="1" dirty="0"/>
              <a:t>k</a:t>
            </a:r>
            <a:r>
              <a:rPr lang="en-US" dirty="0"/>
              <a:t>-colorable if and only if the nodes can be labeled with integers from 1 to </a:t>
            </a:r>
            <a:r>
              <a:rPr lang="en-US" i="1" dirty="0"/>
              <a:t>k</a:t>
            </a:r>
            <a:r>
              <a:rPr lang="en-US" dirty="0"/>
              <a:t> such that no edge in </a:t>
            </a:r>
            <a:r>
              <a:rPr lang="en-US" i="1" dirty="0"/>
              <a:t>G</a:t>
            </a:r>
            <a:r>
              <a:rPr lang="en-US" dirty="0"/>
              <a:t> connects two nodes with the same label.  The labels are referred to as “colors”.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b="1" dirty="0">
                <a:solidFill>
                  <a:schemeClr val="tx2"/>
                </a:solidFill>
              </a:rPr>
              <a:t>Examples</a:t>
            </a:r>
          </a:p>
          <a:p>
            <a:pPr marL="0" indent="0">
              <a:spcBef>
                <a:spcPts val="21600"/>
              </a:spcBef>
              <a:buNone/>
            </a:pPr>
            <a:r>
              <a:rPr lang="en-US" b="1" dirty="0">
                <a:solidFill>
                  <a:schemeClr val="tx2"/>
                </a:solidFill>
              </a:rPr>
              <a:t>Each color can be mapped to a distinct physical register.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FA9E78-C5DC-F94A-B6FB-3E99FB454851}" type="slidenum">
              <a:rPr lang="en-US" smtClean="0"/>
              <a:t>9</a:t>
            </a:fld>
            <a:endParaRPr lang="en-US"/>
          </a:p>
        </p:txBody>
      </p:sp>
      <p:sp>
        <p:nvSpPr>
          <p:cNvPr id="6" name="Oval 4"/>
          <p:cNvSpPr>
            <a:spLocks noChangeArrowheads="1"/>
          </p:cNvSpPr>
          <p:nvPr/>
        </p:nvSpPr>
        <p:spPr bwMode="auto">
          <a:xfrm>
            <a:off x="2149475" y="3427559"/>
            <a:ext cx="261938" cy="273050"/>
          </a:xfrm>
          <a:prstGeom prst="ellipse">
            <a:avLst/>
          </a:prstGeom>
          <a:solidFill>
            <a:srgbClr val="0000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>
              <a:solidFill>
                <a:srgbClr val="0000FF"/>
              </a:solidFill>
            </a:endParaRPr>
          </a:p>
        </p:txBody>
      </p:sp>
      <p:sp>
        <p:nvSpPr>
          <p:cNvPr id="7" name="Oval 5"/>
          <p:cNvSpPr>
            <a:spLocks noChangeArrowheads="1"/>
          </p:cNvSpPr>
          <p:nvPr/>
        </p:nvSpPr>
        <p:spPr bwMode="auto">
          <a:xfrm>
            <a:off x="2157413" y="4576909"/>
            <a:ext cx="261937" cy="273050"/>
          </a:xfrm>
          <a:prstGeom prst="ellipse">
            <a:avLst/>
          </a:prstGeom>
          <a:solidFill>
            <a:srgbClr val="0000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Oval 6"/>
          <p:cNvSpPr>
            <a:spLocks noChangeArrowheads="1"/>
          </p:cNvSpPr>
          <p:nvPr/>
        </p:nvSpPr>
        <p:spPr bwMode="auto">
          <a:xfrm>
            <a:off x="1600200" y="4005409"/>
            <a:ext cx="261938" cy="2730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Oval 7"/>
          <p:cNvSpPr>
            <a:spLocks noChangeArrowheads="1"/>
          </p:cNvSpPr>
          <p:nvPr/>
        </p:nvSpPr>
        <p:spPr bwMode="auto">
          <a:xfrm>
            <a:off x="2730500" y="3994297"/>
            <a:ext cx="261938" cy="2730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8"/>
          <p:cNvSpPr>
            <a:spLocks noChangeShapeType="1"/>
          </p:cNvSpPr>
          <p:nvPr/>
        </p:nvSpPr>
        <p:spPr bwMode="auto">
          <a:xfrm>
            <a:off x="2374900" y="3652984"/>
            <a:ext cx="390525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Line 9"/>
          <p:cNvSpPr>
            <a:spLocks noChangeShapeType="1"/>
          </p:cNvSpPr>
          <p:nvPr/>
        </p:nvSpPr>
        <p:spPr bwMode="auto">
          <a:xfrm flipH="1">
            <a:off x="1800225" y="3652984"/>
            <a:ext cx="390525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Line 10"/>
          <p:cNvSpPr>
            <a:spLocks noChangeShapeType="1"/>
          </p:cNvSpPr>
          <p:nvPr/>
        </p:nvSpPr>
        <p:spPr bwMode="auto">
          <a:xfrm>
            <a:off x="1811338" y="4246709"/>
            <a:ext cx="390525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Line 11"/>
          <p:cNvSpPr>
            <a:spLocks noChangeShapeType="1"/>
          </p:cNvSpPr>
          <p:nvPr/>
        </p:nvSpPr>
        <p:spPr bwMode="auto">
          <a:xfrm flipH="1">
            <a:off x="2389188" y="4243534"/>
            <a:ext cx="390525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1609725" y="5103959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/>
              <a:t>2-colorable</a:t>
            </a:r>
          </a:p>
        </p:txBody>
      </p:sp>
      <p:sp>
        <p:nvSpPr>
          <p:cNvPr id="15" name="Line 13"/>
          <p:cNvSpPr>
            <a:spLocks noChangeShapeType="1"/>
          </p:cNvSpPr>
          <p:nvPr/>
        </p:nvSpPr>
        <p:spPr bwMode="auto">
          <a:xfrm>
            <a:off x="5194300" y="3652984"/>
            <a:ext cx="390525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Line 14"/>
          <p:cNvSpPr>
            <a:spLocks noChangeShapeType="1"/>
          </p:cNvSpPr>
          <p:nvPr/>
        </p:nvSpPr>
        <p:spPr bwMode="auto">
          <a:xfrm flipH="1">
            <a:off x="4619625" y="3652984"/>
            <a:ext cx="390525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Line 15"/>
          <p:cNvSpPr>
            <a:spLocks noChangeShapeType="1"/>
          </p:cNvSpPr>
          <p:nvPr/>
        </p:nvSpPr>
        <p:spPr bwMode="auto">
          <a:xfrm>
            <a:off x="4630738" y="4246709"/>
            <a:ext cx="390525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16"/>
          <p:cNvSpPr>
            <a:spLocks noChangeShapeType="1"/>
          </p:cNvSpPr>
          <p:nvPr/>
        </p:nvSpPr>
        <p:spPr bwMode="auto">
          <a:xfrm flipH="1">
            <a:off x="5208588" y="4243534"/>
            <a:ext cx="390525" cy="3921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17"/>
          <p:cNvSpPr>
            <a:spLocks noChangeShapeType="1"/>
          </p:cNvSpPr>
          <p:nvPr/>
        </p:nvSpPr>
        <p:spPr bwMode="auto">
          <a:xfrm>
            <a:off x="5827713" y="4122884"/>
            <a:ext cx="687387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Line 18"/>
          <p:cNvSpPr>
            <a:spLocks noChangeShapeType="1"/>
          </p:cNvSpPr>
          <p:nvPr/>
        </p:nvSpPr>
        <p:spPr bwMode="auto">
          <a:xfrm>
            <a:off x="5222875" y="3570434"/>
            <a:ext cx="132715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19"/>
          <p:cNvSpPr txBox="1">
            <a:spLocks noChangeArrowheads="1"/>
          </p:cNvSpPr>
          <p:nvPr/>
        </p:nvSpPr>
        <p:spPr bwMode="auto">
          <a:xfrm>
            <a:off x="4919663" y="5103959"/>
            <a:ext cx="13716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600" b="1" dirty="0"/>
              <a:t>3-colorable</a:t>
            </a:r>
          </a:p>
        </p:txBody>
      </p:sp>
      <p:sp>
        <p:nvSpPr>
          <p:cNvPr id="22" name="Oval 20"/>
          <p:cNvSpPr>
            <a:spLocks noChangeArrowheads="1"/>
          </p:cNvSpPr>
          <p:nvPr/>
        </p:nvSpPr>
        <p:spPr bwMode="auto">
          <a:xfrm>
            <a:off x="4981575" y="3427559"/>
            <a:ext cx="261938" cy="273050"/>
          </a:xfrm>
          <a:prstGeom prst="ellipse">
            <a:avLst/>
          </a:prstGeom>
          <a:solidFill>
            <a:srgbClr val="0000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Oval 21"/>
          <p:cNvSpPr>
            <a:spLocks noChangeArrowheads="1"/>
          </p:cNvSpPr>
          <p:nvPr/>
        </p:nvSpPr>
        <p:spPr bwMode="auto">
          <a:xfrm>
            <a:off x="4976813" y="4576909"/>
            <a:ext cx="261937" cy="273050"/>
          </a:xfrm>
          <a:prstGeom prst="ellipse">
            <a:avLst/>
          </a:prstGeom>
          <a:solidFill>
            <a:srgbClr val="0000FF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Oval 22"/>
          <p:cNvSpPr>
            <a:spLocks noChangeArrowheads="1"/>
          </p:cNvSpPr>
          <p:nvPr/>
        </p:nvSpPr>
        <p:spPr bwMode="auto">
          <a:xfrm>
            <a:off x="4419600" y="4005409"/>
            <a:ext cx="261938" cy="2730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Oval 23"/>
          <p:cNvSpPr>
            <a:spLocks noChangeArrowheads="1"/>
          </p:cNvSpPr>
          <p:nvPr/>
        </p:nvSpPr>
        <p:spPr bwMode="auto">
          <a:xfrm>
            <a:off x="5562600" y="3994297"/>
            <a:ext cx="261938" cy="273050"/>
          </a:xfrm>
          <a:prstGeom prst="ellipse">
            <a:avLst/>
          </a:prstGeom>
          <a:solidFill>
            <a:srgbClr val="FF00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Oval 24"/>
          <p:cNvSpPr>
            <a:spLocks noChangeArrowheads="1"/>
          </p:cNvSpPr>
          <p:nvPr/>
        </p:nvSpPr>
        <p:spPr bwMode="auto">
          <a:xfrm>
            <a:off x="6530975" y="3984772"/>
            <a:ext cx="261938" cy="273050"/>
          </a:xfrm>
          <a:prstGeom prst="ellipse">
            <a:avLst/>
          </a:prstGeom>
          <a:solidFill>
            <a:srgbClr val="FFFF00"/>
          </a:solidFill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472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3366</TotalTime>
  <Words>3275</Words>
  <Application>Microsoft Office PowerPoint</Application>
  <PresentationFormat>On-screen Show (4:3)</PresentationFormat>
  <Paragraphs>737</Paragraphs>
  <Slides>53</Slides>
  <Notes>31</Notes>
  <HiddenSlides>4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68" baseType="lpstr">
      <vt:lpstr>Courier</vt:lpstr>
      <vt:lpstr>LetterGothic</vt:lpstr>
      <vt:lpstr>Lucida Grande</vt:lpstr>
      <vt:lpstr>Times-Roman</vt:lpstr>
      <vt:lpstr>Times-RomanSC</vt:lpstr>
      <vt:lpstr>ヒラギノ角ゴ Pro W3</vt:lpstr>
      <vt:lpstr>Arial</vt:lpstr>
      <vt:lpstr>Arial Rounded MT Bold</vt:lpstr>
      <vt:lpstr>Calibri</vt:lpstr>
      <vt:lpstr>Comic Sans MS</vt:lpstr>
      <vt:lpstr>Consolas</vt:lpstr>
      <vt:lpstr>Symbol</vt:lpstr>
      <vt:lpstr>Times</vt:lpstr>
      <vt:lpstr>Times New Roman</vt:lpstr>
      <vt:lpstr>Office Theme</vt:lpstr>
      <vt:lpstr>Chapter 13 Global Register Allocation Via Graph Coloring</vt:lpstr>
      <vt:lpstr>Structure of the Compiler’s Back End</vt:lpstr>
      <vt:lpstr>Global Register Allocation</vt:lpstr>
      <vt:lpstr>Global Register Allocation</vt:lpstr>
      <vt:lpstr>What Makes Global Allocation Hard?</vt:lpstr>
      <vt:lpstr>What Makes Global Allocation Hard?</vt:lpstr>
      <vt:lpstr>What Makes Global Allocation Hard?</vt:lpstr>
      <vt:lpstr>Global Register Allocation</vt:lpstr>
      <vt:lpstr>Graph Coloring      </vt:lpstr>
      <vt:lpstr>Graph Coloring Register Allocation</vt:lpstr>
      <vt:lpstr>Live range</vt:lpstr>
      <vt:lpstr> Discovering Global Live Ranges</vt:lpstr>
      <vt:lpstr>Live Ranges</vt:lpstr>
      <vt:lpstr>Live Ranges</vt:lpstr>
      <vt:lpstr>Live Ranges</vt:lpstr>
      <vt:lpstr>Live Ranges</vt:lpstr>
      <vt:lpstr>Live Ranges</vt:lpstr>
      <vt:lpstr>Rename Live Ranges   </vt:lpstr>
      <vt:lpstr>PowerPoint Presentation</vt:lpstr>
      <vt:lpstr>Graph Coloring Register Allocation</vt:lpstr>
      <vt:lpstr>Build the Interference Graph </vt:lpstr>
      <vt:lpstr>Build the Interference Graph </vt:lpstr>
      <vt:lpstr>PowerPoint Presentation</vt:lpstr>
      <vt:lpstr>Graph Coloring Register Allocation</vt:lpstr>
      <vt:lpstr>Computing Spill Costs </vt:lpstr>
      <vt:lpstr>Graph Coloring Register Allocation</vt:lpstr>
      <vt:lpstr>Coloring the Graph </vt:lpstr>
      <vt:lpstr>Coloring the Graph </vt:lpstr>
      <vt:lpstr>Picking a Spill Candidate</vt:lpstr>
      <vt:lpstr>Structure of a Chaitin-Briggs Allocator</vt:lpstr>
      <vt:lpstr>Spill </vt:lpstr>
      <vt:lpstr>Example of Chaitin-Briggs Coloring</vt:lpstr>
      <vt:lpstr>Example of Chaitin-Briggs Coloring</vt:lpstr>
      <vt:lpstr>Example of Chaitin-Briggs Coloring</vt:lpstr>
      <vt:lpstr>Example of Chaitin-Briggs Coloring</vt:lpstr>
      <vt:lpstr>Example of Chaitin-Briggs Coloring</vt:lpstr>
      <vt:lpstr>Example of Chaitin-Briggs Coloring</vt:lpstr>
      <vt:lpstr>Example of Chaitin-Briggs Coloring</vt:lpstr>
      <vt:lpstr>Example of Chaitin-Briggs Coloring</vt:lpstr>
      <vt:lpstr>Example of Chaitin-Briggs Coloring</vt:lpstr>
      <vt:lpstr>Example of Chaitin-Briggs Coloring</vt:lpstr>
      <vt:lpstr>Chaitin-Briggs in Practice</vt:lpstr>
      <vt:lpstr>Chaitin-Briggs in Practice</vt:lpstr>
      <vt:lpstr>Chaitin-Briggs in Practice</vt:lpstr>
      <vt:lpstr>Chaitin-Briggs in Practice</vt:lpstr>
      <vt:lpstr>Chaitin-Briggs in Practice</vt:lpstr>
      <vt:lpstr>Chaitin-Briggs in Practice</vt:lpstr>
      <vt:lpstr>Chaitin-Briggs in Practice</vt:lpstr>
      <vt:lpstr>Chaitin-Briggs in Practice</vt:lpstr>
      <vt:lpstr>Chaitin-Briggs in Practice</vt:lpstr>
      <vt:lpstr>Chaitin-Briggs in Practice</vt:lpstr>
      <vt:lpstr>Chaitin-Briggs in Practice</vt:lpstr>
      <vt:lpstr>Summary:  Chaitin-Briggs Allocator</vt:lpstr>
    </vt:vector>
  </TitlesOfParts>
  <Company>Myself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Shuhui Yang</dc:creator>
  <cp:lastModifiedBy>Hairong Zhao</cp:lastModifiedBy>
  <cp:revision>298</cp:revision>
  <dcterms:created xsi:type="dcterms:W3CDTF">2015-08-23T14:27:08Z</dcterms:created>
  <dcterms:modified xsi:type="dcterms:W3CDTF">2022-04-20T16:00:18Z</dcterms:modified>
</cp:coreProperties>
</file>