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99" r:id="rId3"/>
    <p:sldId id="301" r:id="rId4"/>
    <p:sldId id="264" r:id="rId5"/>
    <p:sldId id="265" r:id="rId6"/>
    <p:sldId id="267" r:id="rId7"/>
    <p:sldId id="261" r:id="rId8"/>
    <p:sldId id="30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490571-7517-443A-A88F-8EC584B6B3CD}" v="126" dt="2022-01-19T02:25:06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51" autoAdjust="0"/>
  </p:normalViewPr>
  <p:slideViewPr>
    <p:cSldViewPr snapToGrid="0" snapToObjects="1">
      <p:cViewPr varScale="1">
        <p:scale>
          <a:sx n="82" d="100"/>
          <a:sy n="82" d="100"/>
        </p:scale>
        <p:origin x="37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ong Zhao" userId="836876fe-804d-4bd9-9d0e-c259ce8ab2ed" providerId="ADAL" clId="{CC490571-7517-443A-A88F-8EC584B6B3CD}"/>
    <pc:docChg chg="custSel addSld delSld modSld">
      <pc:chgData name="Hairong Zhao" userId="836876fe-804d-4bd9-9d0e-c259ce8ab2ed" providerId="ADAL" clId="{CC490571-7517-443A-A88F-8EC584B6B3CD}" dt="2022-01-19T16:52:34.489" v="163" actId="47"/>
      <pc:docMkLst>
        <pc:docMk/>
      </pc:docMkLst>
      <pc:sldChg chg="del">
        <pc:chgData name="Hairong Zhao" userId="836876fe-804d-4bd9-9d0e-c259ce8ab2ed" providerId="ADAL" clId="{CC490571-7517-443A-A88F-8EC584B6B3CD}" dt="2022-01-12T16:47:07.524" v="0" actId="47"/>
        <pc:sldMkLst>
          <pc:docMk/>
          <pc:sldMk cId="904129372" sldId="256"/>
        </pc:sldMkLst>
      </pc:sldChg>
      <pc:sldChg chg="del">
        <pc:chgData name="Hairong Zhao" userId="836876fe-804d-4bd9-9d0e-c259ce8ab2ed" providerId="ADAL" clId="{CC490571-7517-443A-A88F-8EC584B6B3CD}" dt="2022-01-12T16:47:07.524" v="0" actId="47"/>
        <pc:sldMkLst>
          <pc:docMk/>
          <pc:sldMk cId="2256362091" sldId="258"/>
        </pc:sldMkLst>
      </pc:sldChg>
      <pc:sldChg chg="del">
        <pc:chgData name="Hairong Zhao" userId="836876fe-804d-4bd9-9d0e-c259ce8ab2ed" providerId="ADAL" clId="{CC490571-7517-443A-A88F-8EC584B6B3CD}" dt="2022-01-12T16:47:07.524" v="0" actId="47"/>
        <pc:sldMkLst>
          <pc:docMk/>
          <pc:sldMk cId="3634329270" sldId="259"/>
        </pc:sldMkLst>
      </pc:sldChg>
      <pc:sldChg chg="modSp add del mod modAnim">
        <pc:chgData name="Hairong Zhao" userId="836876fe-804d-4bd9-9d0e-c259ce8ab2ed" providerId="ADAL" clId="{CC490571-7517-443A-A88F-8EC584B6B3CD}" dt="2022-01-19T02:00:54.876" v="103" actId="13926"/>
        <pc:sldMkLst>
          <pc:docMk/>
          <pc:sldMk cId="1111899971" sldId="260"/>
        </pc:sldMkLst>
        <pc:spChg chg="mod">
          <ac:chgData name="Hairong Zhao" userId="836876fe-804d-4bd9-9d0e-c259ce8ab2ed" providerId="ADAL" clId="{CC490571-7517-443A-A88F-8EC584B6B3CD}" dt="2022-01-19T02:00:54.876" v="103" actId="13926"/>
          <ac:spMkLst>
            <pc:docMk/>
            <pc:sldMk cId="1111899971" sldId="260"/>
            <ac:spMk id="77" creationId="{00000000-0000-0000-0000-000000000000}"/>
          </ac:spMkLst>
        </pc:spChg>
        <pc:spChg chg="mod">
          <ac:chgData name="Hairong Zhao" userId="836876fe-804d-4bd9-9d0e-c259ce8ab2ed" providerId="ADAL" clId="{CC490571-7517-443A-A88F-8EC584B6B3CD}" dt="2022-01-19T01:58:42.905" v="29" actId="113"/>
          <ac:spMkLst>
            <pc:docMk/>
            <pc:sldMk cId="1111899971" sldId="260"/>
            <ac:spMk id="125954" creationId="{00000000-0000-0000-0000-000000000000}"/>
          </ac:spMkLst>
        </pc:spChg>
      </pc:sldChg>
      <pc:sldChg chg="modSp mod modAnim">
        <pc:chgData name="Hairong Zhao" userId="836876fe-804d-4bd9-9d0e-c259ce8ab2ed" providerId="ADAL" clId="{CC490571-7517-443A-A88F-8EC584B6B3CD}" dt="2022-01-19T02:19:04.283" v="161"/>
        <pc:sldMkLst>
          <pc:docMk/>
          <pc:sldMk cId="1770560483" sldId="261"/>
        </pc:sldMkLst>
        <pc:spChg chg="mod">
          <ac:chgData name="Hairong Zhao" userId="836876fe-804d-4bd9-9d0e-c259ce8ab2ed" providerId="ADAL" clId="{CC490571-7517-443A-A88F-8EC584B6B3CD}" dt="2022-01-19T02:13:48.787" v="127" actId="208"/>
          <ac:spMkLst>
            <pc:docMk/>
            <pc:sldMk cId="1770560483" sldId="261"/>
            <ac:spMk id="53" creationId="{00000000-0000-0000-0000-000000000000}"/>
          </ac:spMkLst>
        </pc:spChg>
        <pc:spChg chg="mod">
          <ac:chgData name="Hairong Zhao" userId="836876fe-804d-4bd9-9d0e-c259ce8ab2ed" providerId="ADAL" clId="{CC490571-7517-443A-A88F-8EC584B6B3CD}" dt="2022-01-19T02:17:58.905" v="158" actId="20578"/>
          <ac:spMkLst>
            <pc:docMk/>
            <pc:sldMk cId="1770560483" sldId="261"/>
            <ac:spMk id="125955" creationId="{00000000-0000-0000-0000-000000000000}"/>
          </ac:spMkLst>
        </pc:spChg>
      </pc:sldChg>
      <pc:sldChg chg="del">
        <pc:chgData name="Hairong Zhao" userId="836876fe-804d-4bd9-9d0e-c259ce8ab2ed" providerId="ADAL" clId="{CC490571-7517-443A-A88F-8EC584B6B3CD}" dt="2022-01-12T16:47:07.524" v="0" actId="47"/>
        <pc:sldMkLst>
          <pc:docMk/>
          <pc:sldMk cId="2109871954" sldId="263"/>
        </pc:sldMkLst>
      </pc:sldChg>
      <pc:sldChg chg="modSp mod">
        <pc:chgData name="Hairong Zhao" userId="836876fe-804d-4bd9-9d0e-c259ce8ab2ed" providerId="ADAL" clId="{CC490571-7517-443A-A88F-8EC584B6B3CD}" dt="2022-01-19T02:08:27.301" v="118" actId="1076"/>
        <pc:sldMkLst>
          <pc:docMk/>
          <pc:sldMk cId="2499207610" sldId="264"/>
        </pc:sldMkLst>
        <pc:spChg chg="mod">
          <ac:chgData name="Hairong Zhao" userId="836876fe-804d-4bd9-9d0e-c259ce8ab2ed" providerId="ADAL" clId="{CC490571-7517-443A-A88F-8EC584B6B3CD}" dt="2022-01-19T02:08:27.301" v="118" actId="1076"/>
          <ac:spMkLst>
            <pc:docMk/>
            <pc:sldMk cId="2499207610" sldId="264"/>
            <ac:spMk id="14" creationId="{2EB81197-207F-4E28-8E06-C8B58ABC79D8}"/>
          </ac:spMkLst>
        </pc:spChg>
        <pc:graphicFrameChg chg="modGraphic">
          <ac:chgData name="Hairong Zhao" userId="836876fe-804d-4bd9-9d0e-c259ce8ab2ed" providerId="ADAL" clId="{CC490571-7517-443A-A88F-8EC584B6B3CD}" dt="2022-01-19T02:08:13.420" v="117" actId="207"/>
          <ac:graphicFrameMkLst>
            <pc:docMk/>
            <pc:sldMk cId="2499207610" sldId="264"/>
            <ac:graphicFrameMk id="2" creationId="{00000000-0000-0000-0000-000000000000}"/>
          </ac:graphicFrameMkLst>
        </pc:graphicFrameChg>
      </pc:sldChg>
      <pc:sldChg chg="modSp">
        <pc:chgData name="Hairong Zhao" userId="836876fe-804d-4bd9-9d0e-c259ce8ab2ed" providerId="ADAL" clId="{CC490571-7517-443A-A88F-8EC584B6B3CD}" dt="2022-01-19T02:11:11.949" v="121" actId="207"/>
        <pc:sldMkLst>
          <pc:docMk/>
          <pc:sldMk cId="3617483919" sldId="265"/>
        </pc:sldMkLst>
        <pc:spChg chg="mod">
          <ac:chgData name="Hairong Zhao" userId="836876fe-804d-4bd9-9d0e-c259ce8ab2ed" providerId="ADAL" clId="{CC490571-7517-443A-A88F-8EC584B6B3CD}" dt="2022-01-19T02:11:11.949" v="121" actId="207"/>
          <ac:spMkLst>
            <pc:docMk/>
            <pc:sldMk cId="3617483919" sldId="265"/>
            <ac:spMk id="125955" creationId="{00000000-0000-0000-0000-000000000000}"/>
          </ac:spMkLst>
        </pc:spChg>
      </pc:sldChg>
      <pc:sldChg chg="del">
        <pc:chgData name="Hairong Zhao" userId="836876fe-804d-4bd9-9d0e-c259ce8ab2ed" providerId="ADAL" clId="{CC490571-7517-443A-A88F-8EC584B6B3CD}" dt="2022-01-12T16:47:07.524" v="0" actId="47"/>
        <pc:sldMkLst>
          <pc:docMk/>
          <pc:sldMk cId="25960728" sldId="268"/>
        </pc:sldMkLst>
      </pc:sldChg>
      <pc:sldChg chg="del">
        <pc:chgData name="Hairong Zhao" userId="836876fe-804d-4bd9-9d0e-c259ce8ab2ed" providerId="ADAL" clId="{CC490571-7517-443A-A88F-8EC584B6B3CD}" dt="2022-01-12T16:47:07.524" v="0" actId="47"/>
        <pc:sldMkLst>
          <pc:docMk/>
          <pc:sldMk cId="2845855021" sldId="270"/>
        </pc:sldMkLst>
      </pc:sldChg>
      <pc:sldChg chg="modAnim">
        <pc:chgData name="Hairong Zhao" userId="836876fe-804d-4bd9-9d0e-c259ce8ab2ed" providerId="ADAL" clId="{CC490571-7517-443A-A88F-8EC584B6B3CD}" dt="2022-01-19T02:25:06.336" v="162"/>
        <pc:sldMkLst>
          <pc:docMk/>
          <pc:sldMk cId="2396873308" sldId="272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769565475" sldId="280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124233361" sldId="281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261773526" sldId="282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3833216358" sldId="283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3599425796" sldId="284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923621005" sldId="285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806412684" sldId="286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2550201692" sldId="287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1503356472" sldId="288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199272023" sldId="289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2192534962" sldId="290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2535023726" sldId="291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938774137" sldId="292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1746080183" sldId="293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2374108585" sldId="294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1206629145" sldId="295"/>
        </pc:sldMkLst>
      </pc:sldChg>
      <pc:sldChg chg="del">
        <pc:chgData name="Hairong Zhao" userId="836876fe-804d-4bd9-9d0e-c259ce8ab2ed" providerId="ADAL" clId="{CC490571-7517-443A-A88F-8EC584B6B3CD}" dt="2022-01-19T16:52:34.489" v="163" actId="47"/>
        <pc:sldMkLst>
          <pc:docMk/>
          <pc:sldMk cId="1102225602" sldId="296"/>
        </pc:sldMkLst>
      </pc:sldChg>
      <pc:sldChg chg="del">
        <pc:chgData name="Hairong Zhao" userId="836876fe-804d-4bd9-9d0e-c259ce8ab2ed" providerId="ADAL" clId="{CC490571-7517-443A-A88F-8EC584B6B3CD}" dt="2022-01-12T16:47:07.524" v="0" actId="47"/>
        <pc:sldMkLst>
          <pc:docMk/>
          <pc:sldMk cId="763582170" sldId="297"/>
        </pc:sldMkLst>
      </pc:sldChg>
      <pc:sldChg chg="modSp">
        <pc:chgData name="Hairong Zhao" userId="836876fe-804d-4bd9-9d0e-c259ce8ab2ed" providerId="ADAL" clId="{CC490571-7517-443A-A88F-8EC584B6B3CD}" dt="2022-01-19T02:04:56.339" v="112"/>
        <pc:sldMkLst>
          <pc:docMk/>
          <pc:sldMk cId="914487015" sldId="298"/>
        </pc:sldMkLst>
        <pc:spChg chg="mod">
          <ac:chgData name="Hairong Zhao" userId="836876fe-804d-4bd9-9d0e-c259ce8ab2ed" providerId="ADAL" clId="{CC490571-7517-443A-A88F-8EC584B6B3CD}" dt="2022-01-19T02:04:56.339" v="112"/>
          <ac:spMkLst>
            <pc:docMk/>
            <pc:sldMk cId="914487015" sldId="298"/>
            <ac:spMk id="717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90835F9D-BCC5-B94A-B2C1-42C1570CF6D2}" type="slidenum">
              <a:rPr lang="en-US" sz="1200">
                <a:latin typeface="Calibri"/>
              </a:rPr>
              <a:pPr/>
              <a:t>2</a:t>
            </a:fld>
            <a:endParaRPr lang="en-US" sz="1200" dirty="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13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90835F9D-BCC5-B94A-B2C1-42C1570CF6D2}" type="slidenum">
              <a:rPr lang="en-US" sz="1200">
                <a:latin typeface="Calibri"/>
              </a:rPr>
              <a:pPr/>
              <a:t>3</a:t>
            </a:fld>
            <a:endParaRPr lang="en-US" sz="1200" dirty="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00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4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5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6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7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7EC1-15CD-6747-B431-CBDC039A6AE7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9C1-35FF-5A4A-9791-8826D6DFEB70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2D4D-EBA6-AF48-A27F-A79B7723EBAA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70D-F17B-FE47-BB53-B6D44BF9C53A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9DA4-7EC9-A043-A9CD-01BA5340669E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36F-22ED-AB4C-B8A5-56ED1203711F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63F-6378-BC48-A0CD-D1408356513A}" type="datetime1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D6FE-642D-E74F-AE21-815CA8AB17CE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197-1B5F-7542-8054-EB7737F9C725}" type="datetime1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B5F6-481D-9245-846C-6CD14B90AD8B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77F-F462-B542-A838-3359EDE1F970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7429-2A11-5B44-A372-564CFF341D06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ls/se11/html/jls-3.html#jls-OctalNumera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7076" y="17725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sz="4400" dirty="0"/>
              <a:t>onstruct Scanners</a:t>
            </a:r>
            <a:r>
              <a:rPr lang="en-US" sz="4000" dirty="0"/>
              <a:t> </a:t>
            </a:r>
            <a:r>
              <a:rPr lang="en-US" dirty="0"/>
              <a:t>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78146" y="1527950"/>
            <a:ext cx="5519417" cy="817878"/>
            <a:chOff x="584200" y="1422399"/>
            <a:chExt cx="5519417" cy="817878"/>
          </a:xfrm>
        </p:grpSpPr>
        <p:sp>
          <p:nvSpPr>
            <p:cNvPr id="3" name="Rounded Rectangle 2"/>
            <p:cNvSpPr/>
            <p:nvPr/>
          </p:nvSpPr>
          <p:spPr>
            <a:xfrm>
              <a:off x="13335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448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561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317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430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543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204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622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16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4200" y="1523561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74073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4317" y="1515722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</p:grpSp>
      <p:sp>
        <p:nvSpPr>
          <p:cNvPr id="125960" name="Down Arrow 125959"/>
          <p:cNvSpPr/>
          <p:nvPr/>
        </p:nvSpPr>
        <p:spPr>
          <a:xfrm>
            <a:off x="1770876" y="2449390"/>
            <a:ext cx="685423" cy="5940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3327662" y="3197653"/>
            <a:ext cx="8465269" cy="2348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highlight>
                  <a:srgbClr val="FFFF00"/>
                </a:highlight>
              </a:rPr>
              <a:t>Last Lecture:</a:t>
            </a:r>
            <a:r>
              <a:rPr lang="en-US" sz="1800" dirty="0"/>
              <a:t>  Specify </a:t>
            </a:r>
            <a:r>
              <a:rPr lang="en-US" sz="1800" dirty="0" err="1">
                <a:solidFill>
                  <a:srgbClr val="FF0000"/>
                </a:solidFill>
              </a:rPr>
              <a:t>microsyntax</a:t>
            </a:r>
            <a:r>
              <a:rPr lang="en-US" sz="1800" dirty="0"/>
              <a:t> (lexical structure) of a programming language with regular expressions (</a:t>
            </a:r>
            <a:r>
              <a:rPr lang="en-US" sz="1600" b="1" dirty="0">
                <a:solidFill>
                  <a:srgbClr val="FF0000"/>
                </a:solidFill>
              </a:rPr>
              <a:t>RE</a:t>
            </a:r>
            <a:r>
              <a:rPr lang="en-US" sz="1800" dirty="0"/>
              <a:t>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Today: </a:t>
            </a:r>
            <a:r>
              <a:rPr lang="en-US" sz="1800" dirty="0"/>
              <a:t>Construct ( automatically or manually) </a:t>
            </a:r>
            <a:r>
              <a:rPr lang="en-US" sz="1800" dirty="0">
                <a:solidFill>
                  <a:srgbClr val="FF0000"/>
                </a:solidFill>
              </a:rPr>
              <a:t>finite-automaton </a:t>
            </a:r>
            <a:r>
              <a:rPr lang="en-US" sz="1600" dirty="0">
                <a:solidFill>
                  <a:srgbClr val="FF0000"/>
                </a:solidFill>
              </a:rPr>
              <a:t>&amp;</a:t>
            </a:r>
            <a:r>
              <a:rPr lang="en-US" sz="1800" dirty="0">
                <a:solidFill>
                  <a:srgbClr val="FF0000"/>
                </a:solidFill>
              </a:rPr>
              <a:t> scanner </a:t>
            </a:r>
            <a:r>
              <a:rPr lang="en-US" sz="1800" dirty="0"/>
              <a:t>from the </a:t>
            </a:r>
            <a:r>
              <a:rPr lang="en-US" sz="1600" b="1" dirty="0"/>
              <a:t>RE</a:t>
            </a:r>
            <a:endParaRPr lang="en-US" sz="1800" dirty="0"/>
          </a:p>
          <a:p>
            <a:pPr>
              <a:buFontTx/>
              <a:buNone/>
            </a:pPr>
            <a:endParaRPr lang="en-US" sz="18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9506F8-6B4B-424F-AD3F-7555C4DB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03" y="3234962"/>
            <a:ext cx="126700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ヒラギノ角ゴ Pro W3" charset="0"/>
                <a:cs typeface="ヒラギノ角ゴ Pro W3" charset="0"/>
              </a:rPr>
              <a:t>Regular Expressions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68653"/>
            <a:ext cx="10972800" cy="49876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ea typeface="ヒラギノ角ゴ Pro W3" charset="0"/>
                <a:cs typeface="ヒラギノ角ゴ Pro W3" charset="0"/>
              </a:rPr>
              <a:t>What strings are denoted by the following?</a:t>
            </a:r>
          </a:p>
          <a:p>
            <a:pPr eaLnBrk="1" hangingPunct="1">
              <a:lnSpc>
                <a:spcPct val="120000"/>
              </a:lnSpc>
            </a:pPr>
            <a:endParaRPr lang="en-US" sz="2400" dirty="0" smtClean="0">
              <a:ea typeface="ヒラギノ角ゴ Pro W3" charset="0"/>
              <a:cs typeface="ヒラギノ角ゴ Pro W3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ea typeface="ヒラギノ角ゴ Pro W3" charset="0"/>
              </a:rPr>
              <a:t>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smtClean="0">
                <a:ea typeface="ヒラギノ角ゴ Pro W3" charset="0"/>
              </a:rPr>
              <a:t>            </a:t>
            </a:r>
            <a:r>
              <a:rPr lang="en-US" sz="1800" dirty="0" smtClean="0">
                <a:ea typeface="ヒラギノ角ゴ Pro W3" charset="0"/>
              </a:rPr>
              <a:t>The notation [0…9] is shorthand for the RE ( 0 | 1 | 2 | 3 | 4 | 5 | 6 | 7 | 8 | 9) </a:t>
            </a:r>
            <a:endParaRPr lang="en-US" sz="3600" dirty="0" smtClean="0">
              <a:ea typeface="ヒラギノ角ゴ Pro W3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ea typeface="ヒラギノ角ゴ Pro W3" charset="0"/>
                <a:cs typeface="ヒラギノ角ゴ Pro W3" charset="0"/>
              </a:rPr>
              <a:t>Write regular expressions:</a:t>
            </a:r>
          </a:p>
          <a:p>
            <a:pPr lvl="1"/>
            <a:r>
              <a:rPr lang="en-US" sz="2400" dirty="0" smtClean="0">
                <a:ea typeface="ヒラギノ角ゴ Pro W3" charset="0"/>
                <a:cs typeface="ヒラギノ角ゴ Pro W3" charset="0"/>
              </a:rPr>
              <a:t>All strings of 1s and 0s that end in a </a:t>
            </a:r>
            <a:r>
              <a:rPr lang="en-US" sz="2400" u="sng" dirty="0" smtClean="0">
                <a:ea typeface="ヒラギノ角ゴ Pro W3" charset="0"/>
                <a:cs typeface="ヒラギノ角ゴ Pro W3" charset="0"/>
              </a:rPr>
              <a:t>1</a:t>
            </a:r>
            <a:endParaRPr lang="en-US" sz="2400" dirty="0" smtClean="0">
              <a:ea typeface="ヒラギノ角ゴ Pro W3" charset="0"/>
              <a:cs typeface="ヒラギノ角ゴ Pro W3" charset="0"/>
            </a:endParaRPr>
          </a:p>
          <a:p>
            <a:pPr lvl="1">
              <a:buNone/>
            </a:pPr>
            <a:endParaRPr lang="en-US" sz="2400" dirty="0" smtClean="0">
              <a:ea typeface="ヒラギノ角ゴ Pro W3" charset="0"/>
              <a:cs typeface="ヒラギノ角ゴ Pro W3" charset="0"/>
            </a:endParaRPr>
          </a:p>
          <a:p>
            <a:pPr lvl="1"/>
            <a:r>
              <a:rPr lang="en-US" sz="2400" dirty="0" smtClean="0">
                <a:ea typeface="ヒラギノ角ゴ Pro W3" charset="0"/>
                <a:cs typeface="ヒラギノ角ゴ Pro W3" charset="0"/>
              </a:rPr>
              <a:t>All strings over lowercase letters where the vowels (a, e, i, o, &amp; u) occur exactly once, in ascending order</a:t>
            </a:r>
          </a:p>
          <a:p>
            <a:pPr>
              <a:lnSpc>
                <a:spcPct val="120000"/>
              </a:lnSpc>
            </a:pPr>
            <a:endParaRPr lang="en-US" sz="3000" dirty="0" smtClean="0">
              <a:ea typeface="ヒラギノ角ゴ Pro W3" charset="0"/>
              <a:cs typeface="ヒラギノ角ゴ Pro W3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000" dirty="0" smtClean="0">
              <a:ea typeface="ヒラギノ角ゴ Pro W3" charset="0"/>
              <a:cs typeface="ヒラギノ角ゴ Pro W3" charset="0"/>
            </a:endParaRPr>
          </a:p>
          <a:p>
            <a:pPr lvl="1" eaLnBrk="1" hangingPunct="1">
              <a:buFontTx/>
              <a:buNone/>
            </a:pPr>
            <a:endParaRPr lang="en-US" dirty="0">
              <a:solidFill>
                <a:srgbClr val="0000CC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985194" y="2356325"/>
            <a:ext cx="18069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800" dirty="0">
                <a:solidFill>
                  <a:srgbClr val="003C75"/>
                </a:solidFill>
                <a:latin typeface="Calibri"/>
              </a:rPr>
              <a:t>( </a:t>
            </a:r>
            <a:r>
              <a:rPr lang="en-US" sz="2000" dirty="0">
                <a:solidFill>
                  <a:srgbClr val="003C75"/>
                </a:solidFill>
                <a:latin typeface="Calibri"/>
                <a:sym typeface="Symbol" charset="0"/>
              </a:rPr>
              <a:t>1 | 01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)</a:t>
            </a:r>
            <a:r>
              <a:rPr lang="en-US" sz="1800" baseline="30000" dirty="0">
                <a:solidFill>
                  <a:srgbClr val="003C75"/>
                </a:solidFill>
                <a:latin typeface="Calibri"/>
              </a:rPr>
              <a:t>* 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( </a:t>
            </a:r>
            <a:r>
              <a:rPr lang="en-US" sz="2000" dirty="0">
                <a:solidFill>
                  <a:srgbClr val="003C75"/>
                </a:solidFill>
                <a:latin typeface="Calibri"/>
                <a:sym typeface="Symbol" charset="0"/>
              </a:rPr>
              <a:t> 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| 0 )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985194" y="1820789"/>
            <a:ext cx="1446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800" dirty="0">
                <a:solidFill>
                  <a:srgbClr val="003C75"/>
                </a:solidFill>
                <a:latin typeface="Calibri"/>
              </a:rPr>
              <a:t>( 0 | 1 )(0</a:t>
            </a:r>
            <a:r>
              <a:rPr lang="en-US" sz="1800" baseline="30000" dirty="0">
                <a:solidFill>
                  <a:srgbClr val="003C75"/>
                </a:solidFill>
                <a:latin typeface="Calibri"/>
              </a:rPr>
              <a:t> 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| 1)</a:t>
            </a:r>
            <a:endParaRPr lang="en-US" sz="2000" u="sng" dirty="0">
              <a:solidFill>
                <a:srgbClr val="003C75"/>
              </a:solidFill>
              <a:latin typeface="Calibri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221282" y="1783591"/>
            <a:ext cx="10170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1800" dirty="0">
                <a:solidFill>
                  <a:srgbClr val="003C75"/>
                </a:solidFill>
                <a:latin typeface="Calibri"/>
              </a:rPr>
              <a:t> a(</a:t>
            </a:r>
            <a:r>
              <a:rPr lang="en-US" sz="1800" dirty="0" err="1">
                <a:solidFill>
                  <a:srgbClr val="003C75"/>
                </a:solidFill>
                <a:latin typeface="Calibri"/>
              </a:rPr>
              <a:t>a|b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)*</a:t>
            </a:r>
            <a:r>
              <a:rPr lang="en-US" sz="1800" i="1" dirty="0">
                <a:solidFill>
                  <a:srgbClr val="003C75"/>
                </a:solidFill>
                <a:latin typeface="Calibri"/>
              </a:rPr>
              <a:t> </a:t>
            </a:r>
            <a:endParaRPr lang="en-US" sz="1800" baseline="30000" dirty="0">
              <a:solidFill>
                <a:srgbClr val="B025A6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Engieering a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</a:t>
            </a:fld>
            <a:endParaRPr 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9BDB3F4-0891-495D-8BC3-086C6831A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282" y="2356325"/>
            <a:ext cx="39680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800" dirty="0">
                <a:solidFill>
                  <a:srgbClr val="003C75"/>
                </a:solidFill>
                <a:latin typeface="Calibri"/>
              </a:rPr>
              <a:t>219989[0…9][0…9][0…9] [0…9]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053936" y="4334425"/>
            <a:ext cx="1102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800" dirty="0">
                <a:solidFill>
                  <a:srgbClr val="003C75"/>
                </a:solidFill>
                <a:latin typeface="Calibri"/>
              </a:rPr>
              <a:t>( </a:t>
            </a:r>
            <a:r>
              <a:rPr lang="en-US" sz="1800" u="sng" dirty="0">
                <a:solidFill>
                  <a:srgbClr val="003C75"/>
                </a:solidFill>
                <a:latin typeface="Calibri"/>
              </a:rPr>
              <a:t>0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| </a:t>
            </a:r>
            <a:r>
              <a:rPr lang="en-US" sz="1800" u="sng" dirty="0">
                <a:solidFill>
                  <a:srgbClr val="003C75"/>
                </a:solidFill>
                <a:latin typeface="Calibri"/>
              </a:rPr>
              <a:t>1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)</a:t>
            </a:r>
            <a:r>
              <a:rPr lang="en-US" sz="1800" baseline="30000" dirty="0">
                <a:solidFill>
                  <a:srgbClr val="003C75"/>
                </a:solidFill>
                <a:latin typeface="Calibri"/>
              </a:rPr>
              <a:t>* </a:t>
            </a:r>
            <a:r>
              <a:rPr lang="en-US" sz="1800" u="sng" dirty="0">
                <a:solidFill>
                  <a:srgbClr val="003C75"/>
                </a:solidFill>
                <a:latin typeface="Calibri"/>
              </a:rPr>
              <a:t>1</a:t>
            </a:r>
            <a:endParaRPr lang="en-US" sz="2000" u="sng" dirty="0">
              <a:solidFill>
                <a:srgbClr val="003C75"/>
              </a:solidFill>
              <a:latin typeface="Calibri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792099" y="5796058"/>
            <a:ext cx="71073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i="1" dirty="0" smtClean="0">
                <a:solidFill>
                  <a:srgbClr val="003C75"/>
                </a:solidFill>
                <a:latin typeface="Calibri"/>
              </a:rPr>
              <a:t>Cons</a:t>
            </a:r>
            <a:r>
              <a:rPr lang="en-US" sz="1800" baseline="30000" dirty="0">
                <a:solidFill>
                  <a:srgbClr val="003C75"/>
                </a:solidFill>
                <a:latin typeface="Calibri"/>
              </a:rPr>
              <a:t>*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</a:t>
            </a:r>
            <a:r>
              <a:rPr lang="en-US" sz="1800" u="sng" dirty="0">
                <a:solidFill>
                  <a:srgbClr val="003C75"/>
                </a:solidFill>
                <a:latin typeface="Calibri"/>
              </a:rPr>
              <a:t>a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</a:t>
            </a:r>
            <a:r>
              <a:rPr lang="en-US" sz="1800" i="1" dirty="0">
                <a:solidFill>
                  <a:srgbClr val="003C75"/>
                </a:solidFill>
                <a:latin typeface="Calibri"/>
              </a:rPr>
              <a:t>Cons</a:t>
            </a:r>
            <a:r>
              <a:rPr lang="en-US" sz="1800" baseline="30000" dirty="0">
                <a:solidFill>
                  <a:srgbClr val="003C75"/>
                </a:solidFill>
                <a:latin typeface="Calibri"/>
              </a:rPr>
              <a:t>*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</a:t>
            </a:r>
            <a:r>
              <a:rPr lang="en-US" sz="1800" u="sng" dirty="0">
                <a:solidFill>
                  <a:srgbClr val="003C75"/>
                </a:solidFill>
                <a:latin typeface="Calibri"/>
              </a:rPr>
              <a:t>e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</a:t>
            </a:r>
            <a:r>
              <a:rPr lang="en-US" sz="1800" i="1" dirty="0">
                <a:solidFill>
                  <a:srgbClr val="003C75"/>
                </a:solidFill>
                <a:latin typeface="Calibri"/>
              </a:rPr>
              <a:t>Cons</a:t>
            </a:r>
            <a:r>
              <a:rPr lang="en-US" sz="1800" baseline="30000" dirty="0">
                <a:solidFill>
                  <a:srgbClr val="003C75"/>
                </a:solidFill>
                <a:latin typeface="Calibri"/>
              </a:rPr>
              <a:t>*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</a:t>
            </a:r>
            <a:r>
              <a:rPr lang="en-US" sz="1800" u="sng" dirty="0">
                <a:solidFill>
                  <a:srgbClr val="003C75"/>
                </a:solidFill>
                <a:latin typeface="Calibri"/>
              </a:rPr>
              <a:t>i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</a:t>
            </a:r>
            <a:r>
              <a:rPr lang="en-US" sz="1800" i="1" dirty="0">
                <a:solidFill>
                  <a:srgbClr val="003C75"/>
                </a:solidFill>
                <a:latin typeface="Calibri"/>
              </a:rPr>
              <a:t>Cons</a:t>
            </a:r>
            <a:r>
              <a:rPr lang="en-US" sz="1800" baseline="30000" dirty="0">
                <a:solidFill>
                  <a:srgbClr val="003C75"/>
                </a:solidFill>
                <a:latin typeface="Calibri"/>
              </a:rPr>
              <a:t>*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</a:t>
            </a:r>
            <a:r>
              <a:rPr lang="en-US" sz="1800" u="sng" dirty="0">
                <a:solidFill>
                  <a:srgbClr val="003C75"/>
                </a:solidFill>
                <a:latin typeface="Calibri"/>
              </a:rPr>
              <a:t>o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</a:t>
            </a:r>
            <a:r>
              <a:rPr lang="en-US" sz="1800" i="1" dirty="0">
                <a:solidFill>
                  <a:srgbClr val="003C75"/>
                </a:solidFill>
                <a:latin typeface="Calibri"/>
              </a:rPr>
              <a:t>Cons</a:t>
            </a:r>
            <a:r>
              <a:rPr lang="en-US" sz="1800" baseline="30000" dirty="0">
                <a:solidFill>
                  <a:srgbClr val="003C75"/>
                </a:solidFill>
                <a:latin typeface="Calibri"/>
              </a:rPr>
              <a:t>*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</a:t>
            </a:r>
            <a:r>
              <a:rPr lang="en-US" sz="1800" u="sng" dirty="0">
                <a:solidFill>
                  <a:srgbClr val="003C75"/>
                </a:solidFill>
                <a:latin typeface="Calibri"/>
              </a:rPr>
              <a:t>u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</a:t>
            </a:r>
            <a:r>
              <a:rPr lang="en-US" sz="1800" i="1" dirty="0">
                <a:solidFill>
                  <a:srgbClr val="003C75"/>
                </a:solidFill>
                <a:latin typeface="Calibri"/>
              </a:rPr>
              <a:t>Cons</a:t>
            </a:r>
            <a:r>
              <a:rPr lang="en-US" sz="1800" baseline="30000" dirty="0">
                <a:solidFill>
                  <a:srgbClr val="003C75"/>
                </a:solidFill>
                <a:latin typeface="Calibri"/>
              </a:rPr>
              <a:t> *</a:t>
            </a:r>
            <a:endParaRPr lang="en-US" sz="1800" baseline="30000" dirty="0">
              <a:solidFill>
                <a:srgbClr val="B025A6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8000" y="5331246"/>
            <a:ext cx="741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3C75"/>
                </a:solidFill>
              </a:rPr>
              <a:t>Let Cons represent  </a:t>
            </a:r>
            <a:r>
              <a:rPr lang="en-US" dirty="0">
                <a:solidFill>
                  <a:srgbClr val="003C75"/>
                </a:solidFill>
              </a:rPr>
              <a:t>(</a:t>
            </a:r>
            <a:r>
              <a:rPr lang="en-US" u="sng" dirty="0" err="1">
                <a:solidFill>
                  <a:srgbClr val="003C75"/>
                </a:solidFill>
              </a:rPr>
              <a:t>b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c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d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f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g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h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j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k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l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m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n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p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q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r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s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t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v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w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x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y</a:t>
            </a:r>
            <a:r>
              <a:rPr lang="en-US" dirty="0" err="1">
                <a:solidFill>
                  <a:srgbClr val="003C75"/>
                </a:solidFill>
              </a:rPr>
              <a:t>|</a:t>
            </a:r>
            <a:r>
              <a:rPr lang="en-US" u="sng" dirty="0" err="1">
                <a:solidFill>
                  <a:srgbClr val="003C75"/>
                </a:solidFill>
              </a:rPr>
              <a:t>z</a:t>
            </a:r>
            <a:r>
              <a:rPr lang="en-US" dirty="0">
                <a:solidFill>
                  <a:srgbClr val="003C7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147705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utoUpdateAnimBg="0"/>
      <p:bldP spid="7174" grpId="0" autoUpdateAnimBg="0"/>
      <p:bldP spid="9" grpId="0" autoUpdateAnimBg="0"/>
      <p:bldP spid="12" grpId="0" autoUpdateAnimBg="0"/>
      <p:bldP spid="13" grpId="0" autoUpdateAnimBg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ヒラギノ角ゴ Pro W3" charset="0"/>
                <a:cs typeface="ヒラギノ角ゴ Pro W3" charset="0"/>
              </a:rPr>
              <a:t>Regular Expressions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68653"/>
            <a:ext cx="10972800" cy="498769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3000" dirty="0" smtClean="0">
                <a:ea typeface="ヒラギノ角ゴ Pro W3" charset="0"/>
                <a:cs typeface="ヒラギノ角ゴ Pro W3" charset="0"/>
              </a:rPr>
              <a:t>Write </a:t>
            </a:r>
            <a:r>
              <a:rPr lang="en-US" sz="3000" dirty="0">
                <a:ea typeface="ヒラギノ角ゴ Pro W3" charset="0"/>
                <a:cs typeface="ヒラギノ角ゴ Pro W3" charset="0"/>
              </a:rPr>
              <a:t>regular expressions:</a:t>
            </a:r>
          </a:p>
          <a:p>
            <a:pPr lvl="1">
              <a:lnSpc>
                <a:spcPct val="120000"/>
              </a:lnSpc>
            </a:pPr>
            <a:r>
              <a:rPr lang="en-US" sz="3000" dirty="0">
                <a:ea typeface="ヒラギノ角ゴ Pro W3" charset="0"/>
                <a:cs typeface="ヒラギノ角ゴ Pro W3" charset="0"/>
              </a:rPr>
              <a:t>Unsigned integer: either zero or a nonzero digit followed by zero or more digits</a:t>
            </a:r>
          </a:p>
          <a:p>
            <a:pPr lvl="1">
              <a:lnSpc>
                <a:spcPct val="120000"/>
              </a:lnSpc>
            </a:pPr>
            <a:r>
              <a:rPr lang="en-US" sz="3000" dirty="0">
                <a:ea typeface="ヒラギノ角ゴ Pro W3" charset="0"/>
                <a:cs typeface="ヒラギノ角ゴ Pro W3" charset="0"/>
              </a:rPr>
              <a:t>Keywords:  public, static</a:t>
            </a:r>
          </a:p>
          <a:p>
            <a:pPr lvl="1">
              <a:lnSpc>
                <a:spcPct val="120000"/>
              </a:lnSpc>
            </a:pPr>
            <a:r>
              <a:rPr lang="en-US" sz="3000" dirty="0">
                <a:ea typeface="ヒラギノ角ゴ Pro W3" charset="0"/>
                <a:cs typeface="ヒラギノ角ゴ Pro W3" charset="0"/>
              </a:rPr>
              <a:t>String literals: </a:t>
            </a:r>
            <a:r>
              <a:rPr lang="en-US" sz="3000" dirty="0" smtClean="0">
                <a:ea typeface="ヒラギノ角ゴ Pro W3" charset="0"/>
                <a:cs typeface="ヒラギノ角ゴ Pro W3" charset="0"/>
              </a:rPr>
              <a:t>what </a:t>
            </a:r>
            <a:r>
              <a:rPr lang="en-US" sz="3000" dirty="0">
                <a:ea typeface="ヒラギノ角ゴ Pro W3" charset="0"/>
                <a:cs typeface="ヒラギノ角ゴ Pro W3" charset="0"/>
              </a:rPr>
              <a:t>is </a:t>
            </a:r>
            <a:r>
              <a:rPr lang="en-US" sz="3000" dirty="0" smtClean="0">
                <a:ea typeface="ヒラギノ角ゴ Pro W3" charset="0"/>
                <a:cs typeface="ヒラギノ角ゴ Pro W3" charset="0"/>
              </a:rPr>
              <a:t>Σ</a:t>
            </a:r>
            <a:r>
              <a:rPr lang="en-US" sz="3200" b="1" dirty="0" smtClean="0">
                <a:solidFill>
                  <a:schemeClr val="tx2"/>
                </a:solidFill>
              </a:rPr>
              <a:t>? </a:t>
            </a:r>
            <a:endParaRPr lang="en-US" sz="3000" dirty="0">
              <a:ea typeface="ヒラギノ角ゴ Pro W3" charset="0"/>
              <a:cs typeface="ヒラギノ角ゴ Pro W3" charset="0"/>
            </a:endParaRPr>
          </a:p>
          <a:p>
            <a:pPr marL="800100" lvl="2" indent="0">
              <a:lnSpc>
                <a:spcPct val="120000"/>
              </a:lnSpc>
              <a:buNone/>
            </a:pPr>
            <a:r>
              <a:rPr lang="en-US" sz="2100" dirty="0">
                <a:ea typeface="ヒラギノ角ゴ Pro W3" charset="0"/>
                <a:cs typeface="ヒラギノ角ゴ Pro W3" charset="0"/>
              </a:rPr>
              <a:t> Complement operator: The notation ^c specifies the set Σ - {c</a:t>
            </a:r>
            <a:r>
              <a:rPr lang="en-US" sz="2100" dirty="0" smtClean="0">
                <a:ea typeface="ヒラギノ角ゴ Pro W3" charset="0"/>
                <a:cs typeface="ヒラギノ角ゴ Pro W3" charset="0"/>
              </a:rPr>
              <a:t>}, the </a:t>
            </a:r>
            <a:r>
              <a:rPr lang="en-US" sz="2100" dirty="0">
                <a:ea typeface="ヒラギノ角ゴ Pro W3" charset="0"/>
                <a:cs typeface="ヒラギノ角ゴ Pro W3" charset="0"/>
              </a:rPr>
              <a:t>complement of c with respect Σ.</a:t>
            </a:r>
          </a:p>
          <a:p>
            <a:pPr lvl="1">
              <a:lnSpc>
                <a:spcPct val="120000"/>
              </a:lnSpc>
              <a:buNone/>
            </a:pPr>
            <a:r>
              <a:rPr lang="en-US" i="1" dirty="0" smtClean="0">
                <a:ea typeface="ヒラギノ角ゴ Pro W3" charset="0"/>
                <a:cs typeface="ヒラギノ角ゴ Pro W3" charset="0"/>
              </a:rPr>
              <a:t>      </a:t>
            </a:r>
            <a:r>
              <a:rPr lang="en-US" sz="2100" dirty="0">
                <a:ea typeface="ヒラギノ角ゴ Pro W3" charset="0"/>
                <a:cs typeface="ヒラギノ角ゴ Pro W3" charset="0"/>
              </a:rPr>
              <a:t>“(ˆ</a:t>
            </a:r>
            <a:r>
              <a:rPr lang="en-US" sz="2100" dirty="0" smtClean="0">
                <a:ea typeface="ヒラギノ角ゴ Pro W3" charset="0"/>
                <a:cs typeface="ヒラギノ角ゴ Pro W3" charset="0"/>
              </a:rPr>
              <a:t>”)*”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>
                <a:ea typeface="ヒラギノ角ゴ Pro W3" charset="0"/>
                <a:cs typeface="ヒラギノ角ゴ Pro W3" charset="0"/>
              </a:rPr>
              <a:t>Comments</a:t>
            </a:r>
          </a:p>
          <a:p>
            <a:pPr lvl="1">
              <a:lnSpc>
                <a:spcPct val="120000"/>
              </a:lnSpc>
            </a:pPr>
            <a:r>
              <a:rPr lang="en-US" sz="3000" dirty="0" smtClean="0">
                <a:ea typeface="ヒラギノ角ゴ Pro W3" charset="0"/>
                <a:cs typeface="ヒラギノ角ゴ Pro W3" charset="0"/>
              </a:rPr>
              <a:t>Octal literal: </a:t>
            </a:r>
            <a:r>
              <a:rPr lang="en-US" i="1" dirty="0" err="1" smtClean="0">
                <a:hlinkClick r:id="rId3" tooltip="OctalNumeral"/>
              </a:rPr>
              <a:t>OctalNumeral</a:t>
            </a:r>
            <a:r>
              <a:rPr lang="en-US" i="1" dirty="0" smtClean="0"/>
              <a:t> </a:t>
            </a:r>
            <a:endParaRPr lang="en-US" sz="3000" dirty="0">
              <a:ea typeface="ヒラギノ角ゴ Pro W3" charset="0"/>
              <a:cs typeface="ヒラギノ角ゴ Pro W3" charset="0"/>
            </a:endParaRPr>
          </a:p>
          <a:p>
            <a:pPr lvl="1" eaLnBrk="1" hangingPunct="1">
              <a:buFontTx/>
              <a:buNone/>
            </a:pPr>
            <a:endParaRPr lang="en-US" dirty="0">
              <a:solidFill>
                <a:srgbClr val="0000CC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Engieering a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041" y="5064408"/>
            <a:ext cx="1995293" cy="354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272" y="5092274"/>
            <a:ext cx="1052953" cy="2989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57663" y="2548186"/>
            <a:ext cx="79541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00"/>
              </a:lnSpc>
            </a:pPr>
            <a:r>
              <a:rPr lang="en-US" dirty="0">
                <a:solidFill>
                  <a:srgbClr val="000000"/>
                </a:solidFill>
              </a:rPr>
              <a:t>[0…9]</a:t>
            </a:r>
            <a:r>
              <a:rPr lang="en-US" baseline="30000" dirty="0">
                <a:solidFill>
                  <a:srgbClr val="000000"/>
                </a:solidFill>
              </a:rPr>
              <a:t>+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08325" y="2525103"/>
            <a:ext cx="138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[0…9] [0…9]</a:t>
            </a:r>
            <a:r>
              <a:rPr lang="en-US" baseline="30000" dirty="0">
                <a:solidFill>
                  <a:srgbClr val="000000"/>
                </a:solidFill>
              </a:rPr>
              <a:t>*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29759" y="2502019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0 | [1…9] [0…9]</a:t>
            </a:r>
            <a:r>
              <a:rPr lang="en-US" baseline="30000" dirty="0">
                <a:solidFill>
                  <a:srgbClr val="000000"/>
                </a:solidFill>
              </a:rPr>
              <a:t>*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008325" y="2677099"/>
            <a:ext cx="13381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473963" y="2677099"/>
            <a:ext cx="7791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739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4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25221"/>
            <a:ext cx="8229600" cy="1143000"/>
          </a:xfrm>
        </p:spPr>
        <p:txBody>
          <a:bodyPr/>
          <a:lstStyle/>
          <a:p>
            <a:r>
              <a:rPr lang="en-US" dirty="0"/>
              <a:t>Regular Expressions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4943" y="1715460"/>
            <a:ext cx="9051303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400" dirty="0"/>
              <a:t>Let the notation [a…z] be shorthand for the </a:t>
            </a:r>
            <a:r>
              <a:rPr lang="en-US" sz="1400" b="1" dirty="0"/>
              <a:t>RE</a:t>
            </a:r>
            <a:endParaRPr lang="en-US" sz="2400" dirty="0"/>
          </a:p>
          <a:p>
            <a:pPr algn="ctr">
              <a:buFontTx/>
              <a:buNone/>
            </a:pPr>
            <a:r>
              <a:rPr lang="en-US" dirty="0"/>
              <a:t>(</a:t>
            </a:r>
            <a:r>
              <a:rPr lang="en-US" sz="1200" dirty="0"/>
              <a:t> </a:t>
            </a:r>
            <a:r>
              <a:rPr lang="en-US" sz="1800" dirty="0"/>
              <a:t>a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b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c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d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e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f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g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h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 err="1"/>
              <a:t>i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j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k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l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m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n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o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p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q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r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s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t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u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v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w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x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y</a:t>
            </a:r>
            <a:r>
              <a:rPr lang="en-US" sz="1100" dirty="0"/>
              <a:t> </a:t>
            </a:r>
            <a:r>
              <a:rPr lang="en-US" sz="1800" dirty="0"/>
              <a:t>|</a:t>
            </a:r>
            <a:r>
              <a:rPr lang="en-US" sz="1100" dirty="0"/>
              <a:t> </a:t>
            </a:r>
            <a:r>
              <a:rPr lang="en-US" sz="1800" dirty="0"/>
              <a:t>z</a:t>
            </a:r>
            <a:r>
              <a:rPr lang="en-US" sz="1100" dirty="0"/>
              <a:t> </a:t>
            </a:r>
            <a:r>
              <a:rPr lang="en-US" dirty="0"/>
              <a:t>) </a:t>
            </a:r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02570"/>
              </p:ext>
            </p:extLst>
          </p:nvPr>
        </p:nvGraphicFramePr>
        <p:xfrm>
          <a:off x="575105" y="1990244"/>
          <a:ext cx="8974316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2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77"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endParaRPr 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457">
                <a:tc>
                  <a:txBody>
                    <a:bodyPr/>
                    <a:lstStyle/>
                    <a:p>
                      <a:pPr algn="r">
                        <a:lnSpc>
                          <a:spcPts val="1000"/>
                        </a:lnSpc>
                      </a:pPr>
                      <a:endParaRPr 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555">
                <a:tc>
                  <a:txBody>
                    <a:bodyPr/>
                    <a:lstStyle/>
                    <a:p>
                      <a:pPr algn="r">
                        <a:lnSpc>
                          <a:spcPts val="1000"/>
                        </a:lnSpc>
                      </a:pPr>
                      <a:endParaRPr lang="en-US" sz="2000" b="0" i="1" dirty="0" smtClean="0">
                        <a:solidFill>
                          <a:schemeClr val="tx2"/>
                        </a:solidFill>
                      </a:endParaRPr>
                    </a:p>
                    <a:p>
                      <a:pPr algn="r">
                        <a:lnSpc>
                          <a:spcPts val="1000"/>
                        </a:lnSpc>
                      </a:pPr>
                      <a:endParaRPr lang="en-US" sz="2000" b="0" i="1" dirty="0">
                        <a:solidFill>
                          <a:schemeClr val="tx2"/>
                        </a:solidFill>
                      </a:endParaRPr>
                    </a:p>
                    <a:p>
                      <a:pPr algn="r">
                        <a:lnSpc>
                          <a:spcPts val="1000"/>
                        </a:lnSpc>
                      </a:pPr>
                      <a:endParaRPr lang="en-US" sz="2000" b="0" i="1" dirty="0">
                        <a:solidFill>
                          <a:schemeClr val="tx2"/>
                        </a:solidFill>
                      </a:endParaRPr>
                    </a:p>
                    <a:p>
                      <a:pPr algn="r">
                        <a:lnSpc>
                          <a:spcPts val="1000"/>
                        </a:lnSpc>
                      </a:pPr>
                      <a:endParaRPr lang="en-US" sz="2000" b="0" i="1" dirty="0">
                        <a:solidFill>
                          <a:schemeClr val="tx2"/>
                        </a:solidFill>
                      </a:endParaRPr>
                    </a:p>
                    <a:p>
                      <a:pPr algn="r">
                        <a:lnSpc>
                          <a:spcPts val="1000"/>
                        </a:lnSpc>
                      </a:pPr>
                      <a:endParaRPr lang="en-US" sz="2000" b="0" i="1" dirty="0">
                        <a:solidFill>
                          <a:schemeClr val="tx2"/>
                        </a:solidFill>
                      </a:endParaRPr>
                    </a:p>
                    <a:p>
                      <a:pPr algn="r">
                        <a:lnSpc>
                          <a:spcPts val="1000"/>
                        </a:lnSpc>
                      </a:pPr>
                      <a:endParaRPr lang="en-US" sz="2000" b="0" i="1" dirty="0">
                        <a:solidFill>
                          <a:schemeClr val="tx2"/>
                        </a:solidFill>
                      </a:endParaRPr>
                    </a:p>
                    <a:p>
                      <a:pPr algn="r">
                        <a:lnSpc>
                          <a:spcPts val="1000"/>
                        </a:lnSpc>
                      </a:pPr>
                      <a:endParaRPr lang="en-US" sz="2000" b="0" i="1" dirty="0">
                        <a:solidFill>
                          <a:schemeClr val="tx2"/>
                        </a:solidFill>
                      </a:endParaRPr>
                    </a:p>
                    <a:p>
                      <a:pPr algn="r">
                        <a:lnSpc>
                          <a:spcPts val="1000"/>
                        </a:lnSpc>
                      </a:pPr>
                      <a:endParaRPr lang="en-US" sz="2000" b="0" i="1" dirty="0">
                        <a:solidFill>
                          <a:schemeClr val="tx2"/>
                        </a:solidFill>
                      </a:endParaRPr>
                    </a:p>
                    <a:p>
                      <a:pPr algn="r">
                        <a:lnSpc>
                          <a:spcPts val="1000"/>
                        </a:lnSpc>
                      </a:pPr>
                      <a:endParaRPr lang="en-US" sz="2000" b="0" i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2"/>
                          </a:solidFill>
                        </a:rPr>
                        <a:t>Identifier</a:t>
                      </a:r>
                      <a:r>
                        <a:rPr lang="en-US" b="0" i="1" baseline="0" dirty="0">
                          <a:solidFill>
                            <a:schemeClr val="tx2"/>
                          </a:solidFill>
                        </a:rPr>
                        <a:t> (Algol-like </a:t>
                      </a:r>
                      <a:r>
                        <a:rPr lang="en-US" b="0" i="1" baseline="0" dirty="0" err="1">
                          <a:solidFill>
                            <a:schemeClr val="tx2"/>
                          </a:solidFill>
                        </a:rPr>
                        <a:t>lang</a:t>
                      </a:r>
                      <a:r>
                        <a:rPr lang="en-US" b="0" i="1" baseline="0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([a…z]|[A…Z]) 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[a…z]|[A…Z]|[0…9])</a:t>
                      </a:r>
                      <a:r>
                        <a:rPr lang="en-US" sz="1600" b="0" baseline="30000" dirty="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7846">
                <a:tc>
                  <a:txBody>
                    <a:bodyPr/>
                    <a:lstStyle/>
                    <a:p>
                      <a:pPr algn="r">
                        <a:lnSpc>
                          <a:spcPts val="1000"/>
                        </a:lnSpc>
                      </a:pPr>
                      <a:endParaRPr 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2"/>
                          </a:solidFill>
                        </a:rPr>
                        <a:t>Decimal number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0 | [1…9] [0…9]</a:t>
                      </a:r>
                      <a:r>
                        <a:rPr lang="en-US" sz="1600" b="0" baseline="30000" dirty="0">
                          <a:solidFill>
                            <a:srgbClr val="000000"/>
                          </a:solidFill>
                        </a:rPr>
                        <a:t>*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. [0…9]</a:t>
                      </a:r>
                      <a:r>
                        <a:rPr lang="en-US" sz="1600" b="0" baseline="30000" dirty="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768">
                <a:tc>
                  <a:txBody>
                    <a:bodyPr/>
                    <a:lstStyle/>
                    <a:p>
                      <a:pPr algn="r">
                        <a:lnSpc>
                          <a:spcPts val="1000"/>
                        </a:lnSpc>
                      </a:pPr>
                      <a:endParaRPr lang="en-US" b="0" i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ts val="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2"/>
                          </a:solidFill>
                        </a:rPr>
                        <a:t>Real number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800" b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0 | [1…9] [0…9]</a:t>
                      </a:r>
                      <a:r>
                        <a:rPr lang="en-US" sz="1600" b="0" baseline="30000" dirty="0">
                          <a:solidFill>
                            <a:srgbClr val="000000"/>
                          </a:solidFill>
                        </a:rPr>
                        <a:t>*</a:t>
                      </a:r>
                      <a:r>
                        <a:rPr lang="en-US" sz="800" b="0" baseline="300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| </a:t>
                      </a:r>
                      <a:r>
                        <a:rPr lang="en-US" sz="1600" b="0" baseline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800" b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</a:rPr>
                        <a:t>0 | [1…9] [0…9]</a:t>
                      </a:r>
                      <a:r>
                        <a:rPr lang="en-US" sz="1600" b="0" baseline="30000" dirty="0">
                          <a:solidFill>
                            <a:srgbClr val="000000"/>
                          </a:solidFill>
                        </a:rPr>
                        <a:t>*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. [0…9]</a:t>
                      </a:r>
                      <a:r>
                        <a:rPr lang="en-US" sz="1600" b="0" baseline="30000" dirty="0">
                          <a:solidFill>
                            <a:srgbClr val="000000"/>
                          </a:solidFill>
                        </a:rPr>
                        <a:t>*</a:t>
                      </a:r>
                      <a:r>
                        <a:rPr lang="en-US" sz="800" b="0" baseline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0000FF"/>
                          </a:solidFill>
                        </a:rPr>
                        <a:t>)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 E [0…9] [0…9]</a:t>
                      </a:r>
                      <a:r>
                        <a:rPr lang="en-US" sz="1600" b="0" baseline="30000" dirty="0">
                          <a:solidFill>
                            <a:srgbClr val="000000"/>
                          </a:solidFill>
                        </a:rPr>
                        <a:t>*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6834A44-AFAA-4C16-ACA6-468CB673670D}"/>
              </a:ext>
            </a:extLst>
          </p:cNvPr>
          <p:cNvSpPr/>
          <p:nvPr/>
        </p:nvSpPr>
        <p:spPr>
          <a:xfrm>
            <a:off x="3542137" y="4561102"/>
            <a:ext cx="3053500" cy="2983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99E0A7-10A9-4869-AF4B-05DE70FA5ED8}"/>
              </a:ext>
            </a:extLst>
          </p:cNvPr>
          <p:cNvSpPr/>
          <p:nvPr/>
        </p:nvSpPr>
        <p:spPr>
          <a:xfrm>
            <a:off x="3508751" y="5152790"/>
            <a:ext cx="2233368" cy="2983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81197-207F-4E28-8E06-C8B58ABC79D8}"/>
              </a:ext>
            </a:extLst>
          </p:cNvPr>
          <p:cNvSpPr/>
          <p:nvPr/>
        </p:nvSpPr>
        <p:spPr>
          <a:xfrm>
            <a:off x="3542137" y="5744478"/>
            <a:ext cx="5326146" cy="2983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24943" y="1668186"/>
            <a:ext cx="8927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ea typeface="ヒラギノ角ゴ Pro W3" charset="0"/>
                <a:cs typeface="ヒラギノ角ゴ Pro W3" charset="0"/>
              </a:rPr>
              <a:t>All strings of </a:t>
            </a:r>
            <a:r>
              <a:rPr lang="en-US" sz="2800" u="sng" dirty="0">
                <a:ea typeface="ヒラギノ角ゴ Pro W3" charset="0"/>
                <a:cs typeface="ヒラギノ角ゴ Pro W3" charset="0"/>
              </a:rPr>
              <a:t>1</a:t>
            </a:r>
            <a:r>
              <a:rPr lang="en-US" sz="2800" dirty="0">
                <a:ea typeface="ヒラギノ角ゴ Pro W3" charset="0"/>
                <a:cs typeface="ヒラギノ角ゴ Pro W3" charset="0"/>
              </a:rPr>
              <a:t>s and </a:t>
            </a:r>
            <a:r>
              <a:rPr lang="en-US" sz="2800" u="sng" dirty="0">
                <a:ea typeface="ヒラギノ角ゴ Pro W3" charset="0"/>
                <a:cs typeface="ヒラギノ角ゴ Pro W3" charset="0"/>
              </a:rPr>
              <a:t>0</a:t>
            </a:r>
            <a:r>
              <a:rPr lang="en-US" sz="2800" dirty="0">
                <a:ea typeface="ヒラギノ角ゴ Pro W3" charset="0"/>
                <a:cs typeface="ヒラギノ角ゴ Pro W3" charset="0"/>
              </a:rPr>
              <a:t>s that do not contain three </a:t>
            </a:r>
            <a:r>
              <a:rPr lang="en-US" sz="2800" u="sng" dirty="0">
                <a:ea typeface="ヒラギノ角ゴ Pro W3" charset="0"/>
                <a:cs typeface="ヒラギノ角ゴ Pro W3" charset="0"/>
              </a:rPr>
              <a:t>0</a:t>
            </a:r>
            <a:r>
              <a:rPr lang="en-US" sz="2800" dirty="0">
                <a:ea typeface="ヒラギノ角ゴ Pro W3" charset="0"/>
                <a:cs typeface="ヒラギノ角ゴ Pro W3" charset="0"/>
              </a:rPr>
              <a:t>s in a row:</a:t>
            </a:r>
            <a:endParaRPr lang="en-US" sz="2800" baseline="30000" dirty="0"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969888" y="2521395"/>
            <a:ext cx="3557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800" dirty="0">
                <a:solidFill>
                  <a:srgbClr val="003C75"/>
                </a:solidFill>
                <a:latin typeface="Calibri"/>
              </a:rPr>
              <a:t>( </a:t>
            </a:r>
            <a:r>
              <a:rPr lang="en-US" sz="1800" u="sng" dirty="0">
                <a:solidFill>
                  <a:srgbClr val="003C75"/>
                </a:solidFill>
                <a:latin typeface="Calibri"/>
              </a:rPr>
              <a:t>1</a:t>
            </a:r>
            <a:r>
              <a:rPr lang="en-US" sz="1800" baseline="30000" dirty="0">
                <a:solidFill>
                  <a:srgbClr val="003C75"/>
                </a:solidFill>
                <a:latin typeface="Calibri"/>
              </a:rPr>
              <a:t>*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( </a:t>
            </a:r>
            <a:r>
              <a:rPr lang="en-US" sz="2000" dirty="0">
                <a:solidFill>
                  <a:srgbClr val="003C75"/>
                </a:solidFill>
                <a:latin typeface="Calibri"/>
                <a:sym typeface="Symbol" charset="0"/>
              </a:rPr>
              <a:t>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|</a:t>
            </a:r>
            <a:r>
              <a:rPr lang="en-US" sz="1800" u="sng" dirty="0">
                <a:solidFill>
                  <a:srgbClr val="003C75"/>
                </a:solidFill>
                <a:latin typeface="Calibri"/>
              </a:rPr>
              <a:t>01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| </a:t>
            </a:r>
            <a:r>
              <a:rPr lang="en-US" sz="1800" u="sng" dirty="0">
                <a:solidFill>
                  <a:srgbClr val="003C75"/>
                </a:solidFill>
                <a:latin typeface="Calibri"/>
              </a:rPr>
              <a:t>001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) </a:t>
            </a:r>
            <a:r>
              <a:rPr lang="en-US" sz="1800" u="sng" dirty="0">
                <a:solidFill>
                  <a:srgbClr val="003C75"/>
                </a:solidFill>
                <a:latin typeface="Calibri"/>
              </a:rPr>
              <a:t>1</a:t>
            </a:r>
            <a:r>
              <a:rPr lang="en-US" sz="1800" baseline="30000" dirty="0">
                <a:solidFill>
                  <a:srgbClr val="003C75"/>
                </a:solidFill>
                <a:latin typeface="Calibri"/>
              </a:rPr>
              <a:t>*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)</a:t>
            </a:r>
            <a:r>
              <a:rPr lang="en-US" sz="1800" baseline="30000" dirty="0">
                <a:solidFill>
                  <a:srgbClr val="003C75"/>
                </a:solidFill>
                <a:latin typeface="Calibri"/>
              </a:rPr>
              <a:t>* 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( </a:t>
            </a:r>
            <a:r>
              <a:rPr lang="en-US" sz="2000" dirty="0">
                <a:solidFill>
                  <a:srgbClr val="003C75"/>
                </a:solidFill>
                <a:latin typeface="Calibri"/>
                <a:sym typeface="Symbol" charset="0"/>
              </a:rPr>
              <a:t> 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| </a:t>
            </a:r>
            <a:r>
              <a:rPr lang="en-US" sz="1800" u="sng" dirty="0">
                <a:solidFill>
                  <a:srgbClr val="003C75"/>
                </a:solidFill>
                <a:latin typeface="Calibri"/>
              </a:rPr>
              <a:t>0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| </a:t>
            </a:r>
            <a:r>
              <a:rPr lang="en-US" sz="1800" u="sng" dirty="0">
                <a:solidFill>
                  <a:srgbClr val="003C75"/>
                </a:solidFill>
                <a:latin typeface="Calibri"/>
              </a:rPr>
              <a:t>00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9920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5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What Is The Point?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Why do we care about regular expressions?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/>
              <a:t>We use </a:t>
            </a:r>
            <a:r>
              <a:rPr lang="en-US" sz="1800" b="1" dirty="0"/>
              <a:t>RE</a:t>
            </a:r>
            <a:r>
              <a:rPr lang="en-US" dirty="0"/>
              <a:t>s to specify the mapping of words to parts of speech 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 is  </a:t>
            </a:r>
            <a:r>
              <a:rPr lang="en-US" sz="1600" b="1" dirty="0"/>
              <a:t>( [a...z] | [A…Z] )  ([a...z] | [A…Z] | [0…9] )</a:t>
            </a:r>
            <a:r>
              <a:rPr lang="en-US" sz="1600" b="1" baseline="30000" dirty="0"/>
              <a:t>*</a:t>
            </a:r>
            <a:r>
              <a:rPr lang="en-US" sz="1600" dirty="0"/>
              <a:t> 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Keywords</a:t>
            </a:r>
            <a:r>
              <a:rPr lang="en-US" dirty="0"/>
              <a:t> are specified by their spellings, e.g., </a:t>
            </a:r>
            <a:r>
              <a:rPr lang="en-US" sz="1600" b="1" dirty="0"/>
              <a:t>if</a:t>
            </a:r>
            <a:r>
              <a:rPr lang="en-US" dirty="0"/>
              <a:t>, </a:t>
            </a:r>
            <a:r>
              <a:rPr lang="en-US" sz="1600" b="1" dirty="0"/>
              <a:t>then</a:t>
            </a:r>
            <a:r>
              <a:rPr lang="en-US" dirty="0"/>
              <a:t>, </a:t>
            </a:r>
            <a:r>
              <a:rPr lang="en-US" sz="1600" b="1" dirty="0"/>
              <a:t>else</a:t>
            </a:r>
          </a:p>
          <a:p>
            <a:r>
              <a:rPr lang="en-US" dirty="0"/>
              <a:t>We use results from </a:t>
            </a:r>
            <a:r>
              <a:rPr lang="en-US" dirty="0">
                <a:solidFill>
                  <a:srgbClr val="0000FF"/>
                </a:solidFill>
              </a:rPr>
              <a:t>automata theory </a:t>
            </a:r>
            <a:r>
              <a:rPr lang="en-US" dirty="0"/>
              <a:t>to construct scanners directly from the </a:t>
            </a:r>
            <a:r>
              <a:rPr lang="en-US" sz="1800" b="1" dirty="0"/>
              <a:t>RE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Automatic construction reduces the time &amp; cost of scanner construction</a:t>
            </a:r>
          </a:p>
          <a:p>
            <a:pPr lvl="1"/>
            <a:r>
              <a:rPr lang="en-US" dirty="0"/>
              <a:t>Derivation from a formal notation eliminates implementation errors</a:t>
            </a:r>
          </a:p>
          <a:p>
            <a:pPr lvl="1"/>
            <a:r>
              <a:rPr lang="en-US" dirty="0"/>
              <a:t>Resulting scanners are both </a:t>
            </a:r>
            <a:r>
              <a:rPr lang="en-US" b="1" i="1" dirty="0"/>
              <a:t>efficient</a:t>
            </a:r>
            <a:r>
              <a:rPr lang="en-US" dirty="0"/>
              <a:t> (</a:t>
            </a:r>
            <a:r>
              <a:rPr lang="en-US" sz="7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O</a:t>
            </a:r>
            <a:r>
              <a:rPr lang="en-US" sz="1600" dirty="0">
                <a:solidFill>
                  <a:srgbClr val="FF0000"/>
                </a:solidFill>
              </a:rPr>
              <a:t>(</a:t>
            </a:r>
            <a:r>
              <a:rPr lang="en-US" sz="1600" i="1" dirty="0">
                <a:solidFill>
                  <a:srgbClr val="FF0000"/>
                </a:solidFill>
              </a:rPr>
              <a:t>n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  <a:r>
              <a:rPr lang="en-US" sz="700" dirty="0">
                <a:solidFill>
                  <a:srgbClr val="FF0000"/>
                </a:solidFill>
              </a:rPr>
              <a:t> </a:t>
            </a:r>
            <a:r>
              <a:rPr lang="en-US" dirty="0"/>
              <a:t>) and </a:t>
            </a:r>
            <a:r>
              <a:rPr lang="en-US" b="1" i="1" dirty="0"/>
              <a:t>fast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RE</a:t>
            </a:r>
            <a:r>
              <a:rPr lang="en-US" dirty="0"/>
              <a:t>-derived scanners are widely used</a:t>
            </a:r>
          </a:p>
          <a:p>
            <a:pPr lvl="1"/>
            <a:r>
              <a:rPr lang="en-US" dirty="0"/>
              <a:t>Compilers, text editors</a:t>
            </a:r>
          </a:p>
        </p:txBody>
      </p:sp>
    </p:spTree>
    <p:extLst>
      <p:ext uri="{BB962C8B-B14F-4D97-AF65-F5344CB8AC3E}">
        <p14:creationId xmlns:p14="http://schemas.microsoft.com/office/powerpoint/2010/main" val="361748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6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12678"/>
            <a:ext cx="8229600" cy="1143000"/>
          </a:xfrm>
        </p:spPr>
        <p:txBody>
          <a:bodyPr/>
          <a:lstStyle/>
          <a:p>
            <a:r>
              <a:rPr lang="en-US" dirty="0"/>
              <a:t>Automatic Scanner Construction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4073071"/>
            <a:ext cx="7816850" cy="1380644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Goals</a:t>
            </a:r>
          </a:p>
          <a:p>
            <a:r>
              <a:rPr lang="en-US" dirty="0"/>
              <a:t>Simplify the construction of robust, efficient scanners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979971" y="1215580"/>
            <a:ext cx="6259272" cy="2383905"/>
            <a:chOff x="1542143" y="1215579"/>
            <a:chExt cx="6259272" cy="2383905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542143" y="2558140"/>
              <a:ext cx="606877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6183082" y="2201150"/>
              <a:ext cx="1487705" cy="325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800"/>
                </a:lnSpc>
              </a:pPr>
              <a:r>
                <a:rPr lang="en-US" sz="1600" dirty="0">
                  <a:solidFill>
                    <a:schemeClr val="accent1"/>
                  </a:solidFill>
                </a:rPr>
                <a:t>compile time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80300" y="2521856"/>
              <a:ext cx="1890487" cy="556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800"/>
                </a:lnSpc>
              </a:pPr>
              <a:r>
                <a:rPr lang="en-US" sz="1600" dirty="0">
                  <a:solidFill>
                    <a:srgbClr val="F90011"/>
                  </a:solidFill>
                </a:rPr>
                <a:t>scanner generation</a:t>
              </a:r>
            </a:p>
            <a:p>
              <a:pPr algn="r">
                <a:lnSpc>
                  <a:spcPts val="1800"/>
                </a:lnSpc>
              </a:pPr>
              <a:r>
                <a:rPr lang="en-US" sz="1600" dirty="0">
                  <a:solidFill>
                    <a:srgbClr val="F90011"/>
                  </a:solidFill>
                </a:rPr>
                <a:t>time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555991" y="1251858"/>
              <a:ext cx="1768928" cy="92528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Scanner</a:t>
              </a:r>
            </a:p>
          </p:txBody>
        </p:sp>
        <p:cxnSp>
          <p:nvCxnSpPr>
            <p:cNvPr id="8" name="Straight Arrow Connector 7"/>
            <p:cNvCxnSpPr>
              <a:endCxn id="3" idx="1"/>
            </p:cNvCxnSpPr>
            <p:nvPr/>
          </p:nvCxnSpPr>
          <p:spPr>
            <a:xfrm>
              <a:off x="1623795" y="1714501"/>
              <a:ext cx="1932196" cy="0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3" idx="3"/>
            </p:cNvCxnSpPr>
            <p:nvPr/>
          </p:nvCxnSpPr>
          <p:spPr>
            <a:xfrm>
              <a:off x="5324919" y="1714501"/>
              <a:ext cx="2286000" cy="17488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542143" y="1424212"/>
              <a:ext cx="14877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source code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95976" y="1215579"/>
              <a:ext cx="2005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stream of</a:t>
              </a:r>
            </a:p>
            <a:p>
              <a:r>
                <a:rPr lang="en-US" sz="1400" b="1" dirty="0"/>
                <a:t>&lt;word, category&gt; pairs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554184" y="2674198"/>
              <a:ext cx="1768928" cy="92528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Scanner</a:t>
              </a:r>
            </a:p>
            <a:p>
              <a:pPr algn="ctr"/>
              <a:r>
                <a:rPr lang="en-US" dirty="0">
                  <a:solidFill>
                    <a:schemeClr val="tx2"/>
                  </a:solidFill>
                </a:rPr>
                <a:t>Generator</a:t>
              </a:r>
            </a:p>
          </p:txBody>
        </p:sp>
        <p:cxnSp>
          <p:nvCxnSpPr>
            <p:cNvPr id="20" name="Straight Arrow Connector 19"/>
            <p:cNvCxnSpPr>
              <a:endCxn id="19" idx="1"/>
            </p:cNvCxnSpPr>
            <p:nvPr/>
          </p:nvCxnSpPr>
          <p:spPr>
            <a:xfrm>
              <a:off x="1621988" y="3136841"/>
              <a:ext cx="1932196" cy="0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542143" y="2829064"/>
              <a:ext cx="19303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specifications</a:t>
              </a:r>
            </a:p>
          </p:txBody>
        </p:sp>
        <p:cxnSp>
          <p:nvCxnSpPr>
            <p:cNvPr id="18" name="Straight Arrow Connector 17"/>
            <p:cNvCxnSpPr>
              <a:stCxn id="19" idx="0"/>
              <a:endCxn id="3" idx="2"/>
            </p:cNvCxnSpPr>
            <p:nvPr/>
          </p:nvCxnSpPr>
          <p:spPr>
            <a:xfrm flipV="1">
              <a:off x="4438648" y="2177144"/>
              <a:ext cx="1807" cy="497054"/>
            </a:xfrm>
            <a:prstGeom prst="straightConnector1">
              <a:avLst/>
            </a:prstGeom>
            <a:ln w="57150" cmpd="sng">
              <a:solidFill>
                <a:srgbClr val="074073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54078" y="2267860"/>
              <a:ext cx="1110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</a:rPr>
                <a:t>knowledge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27943" y="3073341"/>
            <a:ext cx="1664325" cy="853610"/>
            <a:chOff x="703942" y="3073341"/>
            <a:chExt cx="1664325" cy="853610"/>
          </a:xfrm>
        </p:grpSpPr>
        <p:sp>
          <p:nvSpPr>
            <p:cNvPr id="28" name="TextBox 27"/>
            <p:cNvSpPr txBox="1"/>
            <p:nvPr/>
          </p:nvSpPr>
          <p:spPr>
            <a:xfrm>
              <a:off x="703942" y="3465286"/>
              <a:ext cx="1618343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90011"/>
                  </a:solidFill>
                </a:rPr>
                <a:t>Specifications written as regular expressions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1768927" y="3073341"/>
              <a:ext cx="599340" cy="546159"/>
              <a:chOff x="1768927" y="3073341"/>
              <a:chExt cx="599340" cy="546159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768927" y="3073341"/>
                <a:ext cx="127000" cy="127000"/>
              </a:xfrm>
              <a:prstGeom prst="ellipse">
                <a:avLst/>
              </a:prstGeom>
              <a:noFill/>
              <a:ln w="9525" cmpd="sng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859643" y="3193143"/>
                <a:ext cx="508624" cy="426357"/>
              </a:xfrm>
              <a:custGeom>
                <a:avLst/>
                <a:gdLst>
                  <a:gd name="connsiteX0" fmla="*/ 317500 w 508624"/>
                  <a:gd name="connsiteY0" fmla="*/ 426357 h 426357"/>
                  <a:gd name="connsiteX1" fmla="*/ 498928 w 508624"/>
                  <a:gd name="connsiteY1" fmla="*/ 362857 h 426357"/>
                  <a:gd name="connsiteX2" fmla="*/ 54428 w 508624"/>
                  <a:gd name="connsiteY2" fmla="*/ 190500 h 426357"/>
                  <a:gd name="connsiteX3" fmla="*/ 281214 w 508624"/>
                  <a:gd name="connsiteY3" fmla="*/ 172357 h 426357"/>
                  <a:gd name="connsiteX4" fmla="*/ 0 w 508624"/>
                  <a:gd name="connsiteY4" fmla="*/ 0 h 42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8624" h="426357">
                    <a:moveTo>
                      <a:pt x="317500" y="426357"/>
                    </a:moveTo>
                    <a:cubicBezTo>
                      <a:pt x="430136" y="414261"/>
                      <a:pt x="542773" y="402166"/>
                      <a:pt x="498928" y="362857"/>
                    </a:cubicBezTo>
                    <a:cubicBezTo>
                      <a:pt x="455083" y="323547"/>
                      <a:pt x="90714" y="222250"/>
                      <a:pt x="54428" y="190500"/>
                    </a:cubicBezTo>
                    <a:cubicBezTo>
                      <a:pt x="18142" y="158750"/>
                      <a:pt x="290285" y="204107"/>
                      <a:pt x="281214" y="172357"/>
                    </a:cubicBezTo>
                    <a:cubicBezTo>
                      <a:pt x="272143" y="140607"/>
                      <a:pt x="0" y="0"/>
                      <a:pt x="0" y="0"/>
                    </a:cubicBezTo>
                  </a:path>
                </a:pathLst>
              </a:custGeom>
              <a:ln w="9525" cmpd="sng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850556" y="1714502"/>
            <a:ext cx="3141456" cy="1278091"/>
            <a:chOff x="326556" y="1714501"/>
            <a:chExt cx="3141456" cy="1278091"/>
          </a:xfrm>
        </p:grpSpPr>
        <p:sp>
          <p:nvSpPr>
            <p:cNvPr id="6" name="TextBox 5"/>
            <p:cNvSpPr txBox="1"/>
            <p:nvPr/>
          </p:nvSpPr>
          <p:spPr>
            <a:xfrm>
              <a:off x="326556" y="2530927"/>
              <a:ext cx="31414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74073"/>
                  </a:solidFill>
                </a:rPr>
                <a:t>1.  </a:t>
              </a:r>
              <a:r>
                <a:rPr lang="en-US" sz="1200" dirty="0">
                  <a:solidFill>
                    <a:srgbClr val="074073"/>
                  </a:solidFill>
                </a:rPr>
                <a:t>We write </a:t>
              </a:r>
              <a:r>
                <a:rPr lang="en-US" sz="1100" b="1" dirty="0">
                  <a:solidFill>
                    <a:srgbClr val="074073"/>
                  </a:solidFill>
                </a:rPr>
                <a:t>RE</a:t>
              </a:r>
              <a:r>
                <a:rPr lang="en-US" sz="1200" dirty="0">
                  <a:solidFill>
                    <a:srgbClr val="074073"/>
                  </a:solidFill>
                </a:rPr>
                <a:t>s and generate a scanner when we build the compiler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6557" y="1714501"/>
              <a:ext cx="2757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2.  </a:t>
              </a:r>
              <a:r>
                <a:rPr lang="en-US" sz="1200" dirty="0">
                  <a:solidFill>
                    <a:schemeClr val="tx2"/>
                  </a:solidFill>
                </a:rPr>
                <a:t>When the compiler runs, it uses the generated scanner to convert source code into a stream of tokens.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3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</a:t>
            </a:r>
            <a:r>
              <a:rPr lang="en-US" dirty="0"/>
              <a:t>automata for precise specifications</a:t>
            </a:r>
          </a:p>
          <a:p>
            <a:pPr lvl="1"/>
            <a:r>
              <a:rPr lang="en-US" dirty="0"/>
              <a:t>FA (Finite Automata)</a:t>
            </a:r>
          </a:p>
          <a:p>
            <a:pPr lvl="1"/>
            <a:r>
              <a:rPr lang="en-US" dirty="0"/>
              <a:t>Transition diagram</a:t>
            </a:r>
          </a:p>
          <a:p>
            <a:pPr lvl="1"/>
            <a:r>
              <a:rPr lang="en-US" dirty="0"/>
              <a:t>Initial state</a:t>
            </a:r>
          </a:p>
          <a:p>
            <a:pPr lvl="1"/>
            <a:r>
              <a:rPr lang="en-US" dirty="0"/>
              <a:t>Accepting states</a:t>
            </a:r>
          </a:p>
          <a:p>
            <a:pPr lvl="1"/>
            <a:r>
              <a:rPr lang="en-US" dirty="0"/>
              <a:t>Transitions</a:t>
            </a:r>
          </a:p>
          <a:p>
            <a:pPr lvl="1"/>
            <a:r>
              <a:rPr lang="en-US" dirty="0"/>
              <a:t>Accept/reject a string</a:t>
            </a:r>
          </a:p>
          <a:p>
            <a:pPr lvl="1"/>
            <a:r>
              <a:rPr lang="en-US" dirty="0"/>
              <a:t>Error State</a:t>
            </a:r>
          </a:p>
          <a:p>
            <a:pPr lvl="1"/>
            <a:r>
              <a:rPr lang="en-US" dirty="0"/>
              <a:t>DFA (Deterministic FA)</a:t>
            </a:r>
          </a:p>
          <a:p>
            <a:pPr lvl="1"/>
            <a:r>
              <a:rPr lang="en-US" dirty="0"/>
              <a:t>Recognizer</a:t>
            </a:r>
          </a:p>
          <a:p>
            <a:pPr lvl="1"/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7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29259"/>
            <a:ext cx="7816850" cy="66660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Specifying </a:t>
            </a:r>
            <a:r>
              <a:rPr lang="en-US" sz="4400" dirty="0" err="1"/>
              <a:t>Microsyntax</a:t>
            </a:r>
            <a:endParaRPr lang="en-US" dirty="0"/>
          </a:p>
        </p:txBody>
      </p:sp>
      <p:grpSp>
        <p:nvGrpSpPr>
          <p:cNvPr id="125959" name="Group 125958"/>
          <p:cNvGrpSpPr/>
          <p:nvPr/>
        </p:nvGrpSpPr>
        <p:grpSpPr>
          <a:xfrm>
            <a:off x="4627633" y="2985238"/>
            <a:ext cx="2846082" cy="3036437"/>
            <a:chOff x="1007014" y="3224655"/>
            <a:chExt cx="2846082" cy="3036437"/>
          </a:xfrm>
        </p:grpSpPr>
        <p:grpSp>
          <p:nvGrpSpPr>
            <p:cNvPr id="125957" name="Group 125956"/>
            <p:cNvGrpSpPr/>
            <p:nvPr/>
          </p:nvGrpSpPr>
          <p:grpSpPr>
            <a:xfrm>
              <a:off x="1007014" y="3224655"/>
              <a:ext cx="2846082" cy="2071187"/>
              <a:chOff x="922525" y="3224655"/>
              <a:chExt cx="2846082" cy="207118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922525" y="3855188"/>
                <a:ext cx="2044097" cy="1440654"/>
                <a:chOff x="6613895" y="1350736"/>
                <a:chExt cx="2044097" cy="1440654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7304566" y="1953634"/>
                  <a:ext cx="9964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ERROR</a:t>
                  </a:r>
                </a:p>
              </p:txBody>
            </p:sp>
            <p:sp>
              <p:nvSpPr>
                <p:cNvPr id="21" name="Oval 20"/>
                <p:cNvSpPr>
                  <a:spLocks noChangeAspect="1"/>
                </p:cNvSpPr>
                <p:nvPr/>
              </p:nvSpPr>
              <p:spPr>
                <a:xfrm>
                  <a:off x="6926212" y="1885013"/>
                  <a:ext cx="411478" cy="411478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7F7F7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200" i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1200" i="1" baseline="-25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e</a:t>
                  </a:r>
                  <a:endParaRPr lang="en-US" sz="1200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22" name="Curved Connector 21"/>
                <p:cNvCxnSpPr>
                  <a:stCxn id="21" idx="7"/>
                  <a:endCxn id="21" idx="1"/>
                </p:cNvCxnSpPr>
                <p:nvPr/>
              </p:nvCxnSpPr>
              <p:spPr>
                <a:xfrm rot="16200000" flipV="1">
                  <a:off x="7131951" y="1799794"/>
                  <a:ext cx="12700" cy="290958"/>
                </a:xfrm>
                <a:prstGeom prst="curvedConnector3">
                  <a:avLst>
                    <a:gd name="adj1" fmla="val 2274488"/>
                  </a:avLst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6613895" y="1350736"/>
                  <a:ext cx="11108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Any character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717118" y="2329725"/>
                  <a:ext cx="19408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Transitions to </a:t>
                  </a:r>
                  <a:r>
                    <a:rPr lang="en-US" sz="1200" i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1200" i="1" baseline="-25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e</a:t>
                  </a:r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are implicit from every state</a:t>
                  </a:r>
                </a:p>
              </p:txBody>
            </p:sp>
          </p:grpSp>
          <p:grpSp>
            <p:nvGrpSpPr>
              <p:cNvPr id="125956" name="Group 125955"/>
              <p:cNvGrpSpPr/>
              <p:nvPr/>
            </p:nvGrpSpPr>
            <p:grpSpPr>
              <a:xfrm>
                <a:off x="1459788" y="3224655"/>
                <a:ext cx="2308819" cy="1358972"/>
                <a:chOff x="1496072" y="3224655"/>
                <a:chExt cx="2308819" cy="1358972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1496072" y="3242790"/>
                  <a:ext cx="490164" cy="490164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200" i="1" dirty="0">
                      <a:solidFill>
                        <a:srgbClr val="000000"/>
                      </a:solidFill>
                    </a:rPr>
                    <a:t>s</a:t>
                  </a:r>
                  <a:r>
                    <a:rPr lang="en-US" sz="1200" i="1" baseline="-25000" dirty="0">
                      <a:solidFill>
                        <a:srgbClr val="000000"/>
                      </a:solidFill>
                    </a:rPr>
                    <a:t>0</a:t>
                  </a:r>
                  <a:endParaRPr lang="en-US" sz="1200" i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2551725" y="3262200"/>
                  <a:ext cx="490164" cy="490164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200" i="1" dirty="0">
                      <a:solidFill>
                        <a:srgbClr val="000000"/>
                      </a:solidFill>
                    </a:rPr>
                    <a:t>s</a:t>
                  </a:r>
                  <a:r>
                    <a:rPr lang="en-US" sz="1200" i="1" baseline="-25000" dirty="0">
                      <a:solidFill>
                        <a:srgbClr val="000000"/>
                      </a:solidFill>
                    </a:rPr>
                    <a:t>2</a:t>
                  </a:r>
                  <a:endParaRPr lang="en-US" sz="1200" i="1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9" name="Straight Arrow Connector 8"/>
                <p:cNvCxnSpPr>
                  <a:stCxn id="7" idx="6"/>
                </p:cNvCxnSpPr>
                <p:nvPr/>
              </p:nvCxnSpPr>
              <p:spPr>
                <a:xfrm>
                  <a:off x="1986236" y="3487872"/>
                  <a:ext cx="565489" cy="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" name="Group 9"/>
                <p:cNvGrpSpPr/>
                <p:nvPr/>
              </p:nvGrpSpPr>
              <p:grpSpPr>
                <a:xfrm>
                  <a:off x="2551725" y="4093463"/>
                  <a:ext cx="490164" cy="490164"/>
                  <a:chOff x="7025548" y="3611864"/>
                  <a:chExt cx="490164" cy="490164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7025548" y="3611864"/>
                    <a:ext cx="490164" cy="490164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algn="ctr"/>
                    <a:r>
                      <a:rPr lang="en-US" sz="1200" i="1" dirty="0">
                        <a:solidFill>
                          <a:srgbClr val="000000"/>
                        </a:solidFill>
                      </a:rPr>
                      <a:t>s</a:t>
                    </a:r>
                    <a:r>
                      <a:rPr lang="en-US" sz="1200" i="1" baseline="-25000" dirty="0">
                        <a:solidFill>
                          <a:srgbClr val="000000"/>
                        </a:solidFill>
                      </a:rPr>
                      <a:t>3</a:t>
                    </a:r>
                    <a:endParaRPr lang="en-US" sz="1200" i="1" dirty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" name="Oval 11"/>
                  <p:cNvSpPr>
                    <a:spLocks noChangeAspect="1"/>
                  </p:cNvSpPr>
                  <p:nvPr/>
                </p:nvSpPr>
                <p:spPr>
                  <a:xfrm>
                    <a:off x="7056534" y="3642850"/>
                    <a:ext cx="428192" cy="428192"/>
                  </a:xfrm>
                  <a:prstGeom prst="ellipse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1986236" y="3507282"/>
                  <a:ext cx="3342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 flipH="1">
                  <a:off x="2097156" y="3224655"/>
                  <a:ext cx="33427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0</a:t>
                  </a:r>
                </a:p>
              </p:txBody>
            </p:sp>
            <p:cxnSp>
              <p:nvCxnSpPr>
                <p:cNvPr id="15" name="Straight Arrow Connector 14"/>
                <p:cNvCxnSpPr>
                  <a:stCxn id="7" idx="5"/>
                  <a:endCxn id="11" idx="1"/>
                </p:cNvCxnSpPr>
                <p:nvPr/>
              </p:nvCxnSpPr>
              <p:spPr>
                <a:xfrm>
                  <a:off x="1914453" y="3661171"/>
                  <a:ext cx="709055" cy="504075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 flipH="1">
                  <a:off x="2177907" y="3728010"/>
                  <a:ext cx="6207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 … 9</a:t>
                  </a:r>
                </a:p>
              </p:txBody>
            </p:sp>
            <p:cxnSp>
              <p:nvCxnSpPr>
                <p:cNvPr id="17" name="Curved Connector 16"/>
                <p:cNvCxnSpPr>
                  <a:stCxn id="11" idx="6"/>
                </p:cNvCxnSpPr>
                <p:nvPr/>
              </p:nvCxnSpPr>
              <p:spPr>
                <a:xfrm flipH="1" flipV="1">
                  <a:off x="2798662" y="4093463"/>
                  <a:ext cx="243227" cy="245082"/>
                </a:xfrm>
                <a:prstGeom prst="curvedConnector4">
                  <a:avLst>
                    <a:gd name="adj1" fmla="val -93986"/>
                    <a:gd name="adj2" fmla="val 183991"/>
                  </a:avLst>
                </a:prstGeom>
                <a:ln w="12700" cmpd="sng">
                  <a:solidFill>
                    <a:srgbClr val="000000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TextBox 17"/>
                <p:cNvSpPr txBox="1"/>
                <p:nvPr/>
              </p:nvSpPr>
              <p:spPr>
                <a:xfrm flipH="1">
                  <a:off x="3184136" y="3775786"/>
                  <a:ext cx="6207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0 … 9</a:t>
                  </a:r>
                </a:p>
              </p:txBody>
            </p:sp>
            <p:sp>
              <p:nvSpPr>
                <p:cNvPr id="26" name="Oval 25"/>
                <p:cNvSpPr>
                  <a:spLocks noChangeAspect="1"/>
                </p:cNvSpPr>
                <p:nvPr/>
              </p:nvSpPr>
              <p:spPr>
                <a:xfrm>
                  <a:off x="2579158" y="3289633"/>
                  <a:ext cx="435299" cy="435299"/>
                </a:xfrm>
                <a:prstGeom prst="ellipse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sz="1200" i="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56" name="TextBox 55"/>
            <p:cNvSpPr txBox="1"/>
            <p:nvPr/>
          </p:nvSpPr>
          <p:spPr>
            <a:xfrm>
              <a:off x="1173662" y="5399318"/>
              <a:ext cx="251278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</a:rPr>
                <a:t>Tasteful Positive Integer</a:t>
              </a:r>
            </a:p>
            <a:p>
              <a:pPr algn="ctr"/>
              <a:r>
                <a:rPr lang="en-US" sz="1600" i="1" dirty="0">
                  <a:solidFill>
                    <a:schemeClr val="tx2"/>
                  </a:solidFill>
                </a:rPr>
                <a:t>(forbids 001)</a:t>
              </a:r>
            </a:p>
            <a:p>
              <a:pPr algn="ctr"/>
              <a:r>
                <a:rPr lang="en-US" sz="1600" i="1" dirty="0">
                  <a:solidFill>
                    <a:srgbClr val="074073"/>
                  </a:solidFill>
                </a:rPr>
                <a:t>0|[1…9] [0…9]</a:t>
              </a:r>
              <a:r>
                <a:rPr lang="en-US" sz="1600" i="1" baseline="30000" dirty="0">
                  <a:solidFill>
                    <a:srgbClr val="074073"/>
                  </a:solidFill>
                </a:rPr>
                <a:t>*</a:t>
              </a:r>
            </a:p>
          </p:txBody>
        </p:sp>
      </p:grpSp>
      <p:grpSp>
        <p:nvGrpSpPr>
          <p:cNvPr id="125960" name="Group 125959"/>
          <p:cNvGrpSpPr/>
          <p:nvPr/>
        </p:nvGrpSpPr>
        <p:grpSpPr>
          <a:xfrm>
            <a:off x="7967535" y="2769907"/>
            <a:ext cx="2846082" cy="3318890"/>
            <a:chOff x="5268500" y="2942202"/>
            <a:chExt cx="2846082" cy="3318890"/>
          </a:xfrm>
        </p:grpSpPr>
        <p:grpSp>
          <p:nvGrpSpPr>
            <p:cNvPr id="125958" name="Group 125957"/>
            <p:cNvGrpSpPr/>
            <p:nvPr/>
          </p:nvGrpSpPr>
          <p:grpSpPr>
            <a:xfrm>
              <a:off x="5268500" y="2942202"/>
              <a:ext cx="2846082" cy="2329734"/>
              <a:chOff x="5136521" y="2942202"/>
              <a:chExt cx="2846082" cy="2329734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136521" y="3831282"/>
                <a:ext cx="2044097" cy="1440654"/>
                <a:chOff x="6613895" y="1350736"/>
                <a:chExt cx="2044097" cy="1440654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7304566" y="1953634"/>
                  <a:ext cx="99642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ERROR</a:t>
                  </a:r>
                </a:p>
              </p:txBody>
            </p:sp>
            <p:sp>
              <p:nvSpPr>
                <p:cNvPr id="49" name="Oval 48"/>
                <p:cNvSpPr>
                  <a:spLocks noChangeAspect="1"/>
                </p:cNvSpPr>
                <p:nvPr/>
              </p:nvSpPr>
              <p:spPr>
                <a:xfrm>
                  <a:off x="6926212" y="1885013"/>
                  <a:ext cx="411478" cy="411478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rgbClr val="7F7F7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200" i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1200" i="1" baseline="-25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e</a:t>
                  </a:r>
                  <a:endParaRPr lang="en-US" sz="1200" i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50" name="Curved Connector 49"/>
                <p:cNvCxnSpPr>
                  <a:stCxn id="49" idx="7"/>
                  <a:endCxn id="49" idx="1"/>
                </p:cNvCxnSpPr>
                <p:nvPr/>
              </p:nvCxnSpPr>
              <p:spPr>
                <a:xfrm rot="16200000" flipV="1">
                  <a:off x="7131951" y="1799794"/>
                  <a:ext cx="12700" cy="290958"/>
                </a:xfrm>
                <a:prstGeom prst="curvedConnector3">
                  <a:avLst>
                    <a:gd name="adj1" fmla="val 2274488"/>
                  </a:avLst>
                </a:prstGeom>
                <a:ln w="12700" cmpd="sng">
                  <a:solidFill>
                    <a:schemeClr val="bg1">
                      <a:lumMod val="50000"/>
                    </a:schemeClr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6613895" y="1350736"/>
                  <a:ext cx="11108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Any character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6717118" y="2329725"/>
                  <a:ext cx="1940874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Transitions to </a:t>
                  </a:r>
                  <a:r>
                    <a:rPr lang="en-US" sz="1200" i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1200" i="1" baseline="-25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e</a:t>
                  </a:r>
                  <a:r>
                    <a:rPr lang="en-US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are implicit from every state</a:t>
                  </a:r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5673784" y="2942202"/>
                <a:ext cx="2308819" cy="876164"/>
                <a:chOff x="6345038" y="2914989"/>
                <a:chExt cx="2308819" cy="876164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6345038" y="3218884"/>
                  <a:ext cx="490164" cy="490164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200" i="1" dirty="0">
                      <a:solidFill>
                        <a:srgbClr val="000000"/>
                      </a:solidFill>
                    </a:rPr>
                    <a:t>s</a:t>
                  </a:r>
                  <a:r>
                    <a:rPr lang="en-US" sz="1200" i="1" baseline="-25000" dirty="0">
                      <a:solidFill>
                        <a:srgbClr val="000000"/>
                      </a:solidFill>
                    </a:rPr>
                    <a:t>0</a:t>
                  </a:r>
                  <a:endParaRPr lang="en-US" sz="1200" i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7400691" y="3238294"/>
                  <a:ext cx="490164" cy="490164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sz="1200" i="1" dirty="0">
                      <a:solidFill>
                        <a:srgbClr val="000000"/>
                      </a:solidFill>
                    </a:rPr>
                    <a:t>s</a:t>
                  </a:r>
                  <a:r>
                    <a:rPr lang="en-US" sz="1200" i="1" baseline="-25000" dirty="0">
                      <a:solidFill>
                        <a:srgbClr val="000000"/>
                      </a:solidFill>
                    </a:rPr>
                    <a:t>2</a:t>
                  </a:r>
                  <a:endParaRPr lang="en-US" sz="1200" i="1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35" name="Straight Arrow Connector 34"/>
                <p:cNvCxnSpPr>
                  <a:stCxn id="33" idx="6"/>
                </p:cNvCxnSpPr>
                <p:nvPr/>
              </p:nvCxnSpPr>
              <p:spPr>
                <a:xfrm>
                  <a:off x="6835202" y="3463966"/>
                  <a:ext cx="565489" cy="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6835202" y="3483376"/>
                  <a:ext cx="3342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flipH="1">
                  <a:off x="6796405" y="3191988"/>
                  <a:ext cx="62075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0 … 9</a:t>
                  </a: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7647628" y="2914989"/>
                  <a:ext cx="1006229" cy="562759"/>
                  <a:chOff x="7321072" y="3639721"/>
                  <a:chExt cx="1006229" cy="562759"/>
                </a:xfrm>
              </p:grpSpPr>
              <p:cxnSp>
                <p:nvCxnSpPr>
                  <p:cNvPr id="41" name="Curved Connector 40"/>
                  <p:cNvCxnSpPr/>
                  <p:nvPr/>
                </p:nvCxnSpPr>
                <p:spPr>
                  <a:xfrm flipH="1" flipV="1">
                    <a:off x="7321072" y="3957398"/>
                    <a:ext cx="243227" cy="245082"/>
                  </a:xfrm>
                  <a:prstGeom prst="curvedConnector4">
                    <a:avLst>
                      <a:gd name="adj1" fmla="val -93986"/>
                      <a:gd name="adj2" fmla="val 183991"/>
                    </a:avLst>
                  </a:prstGeom>
                  <a:ln w="12700" cmpd="sng">
                    <a:solidFill>
                      <a:srgbClr val="000000"/>
                    </a:solidFill>
                    <a:headEnd type="none"/>
                    <a:tailEnd type="triangl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Box 41"/>
                  <p:cNvSpPr txBox="1"/>
                  <p:nvPr/>
                </p:nvSpPr>
                <p:spPr>
                  <a:xfrm flipH="1">
                    <a:off x="7706546" y="3639721"/>
                    <a:ext cx="62075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dirty="0"/>
                      <a:t>0 … 9</a:t>
                    </a:r>
                  </a:p>
                </p:txBody>
              </p:sp>
            </p:grpSp>
            <p:sp>
              <p:nvSpPr>
                <p:cNvPr id="44" name="Oval 43"/>
                <p:cNvSpPr>
                  <a:spLocks noChangeAspect="1"/>
                </p:cNvSpPr>
                <p:nvPr/>
              </p:nvSpPr>
              <p:spPr>
                <a:xfrm>
                  <a:off x="7428124" y="3265727"/>
                  <a:ext cx="435299" cy="435299"/>
                </a:xfrm>
                <a:prstGeom prst="ellipse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endParaRPr lang="en-US" sz="1200" i="1" dirty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59" name="TextBox 58"/>
            <p:cNvSpPr txBox="1"/>
            <p:nvPr/>
          </p:nvSpPr>
          <p:spPr>
            <a:xfrm>
              <a:off x="5340169" y="5399318"/>
              <a:ext cx="270274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74073"/>
                  </a:solidFill>
                </a:rPr>
                <a:t>Tasteless Positive Integer</a:t>
              </a:r>
            </a:p>
            <a:p>
              <a:pPr algn="ctr"/>
              <a:r>
                <a:rPr lang="en-US" sz="1600" i="1" dirty="0">
                  <a:solidFill>
                    <a:srgbClr val="074073"/>
                  </a:solidFill>
                </a:rPr>
                <a:t>(allows 001)</a:t>
              </a:r>
            </a:p>
            <a:p>
              <a:pPr algn="ctr"/>
              <a:r>
                <a:rPr lang="en-US" sz="1600" i="1" dirty="0">
                  <a:solidFill>
                    <a:srgbClr val="074073"/>
                  </a:solidFill>
                </a:rPr>
                <a:t>[0…9]</a:t>
              </a:r>
              <a:r>
                <a:rPr lang="en-US" sz="1600" i="1" baseline="30000" dirty="0">
                  <a:solidFill>
                    <a:srgbClr val="074073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56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DFAs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8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9609" y="3462354"/>
            <a:ext cx="18069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800" dirty="0">
                <a:solidFill>
                  <a:srgbClr val="003C75"/>
                </a:solidFill>
                <a:latin typeface="Calibri"/>
              </a:rPr>
              <a:t>( </a:t>
            </a:r>
            <a:r>
              <a:rPr lang="en-US" sz="2000" dirty="0">
                <a:solidFill>
                  <a:srgbClr val="003C75"/>
                </a:solidFill>
                <a:latin typeface="Calibri"/>
                <a:sym typeface="Symbol" charset="0"/>
              </a:rPr>
              <a:t>1 | 01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)</a:t>
            </a:r>
            <a:r>
              <a:rPr lang="en-US" sz="1800" baseline="30000" dirty="0">
                <a:solidFill>
                  <a:srgbClr val="003C75"/>
                </a:solidFill>
                <a:latin typeface="Calibri"/>
              </a:rPr>
              <a:t>* 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( </a:t>
            </a:r>
            <a:r>
              <a:rPr lang="en-US" sz="2000" dirty="0">
                <a:solidFill>
                  <a:srgbClr val="003C75"/>
                </a:solidFill>
                <a:latin typeface="Calibri"/>
                <a:sym typeface="Symbol" charset="0"/>
              </a:rPr>
              <a:t> 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| 0 )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430" y="1629747"/>
            <a:ext cx="1446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800" dirty="0">
                <a:solidFill>
                  <a:srgbClr val="003C75"/>
                </a:solidFill>
                <a:latin typeface="Calibri"/>
              </a:rPr>
              <a:t>( 0 | 1 )(0</a:t>
            </a:r>
            <a:r>
              <a:rPr lang="en-US" sz="1800" baseline="30000" dirty="0">
                <a:solidFill>
                  <a:srgbClr val="003C75"/>
                </a:solidFill>
                <a:latin typeface="Calibri"/>
              </a:rPr>
              <a:t> 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| 1)</a:t>
            </a:r>
            <a:endParaRPr lang="en-US" sz="2000" u="sng" dirty="0">
              <a:solidFill>
                <a:srgbClr val="003C75"/>
              </a:solidFill>
              <a:latin typeface="Calibri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212029" y="1629747"/>
            <a:ext cx="10170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1800" dirty="0">
                <a:solidFill>
                  <a:srgbClr val="003C75"/>
                </a:solidFill>
                <a:latin typeface="Calibri"/>
              </a:rPr>
              <a:t> a(</a:t>
            </a:r>
            <a:r>
              <a:rPr lang="en-US" sz="1800" dirty="0" err="1">
                <a:solidFill>
                  <a:srgbClr val="003C75"/>
                </a:solidFill>
                <a:latin typeface="Calibri"/>
              </a:rPr>
              <a:t>a|b</a:t>
            </a:r>
            <a:r>
              <a:rPr lang="en-US" sz="1800" dirty="0">
                <a:solidFill>
                  <a:srgbClr val="003C75"/>
                </a:solidFill>
                <a:latin typeface="Calibri"/>
              </a:rPr>
              <a:t>)*</a:t>
            </a:r>
            <a:r>
              <a:rPr lang="en-US" sz="1800" i="1" dirty="0">
                <a:solidFill>
                  <a:srgbClr val="003C75"/>
                </a:solidFill>
                <a:latin typeface="Calibri"/>
              </a:rPr>
              <a:t> </a:t>
            </a:r>
            <a:endParaRPr lang="en-US" sz="1800" baseline="30000" dirty="0">
              <a:solidFill>
                <a:srgbClr val="B025A6"/>
              </a:solidFill>
              <a:latin typeface="Calibri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021077" y="1429540"/>
            <a:ext cx="2788895" cy="566769"/>
            <a:chOff x="4697414" y="1761912"/>
            <a:chExt cx="2788895" cy="566769"/>
          </a:xfrm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4697414" y="1836525"/>
              <a:ext cx="4572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"/>
                </a:rPr>
                <a:t>S</a:t>
              </a:r>
              <a:r>
                <a:rPr lang="en-US" sz="1400" i="1" baseline="-25000" dirty="0">
                  <a:latin typeface="Calibri"/>
                </a:rPr>
                <a:t>0 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33" name="Oval 6"/>
            <p:cNvSpPr>
              <a:spLocks noChangeArrowheads="1"/>
            </p:cNvSpPr>
            <p:nvPr/>
          </p:nvSpPr>
          <p:spPr bwMode="auto">
            <a:xfrm>
              <a:off x="5840414" y="1836525"/>
              <a:ext cx="4572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"/>
                </a:rPr>
                <a:t>S</a:t>
              </a:r>
              <a:r>
                <a:rPr lang="en-US" sz="1400" i="1" baseline="-25000" dirty="0">
                  <a:latin typeface="Calibri"/>
                </a:rPr>
                <a:t>1 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7029109" y="1871481"/>
              <a:ext cx="457200" cy="4572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 smtClean="0">
                  <a:latin typeface="Calibri"/>
                </a:rPr>
                <a:t>S</a:t>
              </a:r>
              <a:r>
                <a:rPr lang="en-US" sz="1400" i="1" baseline="-25000" dirty="0" smtClean="0">
                  <a:latin typeface="Calibri"/>
                </a:rPr>
                <a:t>2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36" name="Text Box 18"/>
            <p:cNvSpPr txBox="1">
              <a:spLocks noChangeArrowheads="1"/>
            </p:cNvSpPr>
            <p:nvPr/>
          </p:nvSpPr>
          <p:spPr bwMode="auto">
            <a:xfrm>
              <a:off x="5307013" y="1761912"/>
              <a:ext cx="5270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 smtClean="0">
                  <a:latin typeface="Calibri"/>
                </a:rPr>
                <a:t>0, 1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>
              <a:off x="5160946" y="209617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6303946" y="2096173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0" name="Text Box 18"/>
            <p:cNvSpPr txBox="1">
              <a:spLocks noChangeArrowheads="1"/>
            </p:cNvSpPr>
            <p:nvPr/>
          </p:nvSpPr>
          <p:spPr bwMode="auto">
            <a:xfrm>
              <a:off x="6399827" y="1783496"/>
              <a:ext cx="5270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 smtClean="0">
                  <a:latin typeface="Calibri"/>
                </a:rPr>
                <a:t>0, 1</a:t>
              </a:r>
              <a:endParaRPr lang="en-US" sz="1600" dirty="0">
                <a:latin typeface="Calibri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8822601" y="1092578"/>
            <a:ext cx="1890666" cy="975748"/>
            <a:chOff x="4772695" y="2244127"/>
            <a:chExt cx="1890666" cy="975748"/>
          </a:xfrm>
        </p:grpSpPr>
        <p:cxnSp>
          <p:nvCxnSpPr>
            <p:cNvPr id="23" name="AutoShape 16"/>
            <p:cNvCxnSpPr>
              <a:cxnSpLocks noChangeShapeType="1"/>
            </p:cNvCxnSpPr>
            <p:nvPr/>
          </p:nvCxnSpPr>
          <p:spPr bwMode="auto">
            <a:xfrm rot="16200000" flipH="1" flipV="1">
              <a:off x="6163013" y="2605303"/>
              <a:ext cx="1587" cy="323850"/>
            </a:xfrm>
            <a:prstGeom prst="curvedConnector3">
              <a:avLst>
                <a:gd name="adj1" fmla="val -215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17"/>
            <p:cNvSpPr txBox="1">
              <a:spLocks noChangeArrowheads="1"/>
            </p:cNvSpPr>
            <p:nvPr/>
          </p:nvSpPr>
          <p:spPr bwMode="auto">
            <a:xfrm>
              <a:off x="6144425" y="2244127"/>
              <a:ext cx="5189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 smtClean="0">
                  <a:latin typeface="Calibri"/>
                </a:rPr>
                <a:t>a, 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5284981" y="2677310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"/>
                </a:rPr>
                <a:t>a</a:t>
              </a:r>
              <a:endParaRPr lang="en-US" sz="1600" u="sng" dirty="0">
                <a:latin typeface="Calibri"/>
              </a:endParaRP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4772695" y="2738070"/>
              <a:ext cx="4572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"/>
                </a:rPr>
                <a:t>S</a:t>
              </a:r>
              <a:r>
                <a:rPr lang="en-US" sz="1400" i="1" baseline="-25000" dirty="0">
                  <a:latin typeface="Calibri"/>
                </a:rPr>
                <a:t>0 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>
              <a:off x="5236227" y="2997718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5977113" y="2762675"/>
              <a:ext cx="457200" cy="4572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 smtClean="0">
                  <a:latin typeface="Calibri"/>
                </a:rPr>
                <a:t>S</a:t>
              </a:r>
              <a:r>
                <a:rPr lang="en-US" sz="1400" i="1" baseline="-25000" dirty="0" smtClean="0">
                  <a:latin typeface="Calibri"/>
                </a:rPr>
                <a:t>2</a:t>
              </a:r>
              <a:endParaRPr lang="en-US" sz="1600" i="1" dirty="0">
                <a:latin typeface="Calibri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066031" y="3012871"/>
            <a:ext cx="1644850" cy="1052709"/>
            <a:chOff x="4343631" y="3599680"/>
            <a:chExt cx="1644850" cy="1052709"/>
          </a:xfrm>
        </p:grpSpPr>
        <p:sp>
          <p:nvSpPr>
            <p:cNvPr id="60" name="Oval 8"/>
            <p:cNvSpPr>
              <a:spLocks noChangeArrowheads="1"/>
            </p:cNvSpPr>
            <p:nvPr/>
          </p:nvSpPr>
          <p:spPr bwMode="auto">
            <a:xfrm>
              <a:off x="4343631" y="4195189"/>
              <a:ext cx="457200" cy="4572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 smtClean="0">
                  <a:latin typeface="Calibri"/>
                </a:rPr>
                <a:t>S</a:t>
              </a:r>
              <a:r>
                <a:rPr lang="en-US" sz="1400" i="1" baseline="-25000" dirty="0" smtClean="0">
                  <a:latin typeface="Calibri"/>
                </a:rPr>
                <a:t>0</a:t>
              </a:r>
              <a:endParaRPr lang="en-US" sz="1600" i="1" dirty="0">
                <a:latin typeface="Calibri"/>
              </a:endParaRPr>
            </a:p>
          </p:txBody>
        </p:sp>
        <p:cxnSp>
          <p:nvCxnSpPr>
            <p:cNvPr id="61" name="AutoShape 12"/>
            <p:cNvCxnSpPr>
              <a:cxnSpLocks noChangeShapeType="1"/>
            </p:cNvCxnSpPr>
            <p:nvPr/>
          </p:nvCxnSpPr>
          <p:spPr bwMode="auto">
            <a:xfrm rot="16200000" flipH="1" flipV="1">
              <a:off x="4571437" y="4041273"/>
              <a:ext cx="1587" cy="323850"/>
            </a:xfrm>
            <a:prstGeom prst="curvedConnector3">
              <a:avLst>
                <a:gd name="adj1" fmla="val -216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 Box 18"/>
            <p:cNvSpPr txBox="1">
              <a:spLocks noChangeArrowheads="1"/>
            </p:cNvSpPr>
            <p:nvPr/>
          </p:nvSpPr>
          <p:spPr bwMode="auto">
            <a:xfrm>
              <a:off x="4433879" y="3599680"/>
              <a:ext cx="5270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 smtClean="0">
                  <a:latin typeface="Calibri"/>
                </a:rPr>
                <a:t>1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>
              <a:off x="4845481" y="4418519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5027766" y="3753568"/>
              <a:ext cx="5270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 smtClean="0">
                  <a:latin typeface="Calibri"/>
                </a:rPr>
                <a:t>1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68" name="Text Box 18"/>
            <p:cNvSpPr txBox="1">
              <a:spLocks noChangeArrowheads="1"/>
            </p:cNvSpPr>
            <p:nvPr/>
          </p:nvSpPr>
          <p:spPr bwMode="auto">
            <a:xfrm>
              <a:off x="4954140" y="4184139"/>
              <a:ext cx="5270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 smtClean="0">
                  <a:latin typeface="Calibri"/>
                </a:rPr>
                <a:t>0</a:t>
              </a:r>
              <a:endParaRPr lang="en-US" sz="1600" dirty="0">
                <a:latin typeface="Calibri"/>
              </a:endParaRPr>
            </a:p>
          </p:txBody>
        </p:sp>
        <p:cxnSp>
          <p:nvCxnSpPr>
            <p:cNvPr id="69" name="AutoShape 23"/>
            <p:cNvCxnSpPr>
              <a:cxnSpLocks noChangeShapeType="1"/>
              <a:endCxn id="60" idx="7"/>
            </p:cNvCxnSpPr>
            <p:nvPr/>
          </p:nvCxnSpPr>
          <p:spPr bwMode="auto">
            <a:xfrm rot="10800000" flipV="1">
              <a:off x="4733877" y="4256872"/>
              <a:ext cx="864361" cy="5271"/>
            </a:xfrm>
            <a:prstGeom prst="curvedConnector4">
              <a:avLst>
                <a:gd name="adj1" fmla="val -12503"/>
                <a:gd name="adj2" fmla="val -423693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Oval 8"/>
            <p:cNvSpPr>
              <a:spLocks noChangeArrowheads="1"/>
            </p:cNvSpPr>
            <p:nvPr/>
          </p:nvSpPr>
          <p:spPr bwMode="auto">
            <a:xfrm>
              <a:off x="5531281" y="4194713"/>
              <a:ext cx="457200" cy="4572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 smtClean="0">
                  <a:latin typeface="Calibri"/>
                </a:rPr>
                <a:t>S</a:t>
              </a:r>
              <a:r>
                <a:rPr lang="en-US" sz="1400" i="1" baseline="-25000" dirty="0" smtClean="0">
                  <a:latin typeface="Calibri"/>
                </a:rPr>
                <a:t>1</a:t>
              </a:r>
              <a:endParaRPr lang="en-US" sz="1600" i="1" dirty="0">
                <a:latin typeface="Calibri"/>
              </a:endParaRPr>
            </a:p>
          </p:txBody>
        </p:sp>
      </p:grpSp>
      <p:sp>
        <p:nvSpPr>
          <p:cNvPr id="86" name="Rectangle 85"/>
          <p:cNvSpPr/>
          <p:nvPr/>
        </p:nvSpPr>
        <p:spPr>
          <a:xfrm>
            <a:off x="7343686" y="2255330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ヒラギノ角ゴ Pro W3" charset="0"/>
                <a:cs typeface="ヒラギノ角ゴ Pro W3" charset="0"/>
              </a:rPr>
              <a:t>public</a:t>
            </a:r>
            <a:endParaRPr lang="en-US" dirty="0"/>
          </a:p>
        </p:txBody>
      </p: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665546" y="2176718"/>
            <a:ext cx="10170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/>
            <a:r>
              <a:rPr lang="en-US" sz="1800" dirty="0">
                <a:solidFill>
                  <a:srgbClr val="003C75"/>
                </a:solidFill>
                <a:latin typeface="Calibri"/>
              </a:rPr>
              <a:t> </a:t>
            </a:r>
            <a:r>
              <a:rPr lang="en-US" sz="1800" dirty="0" smtClean="0">
                <a:solidFill>
                  <a:srgbClr val="003C75"/>
                </a:solidFill>
                <a:latin typeface="Calibri"/>
              </a:rPr>
              <a:t>aba</a:t>
            </a:r>
            <a:endParaRPr lang="en-US" sz="1800" baseline="30000" dirty="0">
              <a:solidFill>
                <a:srgbClr val="B025A6"/>
              </a:solidFill>
              <a:latin typeface="Calibri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928361" y="2055857"/>
            <a:ext cx="3901727" cy="566769"/>
            <a:chOff x="2928361" y="2055857"/>
            <a:chExt cx="3901727" cy="566769"/>
          </a:xfrm>
        </p:grpSpPr>
        <p:sp>
          <p:nvSpPr>
            <p:cNvPr id="89" name="Oval 5"/>
            <p:cNvSpPr>
              <a:spLocks noChangeArrowheads="1"/>
            </p:cNvSpPr>
            <p:nvPr/>
          </p:nvSpPr>
          <p:spPr bwMode="auto">
            <a:xfrm>
              <a:off x="2928361" y="2130470"/>
              <a:ext cx="4572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"/>
                </a:rPr>
                <a:t>S</a:t>
              </a:r>
              <a:r>
                <a:rPr lang="en-US" sz="1400" i="1" baseline="-25000" dirty="0">
                  <a:latin typeface="Calibri"/>
                </a:rPr>
                <a:t>0 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4071361" y="2130470"/>
              <a:ext cx="4572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"/>
                </a:rPr>
                <a:t>S</a:t>
              </a:r>
              <a:r>
                <a:rPr lang="en-US" sz="1400" i="1" baseline="-25000" dirty="0">
                  <a:latin typeface="Calibri"/>
                </a:rPr>
                <a:t>1 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6372888" y="2165426"/>
              <a:ext cx="457200" cy="4572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 smtClean="0">
                  <a:latin typeface="Calibri"/>
                </a:rPr>
                <a:t>S</a:t>
              </a:r>
              <a:r>
                <a:rPr lang="en-US" sz="1400" i="1" baseline="-25000" dirty="0">
                  <a:latin typeface="Calibri"/>
                </a:rPr>
                <a:t>3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92" name="Text Box 18"/>
            <p:cNvSpPr txBox="1">
              <a:spLocks noChangeArrowheads="1"/>
            </p:cNvSpPr>
            <p:nvPr/>
          </p:nvSpPr>
          <p:spPr bwMode="auto">
            <a:xfrm>
              <a:off x="3537960" y="2055857"/>
              <a:ext cx="5270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 smtClean="0">
                  <a:latin typeface="Calibri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93" name="Line 7"/>
            <p:cNvSpPr>
              <a:spLocks noChangeShapeType="1"/>
            </p:cNvSpPr>
            <p:nvPr/>
          </p:nvSpPr>
          <p:spPr bwMode="auto">
            <a:xfrm>
              <a:off x="3391893" y="2390118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4" name="Line 10"/>
            <p:cNvSpPr>
              <a:spLocks noChangeShapeType="1"/>
            </p:cNvSpPr>
            <p:nvPr/>
          </p:nvSpPr>
          <p:spPr bwMode="auto">
            <a:xfrm>
              <a:off x="4534893" y="2390118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4630774" y="2077441"/>
              <a:ext cx="5270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 smtClean="0">
                  <a:latin typeface="Calibri"/>
                </a:rPr>
                <a:t>b</a:t>
              </a:r>
              <a:endParaRPr lang="en-US" sz="1600" dirty="0">
                <a:latin typeface="Calibri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259989" y="2163848"/>
              <a:ext cx="4572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 smtClean="0">
                  <a:latin typeface="Calibri"/>
                </a:rPr>
                <a:t>S</a:t>
              </a:r>
              <a:r>
                <a:rPr lang="en-US" sz="1400" i="1" baseline="-25000" dirty="0" smtClean="0">
                  <a:latin typeface="Calibri"/>
                </a:rPr>
                <a:t>2 </a:t>
              </a:r>
              <a:endParaRPr lang="en-US" sz="1600" i="1" dirty="0">
                <a:latin typeface="Calibri"/>
              </a:endParaRPr>
            </a:p>
          </p:txBody>
        </p:sp>
        <p:sp>
          <p:nvSpPr>
            <p:cNvPr id="97" name="Line 10"/>
            <p:cNvSpPr>
              <a:spLocks noChangeShapeType="1"/>
            </p:cNvSpPr>
            <p:nvPr/>
          </p:nvSpPr>
          <p:spPr bwMode="auto">
            <a:xfrm>
              <a:off x="5723521" y="2423496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8" name="Text Box 18"/>
            <p:cNvSpPr txBox="1">
              <a:spLocks noChangeArrowheads="1"/>
            </p:cNvSpPr>
            <p:nvPr/>
          </p:nvSpPr>
          <p:spPr bwMode="auto">
            <a:xfrm>
              <a:off x="5819402" y="2110819"/>
              <a:ext cx="5270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 smtClean="0">
                  <a:latin typeface="Calibri"/>
                </a:rPr>
                <a:t>a</a:t>
              </a:r>
              <a:endParaRPr lang="en-US" sz="1600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7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86" grpId="0"/>
      <p:bldP spid="87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826</Words>
  <Application>Microsoft Office PowerPoint</Application>
  <PresentationFormat>Widescreen</PresentationFormat>
  <Paragraphs>176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ヒラギノ角ゴ Pro W3</vt:lpstr>
      <vt:lpstr>Arial</vt:lpstr>
      <vt:lpstr>Calibri</vt:lpstr>
      <vt:lpstr>Symbol</vt:lpstr>
      <vt:lpstr>Office Theme</vt:lpstr>
      <vt:lpstr>Construct Scanners  </vt:lpstr>
      <vt:lpstr>Regular Expressions</vt:lpstr>
      <vt:lpstr>Regular Expressions</vt:lpstr>
      <vt:lpstr>Regular Expressions </vt:lpstr>
      <vt:lpstr>What Is The Point? </vt:lpstr>
      <vt:lpstr>Automatic Scanner Construction </vt:lpstr>
      <vt:lpstr>Specifying Microsyntax</vt:lpstr>
      <vt:lpstr>Design DFAs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51</cp:revision>
  <dcterms:created xsi:type="dcterms:W3CDTF">2015-08-23T14:27:08Z</dcterms:created>
  <dcterms:modified xsi:type="dcterms:W3CDTF">2023-01-17T21:10:25Z</dcterms:modified>
</cp:coreProperties>
</file>